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 id="260" r:id="rId4"/>
    <p:sldId id="261" r:id="rId5"/>
    <p:sldId id="262" r:id="rId6"/>
    <p:sldId id="263" r:id="rId7"/>
    <p:sldId id="265" r:id="rId8"/>
    <p:sldId id="266" r:id="rId9"/>
    <p:sldId id="268" r:id="rId10"/>
    <p:sldId id="269" r:id="rId11"/>
    <p:sldId id="280" r:id="rId12"/>
    <p:sldId id="284" r:id="rId13"/>
    <p:sldId id="292" r:id="rId14"/>
    <p:sldId id="291" r:id="rId15"/>
    <p:sldId id="276" r:id="rId16"/>
    <p:sldId id="283" r:id="rId17"/>
    <p:sldId id="281" r:id="rId18"/>
    <p:sldId id="289" r:id="rId19"/>
    <p:sldId id="282" r:id="rId20"/>
    <p:sldId id="267" r:id="rId21"/>
    <p:sldId id="287" r:id="rId22"/>
    <p:sldId id="286" r:id="rId23"/>
    <p:sldId id="288" r:id="rId24"/>
    <p:sldId id="279" r:id="rId25"/>
    <p:sldId id="285" r:id="rId26"/>
    <p:sldId id="278" r:id="rId27"/>
    <p:sldId id="27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90" autoAdjust="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DA7D9DF-7957-4ED0-80EB-67094BC2266E}" type="datetimeFigureOut">
              <a:rPr lang="en-US" smtClean="0"/>
              <a:pPr/>
              <a:t>2/11/2021</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6F11A611-364B-47F1-B1A4-F42D797C05A7}"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A7D9DF-7957-4ED0-80EB-67094BC2266E}" type="datetimeFigureOut">
              <a:rPr lang="en-US" smtClean="0"/>
              <a:pPr/>
              <a:t>2/11/2021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F11A611-364B-47F1-B1A4-F42D797C05A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A7D9DF-7957-4ED0-80EB-67094BC2266E}" type="datetimeFigureOut">
              <a:rPr lang="en-US" smtClean="0"/>
              <a:pPr/>
              <a:t>2/11/2021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F11A611-364B-47F1-B1A4-F42D797C05A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A7D9DF-7957-4ED0-80EB-67094BC2266E}" type="datetimeFigureOut">
              <a:rPr lang="en-US" smtClean="0"/>
              <a:pPr/>
              <a:t>2/11/2021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F11A611-364B-47F1-B1A4-F42D797C05A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DA7D9DF-7957-4ED0-80EB-67094BC2266E}" type="datetimeFigureOut">
              <a:rPr lang="en-US" smtClean="0"/>
              <a:pPr/>
              <a:t>2/11/2021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F11A611-364B-47F1-B1A4-F42D797C05A7}"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DA7D9DF-7957-4ED0-80EB-67094BC2266E}" type="datetimeFigureOut">
              <a:rPr lang="en-US" smtClean="0"/>
              <a:pPr/>
              <a:t>2/11/2021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F11A611-364B-47F1-B1A4-F42D797C05A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DA7D9DF-7957-4ED0-80EB-67094BC2266E}" type="datetimeFigureOut">
              <a:rPr lang="en-US" smtClean="0"/>
              <a:pPr/>
              <a:t>2/11/2021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F11A611-364B-47F1-B1A4-F42D797C05A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DA7D9DF-7957-4ED0-80EB-67094BC2266E}" type="datetimeFigureOut">
              <a:rPr lang="en-US" smtClean="0"/>
              <a:pPr/>
              <a:t>2/11/2021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F11A611-364B-47F1-B1A4-F42D797C05A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ADA7D9DF-7957-4ED0-80EB-67094BC2266E}" type="datetimeFigureOut">
              <a:rPr lang="en-US" smtClean="0"/>
              <a:pPr/>
              <a:t>2/11/2021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6F11A611-364B-47F1-B1A4-F42D797C05A7}"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DA7D9DF-7957-4ED0-80EB-67094BC2266E}" type="datetimeFigureOut">
              <a:rPr lang="en-US" smtClean="0"/>
              <a:pPr/>
              <a:t>2/11/2021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F11A611-364B-47F1-B1A4-F42D797C05A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DA7D9DF-7957-4ED0-80EB-67094BC2266E}" type="datetimeFigureOut">
              <a:rPr lang="en-US" smtClean="0"/>
              <a:pPr/>
              <a:t>2/11/2021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F11A611-364B-47F1-B1A4-F42D797C05A7}"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DA7D9DF-7957-4ED0-80EB-67094BC2266E}" type="datetimeFigureOut">
              <a:rPr lang="en-US" smtClean="0"/>
              <a:pPr/>
              <a:t>2/11/2021</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F11A611-364B-47F1-B1A4-F42D797C05A7}"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colab.github.io/posts/2015-08-Understanding-LSTMs/" TargetMode="External"/><Relationship Id="rId3" Type="http://schemas.openxmlformats.org/officeDocument/2006/relationships/hyperlink" Target="https://keras.io/models/sequential/" TargetMode="External"/><Relationship Id="rId7" Type="http://schemas.openxmlformats.org/officeDocument/2006/relationships/hyperlink" Target="https://pandas.pydata.org/pandas-docs/stable/" TargetMode="External"/><Relationship Id="rId2" Type="http://schemas.openxmlformats.org/officeDocument/2006/relationships/hyperlink" Target="https://en.wikipedia.org/wiki/Stock_market_prediction" TargetMode="External"/><Relationship Id="rId1" Type="http://schemas.openxmlformats.org/officeDocument/2006/relationships/slideLayout" Target="../slideLayouts/slideLayout2.xml"/><Relationship Id="rId6" Type="http://schemas.openxmlformats.org/officeDocument/2006/relationships/hyperlink" Target="https://github.com/Rajat-dhyani/Stock-price-predictor" TargetMode="External"/><Relationship Id="rId5" Type="http://schemas.openxmlformats.org/officeDocument/2006/relationships/hyperlink" Target="https://scikit-learn.org/stable/" TargetMode="External"/><Relationship Id="rId4" Type="http://schemas.openxmlformats.org/officeDocument/2006/relationships/hyperlink" Target="https://www.tensorflow.org/api_docs/" TargetMode="External"/><Relationship Id="rId9" Type="http://schemas.openxmlformats.org/officeDocument/2006/relationships/hyperlink" Target="https://en.wikipedia.org/wiki/Deep_learn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382000" cy="1219200"/>
          </a:xfrm>
        </p:spPr>
        <p:txBody>
          <a:bodyPr>
            <a:normAutofit/>
          </a:bodyPr>
          <a:lstStyle/>
          <a:p>
            <a:r>
              <a:rPr lang="en-US" sz="4800" b="1" dirty="0" smtClean="0">
                <a:latin typeface="Times New Roman" pitchFamily="18" charset="0"/>
                <a:cs typeface="Times New Roman" pitchFamily="18" charset="0"/>
              </a:rPr>
              <a:t>  PREDICTION  OF  STOCKS</a:t>
            </a:r>
            <a:endParaRPr lang="en-US" sz="4800" b="1" dirty="0">
              <a:latin typeface="Times New Roman" pitchFamily="18" charset="0"/>
              <a:cs typeface="Times New Roman" pitchFamily="18" charset="0"/>
            </a:endParaRPr>
          </a:p>
        </p:txBody>
      </p:sp>
      <p:sp>
        <p:nvSpPr>
          <p:cNvPr id="3" name="Content Placeholder 2"/>
          <p:cNvSpPr txBox="1">
            <a:spLocks/>
          </p:cNvSpPr>
          <p:nvPr/>
        </p:nvSpPr>
        <p:spPr>
          <a:xfrm>
            <a:off x="2057400" y="1752600"/>
            <a:ext cx="4114800" cy="2971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3200" dirty="0" smtClean="0">
                <a:latin typeface="Times New Roman" pitchFamily="18" charset="0"/>
                <a:cs typeface="Times New Roman" pitchFamily="18" charset="0"/>
              </a:rPr>
              <a:t>Presented by</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D.SHIVANI</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K.SAI ANUHYA</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K.SAI DEEKSHITH REDDY</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M.SRAVANI</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4" name="Content Placeholder 3"/>
          <p:cNvSpPr txBox="1">
            <a:spLocks/>
          </p:cNvSpPr>
          <p:nvPr/>
        </p:nvSpPr>
        <p:spPr>
          <a:xfrm>
            <a:off x="6248400" y="2743200"/>
            <a:ext cx="2895600" cy="35814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Tx/>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17R01A0575</a:t>
            </a:r>
          </a:p>
          <a:p>
            <a:pPr marL="365760" marR="0" lvl="0" indent="-283464" algn="l" defTabSz="914400" rtl="0" eaLnBrk="1" fontAlgn="auto" latinLnBrk="0" hangingPunct="1">
              <a:lnSpc>
                <a:spcPct val="100000"/>
              </a:lnSpc>
              <a:spcBef>
                <a:spcPts val="600"/>
              </a:spcBef>
              <a:spcAft>
                <a:spcPts val="0"/>
              </a:spcAft>
              <a:buClr>
                <a:schemeClr val="accent1"/>
              </a:buClr>
              <a:buSzPct val="80000"/>
              <a:buFontTx/>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17R01A0592</a:t>
            </a:r>
          </a:p>
          <a:p>
            <a:pPr marL="365760" marR="0" lvl="0" indent="-283464" algn="l" defTabSz="914400" rtl="0" eaLnBrk="1" fontAlgn="auto" latinLnBrk="0" hangingPunct="1">
              <a:lnSpc>
                <a:spcPct val="100000"/>
              </a:lnSpc>
              <a:spcBef>
                <a:spcPts val="600"/>
              </a:spcBef>
              <a:spcAft>
                <a:spcPts val="0"/>
              </a:spcAft>
              <a:buClr>
                <a:schemeClr val="accent1"/>
              </a:buClr>
              <a:buSzPct val="80000"/>
              <a:buFontTx/>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17R01A0593</a:t>
            </a:r>
          </a:p>
          <a:p>
            <a:pPr marL="365760" marR="0" lvl="0" indent="-283464" algn="l" defTabSz="914400" rtl="0" eaLnBrk="1" fontAlgn="auto" latinLnBrk="0" hangingPunct="1">
              <a:lnSpc>
                <a:spcPct val="100000"/>
              </a:lnSpc>
              <a:spcBef>
                <a:spcPts val="600"/>
              </a:spcBef>
              <a:spcAft>
                <a:spcPts val="0"/>
              </a:spcAft>
              <a:buClr>
                <a:schemeClr val="accent1"/>
              </a:buClr>
              <a:buSzPct val="80000"/>
              <a:buFontTx/>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17R01A05A2</a:t>
            </a:r>
          </a:p>
          <a:p>
            <a:pPr marL="365760" marR="0" lvl="0" indent="-283464" algn="l" defTabSz="914400" rtl="0" eaLnBrk="1" fontAlgn="auto" latinLnBrk="0" hangingPunct="1">
              <a:lnSpc>
                <a:spcPct val="100000"/>
              </a:lnSpc>
              <a:spcBef>
                <a:spcPts val="600"/>
              </a:spcBef>
              <a:spcAft>
                <a:spcPts val="0"/>
              </a:spcAft>
              <a:buClr>
                <a:schemeClr val="accent1"/>
              </a:buClr>
              <a:buSzPct val="80000"/>
              <a:buFontTx/>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Box 4"/>
          <p:cNvSpPr txBox="1"/>
          <p:nvPr/>
        </p:nvSpPr>
        <p:spPr>
          <a:xfrm>
            <a:off x="2133600" y="5181600"/>
            <a:ext cx="6324600" cy="1477328"/>
          </a:xfrm>
          <a:prstGeom prst="rect">
            <a:avLst/>
          </a:prstGeom>
          <a:noFill/>
        </p:spPr>
        <p:txBody>
          <a:bodyPr wrap="square" rtlCol="0">
            <a:spAutoFit/>
          </a:bodyPr>
          <a:lstStyle/>
          <a:p>
            <a:r>
              <a:rPr lang="en-US" sz="2400" dirty="0" smtClean="0">
                <a:latin typeface="Times New Roman" pitchFamily="18" charset="0"/>
                <a:cs typeface="Times New Roman" pitchFamily="18" charset="0"/>
              </a:rPr>
              <a:t>Under the Guidance of:</a:t>
            </a:r>
          </a:p>
          <a:p>
            <a:r>
              <a:rPr lang="en-US" sz="2400" dirty="0" smtClean="0">
                <a:latin typeface="Times New Roman" pitchFamily="18" charset="0"/>
                <a:cs typeface="Times New Roman" pitchFamily="18" charset="0"/>
              </a:rPr>
              <a:t>Mrs. B.Vasavi</a:t>
            </a:r>
          </a:p>
          <a:p>
            <a:r>
              <a:rPr lang="en-US" sz="2400" dirty="0" smtClean="0">
                <a:latin typeface="Times New Roman" pitchFamily="18" charset="0"/>
                <a:cs typeface="Times New Roman" pitchFamily="18" charset="0"/>
              </a:rPr>
              <a:t>(Assistant Professor)</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8229600" cy="1143000"/>
          </a:xfrm>
        </p:spPr>
        <p:txBody>
          <a:bodyPr>
            <a:normAutofit/>
          </a:bodyPr>
          <a:lstStyle/>
          <a:p>
            <a:r>
              <a:rPr lang="en-US" sz="4400" b="1" dirty="0" smtClean="0">
                <a:latin typeface="Times New Roman" pitchFamily="18" charset="0"/>
                <a:cs typeface="Times New Roman" pitchFamily="18" charset="0"/>
              </a:rPr>
              <a:t>Proposed System Advantages</a:t>
            </a:r>
            <a:r>
              <a:rPr lang="en-US" dirty="0" smtClean="0"/>
              <a:t>:</a:t>
            </a:r>
            <a:endParaRPr lang="en-US" dirty="0"/>
          </a:p>
        </p:txBody>
      </p:sp>
      <p:sp>
        <p:nvSpPr>
          <p:cNvPr id="3" name="Content Placeholder 2"/>
          <p:cNvSpPr>
            <a:spLocks noGrp="1"/>
          </p:cNvSpPr>
          <p:nvPr>
            <p:ph idx="1"/>
          </p:nvPr>
        </p:nvSpPr>
        <p:spPr>
          <a:xfrm>
            <a:off x="1295400" y="1600200"/>
            <a:ext cx="7498080" cy="4800600"/>
          </a:xfrm>
        </p:spPr>
        <p:txBody>
          <a:bodyPr>
            <a:normAutofit/>
          </a:bodyPr>
          <a:lstStyle/>
          <a:p>
            <a:r>
              <a:rPr lang="en-US" sz="2600" dirty="0" smtClean="0">
                <a:latin typeface="Times New Roman" pitchFamily="18" charset="0"/>
                <a:cs typeface="Times New Roman" pitchFamily="18" charset="0"/>
              </a:rPr>
              <a:t>It allows the investors or online traders to peek into the reasons behind a certain market trend, pricing and understand price behavior, which was otherwise impossible to know just a few years back. </a:t>
            </a:r>
          </a:p>
          <a:p>
            <a:r>
              <a:rPr lang="en-US" sz="2600" dirty="0" smtClean="0">
                <a:latin typeface="Times New Roman" pitchFamily="18" charset="0"/>
                <a:cs typeface="Times New Roman" pitchFamily="18" charset="0"/>
              </a:rPr>
              <a:t>Access to Machine Learning helps mitigate possible risks in online trading and enables the investor to make precise decisions.</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
            <a:ext cx="8229600" cy="762000"/>
          </a:xfrm>
        </p:spPr>
        <p:txBody>
          <a:bodyPr>
            <a:normAutofit/>
          </a:bodyPr>
          <a:lstStyle/>
          <a:p>
            <a:r>
              <a:rPr lang="en-US" sz="3200" b="1" dirty="0" smtClean="0">
                <a:latin typeface="Times New Roman" pitchFamily="18" charset="0"/>
                <a:cs typeface="Times New Roman" pitchFamily="18" charset="0"/>
              </a:rPr>
              <a:t>Project Requirements: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8077200" cy="5257800"/>
          </a:xfrm>
        </p:spPr>
        <p:txBody>
          <a:bodyPr>
            <a:normAutofit fontScale="92500" lnSpcReduction="20000"/>
          </a:bodyPr>
          <a:lstStyle/>
          <a:p>
            <a:pPr>
              <a:buFont typeface="Wingdings" pitchFamily="2" charset="2"/>
              <a:buChar char="Ø"/>
            </a:pPr>
            <a:r>
              <a:rPr lang="en-US" b="1" u="sng" dirty="0" smtClean="0">
                <a:latin typeface="Times New Roman" pitchFamily="18" charset="0"/>
                <a:cs typeface="Times New Roman" pitchFamily="18" charset="0"/>
              </a:rPr>
              <a:t>Programming Languages:</a:t>
            </a:r>
          </a:p>
          <a:p>
            <a:pPr>
              <a:buFont typeface="Arial" pitchFamily="34" charset="0"/>
              <a:buChar char="•"/>
            </a:pPr>
            <a:r>
              <a:rPr lang="en-US" dirty="0" smtClean="0">
                <a:latin typeface="Times New Roman" pitchFamily="18" charset="0"/>
                <a:cs typeface="Times New Roman" pitchFamily="18" charset="0"/>
              </a:rPr>
              <a:t>Python</a:t>
            </a:r>
          </a:p>
          <a:p>
            <a:pPr>
              <a:buFont typeface="Arial" pitchFamily="34" charset="0"/>
              <a:buChar char="•"/>
            </a:pPr>
            <a:r>
              <a:rPr lang="en-US" dirty="0" smtClean="0">
                <a:latin typeface="Times New Roman" pitchFamily="18" charset="0"/>
                <a:cs typeface="Times New Roman" pitchFamily="18" charset="0"/>
              </a:rPr>
              <a:t>Java</a:t>
            </a:r>
          </a:p>
          <a:p>
            <a:pPr>
              <a:buFont typeface="Arial" pitchFamily="34" charset="0"/>
              <a:buChar char="•"/>
            </a:pPr>
            <a:r>
              <a:rPr lang="en-US" u="sng" dirty="0" smtClean="0">
                <a:latin typeface="Times New Roman" pitchFamily="18" charset="0"/>
                <a:cs typeface="Times New Roman" pitchFamily="18" charset="0"/>
              </a:rPr>
              <a:t>Libraries needed</a:t>
            </a:r>
            <a:r>
              <a:rPr lang="en-US" dirty="0" smtClean="0">
                <a:latin typeface="Times New Roman" pitchFamily="18" charset="0"/>
                <a:cs typeface="Times New Roman" pitchFamily="18" charset="0"/>
              </a:rPr>
              <a:t>: Numpy,Scipy,Matplotlib,Tensorflow,Keras,</a:t>
            </a:r>
          </a:p>
          <a:p>
            <a:pPr>
              <a:buNone/>
            </a:pPr>
            <a:r>
              <a:rPr lang="en-US" dirty="0" smtClean="0">
                <a:latin typeface="Times New Roman" pitchFamily="18" charset="0"/>
                <a:cs typeface="Times New Roman" pitchFamily="18" charset="0"/>
              </a:rPr>
              <a:t>	Pandas, Sklearn</a:t>
            </a:r>
          </a:p>
          <a:p>
            <a:pPr>
              <a:buFont typeface="Wingdings" pitchFamily="2" charset="2"/>
              <a:buChar char="Ø"/>
            </a:pPr>
            <a:endParaRPr lang="en-US" b="1" u="sng" dirty="0" smtClean="0">
              <a:latin typeface="Times New Roman" pitchFamily="18" charset="0"/>
              <a:cs typeface="Times New Roman" pitchFamily="18" charset="0"/>
            </a:endParaRPr>
          </a:p>
          <a:p>
            <a:pPr>
              <a:buFont typeface="Wingdings" pitchFamily="2" charset="2"/>
              <a:buChar char="Ø"/>
            </a:pPr>
            <a:r>
              <a:rPr lang="en-US" b="1" u="sng" dirty="0" smtClean="0">
                <a:latin typeface="Times New Roman" pitchFamily="18" charset="0"/>
                <a:cs typeface="Times New Roman" pitchFamily="18" charset="0"/>
              </a:rPr>
              <a:t>Software:</a:t>
            </a:r>
          </a:p>
          <a:p>
            <a:pPr marL="514350" indent="-514350">
              <a:buFont typeface="Arial" pitchFamily="34" charset="0"/>
              <a:buChar char="•"/>
            </a:pPr>
            <a:r>
              <a:rPr lang="en-US" dirty="0" smtClean="0">
                <a:latin typeface="Times New Roman" pitchFamily="18" charset="0"/>
                <a:cs typeface="Times New Roman" pitchFamily="18" charset="0"/>
              </a:rPr>
              <a:t>Anaconda Distribution</a:t>
            </a:r>
          </a:p>
          <a:p>
            <a:pPr marL="514350" indent="-514350">
              <a:buFont typeface="Arial" pitchFamily="34" charset="0"/>
              <a:buChar char="•"/>
            </a:pPr>
            <a:r>
              <a:rPr lang="en-US" dirty="0" smtClean="0">
                <a:latin typeface="Times New Roman" pitchFamily="18" charset="0"/>
                <a:cs typeface="Times New Roman" pitchFamily="18" charset="0"/>
              </a:rPr>
              <a:t>Anaconda Navigator</a:t>
            </a:r>
          </a:p>
          <a:p>
            <a:pPr marL="514350" indent="-514350">
              <a:buFont typeface="Arial" pitchFamily="34" charset="0"/>
              <a:buChar char="•"/>
            </a:pPr>
            <a:r>
              <a:rPr lang="en-US" dirty="0" smtClean="0">
                <a:latin typeface="Times New Roman" pitchFamily="18" charset="0"/>
                <a:cs typeface="Times New Roman" pitchFamily="18" charset="0"/>
              </a:rPr>
              <a:t>Conda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98080" cy="1143000"/>
          </a:xfrm>
        </p:spPr>
        <p:txBody>
          <a:bodyPr>
            <a:normAutofit/>
          </a:bodyPr>
          <a:lstStyle/>
          <a:p>
            <a:r>
              <a:rPr lang="en-US" sz="3600" b="1" dirty="0" smtClean="0">
                <a:latin typeface="Times New Roman" pitchFamily="18" charset="0"/>
                <a:cs typeface="Times New Roman" pitchFamily="18" charset="0"/>
              </a:rPr>
              <a:t>Implementation Diagram</a:t>
            </a:r>
            <a:r>
              <a:rPr lang="en-US" sz="4000" b="1" dirty="0" smtClean="0">
                <a:latin typeface="Times New Roman" pitchFamily="18" charset="0"/>
                <a:cs typeface="Times New Roman" pitchFamily="18" charset="0"/>
              </a:rPr>
              <a:t>:</a:t>
            </a:r>
            <a:endParaRPr lang="en-US" sz="40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l="56808" t="31771" r="18594" b="11178"/>
          <a:stretch>
            <a:fillRect/>
          </a:stretch>
        </p:blipFill>
        <p:spPr bwMode="auto">
          <a:xfrm>
            <a:off x="1676400" y="938893"/>
            <a:ext cx="7010400" cy="59191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latin typeface="Times New Roman" panose="02020603050405020304" pitchFamily="18" charset="0"/>
                <a:cs typeface="Times New Roman" panose="02020603050405020304" pitchFamily="18" charset="0"/>
              </a:rPr>
              <a:t>Data Flow Diagram</a:t>
            </a:r>
            <a:r>
              <a:rPr lang="en-IN" dirty="0" smtClean="0"/>
              <a:t>:</a:t>
            </a:r>
            <a:endParaRPr lang="en-IN" dirty="0"/>
          </a:p>
        </p:txBody>
      </p:sp>
      <p:pic>
        <p:nvPicPr>
          <p:cNvPr id="3" name="Picture 2"/>
          <p:cNvPicPr>
            <a:picLocks noChangeAspect="1"/>
          </p:cNvPicPr>
          <p:nvPr/>
        </p:nvPicPr>
        <p:blipFill rotWithShape="1">
          <a:blip r:embed="rId2"/>
          <a:srcRect l="66765" t="27083" r="13908" b="28125"/>
          <a:stretch/>
        </p:blipFill>
        <p:spPr>
          <a:xfrm>
            <a:off x="2438400" y="1417320"/>
            <a:ext cx="6324600" cy="5212080"/>
          </a:xfrm>
          <a:prstGeom prst="rect">
            <a:avLst/>
          </a:prstGeom>
        </p:spPr>
      </p:pic>
    </p:spTree>
    <p:extLst>
      <p:ext uri="{BB962C8B-B14F-4D97-AF65-F5344CB8AC3E}">
        <p14:creationId xmlns:p14="http://schemas.microsoft.com/office/powerpoint/2010/main" val="2994467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498080" cy="716280"/>
          </a:xfrm>
        </p:spPr>
        <p:txBody>
          <a:bodyPr>
            <a:normAutofit/>
          </a:bodyPr>
          <a:lstStyle/>
          <a:p>
            <a:r>
              <a:rPr lang="en-US" sz="3600" b="1" dirty="0" smtClean="0">
                <a:latin typeface="Times New Roman" pitchFamily="18" charset="0"/>
                <a:cs typeface="Times New Roman" pitchFamily="18" charset="0"/>
              </a:rPr>
              <a:t>Use Case Diagram:</a:t>
            </a:r>
            <a:endParaRPr lang="en-US" sz="36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l="37908" t="23675" r="39092" b="23296"/>
          <a:stretch>
            <a:fillRect/>
          </a:stretch>
        </p:blipFill>
        <p:spPr bwMode="auto">
          <a:xfrm>
            <a:off x="1600200" y="990600"/>
            <a:ext cx="7239000" cy="5867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85800"/>
            <a:ext cx="8229600" cy="1143000"/>
          </a:xfrm>
        </p:spPr>
        <p:txBody>
          <a:bodyPr>
            <a:normAutofit/>
          </a:bodyPr>
          <a:lstStyle/>
          <a:p>
            <a:r>
              <a:rPr lang="en-US" sz="4000" b="1" dirty="0" smtClean="0">
                <a:latin typeface="Times New Roman" pitchFamily="18" charset="0"/>
                <a:cs typeface="Times New Roman" pitchFamily="18" charset="0"/>
              </a:rPr>
              <a:t>Architecture:</a:t>
            </a:r>
            <a:endParaRPr lang="en-US" sz="4000" b="1" dirty="0">
              <a:latin typeface="Times New Roman" pitchFamily="18" charset="0"/>
              <a:cs typeface="Times New Roman" pitchFamily="18" charset="0"/>
            </a:endParaRPr>
          </a:p>
        </p:txBody>
      </p:sp>
      <p:sp>
        <p:nvSpPr>
          <p:cNvPr id="5122" name="AutoShape 2" descr="blob:https://web.whatsapp.com/1287ef3e-60fa-40d0-873d-af28b39dd92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5123" name="Picture 3"/>
          <p:cNvPicPr>
            <a:picLocks noChangeAspect="1" noChangeArrowheads="1"/>
          </p:cNvPicPr>
          <p:nvPr/>
        </p:nvPicPr>
        <p:blipFill>
          <a:blip r:embed="rId2" cstate="print"/>
          <a:srcRect l="13470" t="29167" r="13324" b="31250"/>
          <a:stretch>
            <a:fillRect/>
          </a:stretch>
        </p:blipFill>
        <p:spPr bwMode="auto">
          <a:xfrm>
            <a:off x="1066800" y="2590800"/>
            <a:ext cx="8077200" cy="2548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itchFamily="18" charset="0"/>
                <a:cs typeface="Times New Roman" pitchFamily="18" charset="0"/>
              </a:rPr>
              <a:t>Modules:</a:t>
            </a:r>
            <a:endParaRPr lang="en-US" sz="4400" b="1" dirty="0">
              <a:latin typeface="Times New Roman" pitchFamily="18" charset="0"/>
              <a:cs typeface="Times New Roman" pitchFamily="18" charset="0"/>
            </a:endParaRPr>
          </a:p>
        </p:txBody>
      </p:sp>
      <p:sp>
        <p:nvSpPr>
          <p:cNvPr id="3" name="Content Placeholder 2"/>
          <p:cNvSpPr>
            <a:spLocks noGrp="1"/>
          </p:cNvSpPr>
          <p:nvPr>
            <p:ph idx="1"/>
          </p:nvPr>
        </p:nvSpPr>
        <p:spPr>
          <a:xfrm>
            <a:off x="1447800" y="1600200"/>
            <a:ext cx="7498080" cy="4800600"/>
          </a:xfrm>
        </p:spPr>
        <p:txBody>
          <a:bodyPr>
            <a:normAutofit/>
          </a:bodyPr>
          <a:lstStyle/>
          <a:p>
            <a:r>
              <a:rPr lang="en-US" sz="2800" dirty="0" smtClean="0">
                <a:latin typeface="Times New Roman" pitchFamily="18" charset="0"/>
                <a:cs typeface="Times New Roman" pitchFamily="18" charset="0"/>
              </a:rPr>
              <a:t>Download and view Dataset</a:t>
            </a:r>
          </a:p>
          <a:p>
            <a:r>
              <a:rPr lang="en-US" sz="2800" dirty="0" smtClean="0">
                <a:latin typeface="Times New Roman" pitchFamily="18" charset="0"/>
                <a:cs typeface="Times New Roman" pitchFamily="18" charset="0"/>
              </a:rPr>
              <a:t>Clean the dataset and delete unwanted information</a:t>
            </a:r>
          </a:p>
          <a:p>
            <a:r>
              <a:rPr lang="en-US" sz="2800" dirty="0" smtClean="0">
                <a:latin typeface="Times New Roman" pitchFamily="18" charset="0"/>
                <a:cs typeface="Times New Roman" pitchFamily="18" charset="0"/>
              </a:rPr>
              <a:t>Split dataset into train and test sets</a:t>
            </a:r>
          </a:p>
          <a:p>
            <a:r>
              <a:rPr lang="en-US" sz="2800" dirty="0" smtClean="0">
                <a:latin typeface="Times New Roman" pitchFamily="18" charset="0"/>
                <a:cs typeface="Times New Roman" pitchFamily="18" charset="0"/>
              </a:rPr>
              <a:t>Apply machine learning algorithm</a:t>
            </a:r>
          </a:p>
          <a:p>
            <a:r>
              <a:rPr lang="en-US" sz="2800" dirty="0" smtClean="0">
                <a:latin typeface="Times New Roman" pitchFamily="18" charset="0"/>
                <a:cs typeface="Times New Roman" pitchFamily="18" charset="0"/>
              </a:rPr>
              <a:t>Develop prediction model</a:t>
            </a:r>
          </a:p>
          <a:p>
            <a:r>
              <a:rPr lang="en-US" sz="2800" dirty="0" smtClean="0">
                <a:latin typeface="Times New Roman" pitchFamily="18" charset="0"/>
                <a:cs typeface="Times New Roman" pitchFamily="18" charset="0"/>
              </a:rPr>
              <a:t>Use of statistics for analysis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8229600" cy="990600"/>
          </a:xfrm>
        </p:spPr>
        <p:txBody>
          <a:bodyPr>
            <a:normAutofit/>
          </a:bodyPr>
          <a:lstStyle/>
          <a:p>
            <a:r>
              <a:rPr lang="en-US" sz="4000" b="1" dirty="0" smtClean="0">
                <a:latin typeface="Times New Roman" pitchFamily="18" charset="0"/>
                <a:cs typeface="Times New Roman" pitchFamily="18" charset="0"/>
              </a:rPr>
              <a:t>Algorithm: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990600" y="838200"/>
            <a:ext cx="8153400" cy="5715000"/>
          </a:xfrm>
        </p:spPr>
        <p:txBody>
          <a:bodyPr>
            <a:normAutofit/>
          </a:bodyPr>
          <a:lstStyle/>
          <a:p>
            <a:pPr>
              <a:buNone/>
            </a:pPr>
            <a:endParaRPr lang="en-US" sz="2800" b="1" u="sng" dirty="0" smtClean="0">
              <a:latin typeface="Times New Roman" pitchFamily="18" charset="0"/>
              <a:cs typeface="Times New Roman" pitchFamily="18" charset="0"/>
            </a:endParaRPr>
          </a:p>
          <a:p>
            <a:pPr>
              <a:buNone/>
            </a:pPr>
            <a:r>
              <a:rPr lang="en-US" sz="2800" b="1" u="sng" dirty="0" smtClean="0">
                <a:latin typeface="Times New Roman" pitchFamily="18" charset="0"/>
                <a:cs typeface="Times New Roman" pitchFamily="18" charset="0"/>
              </a:rPr>
              <a:t>Linear  Regression:</a:t>
            </a:r>
          </a:p>
          <a:p>
            <a:r>
              <a:rPr lang="en-US" sz="2400" dirty="0" smtClean="0">
                <a:latin typeface="Times New Roman" pitchFamily="18" charset="0"/>
                <a:cs typeface="Times New Roman" pitchFamily="18" charset="0"/>
              </a:rPr>
              <a:t>Linear regression is one of the easiest and most popular Machine Learning algorithms.</a:t>
            </a:r>
          </a:p>
          <a:p>
            <a:r>
              <a:rPr lang="en-US" sz="2400" dirty="0" smtClean="0">
                <a:latin typeface="Times New Roman" pitchFamily="18" charset="0"/>
                <a:cs typeface="Times New Roman" pitchFamily="18" charset="0"/>
              </a:rPr>
              <a:t> It is a statistical method that is used for predictive analysis. </a:t>
            </a:r>
          </a:p>
          <a:p>
            <a:r>
              <a:rPr lang="en-US" sz="2400" dirty="0" smtClean="0">
                <a:latin typeface="Times New Roman" pitchFamily="18" charset="0"/>
                <a:cs typeface="Times New Roman" pitchFamily="18" charset="0"/>
              </a:rPr>
              <a:t>Linear regression makes predictions for continuous/real or numeric variables such as </a:t>
            </a:r>
            <a:r>
              <a:rPr lang="en-US" sz="2400" b="1" dirty="0" smtClean="0">
                <a:latin typeface="Times New Roman" pitchFamily="18" charset="0"/>
                <a:cs typeface="Times New Roman" pitchFamily="18" charset="0"/>
              </a:rPr>
              <a:t>sales, salary, age, product price,</a:t>
            </a:r>
            <a:r>
              <a:rPr lang="en-US" sz="2400" dirty="0" smtClean="0">
                <a:latin typeface="Times New Roman" pitchFamily="18" charset="0"/>
                <a:cs typeface="Times New Roman" pitchFamily="18" charset="0"/>
              </a:rPr>
              <a:t> etc.</a:t>
            </a:r>
          </a:p>
          <a:p>
            <a:r>
              <a:rPr lang="en-US" sz="2400" dirty="0" smtClean="0">
                <a:latin typeface="Times New Roman" pitchFamily="18" charset="0"/>
                <a:cs typeface="Times New Roman" pitchFamily="18" charset="0"/>
              </a:rPr>
              <a:t>Linear regression algorithm shows a linear relationship between a dependent (y) and one or more independent (y) variables, hence called as linear regression.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l="18741" t="22917" r="53148" b="28125"/>
          <a:stretch>
            <a:fillRect/>
          </a:stretch>
        </p:blipFill>
        <p:spPr bwMode="auto">
          <a:xfrm>
            <a:off x="2127115" y="631825"/>
            <a:ext cx="6163583" cy="5311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914400"/>
            <a:ext cx="7620000" cy="5715000"/>
          </a:xfrm>
        </p:spPr>
        <p:txBody>
          <a:bodyPr>
            <a:normAutofit fontScale="77500" lnSpcReduction="20000"/>
          </a:bodyPr>
          <a:lstStyle/>
          <a:p>
            <a:r>
              <a:rPr lang="en-US" sz="3000" dirty="0" smtClean="0">
                <a:latin typeface="Times New Roman" pitchFamily="18" charset="0"/>
                <a:cs typeface="Times New Roman" pitchFamily="18" charset="0"/>
              </a:rPr>
              <a:t>In addition to adjusting the architecture of the Neural Network, the following full set of parameters can he tuned the prediction model:</a:t>
            </a:r>
          </a:p>
          <a:p>
            <a:pPr>
              <a:buNone/>
            </a:pPr>
            <a:r>
              <a:rPr lang="en-US" sz="3000" b="1" u="sng" dirty="0" smtClean="0">
                <a:latin typeface="Times New Roman" pitchFamily="18" charset="0"/>
                <a:cs typeface="Times New Roman" pitchFamily="18" charset="0"/>
              </a:rPr>
              <a:t>Input Parameters:</a:t>
            </a:r>
          </a:p>
          <a:p>
            <a:r>
              <a:rPr lang="en-US" sz="3000" dirty="0" smtClean="0">
                <a:latin typeface="Times New Roman" pitchFamily="18" charset="0"/>
                <a:cs typeface="Times New Roman" pitchFamily="18" charset="0"/>
              </a:rPr>
              <a:t>Preprocessing and Normalization </a:t>
            </a:r>
          </a:p>
          <a:p>
            <a:pPr>
              <a:buNone/>
            </a:pPr>
            <a:r>
              <a:rPr lang="en-US" sz="3000" b="1" u="sng" dirty="0" smtClean="0">
                <a:latin typeface="Times New Roman" pitchFamily="18" charset="0"/>
                <a:cs typeface="Times New Roman" pitchFamily="18" charset="0"/>
              </a:rPr>
              <a:t>Neural Network Architecture:</a:t>
            </a:r>
          </a:p>
          <a:p>
            <a:pPr>
              <a:buFont typeface="Arial" pitchFamily="34" charset="0"/>
              <a:buChar char="•"/>
            </a:pPr>
            <a:r>
              <a:rPr lang="en-US" sz="3000" dirty="0" smtClean="0">
                <a:latin typeface="Times New Roman" pitchFamily="18" charset="0"/>
                <a:cs typeface="Times New Roman" pitchFamily="18" charset="0"/>
              </a:rPr>
              <a:t>Number of Layers</a:t>
            </a:r>
          </a:p>
          <a:p>
            <a:pPr>
              <a:buFont typeface="Arial" pitchFamily="34" charset="0"/>
              <a:buChar char="•"/>
            </a:pPr>
            <a:r>
              <a:rPr lang="en-US" sz="3000" dirty="0" smtClean="0">
                <a:latin typeface="Times New Roman" pitchFamily="18" charset="0"/>
                <a:cs typeface="Times New Roman" pitchFamily="18" charset="0"/>
              </a:rPr>
              <a:t>Number of Nodes</a:t>
            </a:r>
          </a:p>
          <a:p>
            <a:pPr>
              <a:buNone/>
            </a:pPr>
            <a:r>
              <a:rPr lang="en-US" sz="3000" b="1" u="sng" dirty="0" smtClean="0">
                <a:latin typeface="Times New Roman" pitchFamily="18" charset="0"/>
                <a:cs typeface="Times New Roman" pitchFamily="18" charset="0"/>
              </a:rPr>
              <a:t>Training Parameters:</a:t>
            </a:r>
          </a:p>
          <a:p>
            <a:pPr marL="514350" indent="-514350">
              <a:buAutoNum type="arabicPeriod"/>
            </a:pPr>
            <a:r>
              <a:rPr lang="en-US" sz="3000" dirty="0" smtClean="0">
                <a:latin typeface="Times New Roman" pitchFamily="18" charset="0"/>
                <a:cs typeface="Times New Roman" pitchFamily="18" charset="0"/>
              </a:rPr>
              <a:t>Training /Test Split (In this project we divided dataset into 75/25 for Linear Regression Model and 80/20 for LSTM)</a:t>
            </a:r>
          </a:p>
          <a:p>
            <a:pPr marL="514350" indent="-514350">
              <a:buAutoNum type="arabicPeriod"/>
            </a:pPr>
            <a:r>
              <a:rPr lang="en-US" sz="3000" dirty="0" smtClean="0">
                <a:latin typeface="Times New Roman" pitchFamily="18" charset="0"/>
                <a:cs typeface="Times New Roman" pitchFamily="18" charset="0"/>
              </a:rPr>
              <a:t> Batch Size</a:t>
            </a:r>
          </a:p>
          <a:p>
            <a:pPr marL="514350" indent="-514350">
              <a:buAutoNum type="arabicPeriod"/>
            </a:pPr>
            <a:r>
              <a:rPr lang="en-US" sz="3000" dirty="0" smtClean="0">
                <a:latin typeface="Times New Roman" pitchFamily="18" charset="0"/>
                <a:cs typeface="Times New Roman" pitchFamily="18" charset="0"/>
              </a:rPr>
              <a:t> Optimizer Function</a:t>
            </a:r>
          </a:p>
          <a:p>
            <a:pPr marL="514350" indent="-514350">
              <a:buAutoNum type="arabicPeriod"/>
            </a:pPr>
            <a:r>
              <a:rPr lang="en-US" sz="3000" dirty="0" smtClean="0">
                <a:latin typeface="Times New Roman" pitchFamily="18" charset="0"/>
                <a:cs typeface="Times New Roman" pitchFamily="18" charset="0"/>
              </a:rPr>
              <a:t>Epochs How many times to in through training process)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229600" cy="914400"/>
          </a:xfrm>
        </p:spPr>
        <p:txBody>
          <a:bodyPr>
            <a:normAutofit/>
          </a:bodyPr>
          <a:lstStyle/>
          <a:p>
            <a:r>
              <a:rPr lang="en-US" sz="3600" b="1" dirty="0" smtClean="0">
                <a:latin typeface="Times New Roman" pitchFamily="18" charset="0"/>
                <a:cs typeface="Times New Roman" pitchFamily="18" charset="0"/>
              </a:rPr>
              <a:t>CONTENTS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914400" y="865909"/>
            <a:ext cx="8229600" cy="6019800"/>
          </a:xfrm>
        </p:spPr>
        <p:txBody>
          <a:bodyPr>
            <a:normAutofit fontScale="92500" lnSpcReduction="20000"/>
          </a:bodyPr>
          <a:lstStyle/>
          <a:p>
            <a:r>
              <a:rPr lang="en-US" sz="2400" dirty="0" smtClean="0">
                <a:latin typeface="Times New Roman" pitchFamily="18" charset="0"/>
                <a:cs typeface="Times New Roman" pitchFamily="18" charset="0"/>
              </a:rPr>
              <a:t>Abstract</a:t>
            </a:r>
          </a:p>
          <a:p>
            <a:r>
              <a:rPr lang="en-US" sz="2400" dirty="0" smtClean="0">
                <a:latin typeface="Times New Roman" pitchFamily="18" charset="0"/>
                <a:cs typeface="Times New Roman" pitchFamily="18" charset="0"/>
              </a:rPr>
              <a:t>Introduction</a:t>
            </a:r>
          </a:p>
          <a:p>
            <a:r>
              <a:rPr lang="en-US" sz="2400" dirty="0" smtClean="0">
                <a:latin typeface="Times New Roman" pitchFamily="18" charset="0"/>
                <a:cs typeface="Times New Roman" pitchFamily="18" charset="0"/>
              </a:rPr>
              <a:t>Existing System  Drawbacks</a:t>
            </a:r>
          </a:p>
          <a:p>
            <a:r>
              <a:rPr lang="en-US" sz="2400" dirty="0" smtClean="0">
                <a:latin typeface="Times New Roman" pitchFamily="18" charset="0"/>
                <a:cs typeface="Times New Roman" pitchFamily="18" charset="0"/>
              </a:rPr>
              <a:t>Proposed System  Advantages</a:t>
            </a:r>
          </a:p>
          <a:p>
            <a:r>
              <a:rPr lang="en-US" sz="2400" dirty="0" smtClean="0">
                <a:latin typeface="Times New Roman" pitchFamily="18" charset="0"/>
                <a:cs typeface="Times New Roman" pitchFamily="18" charset="0"/>
              </a:rPr>
              <a:t>Project Requirements</a:t>
            </a:r>
          </a:p>
          <a:p>
            <a:r>
              <a:rPr lang="en-US" sz="2400" dirty="0" smtClean="0">
                <a:latin typeface="Times New Roman" pitchFamily="18" charset="0"/>
                <a:cs typeface="Times New Roman" pitchFamily="18" charset="0"/>
              </a:rPr>
              <a:t>Implementation Diagram</a:t>
            </a:r>
          </a:p>
          <a:p>
            <a:r>
              <a:rPr lang="en-US" sz="2400" dirty="0" smtClean="0">
                <a:latin typeface="Times New Roman" pitchFamily="18" charset="0"/>
                <a:cs typeface="Times New Roman" pitchFamily="18" charset="0"/>
              </a:rPr>
              <a:t>Data Flow Diagram</a:t>
            </a:r>
          </a:p>
          <a:p>
            <a:r>
              <a:rPr lang="en-US" sz="2400" dirty="0" smtClean="0">
                <a:latin typeface="Times New Roman" pitchFamily="18" charset="0"/>
                <a:cs typeface="Times New Roman" pitchFamily="18" charset="0"/>
              </a:rPr>
              <a:t>Use Case Diagram</a:t>
            </a:r>
          </a:p>
          <a:p>
            <a:r>
              <a:rPr lang="en-US" sz="2400" dirty="0" smtClean="0">
                <a:latin typeface="Times New Roman" pitchFamily="18" charset="0"/>
                <a:cs typeface="Times New Roman" pitchFamily="18" charset="0"/>
              </a:rPr>
              <a:t>Architecture</a:t>
            </a:r>
          </a:p>
          <a:p>
            <a:r>
              <a:rPr lang="en-US" sz="2400" dirty="0" smtClean="0">
                <a:latin typeface="Times New Roman" pitchFamily="18" charset="0"/>
                <a:cs typeface="Times New Roman" pitchFamily="18" charset="0"/>
              </a:rPr>
              <a:t>Modules</a:t>
            </a:r>
          </a:p>
          <a:p>
            <a:r>
              <a:rPr lang="en-US" sz="2400" dirty="0" smtClean="0">
                <a:latin typeface="Times New Roman" pitchFamily="18" charset="0"/>
                <a:cs typeface="Times New Roman" pitchFamily="18" charset="0"/>
              </a:rPr>
              <a:t>Algorithms</a:t>
            </a:r>
          </a:p>
          <a:p>
            <a:r>
              <a:rPr lang="en-US" sz="2400" dirty="0" smtClean="0">
                <a:latin typeface="Times New Roman" pitchFamily="18" charset="0"/>
                <a:cs typeface="Times New Roman" pitchFamily="18" charset="0"/>
              </a:rPr>
              <a:t>Pseudo Code steps</a:t>
            </a:r>
          </a:p>
          <a:p>
            <a:r>
              <a:rPr lang="en-US" sz="2400" dirty="0" smtClean="0">
                <a:latin typeface="Times New Roman" pitchFamily="18" charset="0"/>
                <a:cs typeface="Times New Roman" pitchFamily="18" charset="0"/>
              </a:rPr>
              <a:t>Output</a:t>
            </a:r>
          </a:p>
          <a:p>
            <a:r>
              <a:rPr lang="en-US" sz="2400" dirty="0" smtClean="0">
                <a:latin typeface="Times New Roman" pitchFamily="18" charset="0"/>
                <a:cs typeface="Times New Roman" pitchFamily="18" charset="0"/>
              </a:rPr>
              <a:t>Accuracy</a:t>
            </a:r>
          </a:p>
          <a:p>
            <a:r>
              <a:rPr lang="en-US" sz="2400" dirty="0" smtClean="0">
                <a:latin typeface="Times New Roman" pitchFamily="18" charset="0"/>
                <a:cs typeface="Times New Roman" pitchFamily="18" charset="0"/>
              </a:rPr>
              <a:t>Conclusion</a:t>
            </a:r>
          </a:p>
          <a:p>
            <a:r>
              <a:rPr lang="en-US" sz="2400" dirty="0" smtClean="0">
                <a:latin typeface="Times New Roman" pitchFamily="18" charset="0"/>
                <a:cs typeface="Times New Roman" pitchFamily="18" charset="0"/>
              </a:rPr>
              <a:t>Future  Scope</a:t>
            </a:r>
          </a:p>
          <a:p>
            <a:r>
              <a:rPr lang="en-US" sz="2400" dirty="0" smtClean="0">
                <a:latin typeface="Times New Roman" pitchFamily="18" charset="0"/>
                <a:cs typeface="Times New Roman" pitchFamily="18" charset="0"/>
              </a:rPr>
              <a:t>References</a:t>
            </a:r>
          </a:p>
          <a:p>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533400"/>
            <a:ext cx="7924800" cy="5791200"/>
          </a:xfrm>
        </p:spPr>
        <p:txBody>
          <a:bodyPr/>
          <a:lstStyle/>
          <a:p>
            <a:pPr>
              <a:buNone/>
            </a:pPr>
            <a:r>
              <a:rPr lang="en-US" sz="3600" b="1" dirty="0" smtClean="0">
                <a:latin typeface="Times New Roman" pitchFamily="18" charset="0"/>
                <a:cs typeface="Times New Roman" pitchFamily="18" charset="0"/>
              </a:rPr>
              <a:t>Pseudo Code steps:</a:t>
            </a:r>
            <a:endParaRPr lang="en-US" sz="3200" b="1"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1. Explore stock prices (dataset)</a:t>
            </a:r>
          </a:p>
          <a:p>
            <a:pPr>
              <a:buNone/>
            </a:pPr>
            <a:r>
              <a:rPr lang="en-US" sz="2800" dirty="0" smtClean="0">
                <a:latin typeface="Times New Roman" pitchFamily="18" charset="0"/>
                <a:cs typeface="Times New Roman" pitchFamily="18" charset="0"/>
              </a:rPr>
              <a:t>2. Clean the dataset and preprocess it for the models.</a:t>
            </a:r>
          </a:p>
          <a:p>
            <a:pPr>
              <a:buNone/>
            </a:pPr>
            <a:r>
              <a:rPr lang="en-US" sz="2800" dirty="0" smtClean="0">
                <a:latin typeface="Times New Roman" pitchFamily="18" charset="0"/>
                <a:cs typeface="Times New Roman" pitchFamily="18" charset="0"/>
              </a:rPr>
              <a:t>3. Implement basic model of the algorithm using Linear Regression.</a:t>
            </a:r>
          </a:p>
          <a:p>
            <a:pPr>
              <a:buNone/>
            </a:pPr>
            <a:r>
              <a:rPr lang="en-US" sz="2800" dirty="0" smtClean="0">
                <a:latin typeface="Times New Roman" pitchFamily="18" charset="0"/>
                <a:cs typeface="Times New Roman" pitchFamily="18" charset="0"/>
              </a:rPr>
              <a:t>4. Implement a LSTM Neural Network </a:t>
            </a:r>
          </a:p>
          <a:p>
            <a:pPr>
              <a:buNone/>
            </a:pPr>
            <a:r>
              <a:rPr lang="en-US" sz="2800" dirty="0" smtClean="0">
                <a:latin typeface="Times New Roman" pitchFamily="18" charset="0"/>
                <a:cs typeface="Times New Roman" pitchFamily="18" charset="0"/>
              </a:rPr>
              <a:t>5. Finally compare the output with the dataset</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Output:</a:t>
            </a:r>
            <a:endParaRPr lang="en-US"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l="56808" t="30208" r="24451" b="43750"/>
          <a:stretch>
            <a:fillRect/>
          </a:stretch>
        </p:blipFill>
        <p:spPr bwMode="auto">
          <a:xfrm>
            <a:off x="2057400" y="1904999"/>
            <a:ext cx="5638800" cy="4405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9956" t="29167" r="65447" b="13542"/>
          <a:stretch>
            <a:fillRect/>
          </a:stretch>
        </p:blipFill>
        <p:spPr bwMode="auto">
          <a:xfrm>
            <a:off x="1661160" y="457201"/>
            <a:ext cx="6416040" cy="60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1143000"/>
          </a:xfrm>
        </p:spPr>
        <p:txBody>
          <a:bodyPr>
            <a:normAutofit/>
          </a:bodyPr>
          <a:lstStyle/>
          <a:p>
            <a:r>
              <a:rPr lang="en-US" sz="4000" b="1" dirty="0" smtClean="0">
                <a:latin typeface="Times New Roman" pitchFamily="18" charset="0"/>
                <a:cs typeface="Times New Roman" pitchFamily="18" charset="0"/>
              </a:rPr>
              <a:t>Accuracy:</a:t>
            </a:r>
            <a:endParaRPr lang="en-US" sz="4000" b="1" dirty="0">
              <a:latin typeface="Times New Roman" pitchFamily="18" charset="0"/>
              <a:cs typeface="Times New Roman" pitchFamily="18" charset="0"/>
            </a:endParaRPr>
          </a:p>
        </p:txBody>
      </p:sp>
      <p:sp>
        <p:nvSpPr>
          <p:cNvPr id="4" name="Content Placeholder 3"/>
          <p:cNvSpPr>
            <a:spLocks noGrp="1"/>
          </p:cNvSpPr>
          <p:nvPr>
            <p:ph idx="1"/>
          </p:nvPr>
        </p:nvSpPr>
        <p:spPr>
          <a:xfrm>
            <a:off x="1219200" y="1066800"/>
            <a:ext cx="7714488" cy="5181600"/>
          </a:xfrm>
        </p:spPr>
        <p:txBody>
          <a:bodyPr/>
          <a:lstStyle/>
          <a:p>
            <a:r>
              <a:rPr lang="en-US" sz="2400" dirty="0" smtClean="0">
                <a:latin typeface="Times New Roman" pitchFamily="18" charset="0"/>
                <a:cs typeface="Times New Roman" pitchFamily="18" charset="0"/>
              </a:rPr>
              <a:t>Linear Regression model gives us prediction for the next month based on the given training set and we have achieved 97.8% for our predictions</a:t>
            </a:r>
            <a:r>
              <a:rPr lang="en-US" dirty="0" smtClean="0"/>
              <a:t>.</a:t>
            </a:r>
            <a:endParaRPr lang="en-US" dirty="0"/>
          </a:p>
        </p:txBody>
      </p:sp>
      <p:pic>
        <p:nvPicPr>
          <p:cNvPr id="6" name="Picture 2"/>
          <p:cNvPicPr>
            <a:picLocks noChangeAspect="1" noChangeArrowheads="1"/>
          </p:cNvPicPr>
          <p:nvPr/>
        </p:nvPicPr>
        <p:blipFill>
          <a:blip r:embed="rId2" cstate="print"/>
          <a:srcRect l="55637" t="15625" b="54167"/>
          <a:stretch>
            <a:fillRect/>
          </a:stretch>
        </p:blipFill>
        <p:spPr bwMode="auto">
          <a:xfrm>
            <a:off x="1279634" y="2895600"/>
            <a:ext cx="7635766"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498080" cy="1143000"/>
          </a:xfrm>
        </p:spPr>
        <p:txBody>
          <a:bodyPr>
            <a:normAutofit/>
          </a:bodyPr>
          <a:lstStyle/>
          <a:p>
            <a:r>
              <a:rPr lang="en-US" sz="4800" dirty="0" smtClean="0">
                <a:latin typeface="Times New Roman" pitchFamily="18" charset="0"/>
                <a:cs typeface="Times New Roman" pitchFamily="18" charset="0"/>
              </a:rPr>
              <a:t>Conclusion:</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600200"/>
            <a:ext cx="7924800" cy="5105400"/>
          </a:xfrm>
        </p:spPr>
        <p:txBody>
          <a:bodyPr>
            <a:noAutofit/>
          </a:bodyPr>
          <a:lstStyle/>
          <a:p>
            <a:r>
              <a:rPr lang="en-US" sz="2400" dirty="0" smtClean="0">
                <a:latin typeface="Times New Roman" pitchFamily="18" charset="0"/>
                <a:cs typeface="Times New Roman" pitchFamily="18" charset="0"/>
              </a:rPr>
              <a:t>In conclusion the advancements in the concepts of machine learning and deep learning given us predictive models for prediction of stock prices and in other fields. </a:t>
            </a:r>
          </a:p>
          <a:p>
            <a:r>
              <a:rPr lang="en-US" sz="2400" dirty="0" smtClean="0">
                <a:latin typeface="Times New Roman" pitchFamily="18" charset="0"/>
                <a:cs typeface="Times New Roman" pitchFamily="18" charset="0"/>
              </a:rPr>
              <a:t>As, we have seen in this project that LSTM networks give us better prediction values than the linear regression model, by tuning its parameters to a right degree. </a:t>
            </a:r>
          </a:p>
          <a:p>
            <a:r>
              <a:rPr lang="en-US" sz="2400" dirty="0" smtClean="0">
                <a:latin typeface="Times New Roman" pitchFamily="18" charset="0"/>
                <a:cs typeface="Times New Roman" pitchFamily="18" charset="0"/>
              </a:rPr>
              <a:t>Further advancements in deep learning can give un even better models and algorithms and as a we can provide more information to traders in stock markets.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Future Scope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447800"/>
            <a:ext cx="7498080" cy="5181600"/>
          </a:xfrm>
        </p:spPr>
        <p:txBody>
          <a:bodyPr>
            <a:noAutofit/>
          </a:bodyPr>
          <a:lstStyle/>
          <a:p>
            <a:r>
              <a:rPr lang="en-US" sz="2400" dirty="0" smtClean="0">
                <a:latin typeface="Times New Roman" pitchFamily="18" charset="0"/>
                <a:cs typeface="Times New Roman" pitchFamily="18" charset="0"/>
              </a:rPr>
              <a:t>The Linear Regression model is giving us good results as it accuracy is around 97% but coming to the LSTM network, we are getting a very low accuracy when our training parameters for the LSTM model are set to a high value. The RMSE error value and the predictions are getting better when the training parameters are modified as seen above when epoch is modified to 10 from 5.</a:t>
            </a:r>
          </a:p>
          <a:p>
            <a:r>
              <a:rPr lang="en-US" sz="2400" dirty="0" smtClean="0">
                <a:latin typeface="Times New Roman" pitchFamily="18" charset="0"/>
                <a:cs typeface="Times New Roman" pitchFamily="18" charset="0"/>
              </a:rPr>
              <a:t>Both the models are giving us excellent results for such databases and attributes. But, when it comes to choosing one of the models from Linear Regression or LSTM, the LSTM seems to be the better choice as it improves on every epoch.</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15200" cy="914400"/>
          </a:xfrm>
        </p:spPr>
        <p:txBody>
          <a:bodyPr>
            <a:normAutofit/>
          </a:bodyPr>
          <a:lstStyle/>
          <a:p>
            <a:r>
              <a:rPr lang="en-US" sz="4800" dirty="0" smtClean="0">
                <a:latin typeface="Times New Roman" pitchFamily="18" charset="0"/>
                <a:cs typeface="Times New Roman" pitchFamily="18" charset="0"/>
              </a:rPr>
              <a:t>References:</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676400"/>
            <a:ext cx="7696200" cy="4648200"/>
          </a:xfrm>
        </p:spPr>
        <p:txBody>
          <a:bodyPr>
            <a:normAutofit fontScale="92500" lnSpcReduction="20000"/>
          </a:bodyPr>
          <a:lstStyle/>
          <a:p>
            <a:pPr>
              <a:buFont typeface="Wingdings" pitchFamily="2" charset="2"/>
              <a:buChar char="Ø"/>
            </a:pPr>
            <a:r>
              <a:rPr lang="en-US" dirty="0" smtClean="0">
                <a:latin typeface="Times New Roman" pitchFamily="18" charset="0"/>
                <a:cs typeface="Times New Roman" pitchFamily="18" charset="0"/>
                <a:hlinkClick r:id="rId2"/>
              </a:rPr>
              <a:t>https://en.wikipedia.org/wiki/Stock_market_prediction</a:t>
            </a: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hlinkClick r:id="rId3"/>
              </a:rPr>
              <a:t>https://keras.io/models/sequential/</a:t>
            </a: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hlinkClick r:id="rId4"/>
              </a:rPr>
              <a:t>https://www.tensorflow.org/api_docs/</a:t>
            </a: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hlinkClick r:id="rId5"/>
              </a:rPr>
              <a:t>https://scikit-learn.org/stable/</a:t>
            </a: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hlinkClick r:id="rId6"/>
              </a:rPr>
              <a:t>https://github.com/Rajat-dhyani/Stock-price-predictor</a:t>
            </a: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hlinkClick r:id="rId7"/>
              </a:rPr>
              <a:t>httpsandas.pydata.org/pandas-docs/stable/</a:t>
            </a: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hlinkClick r:id="rId8"/>
              </a:rPr>
              <a:t>https://colab.github.io/posts/2015-08-Understanding-LSTMs/</a:t>
            </a: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hlinkClick r:id="rId9"/>
              </a:rPr>
              <a:t>https://en.wikipedia.org/wiki/Deep_learning</a:t>
            </a:r>
            <a:endParaRPr lang="en-US" dirty="0" smtClean="0">
              <a:latin typeface="Times New Roman" pitchFamily="18" charset="0"/>
              <a:cs typeface="Times New Roman" pitchFamily="18" charset="0"/>
            </a:endParaRPr>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286000"/>
            <a:ext cx="7854696" cy="2695136"/>
          </a:xfrm>
        </p:spPr>
        <p:txBody>
          <a:bodyPr>
            <a:normAutofit/>
          </a:bodyPr>
          <a:lstStyle/>
          <a:p>
            <a:pPr algn="ctr"/>
            <a:r>
              <a:rPr lang="en-US" sz="6600" b="1" dirty="0" smtClean="0">
                <a:latin typeface="Times New Roman" pitchFamily="18" charset="0"/>
                <a:cs typeface="Times New Roman" pitchFamily="18" charset="0"/>
              </a:rPr>
              <a:t>THANK  YOU</a:t>
            </a:r>
            <a:endParaRPr lang="en-US" sz="6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229600" cy="1143000"/>
          </a:xfrm>
        </p:spPr>
        <p:txBody>
          <a:bodyPr>
            <a:normAutofit/>
          </a:bodyPr>
          <a:lstStyle/>
          <a:p>
            <a:r>
              <a:rPr lang="en-US" sz="4400" b="1" dirty="0" smtClean="0">
                <a:latin typeface="Times New Roman" pitchFamily="18" charset="0"/>
                <a:cs typeface="Times New Roman" pitchFamily="18" charset="0"/>
              </a:rPr>
              <a:t>Abstract:</a:t>
            </a:r>
            <a:endParaRPr lang="en-US" sz="4400" b="1" dirty="0">
              <a:latin typeface="Times New Roman" pitchFamily="18" charset="0"/>
              <a:cs typeface="Times New Roman" pitchFamily="18" charset="0"/>
            </a:endParaRPr>
          </a:p>
        </p:txBody>
      </p:sp>
      <p:sp>
        <p:nvSpPr>
          <p:cNvPr id="3" name="Content Placeholder 2"/>
          <p:cNvSpPr>
            <a:spLocks noGrp="1"/>
          </p:cNvSpPr>
          <p:nvPr>
            <p:ph idx="1"/>
          </p:nvPr>
        </p:nvSpPr>
        <p:spPr>
          <a:xfrm>
            <a:off x="914400" y="1295400"/>
            <a:ext cx="8229600" cy="5334000"/>
          </a:xfrm>
        </p:spPr>
        <p:txBody>
          <a:bodyPr>
            <a:normAutofit/>
          </a:bodyPr>
          <a:lstStyle/>
          <a:p>
            <a:r>
              <a:rPr lang="en-US" sz="2400" dirty="0" smtClean="0">
                <a:latin typeface="Times New Roman" pitchFamily="18" charset="0"/>
                <a:cs typeface="Times New Roman" pitchFamily="18" charset="0"/>
              </a:rPr>
              <a:t>The aim of the mini project is to analyze the different machine learning forecast techniques to predict the stock to invest in the future for better returns based on past returns and various other metrics of the company. </a:t>
            </a:r>
          </a:p>
          <a:p>
            <a:r>
              <a:rPr lang="en-US" sz="2400" dirty="0" smtClean="0">
                <a:latin typeface="Times New Roman" pitchFamily="18" charset="0"/>
                <a:cs typeface="Times New Roman" pitchFamily="18" charset="0"/>
              </a:rPr>
              <a:t>We are going to produce a portfolio of multiple stocks in order to minimize the risk factor. We do this by the application of supervised learning algorithm and classification methods of Machine Learning. </a:t>
            </a:r>
          </a:p>
          <a:p>
            <a:r>
              <a:rPr lang="en-US" sz="2400" dirty="0" smtClean="0">
                <a:latin typeface="Times New Roman" pitchFamily="18" charset="0"/>
                <a:cs typeface="Times New Roman" pitchFamily="18" charset="0"/>
              </a:rPr>
              <a:t>The motivation is to provide an investor an insight on which stocks to invest in based on its previous returns and the company's previous price movement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8077200" cy="5334000"/>
          </a:xfrm>
        </p:spPr>
        <p:txBody>
          <a:bodyPr>
            <a:normAutofit/>
          </a:bodyPr>
          <a:lstStyle/>
          <a:p>
            <a:r>
              <a:rPr lang="en-US" sz="2400" dirty="0" smtClean="0">
                <a:latin typeface="Times New Roman" pitchFamily="18" charset="0"/>
                <a:cs typeface="Times New Roman" pitchFamily="18" charset="0"/>
              </a:rPr>
              <a:t>The volatility and violent nature of the stocks makes it difficult to predict when to invest and as the data keeps on increasing it makes it nearly impossible for a person to come to a decision without any help.</a:t>
            </a:r>
          </a:p>
          <a:p>
            <a:r>
              <a:rPr lang="en-US" sz="2400" dirty="0" smtClean="0">
                <a:latin typeface="Times New Roman" pitchFamily="18" charset="0"/>
                <a:cs typeface="Times New Roman" pitchFamily="18" charset="0"/>
              </a:rPr>
              <a:t>So, we provide a machine learning aided approach to evaluate few different stocks using diverse attributes present in the data and to provide an analysis on which ones are better to invest in.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normAutofit/>
          </a:bodyPr>
          <a:lstStyle/>
          <a:p>
            <a:r>
              <a:rPr lang="en-US" sz="4800" dirty="0" smtClean="0">
                <a:latin typeface="Times New Roman" pitchFamily="18" charset="0"/>
                <a:cs typeface="Times New Roman" pitchFamily="18" charset="0"/>
              </a:rPr>
              <a:t>Introduction:</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990600" y="1524000"/>
            <a:ext cx="7924800" cy="5334000"/>
          </a:xfrm>
        </p:spPr>
        <p:txBody>
          <a:bodyPr>
            <a:normAutofit/>
          </a:bodyPr>
          <a:lstStyle/>
          <a:p>
            <a:r>
              <a:rPr lang="en-US" sz="2400" dirty="0" smtClean="0">
                <a:latin typeface="Times New Roman" pitchFamily="18" charset="0"/>
                <a:cs typeface="Times New Roman" pitchFamily="18" charset="0"/>
              </a:rPr>
              <a:t>The sector that we chose to implement these machine learning algorithms is stock market. </a:t>
            </a:r>
          </a:p>
          <a:p>
            <a:r>
              <a:rPr lang="en-US" sz="2400" dirty="0" smtClean="0">
                <a:latin typeface="Times New Roman" pitchFamily="18" charset="0"/>
                <a:cs typeface="Times New Roman" pitchFamily="18" charset="0"/>
              </a:rPr>
              <a:t>The idea is to indent a Long-Short Term Memory (LSTM) network to calculate the actual output and the hypothesis output) predicted by the model and to provide information on stock prices to investors and traders.</a:t>
            </a:r>
          </a:p>
          <a:p>
            <a:r>
              <a:rPr lang="en-US" sz="2400" dirty="0" smtClean="0">
                <a:latin typeface="Times New Roman" pitchFamily="18" charset="0"/>
                <a:cs typeface="Times New Roman" pitchFamily="18" charset="0"/>
              </a:rPr>
              <a:t>Investment firms, hedge funds and even individuals are using financial models to better understand and interpret market patterns and make investments and trade for better profit. </a:t>
            </a:r>
          </a:p>
          <a:p>
            <a:pPr>
              <a:buNone/>
            </a:pPr>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533400"/>
            <a:ext cx="8153400" cy="6172200"/>
          </a:xfrm>
        </p:spPr>
        <p:txBody>
          <a:bodyPr>
            <a:normAutofit/>
          </a:bodyPr>
          <a:lstStyle/>
          <a:p>
            <a:pPr>
              <a:buFont typeface="Arial" pitchFamily="34" charset="0"/>
              <a:buChar char="•"/>
            </a:pPr>
            <a:r>
              <a:rPr lang="en-US" sz="2600" dirty="0" smtClean="0">
                <a:latin typeface="Times New Roman" pitchFamily="18" charset="0"/>
                <a:cs typeface="Times New Roman" pitchFamily="18" charset="0"/>
              </a:rPr>
              <a:t>Sometimes external factors like trends, inflation, liquidity, etc and there are various machine learning concepts and algorithms to do so.</a:t>
            </a:r>
          </a:p>
          <a:p>
            <a:pPr>
              <a:buFont typeface="Arial" pitchFamily="34" charset="0"/>
              <a:buChar char="•"/>
            </a:pPr>
            <a:r>
              <a:rPr lang="en-US" sz="2600" dirty="0" smtClean="0">
                <a:latin typeface="Times New Roman" pitchFamily="18" charset="0"/>
                <a:cs typeface="Times New Roman" pitchFamily="18" charset="0"/>
              </a:rPr>
              <a:t>In this project we are going utilize the concept of Neural Networks in Machine Learning to build algorithm to predict stock prices.</a:t>
            </a:r>
          </a:p>
          <a:p>
            <a:pPr>
              <a:buFont typeface="Arial" pitchFamily="34" charset="0"/>
              <a:buChar char="•"/>
            </a:pPr>
            <a:endParaRPr lang="en-US" sz="2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990600"/>
            <a:ext cx="7391400" cy="5867400"/>
          </a:xfrm>
        </p:spPr>
        <p:txBody>
          <a:bodyPr>
            <a:normAutofit/>
          </a:bodyPr>
          <a:lstStyle/>
          <a:p>
            <a:pPr>
              <a:buNone/>
            </a:pPr>
            <a:r>
              <a:rPr lang="en-US" sz="3200" b="1" u="sng" dirty="0" smtClean="0">
                <a:latin typeface="Times New Roman" pitchFamily="18" charset="0"/>
                <a:cs typeface="Times New Roman" pitchFamily="18" charset="0"/>
              </a:rPr>
              <a:t>Problem Definition</a:t>
            </a:r>
            <a:r>
              <a:rPr lang="en-US" sz="2800" b="1" u="sng" dirty="0" smtClean="0">
                <a:latin typeface="Times New Roman" pitchFamily="18" charset="0"/>
                <a:cs typeface="Times New Roman" pitchFamily="18" charset="0"/>
              </a:rPr>
              <a:t>:</a:t>
            </a:r>
          </a:p>
          <a:p>
            <a:r>
              <a:rPr lang="en-US" sz="2600" dirty="0" smtClean="0">
                <a:latin typeface="Times New Roman" pitchFamily="18" charset="0"/>
                <a:cs typeface="Times New Roman" pitchFamily="18" charset="0"/>
              </a:rPr>
              <a:t>The challenge of this project is to accurately predict the future closing value of a given stock across a period of time in the future using predictive models. </a:t>
            </a:r>
          </a:p>
          <a:p>
            <a:r>
              <a:rPr lang="en-US" sz="2600" dirty="0" smtClean="0">
                <a:latin typeface="Times New Roman" pitchFamily="18" charset="0"/>
                <a:cs typeface="Times New Roman" pitchFamily="18" charset="0"/>
              </a:rPr>
              <a:t>Now with libraries like tensor flow one can build powerful predictive models trained on massive of dataset.</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838200"/>
            <a:ext cx="7620000" cy="5486400"/>
          </a:xfrm>
        </p:spPr>
        <p:txBody>
          <a:bodyPr>
            <a:normAutofit/>
          </a:bodyPr>
          <a:lstStyle/>
          <a:p>
            <a:pPr>
              <a:buNone/>
            </a:pPr>
            <a:r>
              <a:rPr lang="en-US" sz="3200" b="1" u="sng" dirty="0" smtClean="0">
                <a:latin typeface="Times New Roman" pitchFamily="18" charset="0"/>
                <a:cs typeface="Times New Roman" pitchFamily="18" charset="0"/>
              </a:rPr>
              <a:t>Project Objective</a:t>
            </a:r>
            <a:r>
              <a:rPr lang="en-US" dirty="0" smtClean="0"/>
              <a:t>:</a:t>
            </a:r>
          </a:p>
          <a:p>
            <a:r>
              <a:rPr lang="en-US" sz="2600" dirty="0" smtClean="0">
                <a:latin typeface="Times New Roman" pitchFamily="18" charset="0"/>
                <a:cs typeface="Times New Roman" pitchFamily="18" charset="0"/>
              </a:rPr>
              <a:t>For this project we will be using a Long Short Term Memory networks - usually just called "LSTM“, which is an improved model of Recurrent Neural Network, and Linear Regression model to predict the closing the google and other stock prices using a dataset of past prices.</a:t>
            </a:r>
          </a:p>
          <a:p>
            <a:r>
              <a:rPr lang="en-US" sz="2600" dirty="0" smtClean="0">
                <a:latin typeface="Times New Roman" pitchFamily="18" charset="0"/>
                <a:cs typeface="Times New Roman" pitchFamily="18" charset="0"/>
              </a:rPr>
              <a:t>In the end, we are going to compare the of both models to see the improvement and the difference between the two.</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8229600" cy="1143000"/>
          </a:xfrm>
        </p:spPr>
        <p:txBody>
          <a:bodyPr>
            <a:normAutofit/>
          </a:bodyPr>
          <a:lstStyle/>
          <a:p>
            <a:r>
              <a:rPr lang="en-US" sz="4400" b="1" dirty="0" smtClean="0">
                <a:latin typeface="Times New Roman" pitchFamily="18" charset="0"/>
                <a:cs typeface="Times New Roman" pitchFamily="18" charset="0"/>
              </a:rPr>
              <a:t>Existing System Drawbacks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600" dirty="0" smtClean="0">
                <a:latin typeface="Times New Roman" pitchFamily="18" charset="0"/>
                <a:cs typeface="Times New Roman" pitchFamily="18" charset="0"/>
              </a:rPr>
              <a:t>Predicting how the stock market will perform is one of the most difficult things to do. </a:t>
            </a:r>
          </a:p>
          <a:p>
            <a:r>
              <a:rPr lang="en-US" sz="2600" dirty="0" smtClean="0">
                <a:latin typeface="Times New Roman" pitchFamily="18" charset="0"/>
                <a:cs typeface="Times New Roman" pitchFamily="18" charset="0"/>
              </a:rPr>
              <a:t>There are so many factors involved in the prediction – physical factors vs. psychological, rational and irrational behaviour, etc. </a:t>
            </a:r>
          </a:p>
          <a:p>
            <a:r>
              <a:rPr lang="en-US" sz="2600" dirty="0" smtClean="0">
                <a:latin typeface="Times New Roman" pitchFamily="18" charset="0"/>
                <a:cs typeface="Times New Roman" pitchFamily="18" charset="0"/>
              </a:rPr>
              <a:t>All these aspects combine to make share prices volatile and very difficult to predict with a high degree of accuracy.</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458</TotalTime>
  <Words>1126</Words>
  <Application>Microsoft Office PowerPoint</Application>
  <PresentationFormat>On-screen Show (4:3)</PresentationFormat>
  <Paragraphs>127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Gill Sans MT</vt:lpstr>
      <vt:lpstr>Times New Roman</vt:lpstr>
      <vt:lpstr>Verdana</vt:lpstr>
      <vt:lpstr>Wingdings</vt:lpstr>
      <vt:lpstr>Wingdings 2</vt:lpstr>
      <vt:lpstr>Solstice</vt:lpstr>
      <vt:lpstr>  PREDICTION  OF  STOCKS</vt:lpstr>
      <vt:lpstr>CONTENTS</vt:lpstr>
      <vt:lpstr>Abstract:</vt:lpstr>
      <vt:lpstr>PowerPoint Presentation</vt:lpstr>
      <vt:lpstr>Introduction:</vt:lpstr>
      <vt:lpstr>PowerPoint Presentation</vt:lpstr>
      <vt:lpstr>PowerPoint Presentation</vt:lpstr>
      <vt:lpstr>PowerPoint Presentation</vt:lpstr>
      <vt:lpstr>Existing System Drawbacks:</vt:lpstr>
      <vt:lpstr>Proposed System Advantages:</vt:lpstr>
      <vt:lpstr>Project Requirements:</vt:lpstr>
      <vt:lpstr>Implementation Diagram:</vt:lpstr>
      <vt:lpstr>Data Flow Diagram:</vt:lpstr>
      <vt:lpstr>Use Case Diagram:</vt:lpstr>
      <vt:lpstr>Architecture:</vt:lpstr>
      <vt:lpstr>Modules:</vt:lpstr>
      <vt:lpstr>Algorithm:</vt:lpstr>
      <vt:lpstr>PowerPoint Presentation</vt:lpstr>
      <vt:lpstr>PowerPoint Presentation</vt:lpstr>
      <vt:lpstr>PowerPoint Presentation</vt:lpstr>
      <vt:lpstr>Output:</vt:lpstr>
      <vt:lpstr>PowerPoint Presentation</vt:lpstr>
      <vt:lpstr>Accuracy:</vt:lpstr>
      <vt:lpstr>Conclusion:</vt:lpstr>
      <vt:lpstr>Future Scope:</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STOCKS</dc:title>
  <dc:creator>Admin</dc:creator>
  <cp:lastModifiedBy>Rathna kishore</cp:lastModifiedBy>
  <cp:revision>14</cp:revision>
  <dcterms:created xsi:type="dcterms:W3CDTF">2021-01-16T13:51:00Z</dcterms:created>
  <dcterms:modified xsi:type="dcterms:W3CDTF">2021-02-11T05:26:25Z</dcterms:modified>
</cp:coreProperties>
</file>