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 id="2147483701" r:id="rId5"/>
    <p:sldMasterId id="2147483720" r:id="rId6"/>
  </p:sldMasterIdLst>
  <p:notesMasterIdLst>
    <p:notesMasterId r:id="rId20"/>
  </p:notesMasterIdLst>
  <p:handoutMasterIdLst>
    <p:handoutMasterId r:id="rId21"/>
  </p:handoutMasterIdLst>
  <p:sldIdLst>
    <p:sldId id="277" r:id="rId7"/>
    <p:sldId id="288" r:id="rId8"/>
    <p:sldId id="298" r:id="rId9"/>
    <p:sldId id="292" r:id="rId10"/>
    <p:sldId id="299" r:id="rId11"/>
    <p:sldId id="300" r:id="rId12"/>
    <p:sldId id="302" r:id="rId13"/>
    <p:sldId id="301" r:id="rId14"/>
    <p:sldId id="303" r:id="rId15"/>
    <p:sldId id="304" r:id="rId16"/>
    <p:sldId id="305" r:id="rId17"/>
    <p:sldId id="291"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11B78-87AA-4CD8-9859-35E37F58F79D}">
          <p14:sldIdLst>
            <p14:sldId id="277"/>
            <p14:sldId id="288"/>
            <p14:sldId id="298"/>
            <p14:sldId id="292"/>
            <p14:sldId id="299"/>
            <p14:sldId id="300"/>
            <p14:sldId id="302"/>
            <p14:sldId id="301"/>
            <p14:sldId id="303"/>
            <p14:sldId id="304"/>
            <p14:sldId id="305"/>
            <p14:sldId id="291"/>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5256" autoAdjust="0"/>
  </p:normalViewPr>
  <p:slideViewPr>
    <p:cSldViewPr snapToGrid="0">
      <p:cViewPr varScale="1">
        <p:scale>
          <a:sx n="86" d="100"/>
          <a:sy n="86" d="100"/>
        </p:scale>
        <p:origin x="547"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55122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07939336"/>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72626676"/>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1046318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1845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064527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6758555"/>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45543541"/>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6218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7466464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59884155"/>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6747764"/>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33201327"/>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14929035"/>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024443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27766825"/>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335421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85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4628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1732265"/>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91981792"/>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30041484"/>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22403726"/>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5208924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85578076"/>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66914198"/>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18207971"/>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8382546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243674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1278216"/>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82843497"/>
      </p:ext>
    </p:extLst>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03526692"/>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37682613"/>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23581708"/>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40218407"/>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41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26.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26.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r>
              <a:rPr lang="en-US"/>
              <a:t>20XX</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Pitch Deck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8206477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r>
              <a:rPr lang="en-US"/>
              <a:t>20XX</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Pitch Deck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955272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041636" y="198113"/>
            <a:ext cx="5758962" cy="1166573"/>
          </a:xfrm>
        </p:spPr>
        <p:txBody>
          <a:bodyPr>
            <a:normAutofit fontScale="90000"/>
          </a:bodyPr>
          <a:lstStyle/>
          <a:p>
            <a:r>
              <a:rPr lang="en-ZA" sz="4800" b="1" dirty="0"/>
              <a:t>Banking analytics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737316" y="2769048"/>
            <a:ext cx="3441715" cy="2519363"/>
          </a:xfrm>
        </p:spPr>
        <p:txBody>
          <a:bodyPr>
            <a:normAutofit lnSpcReduction="10000"/>
          </a:bodyPr>
          <a:lstStyle/>
          <a:p>
            <a:pPr marL="342900" indent="-342900">
              <a:buFont typeface="Wingdings" panose="05000000000000000000" pitchFamily="2" charset="2"/>
              <a:buChar char="Ø"/>
            </a:pPr>
            <a:r>
              <a:rPr lang="en-US" i="0" dirty="0">
                <a:effectLst/>
                <a:latin typeface="Verdana" panose="020B0604030504040204" pitchFamily="34" charset="0"/>
              </a:rPr>
              <a:t>Ms. Shivani </a:t>
            </a:r>
            <a:r>
              <a:rPr lang="en-US" i="0" dirty="0" err="1">
                <a:effectLst/>
                <a:latin typeface="Verdana" panose="020B0604030504040204" pitchFamily="34" charset="0"/>
              </a:rPr>
              <a:t>Dogne</a:t>
            </a:r>
            <a:r>
              <a:rPr lang="en-US" i="0" dirty="0">
                <a:effectLst/>
                <a:latin typeface="Verdana" panose="020B0604030504040204" pitchFamily="34" charset="0"/>
              </a:rPr>
              <a:t> </a:t>
            </a:r>
          </a:p>
          <a:p>
            <a:pPr marL="342900" indent="-342900">
              <a:buFont typeface="Wingdings" panose="05000000000000000000" pitchFamily="2" charset="2"/>
              <a:buChar char="Ø"/>
            </a:pPr>
            <a:r>
              <a:rPr lang="en-US" i="0" dirty="0">
                <a:effectLst/>
                <a:latin typeface="Verdana" panose="020B0604030504040204" pitchFamily="34" charset="0"/>
              </a:rPr>
              <a:t>Ms</a:t>
            </a:r>
            <a:r>
              <a:rPr lang="en-US" dirty="0">
                <a:latin typeface="Verdana" panose="020B0604030504040204" pitchFamily="34" charset="0"/>
              </a:rPr>
              <a:t>. </a:t>
            </a:r>
            <a:r>
              <a:rPr lang="en-US" dirty="0" err="1">
                <a:latin typeface="Verdana" panose="020B0604030504040204" pitchFamily="34" charset="0"/>
              </a:rPr>
              <a:t>Laiba</a:t>
            </a:r>
            <a:r>
              <a:rPr lang="en-US" dirty="0">
                <a:latin typeface="Verdana" panose="020B0604030504040204" pitchFamily="34" charset="0"/>
              </a:rPr>
              <a:t> Sajid Shaikh</a:t>
            </a:r>
            <a:endParaRPr lang="en-US" i="0" dirty="0">
              <a:effectLst/>
              <a:latin typeface="Verdana" panose="020B0604030504040204" pitchFamily="34" charset="0"/>
            </a:endParaRPr>
          </a:p>
          <a:p>
            <a:pPr marL="342900" indent="-342900">
              <a:buFont typeface="Wingdings" panose="05000000000000000000" pitchFamily="2" charset="2"/>
              <a:buChar char="Ø"/>
            </a:pPr>
            <a:r>
              <a:rPr lang="en-US" i="0" dirty="0">
                <a:effectLst/>
                <a:latin typeface="Verdana" panose="020B0604030504040204" pitchFamily="34" charset="0"/>
              </a:rPr>
              <a:t>Ms. </a:t>
            </a:r>
            <a:r>
              <a:rPr lang="en-US" i="0" dirty="0" err="1">
                <a:effectLst/>
                <a:latin typeface="Verdana" panose="020B0604030504040204" pitchFamily="34" charset="0"/>
              </a:rPr>
              <a:t>Vrushali</a:t>
            </a:r>
            <a:r>
              <a:rPr lang="en-US" i="0" dirty="0">
                <a:effectLst/>
                <a:latin typeface="Verdana" panose="020B0604030504040204" pitchFamily="34" charset="0"/>
              </a:rPr>
              <a:t> Rajaram </a:t>
            </a:r>
            <a:r>
              <a:rPr lang="en-US" i="0" dirty="0" err="1">
                <a:effectLst/>
                <a:latin typeface="Verdana" panose="020B0604030504040204" pitchFamily="34" charset="0"/>
              </a:rPr>
              <a:t>Wavdhane</a:t>
            </a:r>
            <a:endParaRPr lang="en-US" dirty="0">
              <a:latin typeface="Verdana" panose="020B0604030504040204" pitchFamily="34" charset="0"/>
            </a:endParaRPr>
          </a:p>
          <a:p>
            <a:pPr marL="342900" indent="-342900">
              <a:buFont typeface="Wingdings" panose="05000000000000000000" pitchFamily="2" charset="2"/>
              <a:buChar char="Ø"/>
            </a:pPr>
            <a:r>
              <a:rPr lang="en-US" i="0" dirty="0">
                <a:effectLst/>
                <a:latin typeface="Verdana" panose="020B0604030504040204" pitchFamily="34" charset="0"/>
              </a:rPr>
              <a:t>Mr. </a:t>
            </a:r>
            <a:r>
              <a:rPr lang="en-US" dirty="0">
                <a:latin typeface="Verdana" panose="020B0604030504040204" pitchFamily="34" charset="0"/>
              </a:rPr>
              <a:t>Shubham Anil </a:t>
            </a:r>
            <a:r>
              <a:rPr lang="en-US" dirty="0" err="1">
                <a:latin typeface="Verdana" panose="020B0604030504040204" pitchFamily="34" charset="0"/>
              </a:rPr>
              <a:t>Dhage</a:t>
            </a:r>
            <a:endParaRPr lang="en-US" i="0" dirty="0">
              <a:effectLst/>
              <a:latin typeface="Verdana" panose="020B0604030504040204" pitchFamily="34" charset="0"/>
            </a:endParaRPr>
          </a:p>
          <a:p>
            <a:pPr marL="342900" indent="-342900">
              <a:buFont typeface="Wingdings" panose="05000000000000000000" pitchFamily="2" charset="2"/>
              <a:buChar char="Ø"/>
            </a:pPr>
            <a:r>
              <a:rPr lang="en-US" i="0" dirty="0">
                <a:effectLst/>
                <a:latin typeface="Verdana" panose="020B0604030504040204" pitchFamily="34" charset="0"/>
              </a:rPr>
              <a:t>Mr. </a:t>
            </a:r>
            <a:r>
              <a:rPr lang="en-US" dirty="0">
                <a:latin typeface="Verdana" panose="020B0604030504040204" pitchFamily="34" charset="0"/>
              </a:rPr>
              <a:t>Kunal Kishor Shinde</a:t>
            </a:r>
            <a:endParaRPr lang="en-US" i="0" dirty="0">
              <a:effectLst/>
              <a:latin typeface="Verdana" panose="020B0604030504040204" pitchFamily="34" charset="0"/>
            </a:endParaRPr>
          </a:p>
          <a:p>
            <a:pPr marL="342900" indent="-342900">
              <a:buFont typeface="Wingdings" panose="05000000000000000000" pitchFamily="2" charset="2"/>
              <a:buChar char="Ø"/>
            </a:pPr>
            <a:r>
              <a:rPr lang="en-US" i="0" dirty="0">
                <a:effectLst/>
                <a:latin typeface="Verdana" panose="020B0604030504040204" pitchFamily="34" charset="0"/>
              </a:rPr>
              <a:t>Mr</a:t>
            </a:r>
            <a:r>
              <a:rPr lang="en-US" dirty="0">
                <a:latin typeface="Verdana" panose="020B0604030504040204" pitchFamily="34" charset="0"/>
              </a:rPr>
              <a:t>. Ajo K Abraham</a:t>
            </a:r>
          </a:p>
          <a:p>
            <a:pPr marL="342900" indent="-342900">
              <a:buFont typeface="Wingdings" panose="05000000000000000000" pitchFamily="2" charset="2"/>
              <a:buChar char="Ø"/>
            </a:pPr>
            <a:r>
              <a:rPr lang="en-US" dirty="0">
                <a:latin typeface="Verdana" panose="020B0604030504040204" pitchFamily="34" charset="0"/>
              </a:rPr>
              <a:t>Mr. Ajith Kumar</a:t>
            </a: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1</a:t>
            </a:fld>
            <a:endParaRPr lang="en-ZA" dirty="0"/>
          </a:p>
        </p:txBody>
      </p:sp>
      <p:sp>
        <p:nvSpPr>
          <p:cNvPr id="7" name="Title 1">
            <a:extLst>
              <a:ext uri="{FF2B5EF4-FFF2-40B4-BE49-F238E27FC236}">
                <a16:creationId xmlns:a16="http://schemas.microsoft.com/office/drawing/2014/main" id="{EE24A0CA-5C0E-6C17-7056-428085264337}"/>
              </a:ext>
              <a:ext uri="{C183D7F6-B498-43B3-948B-1728B52AA6E4}">
                <adec:decorative xmlns:adec="http://schemas.microsoft.com/office/drawing/2017/decorative" val="0"/>
              </a:ext>
            </a:extLst>
          </p:cNvPr>
          <p:cNvSpPr txBox="1">
            <a:spLocks/>
          </p:cNvSpPr>
          <p:nvPr/>
        </p:nvSpPr>
        <p:spPr>
          <a:xfrm>
            <a:off x="508355" y="2072088"/>
            <a:ext cx="2402263" cy="5543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ZA" sz="2000" b="1" dirty="0">
                <a:effectLst>
                  <a:outerShdw blurRad="38100" dist="38100" dir="2700000" algn="tl">
                    <a:srgbClr val="000000">
                      <a:alpha val="43137"/>
                    </a:srgbClr>
                  </a:outerShdw>
                </a:effectLst>
              </a:rPr>
              <a:t>Meet the team</a:t>
            </a:r>
          </a:p>
        </p:txBody>
      </p:sp>
      <p:sp>
        <p:nvSpPr>
          <p:cNvPr id="9" name="Subtitle 2">
            <a:extLst>
              <a:ext uri="{FF2B5EF4-FFF2-40B4-BE49-F238E27FC236}">
                <a16:creationId xmlns:a16="http://schemas.microsoft.com/office/drawing/2014/main" id="{F28C73DB-EED0-9D9A-227E-C060DEAFF802}"/>
              </a:ext>
              <a:ext uri="{C183D7F6-B498-43B3-948B-1728B52AA6E4}">
                <adec:decorative xmlns:adec="http://schemas.microsoft.com/office/drawing/2017/decorative" val="0"/>
              </a:ext>
            </a:extLst>
          </p:cNvPr>
          <p:cNvSpPr txBox="1">
            <a:spLocks/>
          </p:cNvSpPr>
          <p:nvPr/>
        </p:nvSpPr>
        <p:spPr>
          <a:xfrm>
            <a:off x="2983550" y="5454638"/>
            <a:ext cx="3540307" cy="95795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Footer Placeholder 4">
            <a:extLst>
              <a:ext uri="{FF2B5EF4-FFF2-40B4-BE49-F238E27FC236}">
                <a16:creationId xmlns:a16="http://schemas.microsoft.com/office/drawing/2014/main" id="{E464DEE2-F05F-AC44-BA62-F7D78AB05367}"/>
              </a:ext>
            </a:extLst>
          </p:cNvPr>
          <p:cNvSpPr txBox="1">
            <a:spLocks/>
          </p:cNvSpPr>
          <p:nvPr/>
        </p:nvSpPr>
        <p:spPr>
          <a:xfrm>
            <a:off x="311086" y="5145752"/>
            <a:ext cx="4393776" cy="877806"/>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sz="1800" b="1" dirty="0">
                <a:solidFill>
                  <a:schemeClr val="bg1"/>
                </a:solidFill>
              </a:rPr>
              <a:t>Under the guidance of </a:t>
            </a:r>
            <a:r>
              <a:rPr lang="en-ZA" sz="1800" b="1" dirty="0" err="1">
                <a:solidFill>
                  <a:schemeClr val="bg1"/>
                </a:solidFill>
              </a:rPr>
              <a:t>Mr.Shubham</a:t>
            </a:r>
            <a:r>
              <a:rPr lang="en-ZA" sz="1800" b="1" dirty="0">
                <a:solidFill>
                  <a:schemeClr val="bg1"/>
                </a:solidFill>
              </a:rPr>
              <a:t> </a:t>
            </a:r>
            <a:r>
              <a:rPr lang="en-ZA" sz="1800" b="1" dirty="0" err="1">
                <a:solidFill>
                  <a:schemeClr val="bg1"/>
                </a:solidFill>
              </a:rPr>
              <a:t>Kabre</a:t>
            </a:r>
            <a:endParaRPr lang="en-ZA" sz="1800" b="1" dirty="0">
              <a:solidFill>
                <a:schemeClr val="bg1"/>
              </a:solidFill>
            </a:endParaRPr>
          </a:p>
        </p:txBody>
      </p:sp>
      <p:pic>
        <p:nvPicPr>
          <p:cNvPr id="15" name="Picture 14">
            <a:extLst>
              <a:ext uri="{FF2B5EF4-FFF2-40B4-BE49-F238E27FC236}">
                <a16:creationId xmlns:a16="http://schemas.microsoft.com/office/drawing/2014/main" id="{A08B9781-7796-5CD1-06EF-82049466BC8B}"/>
              </a:ext>
            </a:extLst>
          </p:cNvPr>
          <p:cNvPicPr>
            <a:picLocks noChangeAspect="1"/>
          </p:cNvPicPr>
          <p:nvPr/>
        </p:nvPicPr>
        <p:blipFill>
          <a:blip r:embed="rId2"/>
          <a:stretch>
            <a:fillRect/>
          </a:stretch>
        </p:blipFill>
        <p:spPr>
          <a:xfrm>
            <a:off x="8816" y="198113"/>
            <a:ext cx="2148230" cy="1484944"/>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5E4FC53-C2AD-4558-9646-22B2D91A5116}"/>
              </a:ext>
            </a:extLst>
          </p:cNvPr>
          <p:cNvSpPr>
            <a:spLocks noGrp="1"/>
          </p:cNvSpPr>
          <p:nvPr>
            <p:ph type="sldNum" sz="quarter" idx="22"/>
          </p:nvPr>
        </p:nvSpPr>
        <p:spPr/>
        <p:txBody>
          <a:bodyPr/>
          <a:lstStyle/>
          <a:p>
            <a:fld id="{B5CEABB6-07DC-46E8-9B57-56EC44A396E5}" type="slidenum">
              <a:rPr lang="en-US" smtClean="0"/>
              <a:t>10</a:t>
            </a:fld>
            <a:endParaRPr lang="en-US" dirty="0"/>
          </a:p>
        </p:txBody>
      </p:sp>
      <p:pic>
        <p:nvPicPr>
          <p:cNvPr id="15" name="Picture 14">
            <a:extLst>
              <a:ext uri="{FF2B5EF4-FFF2-40B4-BE49-F238E27FC236}">
                <a16:creationId xmlns:a16="http://schemas.microsoft.com/office/drawing/2014/main" id="{48552623-D641-4BCE-833C-C27C42F2A80F}"/>
              </a:ext>
            </a:extLst>
          </p:cNvPr>
          <p:cNvPicPr>
            <a:picLocks noChangeAspect="1"/>
          </p:cNvPicPr>
          <p:nvPr/>
        </p:nvPicPr>
        <p:blipFill>
          <a:blip r:embed="rId2"/>
          <a:stretch>
            <a:fillRect/>
          </a:stretch>
        </p:blipFill>
        <p:spPr>
          <a:xfrm>
            <a:off x="1199965" y="835781"/>
            <a:ext cx="9792070" cy="5791086"/>
          </a:xfrm>
          <a:prstGeom prst="rect">
            <a:avLst/>
          </a:prstGeom>
        </p:spPr>
      </p:pic>
      <p:sp>
        <p:nvSpPr>
          <p:cNvPr id="17" name="TextBox 16">
            <a:extLst>
              <a:ext uri="{FF2B5EF4-FFF2-40B4-BE49-F238E27FC236}">
                <a16:creationId xmlns:a16="http://schemas.microsoft.com/office/drawing/2014/main" id="{6C3973EC-78B2-48F3-8B86-D125724AA95C}"/>
              </a:ext>
            </a:extLst>
          </p:cNvPr>
          <p:cNvSpPr txBox="1"/>
          <p:nvPr/>
        </p:nvSpPr>
        <p:spPr>
          <a:xfrm>
            <a:off x="1199965" y="231133"/>
            <a:ext cx="6239522" cy="461665"/>
          </a:xfrm>
          <a:prstGeom prst="rect">
            <a:avLst/>
          </a:prstGeom>
          <a:noFill/>
        </p:spPr>
        <p:txBody>
          <a:bodyPr wrap="square">
            <a:spAutoFit/>
          </a:bodyPr>
          <a:lstStyle/>
          <a:p>
            <a:r>
              <a:rPr lang="en-IN" sz="2400" b="1" cap="all" dirty="0"/>
              <a:t>Main dashboard of finance analytics.</a:t>
            </a:r>
            <a:endParaRPr lang="en-GB" sz="2400" dirty="0"/>
          </a:p>
        </p:txBody>
      </p:sp>
    </p:spTree>
    <p:extLst>
      <p:ext uri="{BB962C8B-B14F-4D97-AF65-F5344CB8AC3E}">
        <p14:creationId xmlns:p14="http://schemas.microsoft.com/office/powerpoint/2010/main" val="170847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D359A54-A2A3-4BFC-91AE-1A31F15C673D}"/>
              </a:ext>
            </a:extLst>
          </p:cNvPr>
          <p:cNvSpPr>
            <a:spLocks noGrp="1"/>
          </p:cNvSpPr>
          <p:nvPr>
            <p:ph type="sldNum" sz="quarter" idx="22"/>
          </p:nvPr>
        </p:nvSpPr>
        <p:spPr>
          <a:xfrm>
            <a:off x="10848512" y="6356350"/>
            <a:ext cx="505287" cy="365125"/>
          </a:xfrm>
        </p:spPr>
        <p:txBody>
          <a:bodyPr/>
          <a:lstStyle/>
          <a:p>
            <a:fld id="{B5CEABB6-07DC-46E8-9B57-56EC44A396E5}" type="slidenum">
              <a:rPr lang="en-US" smtClean="0"/>
              <a:t>11</a:t>
            </a:fld>
            <a:endParaRPr lang="en-US" dirty="0"/>
          </a:p>
        </p:txBody>
      </p:sp>
      <p:sp>
        <p:nvSpPr>
          <p:cNvPr id="14" name="Text Placeholder 2">
            <a:extLst>
              <a:ext uri="{FF2B5EF4-FFF2-40B4-BE49-F238E27FC236}">
                <a16:creationId xmlns:a16="http://schemas.microsoft.com/office/drawing/2014/main" id="{EAA84424-9E1D-4852-B7D0-F49627A94278}"/>
              </a:ext>
            </a:extLst>
          </p:cNvPr>
          <p:cNvSpPr>
            <a:spLocks noGrp="1"/>
          </p:cNvSpPr>
          <p:nvPr>
            <p:ph type="body" sz="quarter" idx="13"/>
          </p:nvPr>
        </p:nvSpPr>
        <p:spPr>
          <a:xfrm>
            <a:off x="422430" y="1027819"/>
            <a:ext cx="3679054" cy="721084"/>
          </a:xfrm>
        </p:spPr>
        <p:txBody>
          <a:bodyPr>
            <a:noAutofit/>
          </a:bodyPr>
          <a:lstStyle/>
          <a:p>
            <a:pPr algn="l"/>
            <a:r>
              <a:rPr lang="en-IN" sz="2800" b="1" cap="all" dirty="0"/>
              <a:t>Challenges faced</a:t>
            </a:r>
          </a:p>
        </p:txBody>
      </p:sp>
      <p:sp>
        <p:nvSpPr>
          <p:cNvPr id="16" name="TextBox 15">
            <a:extLst>
              <a:ext uri="{FF2B5EF4-FFF2-40B4-BE49-F238E27FC236}">
                <a16:creationId xmlns:a16="http://schemas.microsoft.com/office/drawing/2014/main" id="{D63925D1-E7AC-4721-901D-8908EB604E14}"/>
              </a:ext>
            </a:extLst>
          </p:cNvPr>
          <p:cNvSpPr txBox="1"/>
          <p:nvPr/>
        </p:nvSpPr>
        <p:spPr>
          <a:xfrm>
            <a:off x="2261957" y="2179441"/>
            <a:ext cx="7406197" cy="2031325"/>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chemeClr val="bg1"/>
                </a:solidFill>
              </a:rPr>
              <a:t>We took on this duty and discovered that every year the loan amount was doubled compared to the previous year.</a:t>
            </a:r>
          </a:p>
          <a:p>
            <a:pPr algn="just"/>
            <a:endParaRPr lang="en-US" sz="1800" dirty="0">
              <a:solidFill>
                <a:schemeClr val="bg1"/>
              </a:solidFill>
            </a:endParaRPr>
          </a:p>
          <a:p>
            <a:pPr marL="285750" indent="-285750" algn="just">
              <a:buFont typeface="Arial" panose="020B0604020202020204" pitchFamily="34" charset="0"/>
              <a:buChar char="•"/>
            </a:pPr>
            <a:r>
              <a:rPr lang="en-GB" sz="1800" dirty="0">
                <a:solidFill>
                  <a:schemeClr val="bg1"/>
                </a:solidFill>
              </a:rPr>
              <a:t>We have face the issue during importing an entire data in mysql.</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sz="1800" dirty="0">
                <a:solidFill>
                  <a:schemeClr val="bg1"/>
                </a:solidFill>
              </a:rPr>
              <a:t>Similar we have face the hurdle for importing years(dates) in tableau. So, we have converted string into date format</a:t>
            </a:r>
            <a:endParaRPr lang="en-US" sz="1800" dirty="0">
              <a:solidFill>
                <a:schemeClr val="bg1"/>
              </a:solidFill>
            </a:endParaRPr>
          </a:p>
        </p:txBody>
      </p:sp>
    </p:spTree>
    <p:extLst>
      <p:ext uri="{BB962C8B-B14F-4D97-AF65-F5344CB8AC3E}">
        <p14:creationId xmlns:p14="http://schemas.microsoft.com/office/powerpoint/2010/main" val="292035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F9DEC85-9BC4-6326-267F-599569B1D8D7}"/>
              </a:ext>
            </a:extLst>
          </p:cNvPr>
          <p:cNvSpPr>
            <a:spLocks noGrp="1"/>
          </p:cNvSpPr>
          <p:nvPr>
            <p:ph type="sldNum" sz="quarter" idx="22"/>
          </p:nvPr>
        </p:nvSpPr>
        <p:spPr/>
        <p:txBody>
          <a:bodyPr/>
          <a:lstStyle/>
          <a:p>
            <a:fld id="{B5CEABB6-07DC-46E8-9B57-56EC44A396E5}" type="slidenum">
              <a:rPr lang="en-US" smtClean="0"/>
              <a:t>12</a:t>
            </a:fld>
            <a:endParaRPr lang="en-US" dirty="0"/>
          </a:p>
        </p:txBody>
      </p:sp>
      <p:sp>
        <p:nvSpPr>
          <p:cNvPr id="14" name="Text Placeholder 5">
            <a:extLst>
              <a:ext uri="{FF2B5EF4-FFF2-40B4-BE49-F238E27FC236}">
                <a16:creationId xmlns:a16="http://schemas.microsoft.com/office/drawing/2014/main" id="{8B6219EB-F09A-0E31-D29E-F27A5AEEAEEB}"/>
              </a:ext>
            </a:extLst>
          </p:cNvPr>
          <p:cNvSpPr>
            <a:spLocks noGrp="1"/>
          </p:cNvSpPr>
          <p:nvPr>
            <p:ph type="body" sz="quarter" idx="13"/>
          </p:nvPr>
        </p:nvSpPr>
        <p:spPr>
          <a:xfrm>
            <a:off x="446717" y="1547885"/>
            <a:ext cx="4031945" cy="365125"/>
          </a:xfrm>
        </p:spPr>
        <p:txBody>
          <a:bodyPr>
            <a:normAutofit lnSpcReduction="10000"/>
          </a:bodyPr>
          <a:lstStyle/>
          <a:p>
            <a:pPr algn="l"/>
            <a:r>
              <a:rPr lang="en-US" b="1" u="sng" dirty="0"/>
              <a:t>Summary:</a:t>
            </a:r>
          </a:p>
        </p:txBody>
      </p:sp>
      <p:sp>
        <p:nvSpPr>
          <p:cNvPr id="15" name="Text Placeholder 3">
            <a:extLst>
              <a:ext uri="{FF2B5EF4-FFF2-40B4-BE49-F238E27FC236}">
                <a16:creationId xmlns:a16="http://schemas.microsoft.com/office/drawing/2014/main" id="{06B26448-28FC-A870-8388-51674A85E8A2}"/>
              </a:ext>
            </a:extLst>
          </p:cNvPr>
          <p:cNvSpPr txBox="1">
            <a:spLocks/>
          </p:cNvSpPr>
          <p:nvPr/>
        </p:nvSpPr>
        <p:spPr>
          <a:xfrm>
            <a:off x="911932" y="2117521"/>
            <a:ext cx="9388744" cy="239959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t>We took on this duty and discovered that every year the loan amount was doubled compared to the previous year.</a:t>
            </a:r>
          </a:p>
          <a:p>
            <a:pPr marL="285750" indent="-285750" algn="just">
              <a:buFont typeface="Arial" panose="020B0604020202020204" pitchFamily="34" charset="0"/>
              <a:buChar char="•"/>
            </a:pPr>
            <a:r>
              <a:rPr lang="en-US" sz="1600" dirty="0"/>
              <a:t>In my findings  OK state has the least Loan occupancy, so focusing on increasing the number of clients will help the Business.</a:t>
            </a:r>
          </a:p>
          <a:p>
            <a:pPr marL="285750" indent="-285750" algn="just">
              <a:buFont typeface="Arial" panose="020B0604020202020204" pitchFamily="34" charset="0"/>
              <a:buChar char="•"/>
            </a:pPr>
            <a:r>
              <a:rPr lang="en-GB" sz="1600" dirty="0"/>
              <a:t>From given dataset,  We are able to analyse that Loan amount is increasing year by year. </a:t>
            </a:r>
          </a:p>
          <a:p>
            <a:pPr marL="285750" indent="-285750" algn="just">
              <a:buFont typeface="Arial" panose="020B0604020202020204" pitchFamily="34" charset="0"/>
              <a:buChar char="•"/>
            </a:pPr>
            <a:r>
              <a:rPr lang="en-GB" sz="1600" dirty="0"/>
              <a:t>Most of the loan amount is taken for the purpose of debt consolidation which is most in year  and less for purpose of renewable energy.</a:t>
            </a:r>
          </a:p>
          <a:p>
            <a:pPr marL="285750" indent="-285750" algn="just">
              <a:buFont typeface="Arial" panose="020B0604020202020204" pitchFamily="34" charset="0"/>
              <a:buChar char="•"/>
            </a:pPr>
            <a:r>
              <a:rPr lang="en-GB" sz="1600" dirty="0"/>
              <a:t>If we see in the case of education, reason behind the taking loan for education is student loan which is </a:t>
            </a:r>
            <a:r>
              <a:rPr lang="en-GB" sz="1600" dirty="0" err="1"/>
              <a:t>approx</a:t>
            </a:r>
            <a:r>
              <a:rPr lang="en-GB" sz="1600" dirty="0"/>
              <a:t>  84k and hence </a:t>
            </a:r>
            <a:r>
              <a:rPr lang="en-GB" sz="1600" dirty="0" err="1"/>
              <a:t>installment</a:t>
            </a:r>
            <a:r>
              <a:rPr lang="en-GB" sz="1600" dirty="0"/>
              <a:t> is also high</a:t>
            </a:r>
            <a:endParaRPr lang="en-US" sz="1600" dirty="0"/>
          </a:p>
        </p:txBody>
      </p:sp>
    </p:spTree>
    <p:extLst>
      <p:ext uri="{BB962C8B-B14F-4D97-AF65-F5344CB8AC3E}">
        <p14:creationId xmlns:p14="http://schemas.microsoft.com/office/powerpoint/2010/main" val="102415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695491" y="383327"/>
            <a:ext cx="6183799" cy="3425102"/>
          </a:xfrm>
        </p:spPr>
        <p:txBody>
          <a:bodyPr/>
          <a:lstStyle/>
          <a:p>
            <a:r>
              <a:rPr lang="en-US" sz="7200"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a:t>
            </a:fld>
            <a:endParaRPr lang="en-US" dirty="0"/>
          </a:p>
        </p:txBody>
      </p:sp>
      <p:sp>
        <p:nvSpPr>
          <p:cNvPr id="9" name="TextBox 8">
            <a:extLst>
              <a:ext uri="{FF2B5EF4-FFF2-40B4-BE49-F238E27FC236}">
                <a16:creationId xmlns:a16="http://schemas.microsoft.com/office/drawing/2014/main" id="{109CD368-B515-2FA9-04E1-4EC4B8636FEC}"/>
              </a:ext>
            </a:extLst>
          </p:cNvPr>
          <p:cNvSpPr txBox="1"/>
          <p:nvPr/>
        </p:nvSpPr>
        <p:spPr>
          <a:xfrm>
            <a:off x="309124" y="1127165"/>
            <a:ext cx="6437905" cy="3416320"/>
          </a:xfrm>
          <a:prstGeom prst="rect">
            <a:avLst/>
          </a:prstGeom>
          <a:noFill/>
        </p:spPr>
        <p:txBody>
          <a:bodyPr wrap="square">
            <a:spAutoFit/>
          </a:bodyPr>
          <a:lstStyle/>
          <a:p>
            <a:r>
              <a:rPr lang="en-US" b="0" i="0" dirty="0">
                <a:solidFill>
                  <a:schemeClr val="bg1"/>
                </a:solidFill>
                <a:effectLst/>
              </a:rPr>
              <a:t>Banking Analytics is </a:t>
            </a:r>
            <a:r>
              <a:rPr lang="en-US" b="1" i="0" dirty="0">
                <a:solidFill>
                  <a:schemeClr val="bg1"/>
                </a:solidFill>
                <a:effectLst/>
              </a:rPr>
              <a:t>one of the world's leading financial institutions</a:t>
            </a:r>
            <a:r>
              <a:rPr lang="en-US" b="0" i="0" dirty="0">
                <a:solidFill>
                  <a:schemeClr val="bg1"/>
                </a:solidFill>
                <a:effectLst/>
              </a:rPr>
              <a:t>, serving individuals, small- and middle-market businesses, large corporations, and governments with a full range of banking, investment management, and other financial and risk management products and services</a:t>
            </a:r>
            <a:r>
              <a:rPr lang="en-US" b="0" i="0" dirty="0">
                <a:solidFill>
                  <a:schemeClr val="bg1"/>
                </a:solidFill>
                <a:effectLst/>
                <a:latin typeface="arial" panose="020B0604020202020204" pitchFamily="34" charset="0"/>
              </a:rPr>
              <a:t>.</a:t>
            </a:r>
            <a:endParaRPr lang="en-US" i="0" dirty="0">
              <a:solidFill>
                <a:schemeClr val="bg1"/>
              </a:solidFill>
              <a:effectLst/>
            </a:endParaRPr>
          </a:p>
          <a:p>
            <a:endParaRPr lang="en-US" dirty="0">
              <a:solidFill>
                <a:schemeClr val="bg1"/>
              </a:solidFill>
            </a:endParaRPr>
          </a:p>
          <a:p>
            <a:r>
              <a:rPr lang="en-US" dirty="0">
                <a:solidFill>
                  <a:schemeClr val="bg1"/>
                </a:solidFill>
              </a:rPr>
              <a:t>Department: Finance</a:t>
            </a:r>
          </a:p>
          <a:p>
            <a:r>
              <a:rPr lang="en-US" dirty="0">
                <a:solidFill>
                  <a:schemeClr val="bg1"/>
                </a:solidFill>
              </a:rPr>
              <a:t>Target Data: 2007-2011</a:t>
            </a:r>
          </a:p>
          <a:p>
            <a:r>
              <a:rPr lang="en-US" dirty="0">
                <a:solidFill>
                  <a:schemeClr val="bg1"/>
                </a:solidFill>
              </a:rPr>
              <a:t>Customers: 36,000</a:t>
            </a:r>
          </a:p>
          <a:p>
            <a:r>
              <a:rPr lang="en-US" dirty="0">
                <a:solidFill>
                  <a:schemeClr val="bg1"/>
                </a:solidFill>
              </a:rPr>
              <a:t>Purpose: Funding</a:t>
            </a:r>
          </a:p>
          <a:p>
            <a:r>
              <a:rPr lang="en-US" dirty="0">
                <a:solidFill>
                  <a:schemeClr val="bg1"/>
                </a:solidFill>
              </a:rPr>
              <a:t> </a:t>
            </a:r>
          </a:p>
          <a:p>
            <a:endParaRPr lang="en-US" dirty="0">
              <a:solidFill>
                <a:schemeClr val="bg1"/>
              </a:solidFill>
            </a:endParaRPr>
          </a:p>
        </p:txBody>
      </p:sp>
      <p:sp>
        <p:nvSpPr>
          <p:cNvPr id="6" name="Text Placeholder 5">
            <a:extLst>
              <a:ext uri="{FF2B5EF4-FFF2-40B4-BE49-F238E27FC236}">
                <a16:creationId xmlns:a16="http://schemas.microsoft.com/office/drawing/2014/main" id="{A982A080-2FC5-E4DB-B26A-28BCC0A8EFDD}"/>
              </a:ext>
            </a:extLst>
          </p:cNvPr>
          <p:cNvSpPr>
            <a:spLocks noGrp="1"/>
          </p:cNvSpPr>
          <p:nvPr>
            <p:ph type="body" sz="quarter" idx="13"/>
          </p:nvPr>
        </p:nvSpPr>
        <p:spPr>
          <a:xfrm>
            <a:off x="405924" y="423710"/>
            <a:ext cx="1919172" cy="584862"/>
          </a:xfrm>
        </p:spPr>
        <p:txBody>
          <a:bodyPr>
            <a:noAutofit/>
          </a:bodyPr>
          <a:lstStyle/>
          <a:p>
            <a:pPr algn="l"/>
            <a:r>
              <a:rPr lang="en-US" sz="3200" b="1" cap="all" dirty="0"/>
              <a:t>About:</a:t>
            </a:r>
          </a:p>
        </p:txBody>
      </p:sp>
      <p:sp>
        <p:nvSpPr>
          <p:cNvPr id="8" name="TextBox 7">
            <a:extLst>
              <a:ext uri="{FF2B5EF4-FFF2-40B4-BE49-F238E27FC236}">
                <a16:creationId xmlns:a16="http://schemas.microsoft.com/office/drawing/2014/main" id="{3AC35E0B-6DC5-6D37-09BB-65C39EA49AAA}"/>
              </a:ext>
            </a:extLst>
          </p:cNvPr>
          <p:cNvSpPr txBox="1"/>
          <p:nvPr/>
        </p:nvSpPr>
        <p:spPr>
          <a:xfrm>
            <a:off x="505326" y="5298995"/>
            <a:ext cx="10450260" cy="646331"/>
          </a:xfrm>
          <a:prstGeom prst="rect">
            <a:avLst/>
          </a:prstGeom>
          <a:noFill/>
        </p:spPr>
        <p:txBody>
          <a:bodyPr wrap="square">
            <a:spAutoFit/>
          </a:bodyPr>
          <a:lstStyle/>
          <a:p>
            <a:r>
              <a:rPr lang="en-US" dirty="0">
                <a:solidFill>
                  <a:schemeClr val="bg1"/>
                </a:solidFill>
              </a:rPr>
              <a:t>The primary goal of this project is to analyze the seasonality of Financial data from 2007-2011 and create adequate plans to know the total loan amount recovered and year-wise loan amount.</a:t>
            </a:r>
          </a:p>
        </p:txBody>
      </p:sp>
      <p:sp>
        <p:nvSpPr>
          <p:cNvPr id="10" name="Text Placeholder 5">
            <a:extLst>
              <a:ext uri="{FF2B5EF4-FFF2-40B4-BE49-F238E27FC236}">
                <a16:creationId xmlns:a16="http://schemas.microsoft.com/office/drawing/2014/main" id="{4F086F24-3441-42A1-70F3-1D76395166BE}"/>
              </a:ext>
            </a:extLst>
          </p:cNvPr>
          <p:cNvSpPr txBox="1">
            <a:spLocks/>
          </p:cNvSpPr>
          <p:nvPr/>
        </p:nvSpPr>
        <p:spPr>
          <a:xfrm>
            <a:off x="309124" y="4883687"/>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u="sng" dirty="0"/>
              <a:t>Objective:</a:t>
            </a:r>
          </a:p>
        </p:txBody>
      </p:sp>
      <p:pic>
        <p:nvPicPr>
          <p:cNvPr id="2" name="Picture 1">
            <a:extLst>
              <a:ext uri="{FF2B5EF4-FFF2-40B4-BE49-F238E27FC236}">
                <a16:creationId xmlns:a16="http://schemas.microsoft.com/office/drawing/2014/main" id="{3E2BA638-D574-E06B-EAF4-D3553BA71BA5}"/>
              </a:ext>
            </a:extLst>
          </p:cNvPr>
          <p:cNvPicPr>
            <a:picLocks noChangeAspect="1"/>
          </p:cNvPicPr>
          <p:nvPr/>
        </p:nvPicPr>
        <p:blipFill>
          <a:blip r:embed="rId2"/>
          <a:stretch>
            <a:fillRect/>
          </a:stretch>
        </p:blipFill>
        <p:spPr>
          <a:xfrm>
            <a:off x="7859811" y="1258092"/>
            <a:ext cx="3350467" cy="3501064"/>
          </a:xfrm>
          <a:prstGeom prst="rect">
            <a:avLst/>
          </a:prstGeom>
        </p:spPr>
      </p:pic>
    </p:spTree>
    <p:extLst>
      <p:ext uri="{BB962C8B-B14F-4D97-AF65-F5344CB8AC3E}">
        <p14:creationId xmlns:p14="http://schemas.microsoft.com/office/powerpoint/2010/main" val="251476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06D33B-5495-53D2-7630-BD53A6632C61}"/>
              </a:ext>
            </a:extLst>
          </p:cNvPr>
          <p:cNvSpPr>
            <a:spLocks noGrp="1"/>
          </p:cNvSpPr>
          <p:nvPr>
            <p:ph type="body" sz="quarter" idx="13"/>
          </p:nvPr>
        </p:nvSpPr>
        <p:spPr>
          <a:xfrm>
            <a:off x="584446" y="876898"/>
            <a:ext cx="4893077" cy="721084"/>
          </a:xfrm>
        </p:spPr>
        <p:txBody>
          <a:bodyPr>
            <a:noAutofit/>
          </a:bodyPr>
          <a:lstStyle/>
          <a:p>
            <a:r>
              <a:rPr lang="en-IN" sz="3600" b="1" cap="all" dirty="0"/>
              <a:t>Data Information</a:t>
            </a:r>
          </a:p>
        </p:txBody>
      </p:sp>
      <p:sp>
        <p:nvSpPr>
          <p:cNvPr id="4" name="Text Placeholder 3">
            <a:extLst>
              <a:ext uri="{FF2B5EF4-FFF2-40B4-BE49-F238E27FC236}">
                <a16:creationId xmlns:a16="http://schemas.microsoft.com/office/drawing/2014/main" id="{6E792868-BAC8-53F9-0501-791314562193}"/>
              </a:ext>
            </a:extLst>
          </p:cNvPr>
          <p:cNvSpPr>
            <a:spLocks noGrp="1"/>
          </p:cNvSpPr>
          <p:nvPr>
            <p:ph type="body" sz="quarter" idx="15"/>
          </p:nvPr>
        </p:nvSpPr>
        <p:spPr>
          <a:xfrm>
            <a:off x="2520575" y="2342274"/>
            <a:ext cx="5913895" cy="1697036"/>
          </a:xfrm>
        </p:spPr>
        <p:txBody>
          <a:bodyPr>
            <a:normAutofit/>
          </a:bodyPr>
          <a:lstStyle/>
          <a:p>
            <a:pPr marL="285750" indent="-285750" algn="l">
              <a:buFont typeface="Arial" panose="020B0604020202020204" pitchFamily="34" charset="0"/>
              <a:buChar char="•"/>
            </a:pPr>
            <a:r>
              <a:rPr lang="en-IN" sz="1800" dirty="0"/>
              <a:t>We have two datasets that are Finance 1 &amp; Finance 2.</a:t>
            </a:r>
          </a:p>
          <a:p>
            <a:pPr marL="285750" indent="-285750" algn="l">
              <a:buFont typeface="Arial" panose="020B0604020202020204" pitchFamily="34" charset="0"/>
              <a:buChar char="•"/>
            </a:pPr>
            <a:r>
              <a:rPr lang="en-IN" sz="1800" dirty="0"/>
              <a:t>In Finance 1, there are </a:t>
            </a:r>
            <a:r>
              <a:rPr lang="en-IN" sz="1800" b="1" dirty="0"/>
              <a:t>39,718</a:t>
            </a:r>
            <a:r>
              <a:rPr lang="en-IN" sz="1800" dirty="0"/>
              <a:t> Rows and </a:t>
            </a:r>
            <a:r>
              <a:rPr lang="en-IN" sz="1800" b="1" dirty="0"/>
              <a:t>24</a:t>
            </a:r>
            <a:r>
              <a:rPr lang="en-IN" sz="1800" dirty="0"/>
              <a:t> Columns.</a:t>
            </a:r>
          </a:p>
          <a:p>
            <a:pPr marL="285750" indent="-285750" algn="l">
              <a:buFont typeface="Arial" panose="020B0604020202020204" pitchFamily="34" charset="0"/>
              <a:buChar char="•"/>
            </a:pPr>
            <a:r>
              <a:rPr lang="en-IN" sz="1800" dirty="0"/>
              <a:t>In Finance 2, there are </a:t>
            </a:r>
            <a:r>
              <a:rPr lang="en-IN" sz="1800" b="1" dirty="0"/>
              <a:t>39,718</a:t>
            </a:r>
            <a:r>
              <a:rPr lang="en-IN" sz="1800" dirty="0"/>
              <a:t> Rows and </a:t>
            </a:r>
            <a:r>
              <a:rPr lang="en-IN" sz="1800" b="1" dirty="0"/>
              <a:t>25</a:t>
            </a:r>
            <a:r>
              <a:rPr lang="en-IN" sz="1800" dirty="0"/>
              <a:t> Columns.</a:t>
            </a:r>
          </a:p>
        </p:txBody>
      </p:sp>
      <p:sp>
        <p:nvSpPr>
          <p:cNvPr id="13" name="Slide Number Placeholder 12">
            <a:extLst>
              <a:ext uri="{FF2B5EF4-FFF2-40B4-BE49-F238E27FC236}">
                <a16:creationId xmlns:a16="http://schemas.microsoft.com/office/drawing/2014/main" id="{00B865B9-C172-C016-10E9-79C136CE2E66}"/>
              </a:ext>
            </a:extLst>
          </p:cNvPr>
          <p:cNvSpPr>
            <a:spLocks noGrp="1"/>
          </p:cNvSpPr>
          <p:nvPr>
            <p:ph type="sldNum" sz="quarter" idx="2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0410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57D32336-A1F7-61B7-B68F-2C66CB9AA222}"/>
              </a:ext>
            </a:extLst>
          </p:cNvPr>
          <p:cNvSpPr>
            <a:spLocks noGrp="1"/>
          </p:cNvSpPr>
          <p:nvPr>
            <p:ph type="sldNum" sz="quarter" idx="22"/>
          </p:nvPr>
        </p:nvSpPr>
        <p:spPr>
          <a:xfrm>
            <a:off x="11114842" y="6308761"/>
            <a:ext cx="389878" cy="365125"/>
          </a:xfrm>
        </p:spPr>
        <p:txBody>
          <a:bodyPr/>
          <a:lstStyle/>
          <a:p>
            <a:fld id="{B5CEABB6-07DC-46E8-9B57-56EC44A396E5}" type="slidenum">
              <a:rPr lang="en-US" smtClean="0"/>
              <a:t>4</a:t>
            </a:fld>
            <a:endParaRPr lang="en-US" dirty="0"/>
          </a:p>
        </p:txBody>
      </p:sp>
      <p:sp>
        <p:nvSpPr>
          <p:cNvPr id="14" name="Text Placeholder 5">
            <a:extLst>
              <a:ext uri="{FF2B5EF4-FFF2-40B4-BE49-F238E27FC236}">
                <a16:creationId xmlns:a16="http://schemas.microsoft.com/office/drawing/2014/main" id="{F199894C-B85D-AF32-FE68-4A558B40383F}"/>
              </a:ext>
            </a:extLst>
          </p:cNvPr>
          <p:cNvSpPr>
            <a:spLocks noGrp="1"/>
          </p:cNvSpPr>
          <p:nvPr>
            <p:ph type="body" sz="quarter" idx="13"/>
          </p:nvPr>
        </p:nvSpPr>
        <p:spPr>
          <a:xfrm>
            <a:off x="241560" y="366676"/>
            <a:ext cx="4031945" cy="365125"/>
          </a:xfrm>
        </p:spPr>
        <p:txBody>
          <a:bodyPr>
            <a:normAutofit lnSpcReduction="10000"/>
          </a:bodyPr>
          <a:lstStyle/>
          <a:p>
            <a:pPr algn="l"/>
            <a:r>
              <a:rPr lang="en-US" dirty="0">
                <a:solidFill>
                  <a:schemeClr val="bg1">
                    <a:lumMod val="75000"/>
                  </a:schemeClr>
                </a:solidFill>
              </a:rPr>
              <a:t>Data Processing:</a:t>
            </a:r>
          </a:p>
        </p:txBody>
      </p:sp>
      <p:sp>
        <p:nvSpPr>
          <p:cNvPr id="16" name="Rectangle: Rounded Corners 15">
            <a:extLst>
              <a:ext uri="{FF2B5EF4-FFF2-40B4-BE49-F238E27FC236}">
                <a16:creationId xmlns:a16="http://schemas.microsoft.com/office/drawing/2014/main" id="{642B8F44-35B0-4BC3-032A-2825886076AF}"/>
              </a:ext>
            </a:extLst>
          </p:cNvPr>
          <p:cNvSpPr/>
          <p:nvPr/>
        </p:nvSpPr>
        <p:spPr>
          <a:xfrm>
            <a:off x="2469823" y="835498"/>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r>
              <a:rPr lang="en-US" sz="1200" b="1" dirty="0">
                <a:solidFill>
                  <a:schemeClr val="tx1"/>
                </a:solidFill>
              </a:rPr>
              <a:t>1. Data Understanding:  The key to success on any data project is a thorough understanding of the data. As a result, we took the time to learn about your company's data model and domain.</a:t>
            </a:r>
          </a:p>
          <a:p>
            <a:pPr algn="ctr"/>
            <a:endParaRPr lang="en-US" dirty="0"/>
          </a:p>
        </p:txBody>
      </p:sp>
      <p:sp>
        <p:nvSpPr>
          <p:cNvPr id="19" name="Rectangle: Rounded Corners 18">
            <a:extLst>
              <a:ext uri="{FF2B5EF4-FFF2-40B4-BE49-F238E27FC236}">
                <a16:creationId xmlns:a16="http://schemas.microsoft.com/office/drawing/2014/main" id="{BF99A576-5ED0-3E31-D2D2-AF650AA7DD9E}"/>
              </a:ext>
            </a:extLst>
          </p:cNvPr>
          <p:cNvSpPr/>
          <p:nvPr/>
        </p:nvSpPr>
        <p:spPr>
          <a:xfrm>
            <a:off x="2518527" y="2006854"/>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just"/>
            <a:r>
              <a:rPr lang="en-US" sz="1200" b="1" dirty="0">
                <a:solidFill>
                  <a:schemeClr val="tx1"/>
                </a:solidFill>
              </a:rPr>
              <a:t>2. Data Cleaning: After learning about your company, we cleaned up the accessible datasets and considered what an ideal dataset for this topic would look like.</a:t>
            </a:r>
          </a:p>
          <a:p>
            <a:pPr algn="ctr"/>
            <a:endParaRPr lang="en-US" dirty="0"/>
          </a:p>
        </p:txBody>
      </p:sp>
      <p:sp>
        <p:nvSpPr>
          <p:cNvPr id="20" name="Rectangle: Rounded Corners 19">
            <a:extLst>
              <a:ext uri="{FF2B5EF4-FFF2-40B4-BE49-F238E27FC236}">
                <a16:creationId xmlns:a16="http://schemas.microsoft.com/office/drawing/2014/main" id="{5810BC82-0151-209F-DA20-CE1CD6BD3B8B}"/>
              </a:ext>
            </a:extLst>
          </p:cNvPr>
          <p:cNvSpPr/>
          <p:nvPr/>
        </p:nvSpPr>
        <p:spPr>
          <a:xfrm>
            <a:off x="2518527" y="3178211"/>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just"/>
            <a:r>
              <a:rPr lang="en-US" sz="1200" b="1" dirty="0">
                <a:solidFill>
                  <a:schemeClr val="tx1"/>
                </a:solidFill>
              </a:rPr>
              <a:t>3. Data Modelling: After confirming that the data was clean for analysis, we needed to process and model it into a dataset capable of precisely answering the business questions and producing the required outcomes.</a:t>
            </a:r>
          </a:p>
          <a:p>
            <a:pPr algn="ctr"/>
            <a:endParaRPr lang="en-US" dirty="0"/>
          </a:p>
        </p:txBody>
      </p:sp>
      <p:sp>
        <p:nvSpPr>
          <p:cNvPr id="21" name="Rectangle: Rounded Corners 20">
            <a:extLst>
              <a:ext uri="{FF2B5EF4-FFF2-40B4-BE49-F238E27FC236}">
                <a16:creationId xmlns:a16="http://schemas.microsoft.com/office/drawing/2014/main" id="{EA4B0D32-9466-0A44-8F39-203683C896FC}"/>
              </a:ext>
            </a:extLst>
          </p:cNvPr>
          <p:cNvSpPr/>
          <p:nvPr/>
        </p:nvSpPr>
        <p:spPr>
          <a:xfrm>
            <a:off x="2518527" y="4388135"/>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rPr>
              <a:t>4. Data Analysis : We used our analytical capabilities to identify insights from our new dataset and to create visualizations to describe the insights</a:t>
            </a:r>
            <a:endParaRPr lang="en-US" b="1" dirty="0">
              <a:solidFill>
                <a:schemeClr val="tx1"/>
              </a:solidFill>
            </a:endParaRPr>
          </a:p>
        </p:txBody>
      </p:sp>
      <p:sp>
        <p:nvSpPr>
          <p:cNvPr id="22" name="Rectangle: Rounded Corners 21">
            <a:extLst>
              <a:ext uri="{FF2B5EF4-FFF2-40B4-BE49-F238E27FC236}">
                <a16:creationId xmlns:a16="http://schemas.microsoft.com/office/drawing/2014/main" id="{B86331B0-7AB4-C113-F83D-2C1FF0AE6189}"/>
              </a:ext>
            </a:extLst>
          </p:cNvPr>
          <p:cNvSpPr/>
          <p:nvPr/>
        </p:nvSpPr>
        <p:spPr>
          <a:xfrm>
            <a:off x="2518527" y="5695984"/>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just"/>
            <a:r>
              <a:rPr lang="en-US" sz="1200" b="1" dirty="0">
                <a:solidFill>
                  <a:schemeClr val="tx1"/>
                </a:solidFill>
              </a:rPr>
              <a:t>5. Uncover Insights:. Finally, we applied these insights to create business decisions and recommendations for next steps.</a:t>
            </a:r>
          </a:p>
          <a:p>
            <a:pPr algn="ctr"/>
            <a:endParaRPr lang="en-US" dirty="0"/>
          </a:p>
        </p:txBody>
      </p:sp>
    </p:spTree>
    <p:extLst>
      <p:ext uri="{BB962C8B-B14F-4D97-AF65-F5344CB8AC3E}">
        <p14:creationId xmlns:p14="http://schemas.microsoft.com/office/powerpoint/2010/main" val="116431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EA5B7B9B-FE23-4E77-86D2-7D3CC7CCEB51}"/>
              </a:ext>
            </a:extLst>
          </p:cNvPr>
          <p:cNvSpPr>
            <a:spLocks noGrp="1"/>
          </p:cNvSpPr>
          <p:nvPr>
            <p:ph type="body" sz="quarter" idx="13"/>
          </p:nvPr>
        </p:nvSpPr>
        <p:spPr>
          <a:xfrm>
            <a:off x="431307" y="424138"/>
            <a:ext cx="7283388" cy="721084"/>
          </a:xfrm>
        </p:spPr>
        <p:txBody>
          <a:bodyPr>
            <a:noAutofit/>
          </a:bodyPr>
          <a:lstStyle/>
          <a:p>
            <a:pPr algn="l"/>
            <a:r>
              <a:rPr lang="en-IN" sz="2800" b="1" cap="all" dirty="0"/>
              <a:t>KPI-1 </a:t>
            </a:r>
            <a:r>
              <a:rPr lang="en-IN" b="1" cap="all" dirty="0">
                <a:solidFill>
                  <a:schemeClr val="tx1"/>
                </a:solidFill>
              </a:rPr>
              <a:t>year wise loan amount stats.</a:t>
            </a:r>
            <a:endParaRPr lang="en-IN" sz="2800" b="1" cap="all" dirty="0">
              <a:solidFill>
                <a:schemeClr val="tx1"/>
              </a:solidFill>
            </a:endParaRPr>
          </a:p>
        </p:txBody>
      </p:sp>
      <p:sp>
        <p:nvSpPr>
          <p:cNvPr id="13" name="Slide Number Placeholder 12">
            <a:extLst>
              <a:ext uri="{FF2B5EF4-FFF2-40B4-BE49-F238E27FC236}">
                <a16:creationId xmlns:a16="http://schemas.microsoft.com/office/drawing/2014/main" id="{619B89A3-7971-45DC-9FDF-48335A8D7B52}"/>
              </a:ext>
            </a:extLst>
          </p:cNvPr>
          <p:cNvSpPr>
            <a:spLocks noGrp="1"/>
          </p:cNvSpPr>
          <p:nvPr>
            <p:ph type="sldNum" sz="quarter" idx="22"/>
          </p:nvPr>
        </p:nvSpPr>
        <p:spPr>
          <a:xfrm>
            <a:off x="10750858" y="6356350"/>
            <a:ext cx="602942" cy="365125"/>
          </a:xfrm>
        </p:spPr>
        <p:txBody>
          <a:bodyPr/>
          <a:lstStyle/>
          <a:p>
            <a:fld id="{B5CEABB6-07DC-46E8-9B57-56EC44A396E5}" type="slidenum">
              <a:rPr lang="en-US" smtClean="0"/>
              <a:t>5</a:t>
            </a:fld>
            <a:endParaRPr lang="en-US" dirty="0"/>
          </a:p>
        </p:txBody>
      </p:sp>
      <p:pic>
        <p:nvPicPr>
          <p:cNvPr id="15" name="Picture 14">
            <a:extLst>
              <a:ext uri="{FF2B5EF4-FFF2-40B4-BE49-F238E27FC236}">
                <a16:creationId xmlns:a16="http://schemas.microsoft.com/office/drawing/2014/main" id="{9350A599-528F-4C34-A1ED-7FBB441872AD}"/>
              </a:ext>
            </a:extLst>
          </p:cNvPr>
          <p:cNvPicPr>
            <a:picLocks noChangeAspect="1"/>
          </p:cNvPicPr>
          <p:nvPr/>
        </p:nvPicPr>
        <p:blipFill>
          <a:blip r:embed="rId2"/>
          <a:stretch>
            <a:fillRect/>
          </a:stretch>
        </p:blipFill>
        <p:spPr>
          <a:xfrm>
            <a:off x="195209" y="1249471"/>
            <a:ext cx="8990847" cy="5328882"/>
          </a:xfrm>
          <a:prstGeom prst="rect">
            <a:avLst/>
          </a:prstGeom>
        </p:spPr>
      </p:pic>
      <p:sp>
        <p:nvSpPr>
          <p:cNvPr id="19" name="TextBox 18">
            <a:extLst>
              <a:ext uri="{FF2B5EF4-FFF2-40B4-BE49-F238E27FC236}">
                <a16:creationId xmlns:a16="http://schemas.microsoft.com/office/drawing/2014/main" id="{56FBA83B-F900-40A1-801F-4BADEB4D2834}"/>
              </a:ext>
            </a:extLst>
          </p:cNvPr>
          <p:cNvSpPr txBox="1"/>
          <p:nvPr/>
        </p:nvSpPr>
        <p:spPr>
          <a:xfrm>
            <a:off x="9375460" y="2854726"/>
            <a:ext cx="2692253" cy="2862322"/>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rPr>
              <a:t>The total loan amount was increased by every year.</a:t>
            </a:r>
          </a:p>
          <a:p>
            <a:pPr marL="285750" indent="-285750">
              <a:buFont typeface="Arial" panose="020B0604020202020204" pitchFamily="34" charset="0"/>
              <a:buChar char="•"/>
            </a:pPr>
            <a:r>
              <a:rPr lang="en-GB" dirty="0">
                <a:solidFill>
                  <a:schemeClr val="bg1"/>
                </a:solidFill>
              </a:rPr>
              <a:t>The state CA has occupied the majority of the loan amount 80M.</a:t>
            </a:r>
          </a:p>
          <a:p>
            <a:pPr marL="285750" indent="-285750">
              <a:buFont typeface="Arial" panose="020B0604020202020204" pitchFamily="34" charset="0"/>
              <a:buChar char="•"/>
            </a:pPr>
            <a:r>
              <a:rPr lang="en-GB" dirty="0">
                <a:solidFill>
                  <a:schemeClr val="bg1"/>
                </a:solidFill>
              </a:rPr>
              <a:t>The state OK is occupied the least loan amount of 3M.</a:t>
            </a:r>
          </a:p>
        </p:txBody>
      </p:sp>
    </p:spTree>
    <p:extLst>
      <p:ext uri="{BB962C8B-B14F-4D97-AF65-F5344CB8AC3E}">
        <p14:creationId xmlns:p14="http://schemas.microsoft.com/office/powerpoint/2010/main" val="51125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
            <a:extLst>
              <a:ext uri="{FF2B5EF4-FFF2-40B4-BE49-F238E27FC236}">
                <a16:creationId xmlns:a16="http://schemas.microsoft.com/office/drawing/2014/main" id="{B4F410AE-EF59-4B9F-9892-ADBE748172B7}"/>
              </a:ext>
            </a:extLst>
          </p:cNvPr>
          <p:cNvSpPr>
            <a:spLocks noGrp="1"/>
          </p:cNvSpPr>
          <p:nvPr>
            <p:ph type="body" sz="quarter" idx="13"/>
          </p:nvPr>
        </p:nvSpPr>
        <p:spPr>
          <a:xfrm>
            <a:off x="342530" y="388627"/>
            <a:ext cx="7283388" cy="721084"/>
          </a:xfrm>
        </p:spPr>
        <p:txBody>
          <a:bodyPr>
            <a:noAutofit/>
          </a:bodyPr>
          <a:lstStyle/>
          <a:p>
            <a:pPr algn="l"/>
            <a:r>
              <a:rPr lang="en-IN" sz="2800" b="1" cap="all" dirty="0"/>
              <a:t>KPI-2 </a:t>
            </a:r>
            <a:r>
              <a:rPr lang="en-IN" b="1" cap="all" dirty="0">
                <a:solidFill>
                  <a:schemeClr val="tx1"/>
                </a:solidFill>
              </a:rPr>
              <a:t>grade and sub grade wise </a:t>
            </a:r>
            <a:r>
              <a:rPr lang="en-IN" b="1" cap="all" dirty="0" err="1">
                <a:solidFill>
                  <a:schemeClr val="tx1"/>
                </a:solidFill>
              </a:rPr>
              <a:t>revol</a:t>
            </a:r>
            <a:r>
              <a:rPr lang="en-IN" b="1" cap="all" dirty="0">
                <a:solidFill>
                  <a:schemeClr val="tx1"/>
                </a:solidFill>
              </a:rPr>
              <a:t> balance.</a:t>
            </a:r>
          </a:p>
        </p:txBody>
      </p:sp>
      <p:sp>
        <p:nvSpPr>
          <p:cNvPr id="13" name="Slide Number Placeholder 12">
            <a:extLst>
              <a:ext uri="{FF2B5EF4-FFF2-40B4-BE49-F238E27FC236}">
                <a16:creationId xmlns:a16="http://schemas.microsoft.com/office/drawing/2014/main" id="{62DE0AFF-575D-478E-8E41-D552369E7281}"/>
              </a:ext>
            </a:extLst>
          </p:cNvPr>
          <p:cNvSpPr>
            <a:spLocks noGrp="1"/>
          </p:cNvSpPr>
          <p:nvPr>
            <p:ph type="sldNum" sz="quarter" idx="22"/>
          </p:nvPr>
        </p:nvSpPr>
        <p:spPr/>
        <p:txBody>
          <a:bodyPr/>
          <a:lstStyle/>
          <a:p>
            <a:fld id="{B5CEABB6-07DC-46E8-9B57-56EC44A396E5}" type="slidenum">
              <a:rPr lang="en-US" smtClean="0"/>
              <a:t>6</a:t>
            </a:fld>
            <a:endParaRPr lang="en-US" dirty="0"/>
          </a:p>
        </p:txBody>
      </p:sp>
      <p:sp>
        <p:nvSpPr>
          <p:cNvPr id="17" name="TextBox 16">
            <a:extLst>
              <a:ext uri="{FF2B5EF4-FFF2-40B4-BE49-F238E27FC236}">
                <a16:creationId xmlns:a16="http://schemas.microsoft.com/office/drawing/2014/main" id="{BFC90786-3AEB-4C72-8003-210D633E946E}"/>
              </a:ext>
            </a:extLst>
          </p:cNvPr>
          <p:cNvSpPr txBox="1"/>
          <p:nvPr/>
        </p:nvSpPr>
        <p:spPr>
          <a:xfrm>
            <a:off x="9283823" y="2602789"/>
            <a:ext cx="2834196" cy="2308324"/>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rPr>
              <a:t>Grade </a:t>
            </a:r>
            <a:r>
              <a:rPr lang="en-GB" b="1" dirty="0">
                <a:solidFill>
                  <a:schemeClr val="bg1"/>
                </a:solidFill>
              </a:rPr>
              <a:t>B</a:t>
            </a:r>
            <a:r>
              <a:rPr lang="en-GB" dirty="0">
                <a:solidFill>
                  <a:schemeClr val="bg1"/>
                </a:solidFill>
              </a:rPr>
              <a:t> has more Revolving balance and Grade G has least Revolving balance. </a:t>
            </a:r>
          </a:p>
          <a:p>
            <a:pPr marL="285750" indent="-285750">
              <a:buFont typeface="Arial" panose="020B0604020202020204" pitchFamily="34" charset="0"/>
              <a:buChar char="•"/>
            </a:pPr>
            <a:r>
              <a:rPr lang="en-GB" dirty="0">
                <a:solidFill>
                  <a:schemeClr val="bg1"/>
                </a:solidFill>
              </a:rPr>
              <a:t>Also annual income is high in </a:t>
            </a:r>
            <a:r>
              <a:rPr lang="en-GB" b="1" dirty="0">
                <a:solidFill>
                  <a:schemeClr val="bg1"/>
                </a:solidFill>
              </a:rPr>
              <a:t>B3</a:t>
            </a:r>
            <a:r>
              <a:rPr lang="en-GB" dirty="0">
                <a:solidFill>
                  <a:schemeClr val="bg1"/>
                </a:solidFill>
              </a:rPr>
              <a:t> subcategory and less in </a:t>
            </a:r>
            <a:r>
              <a:rPr lang="en-GB" b="1" dirty="0">
                <a:solidFill>
                  <a:schemeClr val="bg1"/>
                </a:solidFill>
              </a:rPr>
              <a:t>G5</a:t>
            </a:r>
            <a:r>
              <a:rPr lang="en-GB" dirty="0">
                <a:solidFill>
                  <a:schemeClr val="bg1"/>
                </a:solidFill>
              </a:rPr>
              <a:t> subcategory.</a:t>
            </a:r>
          </a:p>
        </p:txBody>
      </p:sp>
      <p:pic>
        <p:nvPicPr>
          <p:cNvPr id="21" name="Picture 20">
            <a:extLst>
              <a:ext uri="{FF2B5EF4-FFF2-40B4-BE49-F238E27FC236}">
                <a16:creationId xmlns:a16="http://schemas.microsoft.com/office/drawing/2014/main" id="{B40C7B48-3518-4B61-A92C-9C9183C98777}"/>
              </a:ext>
            </a:extLst>
          </p:cNvPr>
          <p:cNvPicPr>
            <a:picLocks noChangeAspect="1"/>
          </p:cNvPicPr>
          <p:nvPr/>
        </p:nvPicPr>
        <p:blipFill>
          <a:blip r:embed="rId2"/>
          <a:stretch>
            <a:fillRect/>
          </a:stretch>
        </p:blipFill>
        <p:spPr>
          <a:xfrm>
            <a:off x="343020" y="1157552"/>
            <a:ext cx="8773370" cy="5198798"/>
          </a:xfrm>
          <a:prstGeom prst="rect">
            <a:avLst/>
          </a:prstGeom>
        </p:spPr>
      </p:pic>
    </p:spTree>
    <p:extLst>
      <p:ext uri="{BB962C8B-B14F-4D97-AF65-F5344CB8AC3E}">
        <p14:creationId xmlns:p14="http://schemas.microsoft.com/office/powerpoint/2010/main" val="139002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01EA5028-719C-468D-AB19-3355D6F84FF5}"/>
              </a:ext>
            </a:extLst>
          </p:cNvPr>
          <p:cNvSpPr>
            <a:spLocks noGrp="1"/>
          </p:cNvSpPr>
          <p:nvPr>
            <p:ph type="body" sz="quarter" idx="13"/>
          </p:nvPr>
        </p:nvSpPr>
        <p:spPr>
          <a:xfrm>
            <a:off x="248575" y="591611"/>
            <a:ext cx="9733625" cy="721084"/>
          </a:xfrm>
        </p:spPr>
        <p:txBody>
          <a:bodyPr>
            <a:noAutofit/>
          </a:bodyPr>
          <a:lstStyle/>
          <a:p>
            <a:pPr algn="l"/>
            <a:r>
              <a:rPr lang="en-IN" sz="2800" b="1" cap="all" dirty="0"/>
              <a:t>KPI-3 </a:t>
            </a:r>
            <a:r>
              <a:rPr lang="en-IN" b="1" cap="all" dirty="0">
                <a:solidFill>
                  <a:schemeClr val="tx1"/>
                </a:solidFill>
              </a:rPr>
              <a:t>total payment for verified status vs non-verified status.</a:t>
            </a:r>
            <a:endParaRPr lang="en-IN" sz="2800" b="1" cap="all" dirty="0">
              <a:solidFill>
                <a:schemeClr val="tx1"/>
              </a:solidFill>
            </a:endParaRPr>
          </a:p>
        </p:txBody>
      </p:sp>
      <p:sp>
        <p:nvSpPr>
          <p:cNvPr id="13" name="Slide Number Placeholder 12">
            <a:extLst>
              <a:ext uri="{FF2B5EF4-FFF2-40B4-BE49-F238E27FC236}">
                <a16:creationId xmlns:a16="http://schemas.microsoft.com/office/drawing/2014/main" id="{C589BC47-D8D4-4751-9D41-1B8F004DDFE1}"/>
              </a:ext>
            </a:extLst>
          </p:cNvPr>
          <p:cNvSpPr>
            <a:spLocks noGrp="1"/>
          </p:cNvSpPr>
          <p:nvPr>
            <p:ph type="sldNum" sz="quarter" idx="22"/>
          </p:nvPr>
        </p:nvSpPr>
        <p:spPr/>
        <p:txBody>
          <a:bodyPr/>
          <a:lstStyle/>
          <a:p>
            <a:fld id="{B5CEABB6-07DC-46E8-9B57-56EC44A396E5}" type="slidenum">
              <a:rPr lang="en-US" smtClean="0"/>
              <a:t>7</a:t>
            </a:fld>
            <a:endParaRPr lang="en-US" dirty="0"/>
          </a:p>
        </p:txBody>
      </p:sp>
      <p:pic>
        <p:nvPicPr>
          <p:cNvPr id="15" name="Picture 14">
            <a:extLst>
              <a:ext uri="{FF2B5EF4-FFF2-40B4-BE49-F238E27FC236}">
                <a16:creationId xmlns:a16="http://schemas.microsoft.com/office/drawing/2014/main" id="{2879AC1D-E09A-472E-8625-E78F0AB5B3EC}"/>
              </a:ext>
            </a:extLst>
          </p:cNvPr>
          <p:cNvPicPr>
            <a:picLocks noChangeAspect="1"/>
          </p:cNvPicPr>
          <p:nvPr/>
        </p:nvPicPr>
        <p:blipFill>
          <a:blip r:embed="rId2"/>
          <a:stretch>
            <a:fillRect/>
          </a:stretch>
        </p:blipFill>
        <p:spPr>
          <a:xfrm>
            <a:off x="352266" y="1619453"/>
            <a:ext cx="8892467" cy="4204298"/>
          </a:xfrm>
          <a:prstGeom prst="rect">
            <a:avLst/>
          </a:prstGeom>
        </p:spPr>
      </p:pic>
      <p:sp>
        <p:nvSpPr>
          <p:cNvPr id="17" name="TextBox 16">
            <a:extLst>
              <a:ext uri="{FF2B5EF4-FFF2-40B4-BE49-F238E27FC236}">
                <a16:creationId xmlns:a16="http://schemas.microsoft.com/office/drawing/2014/main" id="{2D86CAE0-E874-43F0-90F3-AEC8C5389DF6}"/>
              </a:ext>
            </a:extLst>
          </p:cNvPr>
          <p:cNvSpPr txBox="1"/>
          <p:nvPr/>
        </p:nvSpPr>
        <p:spPr>
          <a:xfrm>
            <a:off x="9448800" y="2784447"/>
            <a:ext cx="2743200" cy="2308324"/>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rPr>
              <a:t>Verified status contains major last payment amount as compared to non Verified status.</a:t>
            </a:r>
          </a:p>
          <a:p>
            <a:pPr marL="285750" indent="-285750">
              <a:buFont typeface="Arial" panose="020B0604020202020204" pitchFamily="34" charset="0"/>
              <a:buChar char="•"/>
            </a:pPr>
            <a:r>
              <a:rPr lang="en-GB" dirty="0">
                <a:solidFill>
                  <a:schemeClr val="bg1"/>
                </a:solidFill>
              </a:rPr>
              <a:t>Total Rec Principal is more than Total Rec interest Principal</a:t>
            </a:r>
          </a:p>
        </p:txBody>
      </p:sp>
    </p:spTree>
    <p:extLst>
      <p:ext uri="{BB962C8B-B14F-4D97-AF65-F5344CB8AC3E}">
        <p14:creationId xmlns:p14="http://schemas.microsoft.com/office/powerpoint/2010/main" val="336749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7F4776C9-501B-48E9-B314-024C45D31B17}"/>
              </a:ext>
            </a:extLst>
          </p:cNvPr>
          <p:cNvSpPr>
            <a:spLocks noGrp="1"/>
          </p:cNvSpPr>
          <p:nvPr>
            <p:ph type="body" sz="quarter" idx="13"/>
          </p:nvPr>
        </p:nvSpPr>
        <p:spPr>
          <a:xfrm>
            <a:off x="342529" y="388627"/>
            <a:ext cx="11506941" cy="721084"/>
          </a:xfrm>
        </p:spPr>
        <p:txBody>
          <a:bodyPr>
            <a:noAutofit/>
          </a:bodyPr>
          <a:lstStyle/>
          <a:p>
            <a:pPr algn="l"/>
            <a:r>
              <a:rPr lang="en-IN" sz="2800" b="1" cap="all" dirty="0"/>
              <a:t>KPI-4 </a:t>
            </a:r>
            <a:r>
              <a:rPr lang="en-IN" b="1" cap="all" dirty="0">
                <a:solidFill>
                  <a:schemeClr val="tx1"/>
                </a:solidFill>
              </a:rPr>
              <a:t>State wise and last credit pull d wise loan status.</a:t>
            </a:r>
          </a:p>
        </p:txBody>
      </p:sp>
      <p:sp>
        <p:nvSpPr>
          <p:cNvPr id="13" name="Slide Number Placeholder 12">
            <a:extLst>
              <a:ext uri="{FF2B5EF4-FFF2-40B4-BE49-F238E27FC236}">
                <a16:creationId xmlns:a16="http://schemas.microsoft.com/office/drawing/2014/main" id="{79FF34F6-5F7F-496E-BC1B-B7A20F46B641}"/>
              </a:ext>
            </a:extLst>
          </p:cNvPr>
          <p:cNvSpPr>
            <a:spLocks noGrp="1"/>
          </p:cNvSpPr>
          <p:nvPr>
            <p:ph type="sldNum" sz="quarter" idx="22"/>
          </p:nvPr>
        </p:nvSpPr>
        <p:spPr>
          <a:xfrm>
            <a:off x="10653204" y="6356350"/>
            <a:ext cx="700596" cy="365125"/>
          </a:xfrm>
        </p:spPr>
        <p:txBody>
          <a:bodyPr/>
          <a:lstStyle/>
          <a:p>
            <a:fld id="{B5CEABB6-07DC-46E8-9B57-56EC44A396E5}" type="slidenum">
              <a:rPr lang="en-US" smtClean="0"/>
              <a:t>8</a:t>
            </a:fld>
            <a:endParaRPr lang="en-US" dirty="0"/>
          </a:p>
        </p:txBody>
      </p:sp>
      <p:pic>
        <p:nvPicPr>
          <p:cNvPr id="15" name="Picture 14">
            <a:extLst>
              <a:ext uri="{FF2B5EF4-FFF2-40B4-BE49-F238E27FC236}">
                <a16:creationId xmlns:a16="http://schemas.microsoft.com/office/drawing/2014/main" id="{A26C1E1B-59EC-4050-93B2-E8643D3DEBC4}"/>
              </a:ext>
            </a:extLst>
          </p:cNvPr>
          <p:cNvPicPr>
            <a:picLocks noChangeAspect="1"/>
          </p:cNvPicPr>
          <p:nvPr/>
        </p:nvPicPr>
        <p:blipFill>
          <a:blip r:embed="rId2"/>
          <a:stretch>
            <a:fillRect/>
          </a:stretch>
        </p:blipFill>
        <p:spPr>
          <a:xfrm>
            <a:off x="466773" y="1181770"/>
            <a:ext cx="8313243" cy="5215419"/>
          </a:xfrm>
          <a:prstGeom prst="rect">
            <a:avLst/>
          </a:prstGeom>
        </p:spPr>
      </p:pic>
      <p:sp>
        <p:nvSpPr>
          <p:cNvPr id="16" name="TextBox 15">
            <a:extLst>
              <a:ext uri="{FF2B5EF4-FFF2-40B4-BE49-F238E27FC236}">
                <a16:creationId xmlns:a16="http://schemas.microsoft.com/office/drawing/2014/main" id="{DF4E46DE-B051-4118-A8C0-5CF175886C10}"/>
              </a:ext>
            </a:extLst>
          </p:cNvPr>
          <p:cNvSpPr txBox="1"/>
          <p:nvPr/>
        </p:nvSpPr>
        <p:spPr>
          <a:xfrm>
            <a:off x="8993079" y="2219820"/>
            <a:ext cx="2610035" cy="313932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If we see loan status,  Majority of the states contains fully paid amount loan status. But if we see through the perspective of total payment, state NE has more total payment and state ID contains Less total payment amount. </a:t>
            </a:r>
          </a:p>
        </p:txBody>
      </p:sp>
    </p:spTree>
    <p:extLst>
      <p:ext uri="{BB962C8B-B14F-4D97-AF65-F5344CB8AC3E}">
        <p14:creationId xmlns:p14="http://schemas.microsoft.com/office/powerpoint/2010/main" val="146149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B7F6CBA7-7971-4020-95E5-3C884B93C804}"/>
              </a:ext>
            </a:extLst>
          </p:cNvPr>
          <p:cNvSpPr>
            <a:spLocks noGrp="1"/>
          </p:cNvSpPr>
          <p:nvPr>
            <p:ph type="body" sz="quarter" idx="13"/>
          </p:nvPr>
        </p:nvSpPr>
        <p:spPr>
          <a:xfrm>
            <a:off x="360286" y="486282"/>
            <a:ext cx="7931458" cy="721084"/>
          </a:xfrm>
        </p:spPr>
        <p:txBody>
          <a:bodyPr>
            <a:noAutofit/>
          </a:bodyPr>
          <a:lstStyle/>
          <a:p>
            <a:pPr algn="l"/>
            <a:r>
              <a:rPr lang="en-IN" sz="2800" b="1" cap="all" dirty="0"/>
              <a:t>KPI-5 </a:t>
            </a:r>
            <a:r>
              <a:rPr lang="en-IN" b="1" cap="all" dirty="0">
                <a:solidFill>
                  <a:schemeClr val="tx1"/>
                </a:solidFill>
              </a:rPr>
              <a:t>home ownership vs last payment date stats.</a:t>
            </a:r>
          </a:p>
        </p:txBody>
      </p:sp>
      <p:sp>
        <p:nvSpPr>
          <p:cNvPr id="13" name="Slide Number Placeholder 12">
            <a:extLst>
              <a:ext uri="{FF2B5EF4-FFF2-40B4-BE49-F238E27FC236}">
                <a16:creationId xmlns:a16="http://schemas.microsoft.com/office/drawing/2014/main" id="{0E38D771-DB0E-4AA8-B395-E41B504F0C54}"/>
              </a:ext>
            </a:extLst>
          </p:cNvPr>
          <p:cNvSpPr>
            <a:spLocks noGrp="1"/>
          </p:cNvSpPr>
          <p:nvPr>
            <p:ph type="sldNum" sz="quarter" idx="22"/>
          </p:nvPr>
        </p:nvSpPr>
        <p:spPr/>
        <p:txBody>
          <a:bodyPr/>
          <a:lstStyle/>
          <a:p>
            <a:fld id="{B5CEABB6-07DC-46E8-9B57-56EC44A396E5}" type="slidenum">
              <a:rPr lang="en-US" smtClean="0"/>
              <a:t>9</a:t>
            </a:fld>
            <a:endParaRPr lang="en-US" dirty="0"/>
          </a:p>
        </p:txBody>
      </p:sp>
      <p:pic>
        <p:nvPicPr>
          <p:cNvPr id="16" name="Picture 15">
            <a:extLst>
              <a:ext uri="{FF2B5EF4-FFF2-40B4-BE49-F238E27FC236}">
                <a16:creationId xmlns:a16="http://schemas.microsoft.com/office/drawing/2014/main" id="{CCED3E42-A188-443D-B2A3-760719E234C5}"/>
              </a:ext>
            </a:extLst>
          </p:cNvPr>
          <p:cNvPicPr>
            <a:picLocks noChangeAspect="1"/>
          </p:cNvPicPr>
          <p:nvPr/>
        </p:nvPicPr>
        <p:blipFill rotWithShape="1">
          <a:blip r:embed="rId2"/>
          <a:srcRect r="2519"/>
          <a:stretch/>
        </p:blipFill>
        <p:spPr>
          <a:xfrm>
            <a:off x="360286" y="1500477"/>
            <a:ext cx="8961267" cy="2286319"/>
          </a:xfrm>
          <a:prstGeom prst="rect">
            <a:avLst/>
          </a:prstGeom>
        </p:spPr>
      </p:pic>
      <p:pic>
        <p:nvPicPr>
          <p:cNvPr id="20" name="Picture 19">
            <a:extLst>
              <a:ext uri="{FF2B5EF4-FFF2-40B4-BE49-F238E27FC236}">
                <a16:creationId xmlns:a16="http://schemas.microsoft.com/office/drawing/2014/main" id="{195D62E9-0FCF-4896-876B-08FE780C867A}"/>
              </a:ext>
            </a:extLst>
          </p:cNvPr>
          <p:cNvPicPr>
            <a:picLocks noChangeAspect="1"/>
          </p:cNvPicPr>
          <p:nvPr/>
        </p:nvPicPr>
        <p:blipFill>
          <a:blip r:embed="rId3"/>
          <a:stretch>
            <a:fillRect/>
          </a:stretch>
        </p:blipFill>
        <p:spPr>
          <a:xfrm>
            <a:off x="787934" y="4079907"/>
            <a:ext cx="2715004" cy="1362265"/>
          </a:xfrm>
          <a:prstGeom prst="rect">
            <a:avLst/>
          </a:prstGeom>
        </p:spPr>
      </p:pic>
      <p:sp>
        <p:nvSpPr>
          <p:cNvPr id="22" name="TextBox 21">
            <a:extLst>
              <a:ext uri="{FF2B5EF4-FFF2-40B4-BE49-F238E27FC236}">
                <a16:creationId xmlns:a16="http://schemas.microsoft.com/office/drawing/2014/main" id="{826AA5F0-52B2-478E-B4F5-514608EB5E87}"/>
              </a:ext>
            </a:extLst>
          </p:cNvPr>
          <p:cNvSpPr txBox="1"/>
          <p:nvPr/>
        </p:nvSpPr>
        <p:spPr>
          <a:xfrm>
            <a:off x="7197571" y="4284094"/>
            <a:ext cx="4085947"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rPr>
              <a:t>In the case of Home ownership,  more people live on rent in 2012 and less in 2008. We have to pay more instalments on the Mortgage and others has to pay less instalments.</a:t>
            </a:r>
            <a:r>
              <a:rPr lang="en-GB" dirty="0"/>
              <a:t>.</a:t>
            </a:r>
          </a:p>
        </p:txBody>
      </p:sp>
    </p:spTree>
    <p:extLst>
      <p:ext uri="{BB962C8B-B14F-4D97-AF65-F5344CB8AC3E}">
        <p14:creationId xmlns:p14="http://schemas.microsoft.com/office/powerpoint/2010/main" val="201157227"/>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1_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TM04033925[[fn=Droplet]]</Template>
  <TotalTime>5323</TotalTime>
  <Words>749</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Arial</vt:lpstr>
      <vt:lpstr>Calibri</vt:lpstr>
      <vt:lpstr>Tenorite</vt:lpstr>
      <vt:lpstr>Tw Cen MT</vt:lpstr>
      <vt:lpstr>Verdana</vt:lpstr>
      <vt:lpstr>Wingdings</vt:lpstr>
      <vt:lpstr>Monoline</vt:lpstr>
      <vt:lpstr>Droplet</vt:lpstr>
      <vt:lpstr>1_Droplet</vt:lpstr>
      <vt:lpstr>Banking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dc:title>
  <dc:creator>Asus</dc:creator>
  <cp:lastModifiedBy>Kunal Shinde</cp:lastModifiedBy>
  <cp:revision>15</cp:revision>
  <dcterms:created xsi:type="dcterms:W3CDTF">2023-01-10T08:39:42Z</dcterms:created>
  <dcterms:modified xsi:type="dcterms:W3CDTF">2023-01-28T09:16:10Z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