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1A6CABA-5CAE-479C-9CF3-1C55EA361CF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39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A8840-D9E4-4A88-98DA-F67E0D6A7D59}"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6CABA-5CAE-479C-9CF3-1C55EA361CFB}" type="slidenum">
              <a:rPr lang="en-IN" smtClean="0"/>
              <a:t>‹#›</a:t>
            </a:fld>
            <a:endParaRPr lang="en-IN"/>
          </a:p>
        </p:txBody>
      </p:sp>
    </p:spTree>
    <p:extLst>
      <p:ext uri="{BB962C8B-B14F-4D97-AF65-F5344CB8AC3E}">
        <p14:creationId xmlns:p14="http://schemas.microsoft.com/office/powerpoint/2010/main" val="364186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37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448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spTree>
    <p:extLst>
      <p:ext uri="{BB962C8B-B14F-4D97-AF65-F5344CB8AC3E}">
        <p14:creationId xmlns:p14="http://schemas.microsoft.com/office/powerpoint/2010/main" val="3223539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1964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55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175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7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spTree>
    <p:extLst>
      <p:ext uri="{BB962C8B-B14F-4D97-AF65-F5344CB8AC3E}">
        <p14:creationId xmlns:p14="http://schemas.microsoft.com/office/powerpoint/2010/main" val="20288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A8840-D9E4-4A88-98DA-F67E0D6A7D59}"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6CABA-5CAE-479C-9CF3-1C55EA361CF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13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A8840-D9E4-4A88-98DA-F67E0D6A7D59}"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6CABA-5CAE-479C-9CF3-1C55EA361CFB}" type="slidenum">
              <a:rPr lang="en-IN" smtClean="0"/>
              <a:t>‹#›</a:t>
            </a:fld>
            <a:endParaRPr lang="en-IN"/>
          </a:p>
        </p:txBody>
      </p:sp>
    </p:spTree>
    <p:extLst>
      <p:ext uri="{BB962C8B-B14F-4D97-AF65-F5344CB8AC3E}">
        <p14:creationId xmlns:p14="http://schemas.microsoft.com/office/powerpoint/2010/main" val="172383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A8840-D9E4-4A88-98DA-F67E0D6A7D59}" type="datetimeFigureOut">
              <a:rPr lang="en-IN" smtClean="0"/>
              <a:t>15-05-2021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6CABA-5CAE-479C-9CF3-1C55EA361CF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12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A8840-D9E4-4A88-98DA-F67E0D6A7D59}" type="datetimeFigureOut">
              <a:rPr lang="en-IN" smtClean="0"/>
              <a:t>15-05-2021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6CABA-5CAE-479C-9CF3-1C55EA361CF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16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A8840-D9E4-4A88-98DA-F67E0D6A7D59}" type="datetimeFigureOut">
              <a:rPr lang="en-IN" smtClean="0"/>
              <a:t>15-05-2021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6CABA-5CAE-479C-9CF3-1C55EA361CFB}" type="slidenum">
              <a:rPr lang="en-IN" smtClean="0"/>
              <a:t>‹#›</a:t>
            </a:fld>
            <a:endParaRPr lang="en-IN"/>
          </a:p>
        </p:txBody>
      </p:sp>
    </p:spTree>
    <p:extLst>
      <p:ext uri="{BB962C8B-B14F-4D97-AF65-F5344CB8AC3E}">
        <p14:creationId xmlns:p14="http://schemas.microsoft.com/office/powerpoint/2010/main" val="365218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A8840-D9E4-4A88-98DA-F67E0D6A7D59}"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6CABA-5CAE-479C-9CF3-1C55EA361CF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44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A8840-D9E4-4A88-98DA-F67E0D6A7D59}"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6CABA-5CAE-479C-9CF3-1C55EA361CFB}" type="slidenum">
              <a:rPr lang="en-IN" smtClean="0"/>
              <a:t>‹#›</a:t>
            </a:fld>
            <a:endParaRPr lang="en-IN"/>
          </a:p>
        </p:txBody>
      </p:sp>
    </p:spTree>
    <p:extLst>
      <p:ext uri="{BB962C8B-B14F-4D97-AF65-F5344CB8AC3E}">
        <p14:creationId xmlns:p14="http://schemas.microsoft.com/office/powerpoint/2010/main" val="308746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0A8840-D9E4-4A88-98DA-F67E0D6A7D59}" type="datetimeFigureOut">
              <a:rPr lang="en-IN" smtClean="0"/>
              <a:t>15-05-2021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A6CABA-5CAE-479C-9CF3-1C55EA361CFB}" type="slidenum">
              <a:rPr lang="en-IN" smtClean="0"/>
              <a:t>‹#›</a:t>
            </a:fld>
            <a:endParaRPr lang="en-IN"/>
          </a:p>
        </p:txBody>
      </p:sp>
    </p:spTree>
    <p:extLst>
      <p:ext uri="{BB962C8B-B14F-4D97-AF65-F5344CB8AC3E}">
        <p14:creationId xmlns:p14="http://schemas.microsoft.com/office/powerpoint/2010/main" val="2410350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igpig.com/archives/30129"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D029-53DD-4DF4-8F5B-5BE4D48F06A9}"/>
              </a:ext>
            </a:extLst>
          </p:cNvPr>
          <p:cNvSpPr>
            <a:spLocks noGrp="1"/>
          </p:cNvSpPr>
          <p:nvPr>
            <p:ph type="ctrTitle"/>
          </p:nvPr>
        </p:nvSpPr>
        <p:spPr>
          <a:xfrm>
            <a:off x="1524000" y="2956719"/>
            <a:ext cx="9144000" cy="2387600"/>
          </a:xfrm>
        </p:spPr>
        <p:txBody>
          <a:bodyPr>
            <a:noAutofit/>
          </a:bodyPr>
          <a:lstStyle/>
          <a:p>
            <a:pPr>
              <a:lnSpc>
                <a:spcPct val="107000"/>
              </a:lnSpc>
              <a:spcAft>
                <a:spcPts val="800"/>
              </a:spcAft>
            </a:pPr>
            <a:r>
              <a:rPr lang="en-IN" sz="5400" dirty="0">
                <a:effectLst/>
                <a:latin typeface="Calibri" panose="020F0502020204030204" pitchFamily="34" charset="0"/>
                <a:ea typeface="Calibri" panose="020F0502020204030204" pitchFamily="34" charset="0"/>
                <a:cs typeface="Times New Roman" panose="02020603050405020304" pitchFamily="18" charset="0"/>
              </a:rPr>
              <a:t>IBM DATA SCIENCE  </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r>
              <a:rPr lang="en-IN" sz="5400" dirty="0">
                <a:effectLst/>
                <a:latin typeface="Calibri" panose="020F0502020204030204" pitchFamily="34" charset="0"/>
                <a:ea typeface="Calibri" panose="020F0502020204030204" pitchFamily="34" charset="0"/>
                <a:cs typeface="Times New Roman" panose="02020603050405020304" pitchFamily="18" charset="0"/>
              </a:rPr>
              <a:t>COURSERA CAPSTONE</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r>
              <a:rPr lang="en-IN" sz="5400" dirty="0">
                <a:effectLst/>
                <a:latin typeface="Calibri" panose="020F0502020204030204" pitchFamily="34" charset="0"/>
                <a:ea typeface="Calibri" panose="020F0502020204030204" pitchFamily="34" charset="0"/>
                <a:cs typeface="Times New Roman" panose="02020603050405020304" pitchFamily="18" charset="0"/>
              </a:rPr>
              <a:t>   PROJECT:</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
        <p:nvSpPr>
          <p:cNvPr id="3" name="Subtitle 2">
            <a:extLst>
              <a:ext uri="{FF2B5EF4-FFF2-40B4-BE49-F238E27FC236}">
                <a16:creationId xmlns:a16="http://schemas.microsoft.com/office/drawing/2014/main" id="{7E27AC04-6E24-4A11-9015-DB2FCB4605D0}"/>
              </a:ext>
            </a:extLst>
          </p:cNvPr>
          <p:cNvSpPr>
            <a:spLocks noGrp="1"/>
          </p:cNvSpPr>
          <p:nvPr>
            <p:ph type="subTitle" idx="1"/>
          </p:nvPr>
        </p:nvSpPr>
        <p:spPr>
          <a:xfrm>
            <a:off x="8593495" y="5467740"/>
            <a:ext cx="3470988" cy="970384"/>
          </a:xfrm>
        </p:spPr>
        <p:txBody>
          <a:bodyPr>
            <a:noAutofit/>
          </a:bodyPr>
          <a:lstStyle/>
          <a:p>
            <a:r>
              <a:rPr lang="en-IN" sz="4000" dirty="0"/>
              <a:t>By: Shivani Gupta</a:t>
            </a:r>
          </a:p>
        </p:txBody>
      </p:sp>
    </p:spTree>
    <p:extLst>
      <p:ext uri="{BB962C8B-B14F-4D97-AF65-F5344CB8AC3E}">
        <p14:creationId xmlns:p14="http://schemas.microsoft.com/office/powerpoint/2010/main" val="33962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E387-BF77-4B7B-99F6-FC109D7E9942}"/>
              </a:ext>
            </a:extLst>
          </p:cNvPr>
          <p:cNvSpPr>
            <a:spLocks noGrp="1"/>
          </p:cNvSpPr>
          <p:nvPr>
            <p:ph type="title"/>
          </p:nvPr>
        </p:nvSpPr>
        <p:spPr>
          <a:xfrm>
            <a:off x="1295401" y="1253065"/>
            <a:ext cx="9601196" cy="1303867"/>
          </a:xfrm>
        </p:spPr>
        <p:txBody>
          <a:bodyPr>
            <a:noAutofit/>
          </a:bodyPr>
          <a:lstStyle/>
          <a:p>
            <a:r>
              <a:rPr lang="en-IN" sz="5400" b="1" u="sng" dirty="0">
                <a:solidFill>
                  <a:srgbClr val="7F7F7F"/>
                </a:solidFill>
                <a:effectLst/>
                <a:latin typeface="Bernard MT Condensed" panose="02050806060905020404" pitchFamily="18" charset="0"/>
                <a:ea typeface="Calibri" panose="020F0502020204030204" pitchFamily="34" charset="0"/>
                <a:cs typeface="Times New Roman" panose="02020603050405020304" pitchFamily="18" charset="0"/>
              </a:rPr>
              <a:t>PROJECT TOPIC</a:t>
            </a:r>
            <a:r>
              <a:rPr lang="en-IN" sz="5400" dirty="0">
                <a:solidFill>
                  <a:srgbClr val="7F7F7F"/>
                </a:solidFill>
                <a:effectLst/>
                <a:latin typeface="Bernard MT Condensed" panose="02050806060905020404" pitchFamily="18" charset="0"/>
                <a:ea typeface="Calibri" panose="020F0502020204030204" pitchFamily="34" charset="0"/>
                <a:cs typeface="Times New Roman" panose="02020603050405020304" pitchFamily="18" charset="0"/>
              </a:rPr>
              <a:t> --&gt;</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id="{7509C205-B74D-49CE-BF58-5EBC29776801}"/>
              </a:ext>
            </a:extLst>
          </p:cNvPr>
          <p:cNvSpPr>
            <a:spLocks noGrp="1"/>
          </p:cNvSpPr>
          <p:nvPr>
            <p:ph idx="1"/>
          </p:nvPr>
        </p:nvSpPr>
        <p:spPr>
          <a:xfrm>
            <a:off x="1295401" y="2174377"/>
            <a:ext cx="9601196" cy="3318936"/>
          </a:xfrm>
        </p:spPr>
        <p:txBody>
          <a:bodyPr/>
          <a:lstStyle/>
          <a:p>
            <a:endParaRPr lang="en-IN" sz="4800" b="1" dirty="0">
              <a:solidFill>
                <a:srgbClr val="44546A"/>
              </a:solidFill>
              <a:effectLst/>
              <a:latin typeface="Comic Sans MS" panose="030F0702030302020204" pitchFamily="66" charset="0"/>
              <a:ea typeface="Calibri" panose="020F0502020204030204" pitchFamily="34" charset="0"/>
              <a:cs typeface="Times New Roman" panose="02020603050405020304" pitchFamily="18" charset="0"/>
            </a:endParaRPr>
          </a:p>
          <a:p>
            <a:r>
              <a:rPr lang="en-IN" sz="4800" b="1" dirty="0">
                <a:solidFill>
                  <a:srgbClr val="44546A"/>
                </a:solidFill>
                <a:effectLst/>
                <a:latin typeface="Comic Sans MS" panose="030F0702030302020204" pitchFamily="66" charset="0"/>
                <a:ea typeface="Calibri" panose="020F0502020204030204" pitchFamily="34" charset="0"/>
                <a:cs typeface="Times New Roman" panose="02020603050405020304" pitchFamily="18" charset="0"/>
              </a:rPr>
              <a:t>OPENING A NEW SHOPPING MALL IN KUALA LUMPUR, MALAYSIA</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149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764B-D4B2-4201-BB31-11827DA7A93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CE5CA33-7D3A-4FF2-A37C-D27EABFAA92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0C2DBA7-A364-4C61-A0F1-58A811A146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9796" y="634481"/>
            <a:ext cx="10664890" cy="5570375"/>
          </a:xfrm>
          <a:prstGeom prst="rect">
            <a:avLst/>
          </a:prstGeom>
          <a:noFill/>
          <a:ln>
            <a:noFill/>
          </a:ln>
        </p:spPr>
      </p:pic>
    </p:spTree>
    <p:extLst>
      <p:ext uri="{BB962C8B-B14F-4D97-AF65-F5344CB8AC3E}">
        <p14:creationId xmlns:p14="http://schemas.microsoft.com/office/powerpoint/2010/main" val="121098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C3B9-622D-4377-8087-19038CD39DEE}"/>
              </a:ext>
            </a:extLst>
          </p:cNvPr>
          <p:cNvSpPr>
            <a:spLocks noGrp="1"/>
          </p:cNvSpPr>
          <p:nvPr>
            <p:ph type="title"/>
          </p:nvPr>
        </p:nvSpPr>
        <p:spPr>
          <a:xfrm>
            <a:off x="1192765" y="1168744"/>
            <a:ext cx="9601196" cy="1303867"/>
          </a:xfrm>
        </p:spPr>
        <p:txBody>
          <a:bodyPr>
            <a:noAutofit/>
          </a:bodyPr>
          <a:lstStyle/>
          <a:p>
            <a:r>
              <a:rPr lang="en-IN" sz="6600" b="1" u="sng"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INTRODUCTION:</a:t>
            </a:r>
            <a:br>
              <a:rPr lang="en-IN" sz="66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DF5E7DB8-0596-43D1-A7A4-DC43A53F0352}"/>
              </a:ext>
            </a:extLst>
          </p:cNvPr>
          <p:cNvSpPr>
            <a:spLocks noGrp="1"/>
          </p:cNvSpPr>
          <p:nvPr>
            <p:ph idx="1"/>
          </p:nvPr>
        </p:nvSpPr>
        <p:spPr>
          <a:xfrm>
            <a:off x="1192765" y="2706222"/>
            <a:ext cx="9994640" cy="3750562"/>
          </a:xfrm>
        </p:spPr>
        <p:txBody>
          <a:bodyPr>
            <a:normAutofit lnSpcReduction="10000"/>
          </a:bodyPr>
          <a:lstStyle/>
          <a:p>
            <a:r>
              <a:rPr lang="en-IN"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It is very beneficial for a business owner to set up a store in a shopping mall because shopping centres are sought-after shopping destinations, which are usually located in prime and easily accessible locations. Therefore, it is beneficial for retail store owners to rent shop space in a mall.</a:t>
            </a:r>
          </a:p>
          <a:p>
            <a:r>
              <a:rPr lang="en-IN"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Shopping malls have products from competing producers available under one roof. So, making it easier to compare and make purchases.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In a shopping mall you are never left hunting for somewhere to eat. Shopping malls are filled with eating options to suit any budget, like restaurants, diners, and food courts.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800"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54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B915-F76B-485A-943E-5F1A9AFD4423}"/>
              </a:ext>
            </a:extLst>
          </p:cNvPr>
          <p:cNvSpPr>
            <a:spLocks noGrp="1"/>
          </p:cNvSpPr>
          <p:nvPr>
            <p:ph type="title"/>
          </p:nvPr>
        </p:nvSpPr>
        <p:spPr>
          <a:xfrm>
            <a:off x="1295401" y="1084769"/>
            <a:ext cx="9601196" cy="1303867"/>
          </a:xfrm>
        </p:spPr>
        <p:txBody>
          <a:bodyPr>
            <a:normAutofit fontScale="90000"/>
          </a:bodyPr>
          <a:lstStyle/>
          <a:p>
            <a:r>
              <a:rPr lang="en-IN" sz="6000" b="1" u="sng"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PROBLEM STATEMENT: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330C02E-6EA3-4EF0-AE30-3EAAA0843218}"/>
              </a:ext>
            </a:extLst>
          </p:cNvPr>
          <p:cNvSpPr>
            <a:spLocks noGrp="1"/>
          </p:cNvSpPr>
          <p:nvPr>
            <p:ph idx="1"/>
          </p:nvPr>
        </p:nvSpPr>
        <p:spPr/>
        <p:txBody>
          <a:bodyPr>
            <a:normAutofit lnSpcReduction="10000"/>
          </a:bodyPr>
          <a:lstStyle/>
          <a:p>
            <a:pPr>
              <a:lnSpc>
                <a:spcPct val="107000"/>
              </a:lnSpc>
              <a:spcAft>
                <a:spcPts val="800"/>
              </a:spcAft>
            </a:pPr>
            <a:r>
              <a:rPr lang="en-IN" sz="3600"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The main objective of this project is to find the best place in Kuala Lumpur, Malaysia for opening a new shopping mall.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In this project we have used data science techniques and machine learning algorithm such as clustering to find solution to the above problem.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00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C1AF-3A11-4157-A8AF-BB24FDD4E53C}"/>
              </a:ext>
            </a:extLst>
          </p:cNvPr>
          <p:cNvSpPr>
            <a:spLocks noGrp="1"/>
          </p:cNvSpPr>
          <p:nvPr>
            <p:ph type="title"/>
          </p:nvPr>
        </p:nvSpPr>
        <p:spPr>
          <a:xfrm>
            <a:off x="1295401" y="1253065"/>
            <a:ext cx="9601196" cy="1303867"/>
          </a:xfrm>
        </p:spPr>
        <p:txBody>
          <a:bodyPr>
            <a:noAutofit/>
          </a:bodyPr>
          <a:lstStyle/>
          <a:p>
            <a:r>
              <a:rPr lang="en-IN" sz="6600" b="1" u="sng"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DATA:</a:t>
            </a:r>
            <a:br>
              <a:rPr lang="en-IN" sz="66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3DB82A21-9BFC-46D1-921E-187DC51B9CB7}"/>
              </a:ext>
            </a:extLst>
          </p:cNvPr>
          <p:cNvSpPr>
            <a:spLocks noGrp="1"/>
          </p:cNvSpPr>
          <p:nvPr>
            <p:ph idx="1"/>
          </p:nvPr>
        </p:nvSpPr>
        <p:spPr>
          <a:xfrm>
            <a:off x="1295401" y="2454295"/>
            <a:ext cx="9601196" cy="3318936"/>
          </a:xfrm>
        </p:spPr>
        <p:txBody>
          <a:bodyPr>
            <a:normAutofit fontScale="77500" lnSpcReduction="20000"/>
          </a:bodyPr>
          <a:lstStyle/>
          <a:p>
            <a:pPr marL="0" indent="0">
              <a:lnSpc>
                <a:spcPct val="107000"/>
              </a:lnSpc>
              <a:spcAft>
                <a:spcPts val="800"/>
              </a:spcAft>
              <a:buNone/>
            </a:pPr>
            <a:r>
              <a:rPr lang="en-IN" sz="3200" dirty="0">
                <a:solidFill>
                  <a:srgbClr val="8496B0"/>
                </a:solidFill>
                <a:effectLst/>
                <a:latin typeface="Gabriola" panose="04040605051002020D02" pitchFamily="82" charset="0"/>
                <a:ea typeface="Calibri" panose="020F0502020204030204" pitchFamily="34" charset="0"/>
                <a:cs typeface="Times New Roman" panose="02020603050405020304" pitchFamily="18" charset="0"/>
              </a:rPr>
              <a:t>To solve the problem, we need the following data:</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 List of neighbourhoods in Kuala Lumpur. This defines the scope of this project which is confined to the city of Kuala Lumpur, the capital city of the country of Malaysia in South East Asia.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 Latitude and longitude coordinates of those neighbourhoods. This is required in order to plot the map and also to get the venue data.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Venue data, particularly data related to shopping malls. We will use this data to perform clustering on the neighbourhoods.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233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6DE7-56D9-488B-88DB-82E0961C2A1F}"/>
              </a:ext>
            </a:extLst>
          </p:cNvPr>
          <p:cNvSpPr>
            <a:spLocks noGrp="1"/>
          </p:cNvSpPr>
          <p:nvPr>
            <p:ph type="title"/>
          </p:nvPr>
        </p:nvSpPr>
        <p:spPr/>
        <p:txBody>
          <a:bodyPr>
            <a:noAutofit/>
          </a:bodyPr>
          <a:lstStyle/>
          <a:p>
            <a:r>
              <a:rPr lang="en-IN" sz="4800" b="1"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Sources of data and methods to extract them:</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4BBAA763-2ABC-42C9-9ED4-A00A019936C9}"/>
              </a:ext>
            </a:extLst>
          </p:cNvPr>
          <p:cNvSpPr>
            <a:spLocks noGrp="1"/>
          </p:cNvSpPr>
          <p:nvPr>
            <p:ph idx="1"/>
          </p:nvPr>
        </p:nvSpPr>
        <p:spPr>
          <a:xfrm>
            <a:off x="1164773" y="2285999"/>
            <a:ext cx="9601196" cy="3318936"/>
          </a:xfrm>
        </p:spPr>
        <p:txBody>
          <a:bodyPr>
            <a:noAutofit/>
          </a:bodyPr>
          <a:lstStyle/>
          <a:p>
            <a:pPr>
              <a:lnSpc>
                <a:spcPct val="107000"/>
              </a:lnSpc>
              <a:spcAft>
                <a:spcPts val="800"/>
              </a:spcAft>
            </a:pPr>
            <a:r>
              <a:rPr lang="en-IN" sz="2000" b="1"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This Wikipedia page (https://en.wikipedia.org/wiki/Category:Suburbs_in_Kuala_Lumpur) contains a list of neighbourhoods in Kuala Lumpur, with a total of 70 neighbourhoods. We will use web scraping techniques to extract the data from the Wikipedia page, with the help of Python requests and beautifulsoup packages. Then we will get the geographical coordinates of the neighbourhoods using Python Geocoder package which will give us the latitude and longitude coordinates of the neighbourhoods.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767171"/>
                </a:solidFill>
                <a:effectLst/>
                <a:latin typeface="Gabriola" panose="04040605051002020D02" pitchFamily="82" charset="0"/>
                <a:ea typeface="Calibri" panose="020F0502020204030204" pitchFamily="34" charset="0"/>
                <a:cs typeface="Times New Roman" panose="02020603050405020304" pitchFamily="18" charset="0"/>
              </a:rPr>
              <a:t> After that, we will use Foursquare API to get the venue data for those neighbourhoods. Foursquare has one of the largest databases of 105+ million places and is used by over 125,000 developers. Foursquare API will provide many categories of the venue data, we are particularly interested in the Shopping Mall category in order to help us to solve the business problem put forward. This 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a:t>
            </a:r>
            <a:endParaRPr lang="en-IN" sz="2000" dirty="0"/>
          </a:p>
        </p:txBody>
      </p:sp>
    </p:spTree>
    <p:extLst>
      <p:ext uri="{BB962C8B-B14F-4D97-AF65-F5344CB8AC3E}">
        <p14:creationId xmlns:p14="http://schemas.microsoft.com/office/powerpoint/2010/main" val="333948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0C11-430F-4400-BEEE-B5ED243E6D39}"/>
              </a:ext>
            </a:extLst>
          </p:cNvPr>
          <p:cNvSpPr>
            <a:spLocks noGrp="1"/>
          </p:cNvSpPr>
          <p:nvPr>
            <p:ph type="title"/>
          </p:nvPr>
        </p:nvSpPr>
        <p:spPr/>
        <p:txBody>
          <a:bodyPr/>
          <a:lstStyle/>
          <a:p>
            <a:r>
              <a:rPr lang="en-IN" dirty="0">
                <a:latin typeface="Ink Free" panose="03080402000500000000" pitchFamily="66" charset="0"/>
              </a:rPr>
              <a:t>CONCLUSION </a:t>
            </a:r>
            <a:r>
              <a:rPr lang="en-IN" dirty="0">
                <a:latin typeface="Ink Free" panose="03080402000500000000" pitchFamily="66" charset="0"/>
                <a:sym typeface="Wingdings" panose="05000000000000000000" pitchFamily="2" charset="2"/>
              </a:rPr>
              <a:t></a:t>
            </a:r>
            <a:endParaRPr lang="en-IN" dirty="0">
              <a:latin typeface="Ink Free" panose="03080402000500000000" pitchFamily="66" charset="0"/>
            </a:endParaRPr>
          </a:p>
        </p:txBody>
      </p:sp>
      <p:sp>
        <p:nvSpPr>
          <p:cNvPr id="3" name="Content Placeholder 2">
            <a:extLst>
              <a:ext uri="{FF2B5EF4-FFF2-40B4-BE49-F238E27FC236}">
                <a16:creationId xmlns:a16="http://schemas.microsoft.com/office/drawing/2014/main" id="{EE52522B-AEB8-4319-A20A-C037B20702B3}"/>
              </a:ext>
            </a:extLst>
          </p:cNvPr>
          <p:cNvSpPr>
            <a:spLocks noGrp="1"/>
          </p:cNvSpPr>
          <p:nvPr>
            <p:ph idx="1"/>
          </p:nvPr>
        </p:nvSpPr>
        <p:spPr/>
        <p:txBody>
          <a:bodyPr>
            <a:normAutofit fontScale="62500" lnSpcReduction="20000"/>
          </a:bodyPr>
          <a:lstStyle/>
          <a:p>
            <a:r>
              <a:rPr lang="en-US" sz="2600" b="0" i="0" dirty="0">
                <a:solidFill>
                  <a:schemeClr val="tx1">
                    <a:lumMod val="95000"/>
                  </a:schemeClr>
                </a:solidFill>
                <a:effectLst/>
                <a:latin typeface="Segoe Print" panose="02000600000000000000" pitchFamily="2" charset="0"/>
                <a:cs typeface="Times New Roman" panose="02020603050405020304" pitchFamily="18" charset="0"/>
              </a:rPr>
              <a:t>Most of the shopping malls are concentrated in the central area of Kuala Lumpur city, with the highest number in cluster 2 and moderate number in cluster 0. On the other hand, cluster 1 has very low number to totally no shopping mall in the neighborhoods. This represents a great opportunity and high potential areas to open new shopping malls as there is very little to no competition from existing malls. Meanwhile, shopping malls in cluster 2 are likely suffering from intense competition due to oversupply and high concentration of shopping malls. From another perspective, this also shows that the oversupply of shopping malls mostly happened in the central area of the city, with the suburb area still have very few shopping malls. Therefore, this project recommends property developers to capitalize on these findings to open new shopping malls in neighborhoods in cluster 1 with little to no competition. Property developers with unique selling propositions to stand out from the competition can also open new shopping malls in neighborhoods in cluster 0 with moderate competition. Lastly, property developers are advised to avoid neighborhoods in cluster 2 which already have high concentration of shopping malls and suffering from intense competition.</a:t>
            </a:r>
            <a:endParaRPr lang="en-IN" sz="2600" dirty="0">
              <a:solidFill>
                <a:schemeClr val="tx1">
                  <a:lumMod val="95000"/>
                </a:schemeClr>
              </a:solidFill>
              <a:latin typeface="Segoe Print" panose="02000600000000000000"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047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5D0768-BE01-4391-AD25-1BCCB40E030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00001" y="0"/>
            <a:ext cx="8591998" cy="6443999"/>
          </a:xfrm>
        </p:spPr>
      </p:pic>
      <p:sp>
        <p:nvSpPr>
          <p:cNvPr id="7" name="TextBox 6">
            <a:extLst>
              <a:ext uri="{FF2B5EF4-FFF2-40B4-BE49-F238E27FC236}">
                <a16:creationId xmlns:a16="http://schemas.microsoft.com/office/drawing/2014/main" id="{F87EB449-6F59-447E-86F9-5949D2FD7041}"/>
              </a:ext>
            </a:extLst>
          </p:cNvPr>
          <p:cNvSpPr txBox="1"/>
          <p:nvPr/>
        </p:nvSpPr>
        <p:spPr>
          <a:xfrm>
            <a:off x="3884083" y="5875338"/>
            <a:ext cx="4423833" cy="230832"/>
          </a:xfrm>
          <a:prstGeom prst="rect">
            <a:avLst/>
          </a:prstGeom>
          <a:noFill/>
        </p:spPr>
        <p:txBody>
          <a:bodyPr wrap="square" rtlCol="0">
            <a:spAutoFit/>
          </a:bodyPr>
          <a:lstStyle/>
          <a:p>
            <a:r>
              <a:rPr lang="en-IN" sz="900">
                <a:hlinkClick r:id="rId3" tooltip="http://tigpig.com/archives/30129"/>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8873363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777</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Bernard MT Condensed</vt:lpstr>
      <vt:lpstr>Calibri</vt:lpstr>
      <vt:lpstr>Comic Sans MS</vt:lpstr>
      <vt:lpstr>Gabriola</vt:lpstr>
      <vt:lpstr>Garamond</vt:lpstr>
      <vt:lpstr>Ink Free</vt:lpstr>
      <vt:lpstr>Segoe Print</vt:lpstr>
      <vt:lpstr>Organic</vt:lpstr>
      <vt:lpstr>IBM DATA SCIENCE   COURSERA CAPSTONE    PROJECT: </vt:lpstr>
      <vt:lpstr>PROJECT TOPIC --&gt; </vt:lpstr>
      <vt:lpstr>PowerPoint Presentation</vt:lpstr>
      <vt:lpstr>INTRODUCTION: </vt:lpstr>
      <vt:lpstr>PROBLEM STATEMENT: </vt:lpstr>
      <vt:lpstr>DATA: </vt:lpstr>
      <vt:lpstr>Sources of data and methods to extract them: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COURSERA CAPSTONE    PROJECT:</dc:title>
  <dc:creator>SHIVANI GUPTA</dc:creator>
  <cp:lastModifiedBy>SHIVANI GUPTA</cp:lastModifiedBy>
  <cp:revision>2</cp:revision>
  <dcterms:created xsi:type="dcterms:W3CDTF">2021-05-15T11:17:42Z</dcterms:created>
  <dcterms:modified xsi:type="dcterms:W3CDTF">2021-05-15T11:31:23Z</dcterms:modified>
</cp:coreProperties>
</file>