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91" r:id="rId5"/>
    <p:sldId id="292" r:id="rId6"/>
    <p:sldId id="293" r:id="rId7"/>
    <p:sldId id="302" r:id="rId8"/>
    <p:sldId id="303" r:id="rId9"/>
    <p:sldId id="294" r:id="rId10"/>
    <p:sldId id="298" r:id="rId11"/>
    <p:sldId id="300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8" userDrawn="1">
          <p15:clr>
            <a:srgbClr val="A4A3A4"/>
          </p15:clr>
        </p15:guide>
        <p15:guide id="4" orient="horz" pos="3792" userDrawn="1">
          <p15:clr>
            <a:srgbClr val="A4A3A4"/>
          </p15:clr>
        </p15:guide>
        <p15:guide id="5" orient="horz" pos="888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pos="7368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1440" userDrawn="1">
          <p15:clr>
            <a:srgbClr val="A4A3A4"/>
          </p15:clr>
        </p15:guide>
        <p15:guide id="10" pos="2328" userDrawn="1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2" pos="1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9AA"/>
    <a:srgbClr val="FB9AAA"/>
    <a:srgbClr val="323232"/>
    <a:srgbClr val="D4636B"/>
    <a:srgbClr val="E4E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howGuides="1">
      <p:cViewPr varScale="1">
        <p:scale>
          <a:sx n="91" d="100"/>
          <a:sy n="91" d="100"/>
        </p:scale>
        <p:origin x="370" y="67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4">
            <a:lumMod val="20000"/>
            <a:lumOff val="80000"/>
          </a:schemeClr>
        </a:solidFill>
        <a:ln>
          <a:noFill/>
        </a:ln>
      </dgm:spPr>
      <dgm:t>
        <a:bodyPr lIns="182880" tIns="182880" rIns="182880" bIns="182880"/>
        <a:lstStyle/>
        <a:p>
          <a:pPr marL="0" rtl="0">
            <a:buNone/>
          </a:pPr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Critical for accessing model performances, especially in the context of imbalanced data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pPr marL="0" algn="ctr" rtl="0"/>
          <a:r>
            <a:rPr lang="en-US" sz="2000" b="1" kern="1200" dirty="0">
              <a:solidFill>
                <a:schemeClr val="bg1"/>
              </a:solidFill>
              <a:latin typeface="Bodoni MT Condensed" panose="02070606080606020203" pitchFamily="18" charset="77"/>
              <a:ea typeface="+mn-ea"/>
              <a:cs typeface="+mn-cs"/>
            </a:rPr>
            <a:t>Prediction on test set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>
        <a:solidFill>
          <a:schemeClr val="accent4">
            <a:lumMod val="20000"/>
            <a:lumOff val="80000"/>
          </a:schemeClr>
        </a:solidFill>
        <a:ln>
          <a:noFill/>
        </a:ln>
      </dgm:spPr>
      <dgm:t>
        <a:bodyPr/>
        <a:lstStyle/>
        <a:p>
          <a:pPr marL="0"/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Generated predictions for the test data </a:t>
          </a:r>
        </a:p>
        <a:p>
          <a:pPr marL="0"/>
          <a:r>
            <a: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y_pred</a:t>
          </a:r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=</a:t>
          </a:r>
          <a:r>
            <a: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log.predict</a:t>
          </a:r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(</a:t>
          </a:r>
          <a:r>
            <a: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x_test</a:t>
          </a:r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)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pPr marL="0"/>
          <a:r>
            <a:rPr lang="en-US" sz="2000" b="1" kern="1200" dirty="0">
              <a:solidFill>
                <a:srgbClr val="FFFFFF"/>
              </a:solidFill>
              <a:latin typeface="Bodoni MT Condensed" panose="02070606080606020203" pitchFamily="18" charset="77"/>
              <a:ea typeface="+mn-ea"/>
              <a:cs typeface="+mn-cs"/>
            </a:rPr>
            <a:t>Training Accuracy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>
        <a:solidFill>
          <a:schemeClr val="accent4">
            <a:lumMod val="20000"/>
            <a:lumOff val="80000"/>
          </a:schemeClr>
        </a:solidFill>
        <a:ln>
          <a:noFill/>
        </a:ln>
      </dgm:spPr>
      <dgm:t>
        <a:bodyPr/>
        <a:lstStyle/>
        <a:p>
          <a:pPr marL="0"/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Evaluated to ensure the model learns the pattern</a:t>
          </a:r>
        </a:p>
        <a:p>
          <a:pPr marL="0"/>
          <a:r>
            <a: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log.score</a:t>
          </a:r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(</a:t>
          </a:r>
          <a:r>
            <a: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x_train,y_train</a:t>
          </a:r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)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pPr marL="0"/>
          <a:r>
            <a:rPr lang="en-US" sz="2000" b="1" kern="1200" dirty="0">
              <a:solidFill>
                <a:srgbClr val="FFFFFF"/>
              </a:solidFill>
              <a:latin typeface="Bodoni MT Condensed" panose="02070606080606020203" pitchFamily="18" charset="77"/>
              <a:ea typeface="+mn-ea"/>
              <a:cs typeface="+mn-cs"/>
            </a:rPr>
            <a:t>Testing Accuracy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>
        <a:solidFill>
          <a:schemeClr val="accent4">
            <a:lumMod val="20000"/>
            <a:lumOff val="80000"/>
          </a:schemeClr>
        </a:solidFill>
        <a:ln>
          <a:noFill/>
        </a:ln>
      </dgm:spPr>
      <dgm:t>
        <a:bodyPr/>
        <a:lstStyle/>
        <a:p>
          <a:pPr marL="0"/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Checked for model performance on unseen data</a:t>
          </a:r>
        </a:p>
        <a:p>
          <a:pPr marL="0"/>
          <a:r>
            <a: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log.score</a:t>
          </a:r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(</a:t>
          </a:r>
          <a:r>
            <a:rPr lang="en-US" sz="14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x_test,y_test</a:t>
          </a:r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)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solidFill>
          <a:schemeClr val="accent4">
            <a:lumMod val="20000"/>
            <a:lumOff val="80000"/>
          </a:schemeClr>
        </a:solidFill>
        <a:ln>
          <a:noFill/>
        </a:ln>
      </dgm:spPr>
      <dgm:t>
        <a:bodyPr/>
        <a:lstStyle/>
        <a:p>
          <a:pPr marL="0" rtl="0"/>
          <a:r>
            <a: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Showed precision, recall, f1 score for both fraud and non-fraud classes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pPr marL="0"/>
          <a:r>
            <a:rPr lang="en-US" sz="2000" b="1" kern="1200" dirty="0">
              <a:solidFill>
                <a:srgbClr val="FFFFFF"/>
              </a:solidFill>
              <a:latin typeface="Bodoni MT Condensed" panose="02070606080606020203" pitchFamily="18" charset="77"/>
              <a:ea typeface="+mn-ea"/>
              <a:cs typeface="+mn-cs"/>
            </a:rPr>
            <a:t>Detailed Evaluation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pPr marL="0"/>
          <a:r>
            <a:rPr lang="en-US" sz="2000" b="1" kern="1200" dirty="0">
              <a:solidFill>
                <a:srgbClr val="FFFFFF"/>
              </a:solidFill>
              <a:latin typeface="Bodoni MT Condensed" panose="02070606080606020203" pitchFamily="18" charset="77"/>
              <a:ea typeface="+mn-ea"/>
              <a:cs typeface="+mn-cs"/>
            </a:rPr>
            <a:t>Classification Report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 custLinFactY="-24176" custLinFactNeighborY="-100000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 custScaleY="157772" custLinFactNeighborY="5238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 custLinFactY="-24176" custLinFactNeighborY="-100000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 custScaleY="157772" custLinFactNeighborY="5238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 custLinFactY="-24176" custLinFactNeighborY="-100000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 custScaleY="157772" custLinFactNeighborX="-1090" custLinFactNeighborY="5238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 custLinFactY="-24176" custLinFactNeighborY="-100000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 custScaleY="157772" custLinFactNeighborY="5238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 custLinFactY="-24176" custLinFactNeighborY="-100000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 custScaleY="157772" custLinFactNeighborY="5238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4124" y="0"/>
          <a:ext cx="1957342" cy="58720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4" tIns="154674" rIns="154674" bIns="154674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Bodoni MT Condensed" panose="02070606080606020203" pitchFamily="18" charset="77"/>
              <a:ea typeface="+mn-ea"/>
              <a:cs typeface="+mn-cs"/>
            </a:rPr>
            <a:t>Prediction on test set</a:t>
          </a:r>
        </a:p>
      </dsp:txBody>
      <dsp:txXfrm>
        <a:off x="14124" y="0"/>
        <a:ext cx="1957342" cy="587202"/>
      </dsp:txXfrm>
    </dsp:sp>
    <dsp:sp modelId="{22359DD7-1BFB-4900-BAE6-6084F2F57988}">
      <dsp:nvSpPr>
        <dsp:cNvPr id="0" name=""/>
        <dsp:cNvSpPr/>
      </dsp:nvSpPr>
      <dsp:spPr>
        <a:xfrm>
          <a:off x="14124" y="694969"/>
          <a:ext cx="1957342" cy="291714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2" tIns="193342" rIns="193342" bIns="19334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Generated predictions for the test data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y_pred</a:t>
          </a: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=</a:t>
          </a:r>
          <a:r>
            <a:rPr lang="en-US" sz="1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log.predict</a:t>
          </a: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(</a:t>
          </a:r>
          <a:r>
            <a:rPr lang="en-US" sz="1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x_test</a:t>
          </a: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)</a:t>
          </a:r>
        </a:p>
      </dsp:txBody>
      <dsp:txXfrm>
        <a:off x="14124" y="694969"/>
        <a:ext cx="1957342" cy="2917140"/>
      </dsp:txXfrm>
    </dsp:sp>
    <dsp:sp modelId="{C4F84DEA-2002-4D32-8E80-70EEE05E345A}">
      <dsp:nvSpPr>
        <dsp:cNvPr id="0" name=""/>
        <dsp:cNvSpPr/>
      </dsp:nvSpPr>
      <dsp:spPr>
        <a:xfrm>
          <a:off x="2079256" y="0"/>
          <a:ext cx="1957342" cy="58720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4" tIns="154674" rIns="154674" bIns="15467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Bodoni MT Condensed" panose="02070606080606020203" pitchFamily="18" charset="77"/>
              <a:ea typeface="+mn-ea"/>
              <a:cs typeface="+mn-cs"/>
            </a:rPr>
            <a:t>Training Accuracy</a:t>
          </a:r>
        </a:p>
      </dsp:txBody>
      <dsp:txXfrm>
        <a:off x="2079256" y="0"/>
        <a:ext cx="1957342" cy="587202"/>
      </dsp:txXfrm>
    </dsp:sp>
    <dsp:sp modelId="{4FEB85EB-D046-4CDB-8A62-BBCE260C4490}">
      <dsp:nvSpPr>
        <dsp:cNvPr id="0" name=""/>
        <dsp:cNvSpPr/>
      </dsp:nvSpPr>
      <dsp:spPr>
        <a:xfrm>
          <a:off x="2079256" y="694969"/>
          <a:ext cx="1957342" cy="291714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2" tIns="193342" rIns="193342" bIns="19334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Evaluated to ensure the model learns the pattern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log.score</a:t>
          </a: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(</a:t>
          </a:r>
          <a:r>
            <a:rPr lang="en-US" sz="1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x_train,y_train</a:t>
          </a: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)</a:t>
          </a:r>
        </a:p>
      </dsp:txBody>
      <dsp:txXfrm>
        <a:off x="2079256" y="694969"/>
        <a:ext cx="1957342" cy="2917140"/>
      </dsp:txXfrm>
    </dsp:sp>
    <dsp:sp modelId="{49B7F8FA-D256-41EF-9327-52A3551D9A60}">
      <dsp:nvSpPr>
        <dsp:cNvPr id="0" name=""/>
        <dsp:cNvSpPr/>
      </dsp:nvSpPr>
      <dsp:spPr>
        <a:xfrm>
          <a:off x="4144387" y="0"/>
          <a:ext cx="1957342" cy="58720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4" tIns="154674" rIns="154674" bIns="15467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Bodoni MT Condensed" panose="02070606080606020203" pitchFamily="18" charset="77"/>
              <a:ea typeface="+mn-ea"/>
              <a:cs typeface="+mn-cs"/>
            </a:rPr>
            <a:t>Testing Accuracy</a:t>
          </a:r>
        </a:p>
      </dsp:txBody>
      <dsp:txXfrm>
        <a:off x="4144387" y="0"/>
        <a:ext cx="1957342" cy="587202"/>
      </dsp:txXfrm>
    </dsp:sp>
    <dsp:sp modelId="{6B5FE59C-B471-448A-AA7A-B526DCC4D4CA}">
      <dsp:nvSpPr>
        <dsp:cNvPr id="0" name=""/>
        <dsp:cNvSpPr/>
      </dsp:nvSpPr>
      <dsp:spPr>
        <a:xfrm>
          <a:off x="4123052" y="694969"/>
          <a:ext cx="1957342" cy="291714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2" tIns="193342" rIns="193342" bIns="19334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Checked for model performance on unseen data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log.score</a:t>
          </a: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(</a:t>
          </a:r>
          <a:r>
            <a:rPr lang="en-US" sz="14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x_test,y_test</a:t>
          </a: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)</a:t>
          </a:r>
        </a:p>
      </dsp:txBody>
      <dsp:txXfrm>
        <a:off x="4123052" y="694969"/>
        <a:ext cx="1957342" cy="2917140"/>
      </dsp:txXfrm>
    </dsp:sp>
    <dsp:sp modelId="{4132ECB1-6BEF-4935-AFA3-B2EAA48FDE7E}">
      <dsp:nvSpPr>
        <dsp:cNvPr id="0" name=""/>
        <dsp:cNvSpPr/>
      </dsp:nvSpPr>
      <dsp:spPr>
        <a:xfrm>
          <a:off x="6209519" y="0"/>
          <a:ext cx="1957342" cy="58720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4" tIns="154674" rIns="154674" bIns="15467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Bodoni MT Condensed" panose="02070606080606020203" pitchFamily="18" charset="77"/>
              <a:ea typeface="+mn-ea"/>
              <a:cs typeface="+mn-cs"/>
            </a:rPr>
            <a:t>Classification Report</a:t>
          </a:r>
        </a:p>
      </dsp:txBody>
      <dsp:txXfrm>
        <a:off x="6209519" y="0"/>
        <a:ext cx="1957342" cy="587202"/>
      </dsp:txXfrm>
    </dsp:sp>
    <dsp:sp modelId="{C42A8BDE-B838-475D-AFDE-17B60D744AB6}">
      <dsp:nvSpPr>
        <dsp:cNvPr id="0" name=""/>
        <dsp:cNvSpPr/>
      </dsp:nvSpPr>
      <dsp:spPr>
        <a:xfrm>
          <a:off x="6209519" y="694969"/>
          <a:ext cx="1957342" cy="291714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42" tIns="193342" rIns="193342" bIns="193342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Showed precision, recall, f1 score for both fraud and non-fraud classes</a:t>
          </a:r>
        </a:p>
      </dsp:txBody>
      <dsp:txXfrm>
        <a:off x="6209519" y="694969"/>
        <a:ext cx="1957342" cy="2917140"/>
      </dsp:txXfrm>
    </dsp:sp>
    <dsp:sp modelId="{59606EB9-9F10-4D12-A33F-A242FDCC0D0F}">
      <dsp:nvSpPr>
        <dsp:cNvPr id="0" name=""/>
        <dsp:cNvSpPr/>
      </dsp:nvSpPr>
      <dsp:spPr>
        <a:xfrm>
          <a:off x="8274651" y="0"/>
          <a:ext cx="1957342" cy="587202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74" tIns="154674" rIns="154674" bIns="15467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rgbClr val="FFFFFF"/>
              </a:solidFill>
              <a:latin typeface="Bodoni MT Condensed" panose="02070606080606020203" pitchFamily="18" charset="77"/>
              <a:ea typeface="+mn-ea"/>
              <a:cs typeface="+mn-cs"/>
            </a:rPr>
            <a:t>Detailed Evaluation</a:t>
          </a:r>
        </a:p>
      </dsp:txBody>
      <dsp:txXfrm>
        <a:off x="8274651" y="0"/>
        <a:ext cx="1957342" cy="587202"/>
      </dsp:txXfrm>
    </dsp:sp>
    <dsp:sp modelId="{C8429E68-36DD-4F6A-A2F4-7CCDADCEFAD1}">
      <dsp:nvSpPr>
        <dsp:cNvPr id="0" name=""/>
        <dsp:cNvSpPr/>
      </dsp:nvSpPr>
      <dsp:spPr>
        <a:xfrm>
          <a:off x="8274651" y="694969"/>
          <a:ext cx="1957342" cy="291714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rPr>
            <a:t>Critical for accessing model performances, especially in the context of imbalanced data</a:t>
          </a:r>
        </a:p>
      </dsp:txBody>
      <dsp:txXfrm>
        <a:off x="8274651" y="694969"/>
        <a:ext cx="1957342" cy="2917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F78E-73F4-E74F-8679-362EAF9D71E0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F5B3-7604-9041-B751-11A08572E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2E2D922-D22B-FE2D-233E-7C19C1063D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4781" y="2545444"/>
            <a:ext cx="3657600" cy="3657600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6288" y="2880360"/>
            <a:ext cx="1892808" cy="2990088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33473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2615184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8224" y="4352544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983480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73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26A0C-E42F-6A2A-044B-8C817559CB87}"/>
              </a:ext>
            </a:extLst>
          </p:cNvPr>
          <p:cNvSpPr/>
          <p:nvPr userDrawn="1"/>
        </p:nvSpPr>
        <p:spPr>
          <a:xfrm>
            <a:off x="4377128" y="3560257"/>
            <a:ext cx="7814872" cy="3297743"/>
          </a:xfrm>
          <a:prstGeom prst="rect">
            <a:avLst/>
          </a:prstGeom>
          <a:solidFill>
            <a:schemeClr val="accent2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56E3D2-16B0-AFFA-51A9-B37F5830B6D9}"/>
              </a:ext>
            </a:extLst>
          </p:cNvPr>
          <p:cNvCxnSpPr>
            <a:cxnSpLocks/>
          </p:cNvCxnSpPr>
          <p:nvPr userDrawn="1"/>
        </p:nvCxnSpPr>
        <p:spPr>
          <a:xfrm>
            <a:off x="0" y="2657582"/>
            <a:ext cx="1078230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208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4208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091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091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537EA5E-3E96-57B0-C639-22C290FCD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847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81D5F3B-60ED-CA80-3AE7-2EFC356E77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847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2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3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87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2532888"/>
            <a:ext cx="3730752" cy="3721608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187952"/>
            <a:ext cx="5376672" cy="13716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43883A3-D444-AA65-322E-C4F2B6692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2704" y="3593592"/>
            <a:ext cx="3410712" cy="178308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1984248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352544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99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FC0-622D-78DB-4C7F-A2FA024C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FF80F-DCFA-670B-579E-37B30245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F004-91A0-6002-ADBC-13D488B3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F8A4-5F7C-D72D-3152-E32D36C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5242-09B4-0142-6671-8450905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25B-C154-D20D-97A4-047C9CC9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B8FF-2966-C2CF-BC8F-A322410A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88CC0-E81C-D2FD-24CC-8D1179C5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7F841FD-D5EE-62EE-F649-30697BB81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533D4FA-41B7-3B85-9984-899340B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46943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58E3-7897-8638-F0DE-3DDACC0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7686-00A6-DD15-45FE-E6663C21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1584-1072-B88D-B424-16D9F75A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4020094-C16F-1070-9F84-9CBF13F85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24EA55D-AFC4-F4F2-FB5D-EB20AFEA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061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C17C-12A7-399B-31AC-AE7A040EBBDA}"/>
              </a:ext>
            </a:extLst>
          </p:cNvPr>
          <p:cNvSpPr/>
          <p:nvPr userDrawn="1"/>
        </p:nvSpPr>
        <p:spPr>
          <a:xfrm>
            <a:off x="9129011" y="816964"/>
            <a:ext cx="3062990" cy="6041036"/>
          </a:xfrm>
          <a:prstGeom prst="rect">
            <a:avLst/>
          </a:prstGeom>
          <a:solidFill>
            <a:schemeClr val="accent2">
              <a:lumMod val="60000"/>
              <a:lumOff val="4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76F0E-CDE4-F6FD-62E6-E202D97C9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1312" y="2304288"/>
            <a:ext cx="3172968" cy="317296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F02BC-C132-F5F7-4A13-D0E96037F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2192" y="2914650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BE18830-001B-B82E-701F-2D308BC98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2192" y="3653028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DB0F7C2-3561-BA83-5415-4B8330C5B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2192" y="5129784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4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1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7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090B92F-B1E5-5257-95EF-9608691E7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7762" y="850614"/>
            <a:ext cx="3392424" cy="3392424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0590DB-1CC1-812C-5B3B-E798A1954E1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1347" y="4545496"/>
            <a:ext cx="0" cy="2312504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259711-7EFE-2148-F50E-25FD01E326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712317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AAF858D-31E9-7D8F-B203-45B2703EC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86800" y="2286000"/>
            <a:ext cx="1993392" cy="316382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054-F9DF-2FE3-0142-D4893191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DDE-FFCC-5750-83A9-F88E2F74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947672"/>
            <a:ext cx="10296144" cy="4370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0D14-310A-2EDC-99A1-FCFA29C7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FDCA-382D-537C-5751-191D136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932688"/>
            <a:ext cx="10552176" cy="4764024"/>
          </a:xfrm>
        </p:spPr>
        <p:txBody>
          <a:bodyPr anchor="ctr">
            <a:noAutofit/>
          </a:bodyPr>
          <a:lstStyle>
            <a:lvl1pPr algn="ctr">
              <a:defRPr sz="82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408" y="5788152"/>
            <a:ext cx="2578608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215B41-53EF-7995-A29E-CF60C8A56CEF}"/>
              </a:ext>
            </a:extLst>
          </p:cNvPr>
          <p:cNvCxnSpPr>
            <a:cxnSpLocks/>
          </p:cNvCxnSpPr>
          <p:nvPr userDrawn="1"/>
        </p:nvCxnSpPr>
        <p:spPr>
          <a:xfrm>
            <a:off x="0" y="6009861"/>
            <a:ext cx="64469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9C915-8D4C-5E75-F776-9CD4D8D7E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143000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095A89F-EF79-78DD-BEDC-74C21F5D5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1472" y="4745736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7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009C9-3824-FABC-07B9-A4C9BC63627A}"/>
              </a:ext>
            </a:extLst>
          </p:cNvPr>
          <p:cNvSpPr/>
          <p:nvPr userDrawn="1"/>
        </p:nvSpPr>
        <p:spPr>
          <a:xfrm>
            <a:off x="976788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023D4-A9ED-002F-0B45-019DB4997807}"/>
              </a:ext>
            </a:extLst>
          </p:cNvPr>
          <p:cNvSpPr/>
          <p:nvPr userDrawn="1"/>
        </p:nvSpPr>
        <p:spPr>
          <a:xfrm>
            <a:off x="6394674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C298F-D572-B084-FEE9-B3E572860979}"/>
              </a:ext>
            </a:extLst>
          </p:cNvPr>
          <p:cNvCxnSpPr>
            <a:cxnSpLocks/>
          </p:cNvCxnSpPr>
          <p:nvPr userDrawn="1"/>
        </p:nvCxnSpPr>
        <p:spPr>
          <a:xfrm>
            <a:off x="3078820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AC3B6-A5EE-CC6F-3D11-437B77131B2E}"/>
              </a:ext>
            </a:extLst>
          </p:cNvPr>
          <p:cNvCxnSpPr>
            <a:cxnSpLocks/>
          </p:cNvCxnSpPr>
          <p:nvPr userDrawn="1"/>
        </p:nvCxnSpPr>
        <p:spPr>
          <a:xfrm>
            <a:off x="3068653" y="5567880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AF34A-9EAC-D22C-71D6-89C99B36221A}"/>
              </a:ext>
            </a:extLst>
          </p:cNvPr>
          <p:cNvCxnSpPr>
            <a:cxnSpLocks/>
          </p:cNvCxnSpPr>
          <p:nvPr userDrawn="1"/>
        </p:nvCxnSpPr>
        <p:spPr>
          <a:xfrm>
            <a:off x="8461423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90D898-E343-5199-7EA3-0DE4BD9767D8}"/>
              </a:ext>
            </a:extLst>
          </p:cNvPr>
          <p:cNvCxnSpPr>
            <a:cxnSpLocks/>
          </p:cNvCxnSpPr>
          <p:nvPr userDrawn="1"/>
        </p:nvCxnSpPr>
        <p:spPr>
          <a:xfrm>
            <a:off x="8461423" y="5566074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424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920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8364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7860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5701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197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5701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5197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68337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51976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68337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51976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7C7F2D53-0EE2-0959-BEDE-668007CB0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0E7E5B21-86A3-5D02-E445-C1E91804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10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9AD27-1F9E-2F81-1D38-74CDE4087F98}"/>
              </a:ext>
            </a:extLst>
          </p:cNvPr>
          <p:cNvSpPr/>
          <p:nvPr userDrawn="1"/>
        </p:nvSpPr>
        <p:spPr>
          <a:xfrm>
            <a:off x="0" y="2632933"/>
            <a:ext cx="12205251" cy="432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9848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705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1169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91472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832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58184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8368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7260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832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8184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368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7260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A1A3BD0B-A18A-8787-8F97-D7570F2D8E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69848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EE97C40-9EA8-1271-799B-861AADDA89C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705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553C6EE-C9CA-36E2-FEA4-9279C95453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1169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3E1E7EF7-6119-3B30-6256-741E415C098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91472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B0A4A9F-4439-5B3D-FEA1-2EEAA3B1ED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832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5D11883B-FD87-FA9B-714F-5F02AE0291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184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15AFF5E4-27E8-EB92-B33F-CD49000CABE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8368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DD26773-1C83-BF12-BAA8-AEC17A8B52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7260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504DD6A5-3D1E-AB04-C217-0F9ABAA852C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1832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860D1AB-1DEE-EA78-C939-96F7962D25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58184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6FAB9C9-9535-D927-5ED4-2A2039CD63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368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7B80C8A-FB49-A852-F6DE-5C2A1223F2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7260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34BBA69-4DC3-B6B5-F4C1-6B25DDED5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2739" y="1949428"/>
            <a:ext cx="685800" cy="324008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CF3E7-06EB-A521-4C56-E4CA3DD2BE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4488" y="1949450"/>
            <a:ext cx="685800" cy="324008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9BFAC58-F350-7AB0-04A2-D1284CA80F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9008" y="1949428"/>
            <a:ext cx="685800" cy="3240088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7F9C969-6E6E-F416-8977-083F8F482F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8664" y="1949428"/>
            <a:ext cx="685800" cy="3240088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5B06717-E8CC-113A-852F-ABF4C69524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36608" y="1949428"/>
            <a:ext cx="685800" cy="324008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14789EF-5CDE-6313-24AA-19D63DBA22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16200000">
            <a:off x="676656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5183E19-6396-BC37-585D-3459E5A6F0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6200000">
            <a:off x="2523744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93298C-7BDF-4FEB-9D50-9A70106605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16200000">
            <a:off x="43891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C205F30-117C-F9B2-1DF1-4D808D72F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 rot="16200000">
            <a:off x="80467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540A601-AB84-B187-127D-635BEAC7D2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6199632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9FB08DE-7839-B706-A263-C826C48159C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15750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A93934A6-FE95-C496-F14E-85DA799206A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52969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C30B205-E799-B533-0710-85E8A6AED6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0188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AFE0358-280A-EB8E-E2C5-932F3BD9FE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27407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E7337DF9-BEE0-9960-3F78-987551585C7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564624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7474658-A5AD-9D5A-7FD0-7082AC3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3013595B-EBCE-B1FB-3943-6DD82772C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398F5FD-521F-F335-268A-7300D928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978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1206C-54A4-0DD2-0DA0-0828D48A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B531-1C66-2F6C-4232-5ADD330D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4FE0-ADDF-F3C6-AEAB-A27E120C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369" y="6428281"/>
            <a:ext cx="40233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10315-F2E5-50AA-6E01-B56CA2A14274}"/>
              </a:ext>
            </a:extLst>
          </p:cNvPr>
          <p:cNvCxnSpPr>
            <a:cxnSpLocks/>
          </p:cNvCxnSpPr>
          <p:nvPr userDrawn="1"/>
        </p:nvCxnSpPr>
        <p:spPr>
          <a:xfrm>
            <a:off x="334058" y="1754908"/>
            <a:ext cx="0" cy="4562299"/>
          </a:xfrm>
          <a:prstGeom prst="line">
            <a:avLst/>
          </a:prstGeom>
          <a:ln w="12700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CE6DBE-1597-24EC-79C6-1B2879B1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5795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1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53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  <p:sldLayoutId id="2147483656" r:id="rId17"/>
    <p:sldLayoutId id="2147483657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5924B5-15AC-3D2D-8B36-0947D8BE6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Shivani Jadhav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105C76-333F-CECF-8C54-AFF8F7E4B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401233"/>
            <a:ext cx="7253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45BACAB-9B6C-4D2B-B691-3C88D15E8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/>
              <a:t>Credit card fraud detection</a:t>
            </a:r>
            <a:endParaRPr lang="en-IN" sz="1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6733E5-7860-4C90-A496-B57C0E92983B}"/>
              </a:ext>
            </a:extLst>
          </p:cNvPr>
          <p:cNvSpPr txBox="1"/>
          <p:nvPr/>
        </p:nvSpPr>
        <p:spPr>
          <a:xfrm>
            <a:off x="5419164" y="262665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8C1FC-B435-4B92-A39C-D4D6D77B7D4F}"/>
              </a:ext>
            </a:extLst>
          </p:cNvPr>
          <p:cNvSpPr txBox="1"/>
          <p:nvPr/>
        </p:nvSpPr>
        <p:spPr>
          <a:xfrm>
            <a:off x="9027459" y="49036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058" name="Picture 10" descr="Machine Learning - Free technology icons">
            <a:extLst>
              <a:ext uri="{FF2B5EF4-FFF2-40B4-BE49-F238E27FC236}">
                <a16:creationId xmlns:a16="http://schemas.microsoft.com/office/drawing/2014/main" id="{6A35A355-3A08-4688-9E75-2DB87A83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463" y="2393576"/>
            <a:ext cx="3708702" cy="36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7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2947-A8EE-B17B-3646-1E07A83C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Agenda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25B83-375B-6FF1-962F-8D6730F75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5DDC4-4B1B-573D-4C74-3F61A7A26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Project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953859-9A3D-FCA7-B80C-12C4F9C80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2191" y="3653028"/>
            <a:ext cx="5027003" cy="466344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Data loading &amp; initial exploration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C8CAC3-F973-5810-1745-31FDEA9AEB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4873572" cy="466344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Feature &amp; target Selection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4F8D3C-A35C-6050-5BA1-A457850BD1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2191" y="5129784"/>
            <a:ext cx="4873573" cy="466344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Data splitting &amp; model training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CE9A27-A8DD-BBED-EE1A-1868BC9B1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405687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D1DD56-9C52-AF32-9ACC-20A073A9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145178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71A53C-BA63-8898-3711-64A91D0EA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84364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28DFF9-2FD8-6E90-9A7F-88DC69943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23550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DF6878-7B84-0FFE-4DE0-443F4224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360759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488E50A-6024-E606-567A-C84456CFB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6C43D-BDD5-445B-A7B3-85591C6A3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033112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65AB05-0433-4593-AA09-322DCFB00132}"/>
              </a:ext>
            </a:extLst>
          </p:cNvPr>
          <p:cNvSpPr txBox="1"/>
          <p:nvPr/>
        </p:nvSpPr>
        <p:spPr>
          <a:xfrm>
            <a:off x="3822192" y="5848446"/>
            <a:ext cx="40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MODEL EVALUATION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6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8284A0-26F1-3BE2-A26F-1A23C42AD1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INTRODUCTION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878B2-B388-D02B-96F8-A8F92CBD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INTRODUCTION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F4507-43F2-CA5E-E122-7C096CEE2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This project develops a machine learning model to detect fraudulent credit card transactions. Using Logistic Regression, we analyze historical transaction data to differentiate between legitimate and fraudulent activities, aiming to enhance financial security.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BA28-85D7-DA88-6312-E1E1C423D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D716-38C2-4B52-4595-F3CB7AB1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4E9B28-7FE6-B429-330A-2341E57F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: ‘creditcard.csv’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2AB59A-9C75-72C2-A712-0378A92C89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Contains features of transactions</a:t>
            </a:r>
          </a:p>
          <a:p>
            <a:r>
              <a:rPr lang="en-US" dirty="0"/>
              <a:t>A binary classification target</a:t>
            </a:r>
          </a:p>
          <a:p>
            <a:r>
              <a:rPr lang="en-US" dirty="0"/>
              <a:t>(‘0 = Non-Fraud’,’1 = Fraud’)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0831BA-17C0-FE05-F651-08DB1257F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0CE918-6A89-4B47-D960-C117025FF6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  <a:p>
            <a:r>
              <a:rPr lang="en-US" dirty="0"/>
              <a:t>Model evaluation using accuracy, precision, recall and key metrics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6B0B-6F70-0473-E59E-D53FA749FA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9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A80AC7-AF38-7287-BCD5-413814E1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Data Loading &amp; Initial Exploration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112977-E8D4-634A-290F-CD18B41E9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Dataset imported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649C-CBA1-11ED-AB13-C8B9665E1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Credit card transactions data loaded using ‘pandas’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47A93-6E90-0CA6-8F25-0E66CB3F3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78188" y="1929384"/>
            <a:ext cx="2665028" cy="630936"/>
          </a:xfrm>
        </p:spPr>
        <p:txBody>
          <a:bodyPr/>
          <a:lstStyle/>
          <a:p>
            <a:r>
              <a:rPr lang="en-US" dirty="0"/>
              <a:t>Class imbalance check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4E5B59-B3E7-9A21-3ACF-DA31CFEF2A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/>
              <a:t>Reviewed distribution of ‘fraud’ vs ‘non-fraud’ transactions</a:t>
            </a:r>
          </a:p>
          <a:p>
            <a:r>
              <a:rPr lang="en-US" sz="1800" dirty="0"/>
              <a:t>df[‘class’].</a:t>
            </a:r>
            <a:r>
              <a:rPr lang="en-US" sz="1800" dirty="0" err="1"/>
              <a:t>value_counts</a:t>
            </a:r>
            <a:r>
              <a:rPr lang="en-US" sz="1800" dirty="0"/>
              <a:t>()</a:t>
            </a:r>
          </a:p>
          <a:p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2989E4-1C92-2B34-AB7D-944073EA91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32E792-2E65-E515-4DC4-6F99AF752B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Confirmed that no missing  values are present​</a:t>
            </a:r>
          </a:p>
          <a:p>
            <a:r>
              <a:rPr lang="en-US" sz="1800" dirty="0" err="1"/>
              <a:t>df.isnull</a:t>
            </a:r>
            <a:r>
              <a:rPr lang="en-US" sz="1800" dirty="0"/>
              <a:t>().sum()</a:t>
            </a:r>
          </a:p>
          <a:p>
            <a:endParaRPr lang="en-US" sz="18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6AFC68A-D6EE-4A98-CB34-51D0ABF7CC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1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270A-0A7B-171E-3A2A-BD5707134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7442678" cy="1298448"/>
          </a:xfrm>
        </p:spPr>
        <p:txBody>
          <a:bodyPr/>
          <a:lstStyle/>
          <a:p>
            <a:r>
              <a:rPr lang="en-US" sz="8000" dirty="0"/>
              <a:t>Feature &amp; target selection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61190-0BCB-DB29-8BC9-44077AE41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2779059"/>
            <a:ext cx="7123176" cy="29725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Feature Selection : Selected all transaction related columns using </a:t>
            </a:r>
          </a:p>
          <a:p>
            <a:r>
              <a:rPr lang="en-US" dirty="0"/>
              <a:t>    </a:t>
            </a:r>
            <a:r>
              <a:rPr lang="en-IN" dirty="0"/>
              <a:t>X = </a:t>
            </a:r>
            <a:r>
              <a:rPr lang="en-IN" dirty="0" err="1"/>
              <a:t>df.iloc</a:t>
            </a:r>
            <a:r>
              <a:rPr lang="en-IN" dirty="0"/>
              <a:t>[:,:-1]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Target Selection : Selected the last column as the target ( fraud indicator) using </a:t>
            </a:r>
          </a:p>
          <a:p>
            <a:r>
              <a:rPr lang="en-US" dirty="0"/>
              <a:t>     </a:t>
            </a:r>
            <a:r>
              <a:rPr lang="en-IN" dirty="0"/>
              <a:t>y = </a:t>
            </a:r>
            <a:r>
              <a:rPr lang="en-IN" dirty="0" err="1"/>
              <a:t>df.iloc</a:t>
            </a:r>
            <a:r>
              <a:rPr lang="en-IN" dirty="0"/>
              <a:t>[:,-1]</a:t>
            </a:r>
            <a:endParaRPr lang="en-US" dirty="0"/>
          </a:p>
        </p:txBody>
      </p:sp>
      <p:pic>
        <p:nvPicPr>
          <p:cNvPr id="16" name="Picture Placeholder 15" descr="Circular benches in a stadium">
            <a:extLst>
              <a:ext uri="{FF2B5EF4-FFF2-40B4-BE49-F238E27FC236}">
                <a16:creationId xmlns:a16="http://schemas.microsoft.com/office/drawing/2014/main" id="{C6D5F393-D6AB-3788-5738-895762E74CB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90" r="9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96271-008E-45D4-A3D1-3B24C0BBA349}"/>
              </a:ext>
            </a:extLst>
          </p:cNvPr>
          <p:cNvSpPr txBox="1"/>
          <p:nvPr/>
        </p:nvSpPr>
        <p:spPr>
          <a:xfrm>
            <a:off x="11461375" y="6435786"/>
            <a:ext cx="914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C0F0449-EF10-3E4D-894D-3DE10CF4206D}" type="slidenum">
              <a:rPr lang="en-US" sz="1200" smtClean="0"/>
              <a:pPr/>
              <a:t>6</a:t>
            </a:fld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3448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CE39-A628-C856-43E8-BFE4779F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7" y="457200"/>
            <a:ext cx="11600329" cy="1298448"/>
          </a:xfrm>
        </p:spPr>
        <p:txBody>
          <a:bodyPr/>
          <a:lstStyle/>
          <a:p>
            <a:r>
              <a:rPr lang="en-US" sz="8800" dirty="0"/>
              <a:t>Data </a:t>
            </a:r>
            <a:r>
              <a:rPr lang="en-US" sz="8000" dirty="0"/>
              <a:t>Splitting</a:t>
            </a:r>
            <a:r>
              <a:rPr lang="en-US" sz="8800" dirty="0"/>
              <a:t> &amp; Model Training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36185E-A80C-246E-450C-3FE5A197C0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99815" y="2395728"/>
            <a:ext cx="3283301" cy="365760"/>
          </a:xfrm>
        </p:spPr>
        <p:txBody>
          <a:bodyPr/>
          <a:lstStyle/>
          <a:p>
            <a:r>
              <a:rPr lang="en-US" sz="1600" dirty="0"/>
              <a:t>Training 70% &amp; testing 30 %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7EB815-3B9E-65BA-8C33-AE70A3166C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57016" y="2889504"/>
            <a:ext cx="1400108" cy="365760"/>
          </a:xfrm>
        </p:spPr>
        <p:txBody>
          <a:bodyPr/>
          <a:lstStyle/>
          <a:p>
            <a:r>
              <a:rPr lang="en-US" sz="1800" dirty="0"/>
              <a:t>Train-test split</a:t>
            </a:r>
          </a:p>
          <a:p>
            <a:endParaRPr lang="en-US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11971-3C81-E09B-F282-F31D6CEF45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82697" y="4983480"/>
            <a:ext cx="3100420" cy="365760"/>
          </a:xfrm>
        </p:spPr>
        <p:txBody>
          <a:bodyPr/>
          <a:lstStyle/>
          <a:p>
            <a:r>
              <a:rPr lang="fr-FR" sz="1600" dirty="0" err="1"/>
              <a:t>log.fit</a:t>
            </a:r>
            <a:r>
              <a:rPr lang="fr-FR" sz="1600" dirty="0"/>
              <a:t>(</a:t>
            </a:r>
            <a:r>
              <a:rPr lang="fr-FR" sz="1600" dirty="0" err="1"/>
              <a:t>x_train</a:t>
            </a:r>
            <a:r>
              <a:rPr lang="fr-FR" sz="1600" dirty="0"/>
              <a:t>, </a:t>
            </a:r>
            <a:r>
              <a:rPr lang="fr-FR" sz="1600" dirty="0" err="1"/>
              <a:t>y_train</a:t>
            </a:r>
            <a:r>
              <a:rPr lang="fr-FR" sz="1600" dirty="0"/>
              <a:t>)</a:t>
            </a:r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7E821A3-D17B-F3DD-0CFE-AC4EE04B85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68336" y="5349240"/>
            <a:ext cx="1423077" cy="365760"/>
          </a:xfrm>
        </p:spPr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9CDD4D-9251-B7FC-D5D1-F6D3C001BA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7618" y="2395728"/>
            <a:ext cx="3014094" cy="365760"/>
          </a:xfrm>
        </p:spPr>
        <p:txBody>
          <a:bodyPr/>
          <a:lstStyle/>
          <a:p>
            <a:r>
              <a:rPr lang="en-US" sz="1600" dirty="0"/>
              <a:t>Logistic Regression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71C6B7-1B95-D1B6-D095-45969D2204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51976" y="2816352"/>
            <a:ext cx="996696" cy="310896"/>
          </a:xfrm>
        </p:spPr>
        <p:txBody>
          <a:bodyPr/>
          <a:lstStyle/>
          <a:p>
            <a:r>
              <a:rPr lang="en-US" dirty="0"/>
              <a:t>Model Used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B285713-6C19-D8E4-C821-42C5C31453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51976" y="5349240"/>
            <a:ext cx="1634260" cy="365760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7665-340C-1D0C-8176-7B710B52C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9538EC-11DE-4FFD-A647-10EF2F0B1D46}"/>
              </a:ext>
            </a:extLst>
          </p:cNvPr>
          <p:cNvSpPr txBox="1"/>
          <p:nvPr/>
        </p:nvSpPr>
        <p:spPr>
          <a:xfrm>
            <a:off x="5831541" y="29762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32" name="Picture 8" descr="Logistic regression - Free computer icons">
            <a:extLst>
              <a:ext uri="{FF2B5EF4-FFF2-40B4-BE49-F238E27FC236}">
                <a16:creationId xmlns:a16="http://schemas.microsoft.com/office/drawing/2014/main" id="{CCD83AC3-EBC8-490B-B4B2-C3BBDBDC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399" y="2260261"/>
            <a:ext cx="1423077" cy="142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F8A586-2ED3-46F2-949A-8AD4DB29304D}"/>
              </a:ext>
            </a:extLst>
          </p:cNvPr>
          <p:cNvSpPr txBox="1"/>
          <p:nvPr/>
        </p:nvSpPr>
        <p:spPr>
          <a:xfrm>
            <a:off x="6337398" y="325526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D83D543-54D8-4873-9EB5-37204C853762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7" r="13007"/>
          <a:stretch>
            <a:fillRect/>
          </a:stretch>
        </p:blipFill>
        <p:spPr bwMode="auto">
          <a:xfrm>
            <a:off x="1605764" y="4742867"/>
            <a:ext cx="1423077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sted Cross Validation: When Cross Validation Isn’t Enough | Elder Research">
            <a:extLst>
              <a:ext uri="{FF2B5EF4-FFF2-40B4-BE49-F238E27FC236}">
                <a16:creationId xmlns:a16="http://schemas.microsoft.com/office/drawing/2014/main" id="{ECA26F0F-5EE4-4537-9CED-8997E1FA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97" y="2260261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Png File - Logistic Regression Icon Png Clipart (#4694293) - PikPng">
            <a:extLst>
              <a:ext uri="{FF2B5EF4-FFF2-40B4-BE49-F238E27FC236}">
                <a16:creationId xmlns:a16="http://schemas.microsoft.com/office/drawing/2014/main" id="{97A53371-331C-4E3F-A51A-1F76E5B8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589" y="4787492"/>
            <a:ext cx="1289887" cy="166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631A8B2-8448-4E03-93F9-0B34BA2EE047}"/>
              </a:ext>
            </a:extLst>
          </p:cNvPr>
          <p:cNvSpPr txBox="1"/>
          <p:nvPr/>
        </p:nvSpPr>
        <p:spPr>
          <a:xfrm>
            <a:off x="8490476" y="4463728"/>
            <a:ext cx="3429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is chosen for its simplicity and effectiveness in binary classification task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8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2AF-76FA-4A58-FA92-4EFA918B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Model Evaluation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9F181-21FC-EE62-3B2C-7E57458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5136" y="6400800"/>
            <a:ext cx="402336" cy="283464"/>
          </a:xfrm>
        </p:spPr>
        <p:txBody>
          <a:bodyPr/>
          <a:lstStyle/>
          <a:p>
            <a:pPr algn="r"/>
            <a:fld id="{BC0F0449-EF10-3E4D-894D-3DE10CF4206D}" type="slidenum">
              <a:rPr lang="en-US" smtClean="0"/>
              <a:pPr algn="r"/>
              <a:t>8</a:t>
            </a:fld>
            <a:endParaRPr lang="en-US" dirty="0"/>
          </a:p>
        </p:txBody>
      </p:sp>
      <p:graphicFrame>
        <p:nvGraphicFramePr>
          <p:cNvPr id="4" name="Content Placeholder 3" descr="Horizontal Action List SmartArt graphic">
            <a:extLst>
              <a:ext uri="{FF2B5EF4-FFF2-40B4-BE49-F238E27FC236}">
                <a16:creationId xmlns:a16="http://schemas.microsoft.com/office/drawing/2014/main" id="{E1E34263-CC5A-1D77-34DE-4C612F003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447657"/>
              </p:ext>
            </p:extLst>
          </p:nvPr>
        </p:nvGraphicFramePr>
        <p:xfrm>
          <a:off x="969964" y="2130804"/>
          <a:ext cx="10246118" cy="4060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0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9E7504-A822-8D32-FB21-6E5C86630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THANK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66225-7300-EC8A-12B0-C29B3D5988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sz="13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YOU</a:t>
            </a:r>
            <a:endParaRPr lang="en-US" sz="115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 Condensed" panose="02070606080606020203" pitchFamily="18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08A721-3F05-2984-FC02-8CE14FFF8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84166" y="0"/>
            <a:ext cx="0" cy="411480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">
      <a:dk1>
        <a:srgbClr val="010101"/>
      </a:dk1>
      <a:lt1>
        <a:srgbClr val="FFFFFF"/>
      </a:lt1>
      <a:dk2>
        <a:srgbClr val="F9987F"/>
      </a:dk2>
      <a:lt2>
        <a:srgbClr val="E6E3E5"/>
      </a:lt2>
      <a:accent1>
        <a:srgbClr val="E4E1DB"/>
      </a:accent1>
      <a:accent2>
        <a:srgbClr val="C08D80"/>
      </a:accent2>
      <a:accent3>
        <a:srgbClr val="D3B9AA"/>
      </a:accent3>
      <a:accent4>
        <a:srgbClr val="C17250"/>
      </a:accent4>
      <a:accent5>
        <a:srgbClr val="6F4838"/>
      </a:accent5>
      <a:accent6>
        <a:srgbClr val="9F5700"/>
      </a:accent6>
      <a:hlink>
        <a:srgbClr val="9F5700"/>
      </a:hlink>
      <a:folHlink>
        <a:srgbClr val="BF8C7F"/>
      </a:folHlink>
    </a:clrScheme>
    <a:fontScheme name="Custom 42">
      <a:majorFont>
        <a:latin typeface="Bodoni MT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_Design_Win32_SW_v9" id="{B31121F0-6D27-4AAB-94CF-F08E12A82DBD}" vid="{623FCD0B-812B-4150-A7A9-25F127C3B2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61E8E1-A7FF-4FA8-9FDD-43EA268B04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31BF25-C44E-4E7A-A96E-EE412534B0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8593D3-5F6A-473B-90A5-E85AA18D3F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Headlines design</Template>
  <TotalTime>111</TotalTime>
  <Words>359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Bodoni MT Condensed</vt:lpstr>
      <vt:lpstr>Calibri</vt:lpstr>
      <vt:lpstr>Wingdings</vt:lpstr>
      <vt:lpstr>Office Theme</vt:lpstr>
      <vt:lpstr>Credit card fraud detection</vt:lpstr>
      <vt:lpstr>Agenda</vt:lpstr>
      <vt:lpstr>INTRODUCTION</vt:lpstr>
      <vt:lpstr>Project Approach</vt:lpstr>
      <vt:lpstr>Data Loading &amp; Initial Exploration</vt:lpstr>
      <vt:lpstr>Feature &amp; target selection</vt:lpstr>
      <vt:lpstr>Data Splitting &amp; Model Training</vt:lpstr>
      <vt:lpstr>Model Evaluation</vt:lpstr>
      <vt:lpstr>THANK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Shivani Jadhav</dc:creator>
  <cp:lastModifiedBy>Shivani Jadhav</cp:lastModifiedBy>
  <cp:revision>14</cp:revision>
  <dcterms:created xsi:type="dcterms:W3CDTF">2024-08-16T09:12:23Z</dcterms:created>
  <dcterms:modified xsi:type="dcterms:W3CDTF">2024-08-27T04:59:47Z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