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2" r:id="rId8"/>
    <p:sldId id="283" r:id="rId9"/>
    <p:sldId id="284" r:id="rId10"/>
    <p:sldId id="286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8975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sz="4400" b="1" i="0" dirty="0">
                <a:effectLst/>
                <a:latin typeface="var(--popai-ppt-cover-header-fontFamily)"/>
              </a:rPr>
              <a:t>Analyzing Car Sales Metrics for Revenue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679575"/>
            <a:ext cx="3485072" cy="504901"/>
          </a:xfrm>
        </p:spPr>
        <p:txBody>
          <a:bodyPr>
            <a:normAutofit/>
          </a:bodyPr>
          <a:lstStyle/>
          <a:p>
            <a:pPr algn="l" fontAlgn="base"/>
            <a:r>
              <a:rPr lang="en-IN" sz="1800" b="1" i="0" dirty="0">
                <a:effectLst/>
                <a:latin typeface="var(--popai-ppt-cover-body-fontFamily)"/>
              </a:rPr>
              <a:t>Presenter: Shivani Jadhav</a:t>
            </a:r>
            <a:endParaRPr lang="en-IN" b="1" i="0" dirty="0">
              <a:effectLst/>
              <a:latin typeface="var(--popai-ppt-cover-body-fontFamily)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Content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Understanding Sales metrics</a:t>
            </a:r>
          </a:p>
          <a:p>
            <a:r>
              <a:rPr lang="en-US" sz="2400" dirty="0"/>
              <a:t>Leveraging customer feedback and Ship Mode</a:t>
            </a:r>
          </a:p>
          <a:p>
            <a:r>
              <a:rPr lang="en-US" sz="2400" dirty="0"/>
              <a:t>Revenue Growth Strategy</a:t>
            </a:r>
          </a:p>
          <a:p>
            <a:r>
              <a:rPr lang="en-US" sz="2400" dirty="0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A456-1ECE-4507-8D4E-30F6DFDA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4449"/>
            <a:ext cx="10353763" cy="102197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</a:schemeClr>
                </a:solidFill>
              </a:rPr>
              <a:t>Understanding Sales Metrics includes:</a:t>
            </a:r>
            <a:endParaRPr lang="en-IN" sz="4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C169-44C6-45E3-8416-46AF5C68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220" y="2088777"/>
            <a:ext cx="10353763" cy="437477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Customer Feedback </a:t>
            </a:r>
            <a:r>
              <a:rPr lang="en-US" sz="1800" dirty="0"/>
              <a:t>: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It significantly impacts car prices, with higher prices linked to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better feedback</a:t>
            </a:r>
          </a:p>
          <a:p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Average Car Price </a:t>
            </a:r>
            <a:r>
              <a:rPr lang="en-US" sz="1800" dirty="0">
                <a:solidFill>
                  <a:schemeClr val="tx1"/>
                </a:solidFill>
                <a:effectLst/>
              </a:rPr>
              <a:t>: H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igher counts and prices are associated with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better feedback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en-US" sz="20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Vehicle Type Analysis </a:t>
            </a:r>
            <a:r>
              <a:rPr lang="en-US" sz="180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The sum of sales and discounts varies by vehicle type, with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passenger cars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showing a notable sum of discounts and sales.</a:t>
            </a:r>
          </a:p>
          <a:p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Shipping Influence </a:t>
            </a:r>
            <a:r>
              <a:rPr lang="en-US" sz="180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The average car price by ship mode and shipping reveals that the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'Air' mode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commands a higher average price than other shipping.</a:t>
            </a:r>
          </a:p>
          <a:p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Impact of Ship Mode </a:t>
            </a:r>
            <a:r>
              <a:rPr lang="en-US" sz="180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0" i="0" dirty="0">
                <a:effectLst/>
                <a:latin typeface="苹方-简"/>
              </a:rPr>
              <a:t> 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The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'First Class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' ship mode has the highest average car price and sum of sales, followed by 'Same Day,' 'Second Class,' and 'Standard Class'.</a:t>
            </a:r>
          </a:p>
        </p:txBody>
      </p:sp>
    </p:spTree>
    <p:extLst>
      <p:ext uri="{BB962C8B-B14F-4D97-AF65-F5344CB8AC3E}">
        <p14:creationId xmlns:p14="http://schemas.microsoft.com/office/powerpoint/2010/main" val="403112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A456-1ECE-4507-8D4E-30F6DFDA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4448"/>
            <a:ext cx="10353763" cy="109369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</a:schemeClr>
                </a:solidFill>
              </a:rPr>
              <a:t>Leveraging </a:t>
            </a:r>
            <a:r>
              <a:rPr lang="en-US" sz="4800" b="1" dirty="0">
                <a:solidFill>
                  <a:schemeClr val="tx1">
                    <a:lumMod val="75000"/>
                  </a:schemeClr>
                </a:solidFill>
              </a:rPr>
              <a:t>Customer</a:t>
            </a:r>
            <a:r>
              <a:rPr lang="en-US" sz="4000" b="1" dirty="0">
                <a:solidFill>
                  <a:schemeClr val="tx1">
                    <a:lumMod val="75000"/>
                  </a:schemeClr>
                </a:solidFill>
              </a:rPr>
              <a:t> Feedback and Ship Mode</a:t>
            </a:r>
            <a:endParaRPr lang="en-IN" sz="4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C169-44C6-45E3-8416-46AF5C68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220" y="2088777"/>
            <a:ext cx="10353763" cy="437477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Actionable Insights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</a:rPr>
              <a:t>Revenue Enhancement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35024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A456-1ECE-4507-8D4E-30F6DFDA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4449"/>
            <a:ext cx="10353763" cy="1021976"/>
          </a:xfrm>
        </p:spPr>
        <p:txBody>
          <a:bodyPr>
            <a:noAutofit/>
          </a:bodyPr>
          <a:lstStyle/>
          <a:p>
            <a:r>
              <a:rPr lang="en-US" sz="4800" b="1" dirty="0"/>
              <a:t>Revenue </a:t>
            </a:r>
            <a:r>
              <a:rPr lang="en-US" sz="5400" b="1" dirty="0"/>
              <a:t>Growth</a:t>
            </a:r>
            <a:r>
              <a:rPr lang="en-US" sz="4800" b="1" dirty="0"/>
              <a:t> Strategy</a:t>
            </a:r>
            <a:endParaRPr lang="en-IN" sz="4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C169-44C6-45E3-8416-46AF5C68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220" y="2088777"/>
            <a:ext cx="10353763" cy="43747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Customer Feedback Optimization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800" b="0" i="0" dirty="0">
                <a:solidFill>
                  <a:srgbClr val="FFFFFF"/>
                </a:solidFill>
                <a:effectLst/>
              </a:rPr>
              <a:t>Improving customer feedback can directly impact car prices and sales, presenting an opportunity for revenue growth.</a:t>
            </a:r>
          </a:p>
          <a:p>
            <a:endParaRPr lang="en-US" sz="1800" b="0" i="0" dirty="0">
              <a:solidFill>
                <a:srgbClr val="FFFFFF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Premium Ship mode Utilization </a:t>
            </a:r>
            <a:r>
              <a:rPr lang="en-US" sz="1800" dirty="0">
                <a:solidFill>
                  <a:srgbClr val="FFFFFF"/>
                </a:solidFill>
                <a:effectLst/>
              </a:rPr>
              <a:t>: </a:t>
            </a:r>
            <a:r>
              <a:rPr lang="en-US" sz="1800" b="0" i="0" dirty="0">
                <a:solidFill>
                  <a:srgbClr val="FFFFFF"/>
                </a:solidFill>
                <a:effectLst/>
              </a:rPr>
              <a:t>Utilizing premium ship modes such as 'First Class' can potentially increase average car prices and boost sales revenue.</a:t>
            </a:r>
          </a:p>
          <a:p>
            <a:endParaRPr lang="en-US" sz="1800" b="0" i="0" dirty="0">
              <a:solidFill>
                <a:srgbClr val="FFFFFF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Supplier ID and Vehicle type </a:t>
            </a:r>
            <a:r>
              <a:rPr lang="en-US" sz="1800" dirty="0">
                <a:solidFill>
                  <a:srgbClr val="FFFFFF"/>
                </a:solidFill>
                <a:effectLst/>
              </a:rPr>
              <a:t>: </a:t>
            </a:r>
            <a:r>
              <a:rPr lang="en-US" sz="1800" b="0" i="0" dirty="0">
                <a:solidFill>
                  <a:srgbClr val="FFFFFF"/>
                </a:solidFill>
                <a:effectLst/>
              </a:rPr>
              <a:t>Leveraging the positive correlation between supplier ID count, vehicle type, and sales metrics can further contribute to revenue growth.</a:t>
            </a:r>
          </a:p>
          <a:p>
            <a:endParaRPr lang="en-US" sz="1800" b="0" i="0" dirty="0">
              <a:solidFill>
                <a:srgbClr val="FFFFFF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Product ID </a:t>
            </a:r>
            <a:r>
              <a:rPr lang="en-US" sz="1800" dirty="0">
                <a:solidFill>
                  <a:srgbClr val="FFFFFF"/>
                </a:solidFill>
                <a:effectLst/>
              </a:rPr>
              <a:t>: Evaluate the number of products based on customer feedback.</a:t>
            </a: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84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0CC-A272-4E8D-9F66-14F9D882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SWOT Analysis</a:t>
            </a:r>
            <a:endParaRPr lang="en-IN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5E2D-227D-460F-837A-75A1AA3D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1573848"/>
          </a:xfrm>
        </p:spPr>
        <p:txBody>
          <a:bodyPr/>
          <a:lstStyle/>
          <a:p>
            <a:r>
              <a:rPr lang="en-US" b="1" dirty="0"/>
              <a:t>Strengths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Clear correlation between customer feedback, ship mode, and sales metrics provides actionable insights for revenue growth.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63C56-5ACA-4E8A-A4C7-09044807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3899647"/>
            <a:ext cx="4764764" cy="1845989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Opportunities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Leveraging customer feedback optimization and premium ship mode utilization can drive revenue growth.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28906-27F7-44FA-B090-7CB084B8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3"/>
            <a:ext cx="4779582" cy="1676942"/>
          </a:xfrm>
        </p:spPr>
        <p:txBody>
          <a:bodyPr/>
          <a:lstStyle/>
          <a:p>
            <a:r>
              <a:rPr lang="en-US" b="1" dirty="0"/>
              <a:t>Weaknesses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Overlooking the influence of customer feedback and ship mode may lead to missed revenue opportunities</a:t>
            </a:r>
            <a:r>
              <a:rPr lang="en-US" b="0" i="0" dirty="0">
                <a:solidFill>
                  <a:srgbClr val="000000"/>
                </a:solidFill>
                <a:effectLst/>
                <a:latin typeface="苹方-简"/>
              </a:rPr>
              <a:t>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113BC-976A-4E70-BBAE-BBD5EB2CE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3899647"/>
            <a:ext cx="4779581" cy="1845989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Threats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Failure to adapt sales strategies based on the analyzed metrics may result in competitive disadvantage</a:t>
            </a:r>
            <a:r>
              <a:rPr lang="en-US" b="0" i="0" dirty="0">
                <a:solidFill>
                  <a:srgbClr val="000000"/>
                </a:solidFill>
                <a:effectLst/>
                <a:latin typeface="苹方-简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79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9D11EC-1D6D-4BE8-9DD0-00926437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1" y="620786"/>
            <a:ext cx="9883997" cy="5616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DFC31E-7893-4901-B6FF-CAFD20C0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5" y="407408"/>
            <a:ext cx="10722269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A786D-AB39-43C7-A95F-2400C2B8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696993"/>
            <a:ext cx="9906859" cy="54640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DD01B9-8FEE-41E7-9117-EB36BC15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426460"/>
            <a:ext cx="10615580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4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6B87-75CF-441D-AD46-F91C5C71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A7D4-E9AD-4181-9B86-DB610869B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Contact : car.sales@analytics.com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51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{9AC73AE4-9DFE-4CDD-9B90-349F84E84825}tf55705232_win32</Template>
  <TotalTime>693</TotalTime>
  <Words>336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Goudy Old Style</vt:lpstr>
      <vt:lpstr>var(--popai-ppt-cover-body-fontFamily)</vt:lpstr>
      <vt:lpstr>var(--popai-ppt-cover-header-fontFamily)</vt:lpstr>
      <vt:lpstr>Wingdings 2</vt:lpstr>
      <vt:lpstr>苹方-简</vt:lpstr>
      <vt:lpstr>SlateVTI</vt:lpstr>
      <vt:lpstr>Analyzing Car Sales Metrics for Revenue Growth</vt:lpstr>
      <vt:lpstr>Content </vt:lpstr>
      <vt:lpstr>Understanding Sales Metrics includes:</vt:lpstr>
      <vt:lpstr>Leveraging Customer Feedback and Ship Mode</vt:lpstr>
      <vt:lpstr>Revenue Growth Strategy</vt:lpstr>
      <vt:lpstr>SWOT Analysis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Car Sales Metrics for Revenue Growth</dc:title>
  <dc:creator>Shivani Jadhav</dc:creator>
  <cp:lastModifiedBy>Shivani Jadhav</cp:lastModifiedBy>
  <cp:revision>12</cp:revision>
  <dcterms:created xsi:type="dcterms:W3CDTF">2024-08-13T16:17:55Z</dcterms:created>
  <dcterms:modified xsi:type="dcterms:W3CDTF">2024-08-27T05:48:44Z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