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305" r:id="rId3"/>
    <p:sldId id="292" r:id="rId4"/>
    <p:sldId id="257" r:id="rId5"/>
    <p:sldId id="272" r:id="rId6"/>
    <p:sldId id="271" r:id="rId7"/>
    <p:sldId id="293" r:id="rId8"/>
    <p:sldId id="291" r:id="rId9"/>
    <p:sldId id="298" r:id="rId10"/>
    <p:sldId id="299" r:id="rId11"/>
    <p:sldId id="300" r:id="rId12"/>
    <p:sldId id="309" r:id="rId13"/>
    <p:sldId id="301" r:id="rId14"/>
    <p:sldId id="302" r:id="rId15"/>
    <p:sldId id="303" r:id="rId16"/>
    <p:sldId id="294" r:id="rId17"/>
    <p:sldId id="284" r:id="rId18"/>
    <p:sldId id="306" r:id="rId19"/>
    <p:sldId id="307" r:id="rId20"/>
    <p:sldId id="308" r:id="rId21"/>
    <p:sldId id="310" r:id="rId22"/>
    <p:sldId id="282" r:id="rId23"/>
    <p:sldId id="296"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PT Sans Narrow" panose="020B0506020203020204" pitchFamily="3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D1CEBA-D146-4C24-B284-0A81268666E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65E5C32-5D55-429F-BFFB-F0F20AACD27A}">
      <dgm:prSet/>
      <dgm:spPr/>
      <dgm:t>
        <a:bodyPr/>
        <a:lstStyle/>
        <a:p>
          <a:r>
            <a:rPr lang="en-IN" dirty="0"/>
            <a:t>Cut criteria-based community detection </a:t>
          </a:r>
          <a:endParaRPr lang="en-US" dirty="0"/>
        </a:p>
      </dgm:t>
    </dgm:pt>
    <dgm:pt modelId="{04A1E10A-5DD8-4D3C-B335-630B823855FC}" type="parTrans" cxnId="{906E8C42-EFF1-4B25-8EC0-850B563812DB}">
      <dgm:prSet/>
      <dgm:spPr/>
      <dgm:t>
        <a:bodyPr/>
        <a:lstStyle/>
        <a:p>
          <a:endParaRPr lang="en-US"/>
        </a:p>
      </dgm:t>
    </dgm:pt>
    <dgm:pt modelId="{FD77BA28-B878-4286-888B-D79BD4EA99C1}" type="sibTrans" cxnId="{906E8C42-EFF1-4B25-8EC0-850B563812DB}">
      <dgm:prSet/>
      <dgm:spPr/>
      <dgm:t>
        <a:bodyPr/>
        <a:lstStyle/>
        <a:p>
          <a:endParaRPr lang="en-US"/>
        </a:p>
      </dgm:t>
    </dgm:pt>
    <dgm:pt modelId="{5A5E819A-3D7D-499D-8D60-32567C5D615E}">
      <dgm:prSet/>
      <dgm:spPr/>
      <dgm:t>
        <a:bodyPr/>
        <a:lstStyle/>
        <a:p>
          <a:r>
            <a:rPr lang="en-IN" dirty="0">
              <a:solidFill>
                <a:srgbClr val="000000"/>
              </a:solidFill>
            </a:rPr>
            <a:t>Minimum cut criterion</a:t>
          </a:r>
          <a:endParaRPr lang="en-US" dirty="0">
            <a:solidFill>
              <a:srgbClr val="000000"/>
            </a:solidFill>
          </a:endParaRPr>
        </a:p>
      </dgm:t>
    </dgm:pt>
    <dgm:pt modelId="{F8697A11-7FC3-47E3-B9AE-261BB545F515}" type="parTrans" cxnId="{A674E1DB-01BF-4EAE-AC2D-38CD1CFCB800}">
      <dgm:prSet/>
      <dgm:spPr/>
      <dgm:t>
        <a:bodyPr/>
        <a:lstStyle/>
        <a:p>
          <a:endParaRPr lang="en-US"/>
        </a:p>
      </dgm:t>
    </dgm:pt>
    <dgm:pt modelId="{D76BE921-A745-49CD-8CF3-88F55BF882B2}" type="sibTrans" cxnId="{A674E1DB-01BF-4EAE-AC2D-38CD1CFCB800}">
      <dgm:prSet/>
      <dgm:spPr/>
      <dgm:t>
        <a:bodyPr/>
        <a:lstStyle/>
        <a:p>
          <a:endParaRPr lang="en-US"/>
        </a:p>
      </dgm:t>
    </dgm:pt>
    <dgm:pt modelId="{FD8FA43B-72F5-4906-A138-1933874525AC}">
      <dgm:prSet/>
      <dgm:spPr/>
      <dgm:t>
        <a:bodyPr/>
        <a:lstStyle/>
        <a:p>
          <a:r>
            <a:rPr lang="en-IN" dirty="0">
              <a:solidFill>
                <a:srgbClr val="000000"/>
              </a:solidFill>
            </a:rPr>
            <a:t>Normalized cut</a:t>
          </a:r>
          <a:endParaRPr lang="en-US" dirty="0">
            <a:solidFill>
              <a:srgbClr val="000000"/>
            </a:solidFill>
          </a:endParaRPr>
        </a:p>
      </dgm:t>
    </dgm:pt>
    <dgm:pt modelId="{01D63EB0-C3FA-410C-BEC9-1FB5AECBB87B}" type="parTrans" cxnId="{CF5F4E44-48D5-49E7-8780-6E4067DE31D5}">
      <dgm:prSet/>
      <dgm:spPr/>
      <dgm:t>
        <a:bodyPr/>
        <a:lstStyle/>
        <a:p>
          <a:endParaRPr lang="en-US"/>
        </a:p>
      </dgm:t>
    </dgm:pt>
    <dgm:pt modelId="{77414F28-940A-40D7-B680-CD367F1B9792}" type="sibTrans" cxnId="{CF5F4E44-48D5-49E7-8780-6E4067DE31D5}">
      <dgm:prSet/>
      <dgm:spPr/>
      <dgm:t>
        <a:bodyPr/>
        <a:lstStyle/>
        <a:p>
          <a:endParaRPr lang="en-US"/>
        </a:p>
      </dgm:t>
    </dgm:pt>
    <dgm:pt modelId="{B770FF77-415B-44A6-95E5-37CEFFEF272B}">
      <dgm:prSet/>
      <dgm:spPr/>
      <dgm:t>
        <a:bodyPr/>
        <a:lstStyle/>
        <a:p>
          <a:r>
            <a:rPr lang="en-IN" dirty="0">
              <a:solidFill>
                <a:srgbClr val="000000"/>
              </a:solidFill>
            </a:rPr>
            <a:t>Expected cut</a:t>
          </a:r>
          <a:endParaRPr lang="en-US" dirty="0">
            <a:solidFill>
              <a:srgbClr val="000000"/>
            </a:solidFill>
          </a:endParaRPr>
        </a:p>
      </dgm:t>
    </dgm:pt>
    <dgm:pt modelId="{EF57EA5B-CCF1-4D7E-B71B-31B37979931F}" type="parTrans" cxnId="{798534EC-1C81-4E3E-9506-94042950FD1A}">
      <dgm:prSet/>
      <dgm:spPr/>
      <dgm:t>
        <a:bodyPr/>
        <a:lstStyle/>
        <a:p>
          <a:endParaRPr lang="en-US"/>
        </a:p>
      </dgm:t>
    </dgm:pt>
    <dgm:pt modelId="{D4253A13-6011-4A42-B49C-791F16B181B5}" type="sibTrans" cxnId="{798534EC-1C81-4E3E-9506-94042950FD1A}">
      <dgm:prSet/>
      <dgm:spPr/>
      <dgm:t>
        <a:bodyPr/>
        <a:lstStyle/>
        <a:p>
          <a:endParaRPr lang="en-US"/>
        </a:p>
      </dgm:t>
    </dgm:pt>
    <dgm:pt modelId="{B423F83B-621D-465F-9661-BD5C9316A3FA}">
      <dgm:prSet/>
      <dgm:spPr/>
      <dgm:t>
        <a:bodyPr/>
        <a:lstStyle/>
        <a:p>
          <a:r>
            <a:rPr lang="en-IN" dirty="0"/>
            <a:t>Large scale Network Handling</a:t>
          </a:r>
          <a:endParaRPr lang="en-US" dirty="0"/>
        </a:p>
      </dgm:t>
    </dgm:pt>
    <dgm:pt modelId="{221A1801-DD9A-42CF-877F-AC93E9E144FA}" type="parTrans" cxnId="{DD041EB9-8BFE-4985-9D92-6B459B5FC3EE}">
      <dgm:prSet/>
      <dgm:spPr/>
      <dgm:t>
        <a:bodyPr/>
        <a:lstStyle/>
        <a:p>
          <a:endParaRPr lang="en-US"/>
        </a:p>
      </dgm:t>
    </dgm:pt>
    <dgm:pt modelId="{DEA1655E-A503-4FEF-859E-21ED8852DD05}" type="sibTrans" cxnId="{DD041EB9-8BFE-4985-9D92-6B459B5FC3EE}">
      <dgm:prSet/>
      <dgm:spPr/>
      <dgm:t>
        <a:bodyPr/>
        <a:lstStyle/>
        <a:p>
          <a:endParaRPr lang="en-US"/>
        </a:p>
      </dgm:t>
    </dgm:pt>
    <dgm:pt modelId="{76E9373C-ADA9-41D5-9B19-AD38ED334AF2}" type="pres">
      <dgm:prSet presAssocID="{B2D1CEBA-D146-4C24-B284-0A81268666E3}" presName="linear" presStyleCnt="0">
        <dgm:presLayoutVars>
          <dgm:dir/>
          <dgm:animLvl val="lvl"/>
          <dgm:resizeHandles val="exact"/>
        </dgm:presLayoutVars>
      </dgm:prSet>
      <dgm:spPr/>
    </dgm:pt>
    <dgm:pt modelId="{155D71C9-A1D5-4327-B953-B3BBD49B2B81}" type="pres">
      <dgm:prSet presAssocID="{565E5C32-5D55-429F-BFFB-F0F20AACD27A}" presName="parentLin" presStyleCnt="0"/>
      <dgm:spPr/>
    </dgm:pt>
    <dgm:pt modelId="{5AB2B5FF-46FC-4F20-90F3-6EF0D28A68FC}" type="pres">
      <dgm:prSet presAssocID="{565E5C32-5D55-429F-BFFB-F0F20AACD27A}" presName="parentLeftMargin" presStyleLbl="node1" presStyleIdx="0" presStyleCnt="2"/>
      <dgm:spPr/>
    </dgm:pt>
    <dgm:pt modelId="{4897C217-D211-40A4-8443-588FD9817E66}" type="pres">
      <dgm:prSet presAssocID="{565E5C32-5D55-429F-BFFB-F0F20AACD27A}" presName="parentText" presStyleLbl="node1" presStyleIdx="0" presStyleCnt="2">
        <dgm:presLayoutVars>
          <dgm:chMax val="0"/>
          <dgm:bulletEnabled val="1"/>
        </dgm:presLayoutVars>
      </dgm:prSet>
      <dgm:spPr/>
    </dgm:pt>
    <dgm:pt modelId="{2A3E8BE9-3073-4D44-A168-99085158D228}" type="pres">
      <dgm:prSet presAssocID="{565E5C32-5D55-429F-BFFB-F0F20AACD27A}" presName="negativeSpace" presStyleCnt="0"/>
      <dgm:spPr/>
    </dgm:pt>
    <dgm:pt modelId="{BD0F7534-B9C6-498A-B88B-A82BA2019FDC}" type="pres">
      <dgm:prSet presAssocID="{565E5C32-5D55-429F-BFFB-F0F20AACD27A}" presName="childText" presStyleLbl="conFgAcc1" presStyleIdx="0" presStyleCnt="2">
        <dgm:presLayoutVars>
          <dgm:bulletEnabled val="1"/>
        </dgm:presLayoutVars>
      </dgm:prSet>
      <dgm:spPr/>
    </dgm:pt>
    <dgm:pt modelId="{9D5D4AA5-1E07-4B7A-81B5-519E30877F80}" type="pres">
      <dgm:prSet presAssocID="{FD77BA28-B878-4286-888B-D79BD4EA99C1}" presName="spaceBetweenRectangles" presStyleCnt="0"/>
      <dgm:spPr/>
    </dgm:pt>
    <dgm:pt modelId="{A7CDC8DA-07A0-4F66-B1B0-3DBE0C9BEBBB}" type="pres">
      <dgm:prSet presAssocID="{B423F83B-621D-465F-9661-BD5C9316A3FA}" presName="parentLin" presStyleCnt="0"/>
      <dgm:spPr/>
    </dgm:pt>
    <dgm:pt modelId="{A5D8BD9E-F24C-4D0E-9CE7-8E845166E6D9}" type="pres">
      <dgm:prSet presAssocID="{B423F83B-621D-465F-9661-BD5C9316A3FA}" presName="parentLeftMargin" presStyleLbl="node1" presStyleIdx="0" presStyleCnt="2"/>
      <dgm:spPr/>
    </dgm:pt>
    <dgm:pt modelId="{2C3B0819-C488-4239-AC68-D290F0D9EEED}" type="pres">
      <dgm:prSet presAssocID="{B423F83B-621D-465F-9661-BD5C9316A3FA}" presName="parentText" presStyleLbl="node1" presStyleIdx="1" presStyleCnt="2">
        <dgm:presLayoutVars>
          <dgm:chMax val="0"/>
          <dgm:bulletEnabled val="1"/>
        </dgm:presLayoutVars>
      </dgm:prSet>
      <dgm:spPr/>
    </dgm:pt>
    <dgm:pt modelId="{4223262F-56CB-467B-B59D-87098E467710}" type="pres">
      <dgm:prSet presAssocID="{B423F83B-621D-465F-9661-BD5C9316A3FA}" presName="negativeSpace" presStyleCnt="0"/>
      <dgm:spPr/>
    </dgm:pt>
    <dgm:pt modelId="{869E9F49-C8A6-460E-8E3E-556A9988B936}" type="pres">
      <dgm:prSet presAssocID="{B423F83B-621D-465F-9661-BD5C9316A3FA}" presName="childText" presStyleLbl="conFgAcc1" presStyleIdx="1" presStyleCnt="2">
        <dgm:presLayoutVars>
          <dgm:bulletEnabled val="1"/>
        </dgm:presLayoutVars>
      </dgm:prSet>
      <dgm:spPr/>
    </dgm:pt>
  </dgm:ptLst>
  <dgm:cxnLst>
    <dgm:cxn modelId="{35415113-B116-4518-9CB0-6B1907D80A6A}" type="presOf" srcId="{B423F83B-621D-465F-9661-BD5C9316A3FA}" destId="{2C3B0819-C488-4239-AC68-D290F0D9EEED}" srcOrd="1" destOrd="0" presId="urn:microsoft.com/office/officeart/2005/8/layout/list1"/>
    <dgm:cxn modelId="{0C604914-14F0-4DFE-8EA0-C15CFC2755EF}" type="presOf" srcId="{565E5C32-5D55-429F-BFFB-F0F20AACD27A}" destId="{5AB2B5FF-46FC-4F20-90F3-6EF0D28A68FC}" srcOrd="0" destOrd="0" presId="urn:microsoft.com/office/officeart/2005/8/layout/list1"/>
    <dgm:cxn modelId="{3E866D33-CEE8-4D24-BF17-85FC851A7732}" type="presOf" srcId="{FD8FA43B-72F5-4906-A138-1933874525AC}" destId="{BD0F7534-B9C6-498A-B88B-A82BA2019FDC}" srcOrd="0" destOrd="1" presId="urn:microsoft.com/office/officeart/2005/8/layout/list1"/>
    <dgm:cxn modelId="{906E8C42-EFF1-4B25-8EC0-850B563812DB}" srcId="{B2D1CEBA-D146-4C24-B284-0A81268666E3}" destId="{565E5C32-5D55-429F-BFFB-F0F20AACD27A}" srcOrd="0" destOrd="0" parTransId="{04A1E10A-5DD8-4D3C-B335-630B823855FC}" sibTransId="{FD77BA28-B878-4286-888B-D79BD4EA99C1}"/>
    <dgm:cxn modelId="{CF5F4E44-48D5-49E7-8780-6E4067DE31D5}" srcId="{565E5C32-5D55-429F-BFFB-F0F20AACD27A}" destId="{FD8FA43B-72F5-4906-A138-1933874525AC}" srcOrd="1" destOrd="0" parTransId="{01D63EB0-C3FA-410C-BEC9-1FB5AECBB87B}" sibTransId="{77414F28-940A-40D7-B680-CD367F1B9792}"/>
    <dgm:cxn modelId="{82611573-9E11-48C1-BAC0-E4B593816DD3}" type="presOf" srcId="{565E5C32-5D55-429F-BFFB-F0F20AACD27A}" destId="{4897C217-D211-40A4-8443-588FD9817E66}" srcOrd="1" destOrd="0" presId="urn:microsoft.com/office/officeart/2005/8/layout/list1"/>
    <dgm:cxn modelId="{0569BC8F-6F55-464C-8C4E-BD91B9A2A71F}" type="presOf" srcId="{B2D1CEBA-D146-4C24-B284-0A81268666E3}" destId="{76E9373C-ADA9-41D5-9B19-AD38ED334AF2}" srcOrd="0" destOrd="0" presId="urn:microsoft.com/office/officeart/2005/8/layout/list1"/>
    <dgm:cxn modelId="{55636291-BA38-4202-B2D6-207655F8D9E3}" type="presOf" srcId="{B770FF77-415B-44A6-95E5-37CEFFEF272B}" destId="{BD0F7534-B9C6-498A-B88B-A82BA2019FDC}" srcOrd="0" destOrd="2" presId="urn:microsoft.com/office/officeart/2005/8/layout/list1"/>
    <dgm:cxn modelId="{065D75AB-49ED-43F1-BC9A-F7BC47C517B0}" type="presOf" srcId="{5A5E819A-3D7D-499D-8D60-32567C5D615E}" destId="{BD0F7534-B9C6-498A-B88B-A82BA2019FDC}" srcOrd="0" destOrd="0" presId="urn:microsoft.com/office/officeart/2005/8/layout/list1"/>
    <dgm:cxn modelId="{DD041EB9-8BFE-4985-9D92-6B459B5FC3EE}" srcId="{B2D1CEBA-D146-4C24-B284-0A81268666E3}" destId="{B423F83B-621D-465F-9661-BD5C9316A3FA}" srcOrd="1" destOrd="0" parTransId="{221A1801-DD9A-42CF-877F-AC93E9E144FA}" sibTransId="{DEA1655E-A503-4FEF-859E-21ED8852DD05}"/>
    <dgm:cxn modelId="{A674E1DB-01BF-4EAE-AC2D-38CD1CFCB800}" srcId="{565E5C32-5D55-429F-BFFB-F0F20AACD27A}" destId="{5A5E819A-3D7D-499D-8D60-32567C5D615E}" srcOrd="0" destOrd="0" parTransId="{F8697A11-7FC3-47E3-B9AE-261BB545F515}" sibTransId="{D76BE921-A745-49CD-8CF3-88F55BF882B2}"/>
    <dgm:cxn modelId="{798534EC-1C81-4E3E-9506-94042950FD1A}" srcId="{565E5C32-5D55-429F-BFFB-F0F20AACD27A}" destId="{B770FF77-415B-44A6-95E5-37CEFFEF272B}" srcOrd="2" destOrd="0" parTransId="{EF57EA5B-CCF1-4D7E-B71B-31B37979931F}" sibTransId="{D4253A13-6011-4A42-B49C-791F16B181B5}"/>
    <dgm:cxn modelId="{058FE9F2-614F-44B5-BA04-692E6AFB6DDC}" type="presOf" srcId="{B423F83B-621D-465F-9661-BD5C9316A3FA}" destId="{A5D8BD9E-F24C-4D0E-9CE7-8E845166E6D9}" srcOrd="0" destOrd="0" presId="urn:microsoft.com/office/officeart/2005/8/layout/list1"/>
    <dgm:cxn modelId="{6411B469-8BFA-4440-916B-AE684A50BC4F}" type="presParOf" srcId="{76E9373C-ADA9-41D5-9B19-AD38ED334AF2}" destId="{155D71C9-A1D5-4327-B953-B3BBD49B2B81}" srcOrd="0" destOrd="0" presId="urn:microsoft.com/office/officeart/2005/8/layout/list1"/>
    <dgm:cxn modelId="{E1B1DC70-FFB6-41F6-9DB4-9319E8829F5A}" type="presParOf" srcId="{155D71C9-A1D5-4327-B953-B3BBD49B2B81}" destId="{5AB2B5FF-46FC-4F20-90F3-6EF0D28A68FC}" srcOrd="0" destOrd="0" presId="urn:microsoft.com/office/officeart/2005/8/layout/list1"/>
    <dgm:cxn modelId="{8107249C-BEEC-4AA7-8D4E-C445B4A08B78}" type="presParOf" srcId="{155D71C9-A1D5-4327-B953-B3BBD49B2B81}" destId="{4897C217-D211-40A4-8443-588FD9817E66}" srcOrd="1" destOrd="0" presId="urn:microsoft.com/office/officeart/2005/8/layout/list1"/>
    <dgm:cxn modelId="{8E6DF801-D288-4445-B086-69A71D946A95}" type="presParOf" srcId="{76E9373C-ADA9-41D5-9B19-AD38ED334AF2}" destId="{2A3E8BE9-3073-4D44-A168-99085158D228}" srcOrd="1" destOrd="0" presId="urn:microsoft.com/office/officeart/2005/8/layout/list1"/>
    <dgm:cxn modelId="{76919C3A-C51B-42D5-8A2E-6DE56351258A}" type="presParOf" srcId="{76E9373C-ADA9-41D5-9B19-AD38ED334AF2}" destId="{BD0F7534-B9C6-498A-B88B-A82BA2019FDC}" srcOrd="2" destOrd="0" presId="urn:microsoft.com/office/officeart/2005/8/layout/list1"/>
    <dgm:cxn modelId="{51A8E2DA-74B9-4B50-967F-5F79C1EDD696}" type="presParOf" srcId="{76E9373C-ADA9-41D5-9B19-AD38ED334AF2}" destId="{9D5D4AA5-1E07-4B7A-81B5-519E30877F80}" srcOrd="3" destOrd="0" presId="urn:microsoft.com/office/officeart/2005/8/layout/list1"/>
    <dgm:cxn modelId="{A6B60F94-5A66-4DD9-B59D-45DE6F7EE9A5}" type="presParOf" srcId="{76E9373C-ADA9-41D5-9B19-AD38ED334AF2}" destId="{A7CDC8DA-07A0-4F66-B1B0-3DBE0C9BEBBB}" srcOrd="4" destOrd="0" presId="urn:microsoft.com/office/officeart/2005/8/layout/list1"/>
    <dgm:cxn modelId="{6437121A-77DF-48D0-8D3B-2182ADF865DF}" type="presParOf" srcId="{A7CDC8DA-07A0-4F66-B1B0-3DBE0C9BEBBB}" destId="{A5D8BD9E-F24C-4D0E-9CE7-8E845166E6D9}" srcOrd="0" destOrd="0" presId="urn:microsoft.com/office/officeart/2005/8/layout/list1"/>
    <dgm:cxn modelId="{A29AEB06-2F16-4403-9A8F-94D6400C57E1}" type="presParOf" srcId="{A7CDC8DA-07A0-4F66-B1B0-3DBE0C9BEBBB}" destId="{2C3B0819-C488-4239-AC68-D290F0D9EEED}" srcOrd="1" destOrd="0" presId="urn:microsoft.com/office/officeart/2005/8/layout/list1"/>
    <dgm:cxn modelId="{EA7E2D50-783B-4F8C-B9E3-76A51FF78380}" type="presParOf" srcId="{76E9373C-ADA9-41D5-9B19-AD38ED334AF2}" destId="{4223262F-56CB-467B-B59D-87098E467710}" srcOrd="5" destOrd="0" presId="urn:microsoft.com/office/officeart/2005/8/layout/list1"/>
    <dgm:cxn modelId="{8A0CBE56-FED1-469B-BF85-A10EE05281B8}" type="presParOf" srcId="{76E9373C-ADA9-41D5-9B19-AD38ED334AF2}" destId="{869E9F49-C8A6-460E-8E3E-556A9988B936}"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F7534-B9C6-498A-B88B-A82BA2019FDC}">
      <dsp:nvSpPr>
        <dsp:cNvPr id="0" name=""/>
        <dsp:cNvSpPr/>
      </dsp:nvSpPr>
      <dsp:spPr>
        <a:xfrm>
          <a:off x="0" y="414749"/>
          <a:ext cx="5057822" cy="173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2543" tIns="499872" rIns="392543" bIns="170688" numCol="1" spcCol="1270" anchor="t" anchorCtr="0">
          <a:noAutofit/>
        </a:bodyPr>
        <a:lstStyle/>
        <a:p>
          <a:pPr marL="228600" lvl="1" indent="-228600" algn="l" defTabSz="1066800">
            <a:lnSpc>
              <a:spcPct val="90000"/>
            </a:lnSpc>
            <a:spcBef>
              <a:spcPct val="0"/>
            </a:spcBef>
            <a:spcAft>
              <a:spcPct val="15000"/>
            </a:spcAft>
            <a:buChar char="•"/>
          </a:pPr>
          <a:r>
            <a:rPr lang="en-IN" sz="2400" kern="1200" dirty="0">
              <a:solidFill>
                <a:srgbClr val="000000"/>
              </a:solidFill>
            </a:rPr>
            <a:t>Minimum cut criterion</a:t>
          </a:r>
          <a:endParaRPr lang="en-US" sz="2400" kern="1200" dirty="0">
            <a:solidFill>
              <a:srgbClr val="000000"/>
            </a:solidFill>
          </a:endParaRPr>
        </a:p>
        <a:p>
          <a:pPr marL="228600" lvl="1" indent="-228600" algn="l" defTabSz="1066800">
            <a:lnSpc>
              <a:spcPct val="90000"/>
            </a:lnSpc>
            <a:spcBef>
              <a:spcPct val="0"/>
            </a:spcBef>
            <a:spcAft>
              <a:spcPct val="15000"/>
            </a:spcAft>
            <a:buChar char="•"/>
          </a:pPr>
          <a:r>
            <a:rPr lang="en-IN" sz="2400" kern="1200" dirty="0">
              <a:solidFill>
                <a:srgbClr val="000000"/>
              </a:solidFill>
            </a:rPr>
            <a:t>Normalized cut</a:t>
          </a:r>
          <a:endParaRPr lang="en-US" sz="2400" kern="1200" dirty="0">
            <a:solidFill>
              <a:srgbClr val="000000"/>
            </a:solidFill>
          </a:endParaRPr>
        </a:p>
        <a:p>
          <a:pPr marL="228600" lvl="1" indent="-228600" algn="l" defTabSz="1066800">
            <a:lnSpc>
              <a:spcPct val="90000"/>
            </a:lnSpc>
            <a:spcBef>
              <a:spcPct val="0"/>
            </a:spcBef>
            <a:spcAft>
              <a:spcPct val="15000"/>
            </a:spcAft>
            <a:buChar char="•"/>
          </a:pPr>
          <a:r>
            <a:rPr lang="en-IN" sz="2400" kern="1200" dirty="0">
              <a:solidFill>
                <a:srgbClr val="000000"/>
              </a:solidFill>
            </a:rPr>
            <a:t>Expected cut</a:t>
          </a:r>
          <a:endParaRPr lang="en-US" sz="2400" kern="1200" dirty="0">
            <a:solidFill>
              <a:srgbClr val="000000"/>
            </a:solidFill>
          </a:endParaRPr>
        </a:p>
      </dsp:txBody>
      <dsp:txXfrm>
        <a:off x="0" y="414749"/>
        <a:ext cx="5057822" cy="1738800"/>
      </dsp:txXfrm>
    </dsp:sp>
    <dsp:sp modelId="{4897C217-D211-40A4-8443-588FD9817E66}">
      <dsp:nvSpPr>
        <dsp:cNvPr id="0" name=""/>
        <dsp:cNvSpPr/>
      </dsp:nvSpPr>
      <dsp:spPr>
        <a:xfrm>
          <a:off x="252891" y="60509"/>
          <a:ext cx="3540475"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822" tIns="0" rIns="133822" bIns="0" numCol="1" spcCol="1270" anchor="ctr" anchorCtr="0">
          <a:noAutofit/>
        </a:bodyPr>
        <a:lstStyle/>
        <a:p>
          <a:pPr marL="0" lvl="0" indent="0" algn="l" defTabSz="1066800">
            <a:lnSpc>
              <a:spcPct val="90000"/>
            </a:lnSpc>
            <a:spcBef>
              <a:spcPct val="0"/>
            </a:spcBef>
            <a:spcAft>
              <a:spcPct val="35000"/>
            </a:spcAft>
            <a:buNone/>
          </a:pPr>
          <a:r>
            <a:rPr lang="en-IN" sz="2400" kern="1200" dirty="0"/>
            <a:t>Cut criteria-based community detection </a:t>
          </a:r>
          <a:endParaRPr lang="en-US" sz="2400" kern="1200" dirty="0"/>
        </a:p>
      </dsp:txBody>
      <dsp:txXfrm>
        <a:off x="287476" y="95094"/>
        <a:ext cx="3471305" cy="639310"/>
      </dsp:txXfrm>
    </dsp:sp>
    <dsp:sp modelId="{869E9F49-C8A6-460E-8E3E-556A9988B936}">
      <dsp:nvSpPr>
        <dsp:cNvPr id="0" name=""/>
        <dsp:cNvSpPr/>
      </dsp:nvSpPr>
      <dsp:spPr>
        <a:xfrm>
          <a:off x="0" y="2637390"/>
          <a:ext cx="5057822"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3B0819-C488-4239-AC68-D290F0D9EEED}">
      <dsp:nvSpPr>
        <dsp:cNvPr id="0" name=""/>
        <dsp:cNvSpPr/>
      </dsp:nvSpPr>
      <dsp:spPr>
        <a:xfrm>
          <a:off x="252891" y="2283150"/>
          <a:ext cx="3540475"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822" tIns="0" rIns="133822" bIns="0" numCol="1" spcCol="1270" anchor="ctr" anchorCtr="0">
          <a:noAutofit/>
        </a:bodyPr>
        <a:lstStyle/>
        <a:p>
          <a:pPr marL="0" lvl="0" indent="0" algn="l" defTabSz="1066800">
            <a:lnSpc>
              <a:spcPct val="90000"/>
            </a:lnSpc>
            <a:spcBef>
              <a:spcPct val="0"/>
            </a:spcBef>
            <a:spcAft>
              <a:spcPct val="35000"/>
            </a:spcAft>
            <a:buNone/>
          </a:pPr>
          <a:r>
            <a:rPr lang="en-IN" sz="2400" kern="1200" dirty="0"/>
            <a:t>Large scale Network Handling</a:t>
          </a:r>
          <a:endParaRPr lang="en-US" sz="2400" kern="1200" dirty="0"/>
        </a:p>
      </dsp:txBody>
      <dsp:txXfrm>
        <a:off x="287476" y="2317735"/>
        <a:ext cx="3471305"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1f6f22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1f6f22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3024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1f6f22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1f6f22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1f6f22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1f6f22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35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1f6f22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1f6f22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7869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1f6f22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1f6f22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319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1f6f22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1f6f22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98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1f6f22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1f6f22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09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1f6f22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1f6f22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55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emf"/><Relationship Id="rId7" Type="http://schemas.openxmlformats.org/officeDocument/2006/relationships/oleObject" Target="../embeddings/oleObject7.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6.emf"/><Relationship Id="rId7"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97571" y="1259019"/>
            <a:ext cx="6916067" cy="11067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00" dirty="0"/>
              <a:t>Community Detection based on Distance Dynamics</a:t>
            </a:r>
            <a:endParaRPr sz="3200" dirty="0">
              <a:latin typeface="Calibri" panose="020F0502020204030204" pitchFamily="34" charset="0"/>
              <a:cs typeface="Calibri" panose="020F0502020204030204" pitchFamily="34" charset="0"/>
            </a:endParaRPr>
          </a:p>
        </p:txBody>
      </p:sp>
      <p:sp>
        <p:nvSpPr>
          <p:cNvPr id="67" name="Google Shape;67;p13"/>
          <p:cNvSpPr txBox="1">
            <a:spLocks noGrp="1"/>
          </p:cNvSpPr>
          <p:nvPr>
            <p:ph type="subTitle" idx="1"/>
          </p:nvPr>
        </p:nvSpPr>
        <p:spPr>
          <a:xfrm>
            <a:off x="1697692" y="2303721"/>
            <a:ext cx="5748616" cy="1580760"/>
          </a:xfrm>
          <a:prstGeom prst="rect">
            <a:avLst/>
          </a:prstGeom>
        </p:spPr>
        <p:txBody>
          <a:bodyPr spcFirstLastPara="1" wrap="square" lIns="91425" tIns="91425" rIns="91425" bIns="91425" anchor="t" anchorCtr="0">
            <a:normAutofit fontScale="47500" lnSpcReduction="20000"/>
          </a:bodyPr>
          <a:lstStyle/>
          <a:p>
            <a:pPr marL="0" lvl="0" indent="0" algn="ctr" rtl="0">
              <a:lnSpc>
                <a:spcPct val="90000"/>
              </a:lnSpc>
              <a:spcBef>
                <a:spcPts val="0"/>
              </a:spcBef>
              <a:spcAft>
                <a:spcPts val="0"/>
              </a:spcAft>
              <a:buNone/>
            </a:pPr>
            <a:r>
              <a:rPr lang="en" sz="4500" dirty="0">
                <a:solidFill>
                  <a:srgbClr val="000000"/>
                </a:solidFill>
                <a:latin typeface="Calibri" panose="020F0502020204030204" pitchFamily="34" charset="0"/>
                <a:cs typeface="Calibri" panose="020F0502020204030204" pitchFamily="34" charset="0"/>
              </a:rPr>
              <a:t>Group 6 - 3 Vertices</a:t>
            </a:r>
          </a:p>
          <a:p>
            <a:pPr marL="0" lvl="0" indent="0" algn="ctr" rtl="0">
              <a:lnSpc>
                <a:spcPct val="90000"/>
              </a:lnSpc>
              <a:spcBef>
                <a:spcPts val="0"/>
              </a:spcBef>
              <a:spcAft>
                <a:spcPts val="0"/>
              </a:spcAft>
              <a:buNone/>
            </a:pPr>
            <a:endParaRPr lang="en" sz="2000" dirty="0">
              <a:solidFill>
                <a:srgbClr val="000000"/>
              </a:solidFill>
              <a:latin typeface="Calibri" panose="020F0502020204030204" pitchFamily="34" charset="0"/>
              <a:cs typeface="Calibri" panose="020F0502020204030204" pitchFamily="34" charset="0"/>
            </a:endParaRPr>
          </a:p>
          <a:p>
            <a:pPr marL="0" lvl="0" indent="0" algn="ctr" rtl="0">
              <a:lnSpc>
                <a:spcPct val="90000"/>
              </a:lnSpc>
              <a:spcBef>
                <a:spcPts val="0"/>
              </a:spcBef>
              <a:spcAft>
                <a:spcPts val="0"/>
              </a:spcAft>
              <a:buNone/>
            </a:pPr>
            <a:r>
              <a:rPr lang="en" sz="2000" dirty="0">
                <a:solidFill>
                  <a:srgbClr val="000000"/>
                </a:solidFill>
                <a:latin typeface="Calibri" panose="020F0502020204030204" pitchFamily="34" charset="0"/>
                <a:cs typeface="Calibri" panose="020F0502020204030204" pitchFamily="34" charset="0"/>
              </a:rPr>
              <a:t>                            	           </a:t>
            </a:r>
          </a:p>
          <a:p>
            <a:pPr marL="0" lvl="0" indent="0" algn="ctr" rtl="0">
              <a:lnSpc>
                <a:spcPct val="90000"/>
              </a:lnSpc>
              <a:spcBef>
                <a:spcPts val="0"/>
              </a:spcBef>
              <a:spcAft>
                <a:spcPts val="0"/>
              </a:spcAft>
              <a:buNone/>
            </a:pPr>
            <a:r>
              <a:rPr lang="en" sz="2000" dirty="0">
                <a:solidFill>
                  <a:srgbClr val="000000"/>
                </a:solidFill>
                <a:latin typeface="Calibri" panose="020F0502020204030204" pitchFamily="34" charset="0"/>
                <a:cs typeface="Calibri" panose="020F0502020204030204" pitchFamily="34" charset="0"/>
              </a:rPr>
              <a:t>                                                   </a:t>
            </a:r>
          </a:p>
          <a:p>
            <a:pPr marL="0" lvl="0" indent="0" algn="ctr" rtl="0">
              <a:lnSpc>
                <a:spcPct val="120000"/>
              </a:lnSpc>
              <a:spcBef>
                <a:spcPts val="0"/>
              </a:spcBef>
              <a:spcAft>
                <a:spcPts val="0"/>
              </a:spcAft>
              <a:buNone/>
            </a:pPr>
            <a:r>
              <a:rPr lang="en" sz="2000" dirty="0">
                <a:solidFill>
                  <a:srgbClr val="000000"/>
                </a:solidFill>
                <a:latin typeface="Calibri" panose="020F0502020204030204" pitchFamily="34" charset="0"/>
                <a:cs typeface="Calibri" panose="020F0502020204030204" pitchFamily="34" charset="0"/>
              </a:rPr>
              <a:t>                                                      </a:t>
            </a:r>
          </a:p>
          <a:p>
            <a:pPr marL="0" lvl="0" indent="0" algn="ctr" rtl="0">
              <a:lnSpc>
                <a:spcPct val="120000"/>
              </a:lnSpc>
              <a:spcBef>
                <a:spcPts val="0"/>
              </a:spcBef>
              <a:spcAft>
                <a:spcPts val="0"/>
              </a:spcAft>
              <a:buNone/>
            </a:pPr>
            <a:r>
              <a:rPr lang="en" sz="2000" dirty="0">
                <a:solidFill>
                  <a:srgbClr val="000000"/>
                </a:solidFill>
                <a:latin typeface="Calibri" panose="020F0502020204030204" pitchFamily="34" charset="0"/>
                <a:cs typeface="Calibri" panose="020F0502020204030204" pitchFamily="34" charset="0"/>
              </a:rPr>
              <a:t>                                                                                 </a:t>
            </a:r>
            <a:r>
              <a:rPr lang="en" sz="3000" dirty="0">
                <a:solidFill>
                  <a:srgbClr val="000000"/>
                </a:solidFill>
                <a:latin typeface="Calibri" panose="020F0502020204030204" pitchFamily="34" charset="0"/>
                <a:cs typeface="Calibri" panose="020F0502020204030204" pitchFamily="34" charset="0"/>
              </a:rPr>
              <a:t>Shivani Kolanu</a:t>
            </a:r>
          </a:p>
          <a:p>
            <a:pPr marL="0" lvl="0" indent="0" algn="ctr" rtl="0">
              <a:lnSpc>
                <a:spcPct val="120000"/>
              </a:lnSpc>
              <a:spcBef>
                <a:spcPts val="0"/>
              </a:spcBef>
              <a:spcAft>
                <a:spcPts val="0"/>
              </a:spcAft>
              <a:buNone/>
            </a:pPr>
            <a:r>
              <a:rPr lang="en" sz="3000" dirty="0">
                <a:solidFill>
                  <a:srgbClr val="000000"/>
                </a:solidFill>
                <a:latin typeface="Calibri" panose="020F0502020204030204" pitchFamily="34" charset="0"/>
                <a:cs typeface="Calibri" panose="020F0502020204030204" pitchFamily="34" charset="0"/>
              </a:rPr>
              <a:t>		                    Bhavya Penumarthi</a:t>
            </a:r>
          </a:p>
          <a:p>
            <a:pPr marL="0" lvl="0" indent="0" algn="ctr" rtl="0">
              <a:lnSpc>
                <a:spcPct val="120000"/>
              </a:lnSpc>
              <a:spcBef>
                <a:spcPts val="0"/>
              </a:spcBef>
              <a:spcAft>
                <a:spcPts val="0"/>
              </a:spcAft>
              <a:buNone/>
            </a:pPr>
            <a:r>
              <a:rPr lang="en" sz="3000" dirty="0">
                <a:solidFill>
                  <a:srgbClr val="000000"/>
                </a:solidFill>
                <a:latin typeface="Calibri" panose="020F0502020204030204" pitchFamily="34" charset="0"/>
                <a:cs typeface="Calibri" panose="020F0502020204030204" pitchFamily="34" charset="0"/>
              </a:rPr>
              <a:t>		              Sreekar Alakanti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Attractor                     Common Neighbor Influence</a:t>
            </a:r>
            <a:br>
              <a:rPr lang="en-US" dirty="0">
                <a:latin typeface="Calibri" panose="020F0502020204030204" pitchFamily="34" charset="0"/>
                <a:cs typeface="Calibri" panose="020F0502020204030204" pitchFamily="34" charset="0"/>
              </a:rPr>
            </a:br>
            <a:endParaRPr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050F2616-A6D7-C095-B319-39E13A1C764A}"/>
              </a:ext>
            </a:extLst>
          </p:cNvPr>
          <p:cNvSpPr>
            <a:spLocks noGrp="1"/>
          </p:cNvSpPr>
          <p:nvPr>
            <p:ph type="body" idx="1"/>
          </p:nvPr>
        </p:nvSpPr>
        <p:spPr>
          <a:xfrm>
            <a:off x="138147" y="993341"/>
            <a:ext cx="8833973" cy="3705134"/>
          </a:xfrm>
        </p:spPr>
        <p:txBody>
          <a:bodyPr>
            <a:normAutofit/>
          </a:bodyPr>
          <a:lstStyle/>
          <a:p>
            <a:pPr marL="114300" indent="0">
              <a:buNone/>
            </a:pPr>
            <a:endParaRPr lang="en-US" dirty="0">
              <a:solidFill>
                <a:srgbClr val="000000"/>
              </a:solidFill>
              <a:latin typeface="Calibri" panose="020F0502020204030204" pitchFamily="34" charset="0"/>
              <a:cs typeface="Calibri" panose="020F0502020204030204" pitchFamily="34" charset="0"/>
            </a:endParaRPr>
          </a:p>
        </p:txBody>
      </p:sp>
      <p:pic>
        <p:nvPicPr>
          <p:cNvPr id="2" name="Picture 9">
            <a:extLst>
              <a:ext uri="{FF2B5EF4-FFF2-40B4-BE49-F238E27FC236}">
                <a16:creationId xmlns:a16="http://schemas.microsoft.com/office/drawing/2014/main" id="{439B6F79-202F-F147-0DDE-CE8EA4329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32" y="993341"/>
            <a:ext cx="7232719" cy="287569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9" name="Object 8">
            <a:extLst>
              <a:ext uri="{FF2B5EF4-FFF2-40B4-BE49-F238E27FC236}">
                <a16:creationId xmlns:a16="http://schemas.microsoft.com/office/drawing/2014/main" id="{05BAFFB1-C383-6909-CC10-F5A55F2A748C}"/>
              </a:ext>
            </a:extLst>
          </p:cNvPr>
          <p:cNvGraphicFramePr>
            <a:graphicFrameLocks noChangeAspect="1"/>
          </p:cNvGraphicFramePr>
          <p:nvPr>
            <p:extLst>
              <p:ext uri="{D42A27DB-BD31-4B8C-83A1-F6EECF244321}">
                <p14:modId xmlns:p14="http://schemas.microsoft.com/office/powerpoint/2010/main" val="2660952412"/>
              </p:ext>
            </p:extLst>
          </p:nvPr>
        </p:nvGraphicFramePr>
        <p:xfrm>
          <a:off x="592116" y="3869036"/>
          <a:ext cx="8134350" cy="666750"/>
        </p:xfrm>
        <a:graphic>
          <a:graphicData uri="http://schemas.openxmlformats.org/presentationml/2006/ole">
            <mc:AlternateContent xmlns:mc="http://schemas.openxmlformats.org/markup-compatibility/2006">
              <mc:Choice xmlns:v="urn:schemas-microsoft-com:vml" Requires="v">
                <p:oleObj r:id="rId4" imgW="5574960" imgH="457200" progId="">
                  <p:embed/>
                </p:oleObj>
              </mc:Choice>
              <mc:Fallback>
                <p:oleObj r:id="rId4" imgW="5574960" imgH="457200" progId="">
                  <p:embed/>
                  <p:pic>
                    <p:nvPicPr>
                      <p:cNvPr id="13320" name="Object 8">
                        <a:extLst>
                          <a:ext uri="{FF2B5EF4-FFF2-40B4-BE49-F238E27FC236}">
                            <a16:creationId xmlns:a16="http://schemas.microsoft.com/office/drawing/2014/main" id="{26928303-EFE5-D9CF-1253-D3444956EB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16" y="3869036"/>
                        <a:ext cx="8134350" cy="6667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6134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Attractor                     Exclusive Neighbor Influence</a:t>
            </a:r>
            <a:br>
              <a:rPr lang="en-US" dirty="0">
                <a:latin typeface="Calibri" panose="020F0502020204030204" pitchFamily="34" charset="0"/>
                <a:cs typeface="Calibri" panose="020F0502020204030204" pitchFamily="34" charset="0"/>
              </a:rPr>
            </a:br>
            <a:endParaRPr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050F2616-A6D7-C095-B319-39E13A1C764A}"/>
              </a:ext>
            </a:extLst>
          </p:cNvPr>
          <p:cNvSpPr>
            <a:spLocks noGrp="1"/>
          </p:cNvSpPr>
          <p:nvPr>
            <p:ph type="body" idx="1"/>
          </p:nvPr>
        </p:nvSpPr>
        <p:spPr>
          <a:xfrm>
            <a:off x="138147" y="993340"/>
            <a:ext cx="8833973" cy="3835217"/>
          </a:xfrm>
        </p:spPr>
        <p:txBody>
          <a:bodyPr>
            <a:normAutofit fontScale="85000" lnSpcReduction="10000"/>
          </a:bodyPr>
          <a:lstStyle/>
          <a:p>
            <a:pPr marL="114300" indent="0">
              <a:buNone/>
            </a:pPr>
            <a:endParaRPr lang="en-US" altLang="en-US" b="1" dirty="0">
              <a:latin typeface="Times New Roman" panose="02020603050405020304" pitchFamily="18" charset="0"/>
              <a:cs typeface="Times New Roman" panose="02020603050405020304" pitchFamily="18" charset="0"/>
            </a:endParaRPr>
          </a:p>
          <a:p>
            <a:pPr marL="114300" indent="0">
              <a:buNone/>
            </a:pPr>
            <a:endParaRPr lang="en-US" altLang="en-US" b="1" dirty="0">
              <a:latin typeface="Times New Roman" panose="02020603050405020304" pitchFamily="18" charset="0"/>
              <a:cs typeface="Times New Roman" panose="02020603050405020304" pitchFamily="18" charset="0"/>
            </a:endParaRPr>
          </a:p>
          <a:p>
            <a:pPr marL="114300" indent="0">
              <a:buNone/>
            </a:pPr>
            <a:endParaRPr lang="en-US" altLang="en-US" b="1" dirty="0">
              <a:latin typeface="Times New Roman" panose="02020603050405020304" pitchFamily="18" charset="0"/>
              <a:cs typeface="Times New Roman" panose="02020603050405020304" pitchFamily="18" charset="0"/>
            </a:endParaRPr>
          </a:p>
          <a:p>
            <a:pPr marL="114300" indent="0">
              <a:buNone/>
            </a:pPr>
            <a:endParaRPr lang="en-US" altLang="en-US" b="1" dirty="0">
              <a:latin typeface="Times New Roman" panose="02020603050405020304" pitchFamily="18" charset="0"/>
              <a:cs typeface="Times New Roman" panose="02020603050405020304" pitchFamily="18" charset="0"/>
            </a:endParaRPr>
          </a:p>
          <a:p>
            <a:pPr marL="114300" indent="0">
              <a:buNone/>
            </a:pPr>
            <a:endParaRPr lang="en-US" altLang="en-US" b="1" dirty="0">
              <a:latin typeface="Times New Roman" panose="02020603050405020304" pitchFamily="18" charset="0"/>
              <a:cs typeface="Times New Roman" panose="02020603050405020304" pitchFamily="18" charset="0"/>
            </a:endParaRPr>
          </a:p>
          <a:p>
            <a:pPr marL="114300" indent="0">
              <a:buNone/>
            </a:pPr>
            <a:endParaRPr lang="en-US" altLang="en-US" b="1" dirty="0">
              <a:latin typeface="Times New Roman" panose="02020603050405020304" pitchFamily="18" charset="0"/>
              <a:cs typeface="Times New Roman" panose="02020603050405020304" pitchFamily="18" charset="0"/>
            </a:endParaRPr>
          </a:p>
          <a:p>
            <a:pPr marL="114300" indent="0">
              <a:buNone/>
            </a:pPr>
            <a:endParaRPr lang="en-US" altLang="en-US" b="1" dirty="0">
              <a:latin typeface="Times New Roman" panose="02020603050405020304" pitchFamily="18" charset="0"/>
              <a:cs typeface="Times New Roman" panose="02020603050405020304" pitchFamily="18" charset="0"/>
            </a:endParaRPr>
          </a:p>
          <a:p>
            <a:pPr marL="114300" indent="0">
              <a:buNone/>
            </a:pPr>
            <a:endParaRPr lang="en-US" altLang="en-US" b="1" dirty="0">
              <a:latin typeface="Times New Roman" panose="02020603050405020304" pitchFamily="18" charset="0"/>
              <a:cs typeface="Times New Roman" panose="02020603050405020304" pitchFamily="18" charset="0"/>
            </a:endParaRPr>
          </a:p>
          <a:p>
            <a:pPr marL="114300" indent="0">
              <a:buNone/>
            </a:pPr>
            <a:endParaRPr lang="en-US" altLang="en-US" b="1" dirty="0">
              <a:latin typeface="Times New Roman" panose="02020603050405020304" pitchFamily="18" charset="0"/>
              <a:cs typeface="Times New Roman" panose="02020603050405020304" pitchFamily="18" charset="0"/>
            </a:endParaRPr>
          </a:p>
          <a:p>
            <a:pPr marL="114300" indent="0">
              <a:buNone/>
            </a:pPr>
            <a:endParaRPr lang="en-US" altLang="en-US" b="1"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US" altLang="en-US" b="1"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US" altLang="en-US" b="1"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US" altLang="en-US" b="1"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US" altLang="en-US" b="1" dirty="0">
              <a:solidFill>
                <a:srgbClr val="000000"/>
              </a:solidFill>
              <a:latin typeface="Times New Roman" panose="02020603050405020304" pitchFamily="18" charset="0"/>
              <a:cs typeface="Times New Roman" panose="02020603050405020304" pitchFamily="18" charset="0"/>
            </a:endParaRPr>
          </a:p>
          <a:p>
            <a:pPr marL="114300" indent="0">
              <a:buNone/>
            </a:pPr>
            <a:r>
              <a:rPr lang="en-US" altLang="en-US" b="1" dirty="0">
                <a:solidFill>
                  <a:srgbClr val="000000"/>
                </a:solidFill>
                <a:latin typeface="Times New Roman" panose="02020603050405020304" pitchFamily="18" charset="0"/>
                <a:cs typeface="Times New Roman" panose="02020603050405020304" pitchFamily="18" charset="0"/>
              </a:rPr>
              <a:t>Notes: </a:t>
            </a:r>
            <a:r>
              <a:rPr lang="en-US" altLang="en-US" dirty="0">
                <a:solidFill>
                  <a:srgbClr val="000000"/>
                </a:solidFill>
                <a:latin typeface="Times New Roman" panose="02020603050405020304" pitchFamily="18" charset="0"/>
                <a:cs typeface="Times New Roman" panose="02020603050405020304" pitchFamily="18" charset="0"/>
              </a:rPr>
              <a:t>The dash line between u and h is called </a:t>
            </a:r>
            <a:r>
              <a:rPr lang="en-US" altLang="en-US" b="1" i="1" dirty="0">
                <a:solidFill>
                  <a:srgbClr val="000000"/>
                </a:solidFill>
                <a:latin typeface="Times New Roman" panose="02020603050405020304" pitchFamily="18" charset="0"/>
                <a:cs typeface="Times New Roman" panose="02020603050405020304" pitchFamily="18" charset="0"/>
              </a:rPr>
              <a:t>virtual edge</a:t>
            </a:r>
            <a:r>
              <a:rPr lang="en-US" altLang="en-US" dirty="0">
                <a:solidFill>
                  <a:srgbClr val="000000"/>
                </a:solidFill>
                <a:latin typeface="Times New Roman" panose="02020603050405020304" pitchFamily="18" charset="0"/>
                <a:cs typeface="Times New Roman" panose="02020603050405020304" pitchFamily="18" charset="0"/>
              </a:rPr>
              <a:t>.</a:t>
            </a:r>
          </a:p>
          <a:p>
            <a:pPr marL="114300" indent="0">
              <a:buNone/>
            </a:pPr>
            <a:endParaRPr lang="en-US" dirty="0">
              <a:solidFill>
                <a:srgbClr val="000000"/>
              </a:solidFill>
              <a:latin typeface="Calibri" panose="020F0502020204030204" pitchFamily="34" charset="0"/>
              <a:cs typeface="Calibri" panose="020F0502020204030204" pitchFamily="34" charset="0"/>
            </a:endParaRPr>
          </a:p>
        </p:txBody>
      </p:sp>
      <p:pic>
        <p:nvPicPr>
          <p:cNvPr id="3" name="Picture 10">
            <a:extLst>
              <a:ext uri="{FF2B5EF4-FFF2-40B4-BE49-F238E27FC236}">
                <a16:creationId xmlns:a16="http://schemas.microsoft.com/office/drawing/2014/main" id="{064DDAAB-FB26-26C7-CD0F-4B4C96B00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1" y="957906"/>
            <a:ext cx="3155126" cy="214383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11">
            <a:extLst>
              <a:ext uri="{FF2B5EF4-FFF2-40B4-BE49-F238E27FC236}">
                <a16:creationId xmlns:a16="http://schemas.microsoft.com/office/drawing/2014/main" id="{1622B4E3-FEE4-C611-7F63-AC93755A93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744" y="1102100"/>
            <a:ext cx="3453668" cy="18920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 name="Object 9">
            <a:extLst>
              <a:ext uri="{FF2B5EF4-FFF2-40B4-BE49-F238E27FC236}">
                <a16:creationId xmlns:a16="http://schemas.microsoft.com/office/drawing/2014/main" id="{F299FA24-2E16-FAD8-9715-7425B269A282}"/>
              </a:ext>
            </a:extLst>
          </p:cNvPr>
          <p:cNvGraphicFramePr>
            <a:graphicFrameLocks noChangeAspect="1"/>
          </p:cNvGraphicFramePr>
          <p:nvPr>
            <p:extLst>
              <p:ext uri="{D42A27DB-BD31-4B8C-83A1-F6EECF244321}">
                <p14:modId xmlns:p14="http://schemas.microsoft.com/office/powerpoint/2010/main" val="2518906427"/>
              </p:ext>
            </p:extLst>
          </p:nvPr>
        </p:nvGraphicFramePr>
        <p:xfrm>
          <a:off x="1270712" y="2958266"/>
          <a:ext cx="4073755" cy="624065"/>
        </p:xfrm>
        <a:graphic>
          <a:graphicData uri="http://schemas.openxmlformats.org/presentationml/2006/ole">
            <mc:AlternateContent xmlns:mc="http://schemas.openxmlformats.org/markup-compatibility/2006">
              <mc:Choice xmlns:v="urn:schemas-microsoft-com:vml" Requires="v">
                <p:oleObj r:id="rId5" imgW="2984400" imgH="457200" progId="">
                  <p:embed/>
                </p:oleObj>
              </mc:Choice>
              <mc:Fallback>
                <p:oleObj r:id="rId5" imgW="2984400" imgH="457200" progId="">
                  <p:embed/>
                  <p:pic>
                    <p:nvPicPr>
                      <p:cNvPr id="14345" name="Object 9">
                        <a:extLst>
                          <a:ext uri="{FF2B5EF4-FFF2-40B4-BE49-F238E27FC236}">
                            <a16:creationId xmlns:a16="http://schemas.microsoft.com/office/drawing/2014/main" id="{2BEE48F2-9900-A3B2-0A7D-EE6FE4AD06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712" y="2958266"/>
                        <a:ext cx="4073755" cy="624065"/>
                      </a:xfrm>
                      <a:prstGeom prst="rect">
                        <a:avLst/>
                      </a:prstGeom>
                      <a:noFill/>
                      <a:effectLst/>
                    </p:spPr>
                  </p:pic>
                </p:oleObj>
              </mc:Fallback>
            </mc:AlternateContent>
          </a:graphicData>
        </a:graphic>
      </p:graphicFrame>
      <p:graphicFrame>
        <p:nvGraphicFramePr>
          <p:cNvPr id="7" name="Object 8">
            <a:extLst>
              <a:ext uri="{FF2B5EF4-FFF2-40B4-BE49-F238E27FC236}">
                <a16:creationId xmlns:a16="http://schemas.microsoft.com/office/drawing/2014/main" id="{2EACEAC6-64AC-5832-534F-E274EA75ACA6}"/>
              </a:ext>
            </a:extLst>
          </p:cNvPr>
          <p:cNvGraphicFramePr>
            <a:graphicFrameLocks noChangeAspect="1"/>
          </p:cNvGraphicFramePr>
          <p:nvPr>
            <p:extLst>
              <p:ext uri="{D42A27DB-BD31-4B8C-83A1-F6EECF244321}">
                <p14:modId xmlns:p14="http://schemas.microsoft.com/office/powerpoint/2010/main" val="3426133074"/>
              </p:ext>
            </p:extLst>
          </p:nvPr>
        </p:nvGraphicFramePr>
        <p:xfrm>
          <a:off x="1224663" y="3650054"/>
          <a:ext cx="7747457" cy="626238"/>
        </p:xfrm>
        <a:graphic>
          <a:graphicData uri="http://schemas.openxmlformats.org/presentationml/2006/ole">
            <mc:AlternateContent xmlns:mc="http://schemas.openxmlformats.org/markup-compatibility/2006">
              <mc:Choice xmlns:v="urn:schemas-microsoft-com:vml" Requires="v">
                <p:oleObj r:id="rId7" imgW="5651280" imgH="457200" progId="">
                  <p:embed/>
                </p:oleObj>
              </mc:Choice>
              <mc:Fallback>
                <p:oleObj r:id="rId7" imgW="5651280" imgH="457200" progId="">
                  <p:embed/>
                  <p:pic>
                    <p:nvPicPr>
                      <p:cNvPr id="14344" name="Object 8">
                        <a:extLst>
                          <a:ext uri="{FF2B5EF4-FFF2-40B4-BE49-F238E27FC236}">
                            <a16:creationId xmlns:a16="http://schemas.microsoft.com/office/drawing/2014/main" id="{6042FB10-D8C3-A1C1-DDC3-642219A8AA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4663" y="3650054"/>
                        <a:ext cx="7747457" cy="626238"/>
                      </a:xfrm>
                      <a:prstGeom prst="rect">
                        <a:avLst/>
                      </a:prstGeom>
                      <a:noFill/>
                      <a:effectLst/>
                    </p:spPr>
                  </p:pic>
                </p:oleObj>
              </mc:Fallback>
            </mc:AlternateContent>
          </a:graphicData>
        </a:graphic>
      </p:graphicFrame>
    </p:spTree>
    <p:extLst>
      <p:ext uri="{BB962C8B-B14F-4D97-AF65-F5344CB8AC3E}">
        <p14:creationId xmlns:p14="http://schemas.microsoft.com/office/powerpoint/2010/main" val="71224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3E8968-8611-90BF-3B75-070FE15D2FAD}"/>
              </a:ext>
            </a:extLst>
          </p:cNvPr>
          <p:cNvPicPr>
            <a:picLocks noChangeAspect="1"/>
          </p:cNvPicPr>
          <p:nvPr/>
        </p:nvPicPr>
        <p:blipFill>
          <a:blip r:embed="rId2"/>
          <a:stretch>
            <a:fillRect/>
          </a:stretch>
        </p:blipFill>
        <p:spPr>
          <a:xfrm>
            <a:off x="145740" y="928577"/>
            <a:ext cx="8512278" cy="3444949"/>
          </a:xfrm>
          <a:prstGeom prst="rect">
            <a:avLst/>
          </a:prstGeom>
        </p:spPr>
      </p:pic>
    </p:spTree>
    <p:extLst>
      <p:ext uri="{BB962C8B-B14F-4D97-AF65-F5344CB8AC3E}">
        <p14:creationId xmlns:p14="http://schemas.microsoft.com/office/powerpoint/2010/main" val="139535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73E6-2168-4682-C627-E63F82ED58E8}"/>
              </a:ext>
            </a:extLst>
          </p:cNvPr>
          <p:cNvSpPr>
            <a:spLocks noGrp="1"/>
          </p:cNvSpPr>
          <p:nvPr>
            <p:ph type="title"/>
          </p:nvPr>
        </p:nvSpPr>
        <p:spPr>
          <a:xfrm>
            <a:off x="311700" y="4758"/>
            <a:ext cx="8520600" cy="707400"/>
          </a:xfrm>
        </p:spPr>
        <p:txBody>
          <a:bodyPr>
            <a:normAutofit fontScale="90000"/>
          </a:bodyPr>
          <a:lstStyle/>
          <a:p>
            <a:r>
              <a:rPr lang="en-US" dirty="0"/>
              <a:t>Attractor Model                         </a:t>
            </a:r>
            <a:r>
              <a:rPr lang="en-US" altLang="en-US" sz="3600" b="1" dirty="0">
                <a:latin typeface="Times New Roman" panose="02020603050405020304" pitchFamily="18" charset="0"/>
                <a:cs typeface="Times New Roman" panose="02020603050405020304" pitchFamily="18" charset="0"/>
              </a:rPr>
              <a:t>Initialization</a:t>
            </a:r>
            <a:br>
              <a:rPr lang="en-US" altLang="en-US" sz="3600" b="1" dirty="0">
                <a:solidFill>
                  <a:srgbClr val="0070C0"/>
                </a:solidFill>
                <a:latin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3A444B36-02F2-8435-D62D-3C3A1BB9B9F5}"/>
              </a:ext>
            </a:extLst>
          </p:cNvPr>
          <p:cNvPicPr>
            <a:picLocks noChangeAspect="1"/>
          </p:cNvPicPr>
          <p:nvPr/>
        </p:nvPicPr>
        <p:blipFill>
          <a:blip r:embed="rId2"/>
          <a:stretch>
            <a:fillRect/>
          </a:stretch>
        </p:blipFill>
        <p:spPr>
          <a:xfrm>
            <a:off x="461373" y="982133"/>
            <a:ext cx="1853345" cy="3823994"/>
          </a:xfrm>
          <a:prstGeom prst="rect">
            <a:avLst/>
          </a:prstGeom>
        </p:spPr>
      </p:pic>
      <p:pic>
        <p:nvPicPr>
          <p:cNvPr id="5" name="Picture 4">
            <a:extLst>
              <a:ext uri="{FF2B5EF4-FFF2-40B4-BE49-F238E27FC236}">
                <a16:creationId xmlns:a16="http://schemas.microsoft.com/office/drawing/2014/main" id="{8494CD1C-B5F6-67E5-AB03-125092759D16}"/>
              </a:ext>
            </a:extLst>
          </p:cNvPr>
          <p:cNvPicPr>
            <a:picLocks noChangeAspect="1"/>
          </p:cNvPicPr>
          <p:nvPr/>
        </p:nvPicPr>
        <p:blipFill>
          <a:blip r:embed="rId3"/>
          <a:stretch>
            <a:fillRect/>
          </a:stretch>
        </p:blipFill>
        <p:spPr>
          <a:xfrm>
            <a:off x="3280757" y="982133"/>
            <a:ext cx="5657578" cy="2786113"/>
          </a:xfrm>
          <a:prstGeom prst="rect">
            <a:avLst/>
          </a:prstGeom>
        </p:spPr>
      </p:pic>
    </p:spTree>
    <p:extLst>
      <p:ext uri="{BB962C8B-B14F-4D97-AF65-F5344CB8AC3E}">
        <p14:creationId xmlns:p14="http://schemas.microsoft.com/office/powerpoint/2010/main" val="304763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73E6-2168-4682-C627-E63F82ED58E8}"/>
              </a:ext>
            </a:extLst>
          </p:cNvPr>
          <p:cNvSpPr>
            <a:spLocks noGrp="1"/>
          </p:cNvSpPr>
          <p:nvPr>
            <p:ph type="title"/>
          </p:nvPr>
        </p:nvSpPr>
        <p:spPr>
          <a:xfrm>
            <a:off x="311700" y="4758"/>
            <a:ext cx="8520600" cy="707400"/>
          </a:xfrm>
        </p:spPr>
        <p:txBody>
          <a:bodyPr>
            <a:normAutofit fontScale="90000"/>
          </a:bodyPr>
          <a:lstStyle/>
          <a:p>
            <a:r>
              <a:rPr lang="en-US" dirty="0"/>
              <a:t>Attractor Model                         </a:t>
            </a:r>
            <a:r>
              <a:rPr lang="en-US" altLang="en-US" sz="3600" b="1" dirty="0">
                <a:latin typeface="Times New Roman" panose="02020603050405020304" pitchFamily="18" charset="0"/>
                <a:cs typeface="Times New Roman" panose="02020603050405020304" pitchFamily="18" charset="0"/>
              </a:rPr>
              <a:t>Dynamic Iteration</a:t>
            </a:r>
            <a:br>
              <a:rPr lang="en-US" altLang="en-US" sz="3600" b="1" dirty="0">
                <a:solidFill>
                  <a:srgbClr val="0070C0"/>
                </a:solidFill>
                <a:latin typeface="Times New Roman" panose="02020603050405020304" pitchFamily="18" charset="0"/>
                <a:cs typeface="Times New Roman" panose="02020603050405020304" pitchFamily="18" charset="0"/>
              </a:rPr>
            </a:br>
            <a:r>
              <a:rPr lang="en-US" altLang="en-US" sz="3600" b="1" dirty="0">
                <a:solidFill>
                  <a:srgbClr val="0070C0"/>
                </a:solidFill>
                <a:latin typeface="Times New Roman" panose="02020603050405020304" pitchFamily="18" charset="0"/>
                <a:cs typeface="Times New Roman" panose="02020603050405020304" pitchFamily="18" charset="0"/>
              </a:rPr>
              <a:t> </a:t>
            </a:r>
            <a:br>
              <a:rPr lang="en-US" altLang="en-US" sz="3600" b="1" dirty="0">
                <a:solidFill>
                  <a:srgbClr val="0070C0"/>
                </a:solidFill>
                <a:latin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3A444B36-02F2-8435-D62D-3C3A1BB9B9F5}"/>
              </a:ext>
            </a:extLst>
          </p:cNvPr>
          <p:cNvPicPr>
            <a:picLocks noChangeAspect="1"/>
          </p:cNvPicPr>
          <p:nvPr/>
        </p:nvPicPr>
        <p:blipFill>
          <a:blip r:embed="rId2"/>
          <a:stretch>
            <a:fillRect/>
          </a:stretch>
        </p:blipFill>
        <p:spPr>
          <a:xfrm>
            <a:off x="461373" y="982133"/>
            <a:ext cx="1853345" cy="3823994"/>
          </a:xfrm>
          <a:prstGeom prst="rect">
            <a:avLst/>
          </a:prstGeom>
        </p:spPr>
      </p:pic>
      <p:pic>
        <p:nvPicPr>
          <p:cNvPr id="6" name="Picture 5">
            <a:extLst>
              <a:ext uri="{FF2B5EF4-FFF2-40B4-BE49-F238E27FC236}">
                <a16:creationId xmlns:a16="http://schemas.microsoft.com/office/drawing/2014/main" id="{48539460-1F18-FFBB-D3CA-2E42FCBF1BB6}"/>
              </a:ext>
            </a:extLst>
          </p:cNvPr>
          <p:cNvPicPr>
            <a:picLocks noChangeAspect="1"/>
          </p:cNvPicPr>
          <p:nvPr/>
        </p:nvPicPr>
        <p:blipFill>
          <a:blip r:embed="rId3"/>
          <a:stretch>
            <a:fillRect/>
          </a:stretch>
        </p:blipFill>
        <p:spPr>
          <a:xfrm>
            <a:off x="3718830" y="720685"/>
            <a:ext cx="4700423" cy="4133446"/>
          </a:xfrm>
          <a:prstGeom prst="rect">
            <a:avLst/>
          </a:prstGeom>
        </p:spPr>
      </p:pic>
    </p:spTree>
    <p:extLst>
      <p:ext uri="{BB962C8B-B14F-4D97-AF65-F5344CB8AC3E}">
        <p14:creationId xmlns:p14="http://schemas.microsoft.com/office/powerpoint/2010/main" val="148833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73E6-2168-4682-C627-E63F82ED58E8}"/>
              </a:ext>
            </a:extLst>
          </p:cNvPr>
          <p:cNvSpPr>
            <a:spLocks noGrp="1"/>
          </p:cNvSpPr>
          <p:nvPr>
            <p:ph type="title"/>
          </p:nvPr>
        </p:nvSpPr>
        <p:spPr>
          <a:xfrm>
            <a:off x="311700" y="4758"/>
            <a:ext cx="8520600" cy="707400"/>
          </a:xfrm>
        </p:spPr>
        <p:txBody>
          <a:bodyPr>
            <a:normAutofit fontScale="90000"/>
          </a:bodyPr>
          <a:lstStyle/>
          <a:p>
            <a:r>
              <a:rPr lang="en-US" dirty="0"/>
              <a:t>Attractor Model                        Finding communities</a:t>
            </a:r>
            <a:br>
              <a:rPr lang="en-US" altLang="en-US" sz="3600" b="1" dirty="0">
                <a:solidFill>
                  <a:srgbClr val="0070C0"/>
                </a:solidFill>
                <a:latin typeface="Times New Roman" panose="02020603050405020304" pitchFamily="18" charset="0"/>
                <a:cs typeface="Times New Roman" panose="02020603050405020304" pitchFamily="18" charset="0"/>
              </a:rPr>
            </a:br>
            <a:r>
              <a:rPr lang="en-US" altLang="en-US" sz="3600" b="1" dirty="0">
                <a:solidFill>
                  <a:srgbClr val="0070C0"/>
                </a:solidFill>
                <a:latin typeface="Times New Roman" panose="02020603050405020304" pitchFamily="18" charset="0"/>
                <a:cs typeface="Times New Roman" panose="02020603050405020304" pitchFamily="18" charset="0"/>
              </a:rPr>
              <a:t> </a:t>
            </a:r>
            <a:br>
              <a:rPr lang="en-US" altLang="en-US" sz="3600" b="1" dirty="0">
                <a:solidFill>
                  <a:srgbClr val="0070C0"/>
                </a:solidFill>
                <a:latin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3A444B36-02F2-8435-D62D-3C3A1BB9B9F5}"/>
              </a:ext>
            </a:extLst>
          </p:cNvPr>
          <p:cNvPicPr>
            <a:picLocks noChangeAspect="1"/>
          </p:cNvPicPr>
          <p:nvPr/>
        </p:nvPicPr>
        <p:blipFill>
          <a:blip r:embed="rId2"/>
          <a:stretch>
            <a:fillRect/>
          </a:stretch>
        </p:blipFill>
        <p:spPr>
          <a:xfrm>
            <a:off x="461373" y="982133"/>
            <a:ext cx="1853345" cy="3823994"/>
          </a:xfrm>
          <a:prstGeom prst="rect">
            <a:avLst/>
          </a:prstGeom>
        </p:spPr>
      </p:pic>
      <p:pic>
        <p:nvPicPr>
          <p:cNvPr id="5" name="Picture 10">
            <a:extLst>
              <a:ext uri="{FF2B5EF4-FFF2-40B4-BE49-F238E27FC236}">
                <a16:creationId xmlns:a16="http://schemas.microsoft.com/office/drawing/2014/main" id="{43E97D98-5FBA-04F8-D67C-55D0CD7CD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045" y="965418"/>
            <a:ext cx="5008562" cy="1893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67581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2785-05FE-9CC3-B9E0-BE77285C20F8}"/>
              </a:ext>
            </a:extLst>
          </p:cNvPr>
          <p:cNvSpPr>
            <a:spLocks noGrp="1"/>
          </p:cNvSpPr>
          <p:nvPr>
            <p:ph type="title"/>
          </p:nvPr>
        </p:nvSpPr>
        <p:spPr/>
        <p:txBody>
          <a:bodyPr>
            <a:normAutofit fontScale="90000"/>
          </a:bodyPr>
          <a:lstStyle/>
          <a:p>
            <a:r>
              <a:rPr lang="en-US" dirty="0">
                <a:latin typeface="Calibri" panose="020F0502020204030204" pitchFamily="34" charset="0"/>
                <a:cs typeface="Calibri" panose="020F0502020204030204" pitchFamily="34" charset="0"/>
              </a:rPr>
              <a:t>Advantages:</a:t>
            </a:r>
            <a:br>
              <a:rPr lang="en-US" dirty="0">
                <a:latin typeface="Calibri" panose="020F0502020204030204" pitchFamily="34" charset="0"/>
                <a:cs typeface="Calibri" panose="020F0502020204030204" pitchFamily="34" charset="0"/>
              </a:rPr>
            </a:br>
            <a:endParaRPr lang="en-US" dirty="0"/>
          </a:p>
        </p:txBody>
      </p:sp>
      <p:sp>
        <p:nvSpPr>
          <p:cNvPr id="3" name="Text Placeholder 2">
            <a:extLst>
              <a:ext uri="{FF2B5EF4-FFF2-40B4-BE49-F238E27FC236}">
                <a16:creationId xmlns:a16="http://schemas.microsoft.com/office/drawing/2014/main" id="{0C266E92-D7DB-4B4D-CB8B-D9B91487FE27}"/>
              </a:ext>
            </a:extLst>
          </p:cNvPr>
          <p:cNvSpPr>
            <a:spLocks noGrp="1"/>
          </p:cNvSpPr>
          <p:nvPr>
            <p:ph type="body" idx="1"/>
          </p:nvPr>
        </p:nvSpPr>
        <p:spPr/>
        <p:txBody>
          <a:bodyPr>
            <a:normAutofit lnSpcReduction="10000"/>
          </a:bodyPr>
          <a:lstStyle/>
          <a:p>
            <a:pPr>
              <a:buFont typeface="Arial" panose="020B0604020202020204" pitchFamily="34" charset="0"/>
              <a:buChar char="•"/>
            </a:pPr>
            <a:r>
              <a:rPr lang="en-US" b="1" dirty="0">
                <a:solidFill>
                  <a:srgbClr val="000000"/>
                </a:solidFill>
              </a:rPr>
              <a:t>Intuitive Community Detection: </a:t>
            </a:r>
            <a:r>
              <a:rPr lang="en-US" dirty="0">
                <a:solidFill>
                  <a:srgbClr val="000000"/>
                </a:solidFill>
              </a:rPr>
              <a:t>Instead of optimizing user specified measures, Attractor investigates network community structure from a novel perspective: distance dynamics. </a:t>
            </a:r>
          </a:p>
          <a:p>
            <a:pPr>
              <a:buFont typeface="Arial" panose="020B0604020202020204" pitchFamily="34" charset="0"/>
              <a:buChar char="•"/>
            </a:pPr>
            <a:r>
              <a:rPr lang="en-US" b="1" dirty="0">
                <a:solidFill>
                  <a:srgbClr val="000000"/>
                </a:solidFill>
              </a:rPr>
              <a:t>Small Community and Anomaly Detection: </a:t>
            </a:r>
            <a:r>
              <a:rPr lang="en-US" dirty="0">
                <a:solidFill>
                  <a:srgbClr val="000000"/>
                </a:solidFill>
              </a:rPr>
              <a:t>Small communities or anomalies that typically exist in large-scale networks can be well identified by relying on local topology-driven dynamic interactions, as Attractor allows discovering arbitrary size communities . </a:t>
            </a:r>
          </a:p>
          <a:p>
            <a:pPr>
              <a:buFont typeface="Arial" panose="020B0604020202020204" pitchFamily="34" charset="0"/>
              <a:buChar char="•"/>
            </a:pPr>
            <a:r>
              <a:rPr lang="en-US" b="1" dirty="0">
                <a:solidFill>
                  <a:srgbClr val="000000"/>
                </a:solidFill>
              </a:rPr>
              <a:t>Scalability: </a:t>
            </a:r>
            <a:r>
              <a:rPr lang="en-US" dirty="0">
                <a:solidFill>
                  <a:srgbClr val="000000"/>
                </a:solidFill>
              </a:rPr>
              <a:t>Since the local interaction model, Attractor only needs to investigate the distances between linked nodes over time, resulting in a time complexity of O(|E|). </a:t>
            </a:r>
          </a:p>
        </p:txBody>
      </p:sp>
    </p:spTree>
    <p:extLst>
      <p:ext uri="{BB962C8B-B14F-4D97-AF65-F5344CB8AC3E}">
        <p14:creationId xmlns:p14="http://schemas.microsoft.com/office/powerpoint/2010/main" val="3809626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A798-85A6-C0E6-7FCA-471EFF6BAACD}"/>
              </a:ext>
            </a:extLst>
          </p:cNvPr>
          <p:cNvSpPr>
            <a:spLocks noGrp="1"/>
          </p:cNvSpPr>
          <p:nvPr>
            <p:ph type="title"/>
          </p:nvPr>
        </p:nvSpPr>
        <p:spPr/>
        <p:txBody>
          <a:bodyPr>
            <a:normAutofit fontScale="90000"/>
          </a:bodyPr>
          <a:lstStyle/>
          <a:p>
            <a:r>
              <a:rPr lang="en-US" dirty="0">
                <a:latin typeface="Calibri" panose="020F0502020204030204" pitchFamily="34" charset="0"/>
                <a:cs typeface="Calibri" panose="020F0502020204030204" pitchFamily="34" charset="0"/>
              </a:rPr>
              <a:t>Experimental Evaluation:</a:t>
            </a:r>
          </a:p>
        </p:txBody>
      </p:sp>
      <p:pic>
        <p:nvPicPr>
          <p:cNvPr id="4" name="Picture 3">
            <a:extLst>
              <a:ext uri="{FF2B5EF4-FFF2-40B4-BE49-F238E27FC236}">
                <a16:creationId xmlns:a16="http://schemas.microsoft.com/office/drawing/2014/main" id="{376ABC0C-4401-2FCB-A9DF-B94D384814FA}"/>
              </a:ext>
            </a:extLst>
          </p:cNvPr>
          <p:cNvPicPr>
            <a:picLocks noChangeAspect="1"/>
          </p:cNvPicPr>
          <p:nvPr/>
        </p:nvPicPr>
        <p:blipFill>
          <a:blip r:embed="rId2"/>
          <a:stretch>
            <a:fillRect/>
          </a:stretch>
        </p:blipFill>
        <p:spPr>
          <a:xfrm>
            <a:off x="537949" y="1446036"/>
            <a:ext cx="7812919" cy="2937657"/>
          </a:xfrm>
          <a:prstGeom prst="rect">
            <a:avLst/>
          </a:prstGeom>
        </p:spPr>
      </p:pic>
    </p:spTree>
    <p:extLst>
      <p:ext uri="{BB962C8B-B14F-4D97-AF65-F5344CB8AC3E}">
        <p14:creationId xmlns:p14="http://schemas.microsoft.com/office/powerpoint/2010/main" val="3023903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DD17-BBA7-834E-36BF-0DCA551DE590}"/>
              </a:ext>
            </a:extLst>
          </p:cNvPr>
          <p:cNvSpPr>
            <a:spLocks noGrp="1"/>
          </p:cNvSpPr>
          <p:nvPr>
            <p:ph type="title"/>
          </p:nvPr>
        </p:nvSpPr>
        <p:spPr/>
        <p:txBody>
          <a:bodyPr>
            <a:normAutofit fontScale="90000"/>
          </a:bodyPr>
          <a:lstStyle/>
          <a:p>
            <a:r>
              <a:rPr lang="en-US" dirty="0">
                <a:latin typeface="Calibri" panose="020F0502020204030204" pitchFamily="34" charset="0"/>
                <a:cs typeface="Calibri" panose="020F0502020204030204" pitchFamily="34" charset="0"/>
              </a:rPr>
              <a:t>Experimental Evaluation:</a:t>
            </a:r>
            <a:endParaRPr lang="en-IN" dirty="0"/>
          </a:p>
        </p:txBody>
      </p:sp>
      <p:pic>
        <p:nvPicPr>
          <p:cNvPr id="8" name="Picture 7">
            <a:extLst>
              <a:ext uri="{FF2B5EF4-FFF2-40B4-BE49-F238E27FC236}">
                <a16:creationId xmlns:a16="http://schemas.microsoft.com/office/drawing/2014/main" id="{8EE4E369-C806-2B5E-A1DB-166D56893F96}"/>
              </a:ext>
            </a:extLst>
          </p:cNvPr>
          <p:cNvPicPr>
            <a:picLocks noChangeAspect="1"/>
          </p:cNvPicPr>
          <p:nvPr/>
        </p:nvPicPr>
        <p:blipFill>
          <a:blip r:embed="rId2"/>
          <a:stretch>
            <a:fillRect/>
          </a:stretch>
        </p:blipFill>
        <p:spPr>
          <a:xfrm>
            <a:off x="4785731" y="1892595"/>
            <a:ext cx="3846620" cy="2676280"/>
          </a:xfrm>
          <a:prstGeom prst="rect">
            <a:avLst/>
          </a:prstGeom>
          <a:ln>
            <a:solidFill>
              <a:srgbClr val="002060"/>
            </a:solidFill>
          </a:ln>
        </p:spPr>
      </p:pic>
      <p:sp>
        <p:nvSpPr>
          <p:cNvPr id="9" name="TextBox 8">
            <a:extLst>
              <a:ext uri="{FF2B5EF4-FFF2-40B4-BE49-F238E27FC236}">
                <a16:creationId xmlns:a16="http://schemas.microsoft.com/office/drawing/2014/main" id="{5EBC4B83-1C58-9359-DBEB-52DAFAF91108}"/>
              </a:ext>
            </a:extLst>
          </p:cNvPr>
          <p:cNvSpPr txBox="1"/>
          <p:nvPr/>
        </p:nvSpPr>
        <p:spPr>
          <a:xfrm>
            <a:off x="3553740" y="1290649"/>
            <a:ext cx="1722475" cy="307777"/>
          </a:xfrm>
          <a:prstGeom prst="rect">
            <a:avLst/>
          </a:prstGeom>
          <a:noFill/>
        </p:spPr>
        <p:txBody>
          <a:bodyPr wrap="square" rtlCol="0">
            <a:spAutoFit/>
          </a:bodyPr>
          <a:lstStyle/>
          <a:p>
            <a:r>
              <a:rPr lang="en-IN" dirty="0"/>
              <a:t>Karate club graph</a:t>
            </a:r>
          </a:p>
        </p:txBody>
      </p:sp>
      <p:sp>
        <p:nvSpPr>
          <p:cNvPr id="10" name="TextBox 9">
            <a:extLst>
              <a:ext uri="{FF2B5EF4-FFF2-40B4-BE49-F238E27FC236}">
                <a16:creationId xmlns:a16="http://schemas.microsoft.com/office/drawing/2014/main" id="{F508CE69-68C6-2410-F69B-DF8FAEB776A0}"/>
              </a:ext>
            </a:extLst>
          </p:cNvPr>
          <p:cNvSpPr txBox="1"/>
          <p:nvPr/>
        </p:nvSpPr>
        <p:spPr>
          <a:xfrm flipH="1">
            <a:off x="1498835" y="4713072"/>
            <a:ext cx="2328886" cy="307777"/>
          </a:xfrm>
          <a:prstGeom prst="rect">
            <a:avLst/>
          </a:prstGeom>
          <a:noFill/>
        </p:spPr>
        <p:txBody>
          <a:bodyPr wrap="square" rtlCol="0">
            <a:spAutoFit/>
          </a:bodyPr>
          <a:lstStyle/>
          <a:p>
            <a:r>
              <a:rPr lang="en-IN" dirty="0"/>
              <a:t>Expected Output</a:t>
            </a:r>
          </a:p>
        </p:txBody>
      </p:sp>
      <p:sp>
        <p:nvSpPr>
          <p:cNvPr id="11" name="TextBox 10">
            <a:extLst>
              <a:ext uri="{FF2B5EF4-FFF2-40B4-BE49-F238E27FC236}">
                <a16:creationId xmlns:a16="http://schemas.microsoft.com/office/drawing/2014/main" id="{7E20BB08-9744-AA84-1539-0A29E457774E}"/>
              </a:ext>
            </a:extLst>
          </p:cNvPr>
          <p:cNvSpPr txBox="1"/>
          <p:nvPr/>
        </p:nvSpPr>
        <p:spPr>
          <a:xfrm>
            <a:off x="6181061" y="4713072"/>
            <a:ext cx="1573619" cy="307777"/>
          </a:xfrm>
          <a:prstGeom prst="rect">
            <a:avLst/>
          </a:prstGeom>
          <a:noFill/>
        </p:spPr>
        <p:txBody>
          <a:bodyPr wrap="square" rtlCol="0">
            <a:spAutoFit/>
          </a:bodyPr>
          <a:lstStyle/>
          <a:p>
            <a:r>
              <a:rPr lang="en-IN" dirty="0"/>
              <a:t>Actual output</a:t>
            </a:r>
          </a:p>
        </p:txBody>
      </p:sp>
      <p:pic>
        <p:nvPicPr>
          <p:cNvPr id="13" name="Picture 12">
            <a:extLst>
              <a:ext uri="{FF2B5EF4-FFF2-40B4-BE49-F238E27FC236}">
                <a16:creationId xmlns:a16="http://schemas.microsoft.com/office/drawing/2014/main" id="{D6E2C88F-1106-AC66-5051-8DD03E754BE8}"/>
              </a:ext>
            </a:extLst>
          </p:cNvPr>
          <p:cNvPicPr>
            <a:picLocks noChangeAspect="1"/>
          </p:cNvPicPr>
          <p:nvPr/>
        </p:nvPicPr>
        <p:blipFill>
          <a:blip r:embed="rId3"/>
          <a:stretch>
            <a:fillRect/>
          </a:stretch>
        </p:blipFill>
        <p:spPr>
          <a:xfrm>
            <a:off x="723413" y="1892595"/>
            <a:ext cx="3501257" cy="2676280"/>
          </a:xfrm>
          <a:prstGeom prst="rect">
            <a:avLst/>
          </a:prstGeom>
          <a:ln>
            <a:solidFill>
              <a:srgbClr val="FF0000"/>
            </a:solidFill>
          </a:ln>
        </p:spPr>
      </p:pic>
    </p:spTree>
    <p:extLst>
      <p:ext uri="{BB962C8B-B14F-4D97-AF65-F5344CB8AC3E}">
        <p14:creationId xmlns:p14="http://schemas.microsoft.com/office/powerpoint/2010/main" val="4208969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DD17-BBA7-834E-36BF-0DCA551DE590}"/>
              </a:ext>
            </a:extLst>
          </p:cNvPr>
          <p:cNvSpPr>
            <a:spLocks noGrp="1"/>
          </p:cNvSpPr>
          <p:nvPr>
            <p:ph type="title"/>
          </p:nvPr>
        </p:nvSpPr>
        <p:spPr/>
        <p:txBody>
          <a:bodyPr>
            <a:normAutofit fontScale="90000"/>
          </a:bodyPr>
          <a:lstStyle/>
          <a:p>
            <a:r>
              <a:rPr lang="en-US" dirty="0">
                <a:latin typeface="Calibri" panose="020F0502020204030204" pitchFamily="34" charset="0"/>
                <a:cs typeface="Calibri" panose="020F0502020204030204" pitchFamily="34" charset="0"/>
              </a:rPr>
              <a:t>Experimental Evaluation:</a:t>
            </a:r>
            <a:endParaRPr lang="en-IN" dirty="0"/>
          </a:p>
        </p:txBody>
      </p:sp>
      <p:sp>
        <p:nvSpPr>
          <p:cNvPr id="9" name="TextBox 8">
            <a:extLst>
              <a:ext uri="{FF2B5EF4-FFF2-40B4-BE49-F238E27FC236}">
                <a16:creationId xmlns:a16="http://schemas.microsoft.com/office/drawing/2014/main" id="{5EBC4B83-1C58-9359-DBEB-52DAFAF91108}"/>
              </a:ext>
            </a:extLst>
          </p:cNvPr>
          <p:cNvSpPr txBox="1"/>
          <p:nvPr/>
        </p:nvSpPr>
        <p:spPr>
          <a:xfrm>
            <a:off x="3553740" y="1290649"/>
            <a:ext cx="1722475" cy="307777"/>
          </a:xfrm>
          <a:prstGeom prst="rect">
            <a:avLst/>
          </a:prstGeom>
          <a:noFill/>
        </p:spPr>
        <p:txBody>
          <a:bodyPr wrap="square" rtlCol="0">
            <a:spAutoFit/>
          </a:bodyPr>
          <a:lstStyle/>
          <a:p>
            <a:r>
              <a:rPr lang="en-IN" dirty="0"/>
              <a:t>Polbooks</a:t>
            </a:r>
          </a:p>
        </p:txBody>
      </p:sp>
      <p:sp>
        <p:nvSpPr>
          <p:cNvPr id="10" name="TextBox 9">
            <a:extLst>
              <a:ext uri="{FF2B5EF4-FFF2-40B4-BE49-F238E27FC236}">
                <a16:creationId xmlns:a16="http://schemas.microsoft.com/office/drawing/2014/main" id="{F508CE69-68C6-2410-F69B-DF8FAEB776A0}"/>
              </a:ext>
            </a:extLst>
          </p:cNvPr>
          <p:cNvSpPr txBox="1"/>
          <p:nvPr/>
        </p:nvSpPr>
        <p:spPr>
          <a:xfrm flipH="1">
            <a:off x="1498835" y="4713072"/>
            <a:ext cx="2328886" cy="307777"/>
          </a:xfrm>
          <a:prstGeom prst="rect">
            <a:avLst/>
          </a:prstGeom>
          <a:noFill/>
        </p:spPr>
        <p:txBody>
          <a:bodyPr wrap="square" rtlCol="0">
            <a:spAutoFit/>
          </a:bodyPr>
          <a:lstStyle/>
          <a:p>
            <a:r>
              <a:rPr lang="en-IN" dirty="0"/>
              <a:t>Expected Output</a:t>
            </a:r>
          </a:p>
        </p:txBody>
      </p:sp>
      <p:sp>
        <p:nvSpPr>
          <p:cNvPr id="11" name="TextBox 10">
            <a:extLst>
              <a:ext uri="{FF2B5EF4-FFF2-40B4-BE49-F238E27FC236}">
                <a16:creationId xmlns:a16="http://schemas.microsoft.com/office/drawing/2014/main" id="{7E20BB08-9744-AA84-1539-0A29E457774E}"/>
              </a:ext>
            </a:extLst>
          </p:cNvPr>
          <p:cNvSpPr txBox="1"/>
          <p:nvPr/>
        </p:nvSpPr>
        <p:spPr>
          <a:xfrm>
            <a:off x="6181061" y="4713072"/>
            <a:ext cx="1573619" cy="307777"/>
          </a:xfrm>
          <a:prstGeom prst="rect">
            <a:avLst/>
          </a:prstGeom>
          <a:noFill/>
        </p:spPr>
        <p:txBody>
          <a:bodyPr wrap="square" rtlCol="0">
            <a:spAutoFit/>
          </a:bodyPr>
          <a:lstStyle/>
          <a:p>
            <a:r>
              <a:rPr lang="en-IN" dirty="0"/>
              <a:t>Actual output</a:t>
            </a:r>
          </a:p>
        </p:txBody>
      </p:sp>
      <p:pic>
        <p:nvPicPr>
          <p:cNvPr id="4" name="Picture 3">
            <a:extLst>
              <a:ext uri="{FF2B5EF4-FFF2-40B4-BE49-F238E27FC236}">
                <a16:creationId xmlns:a16="http://schemas.microsoft.com/office/drawing/2014/main" id="{72AA874B-4BA7-DD0F-3681-E0261E3A90AD}"/>
              </a:ext>
            </a:extLst>
          </p:cNvPr>
          <p:cNvPicPr>
            <a:picLocks noChangeAspect="1"/>
          </p:cNvPicPr>
          <p:nvPr/>
        </p:nvPicPr>
        <p:blipFill>
          <a:blip r:embed="rId2"/>
          <a:stretch>
            <a:fillRect/>
          </a:stretch>
        </p:blipFill>
        <p:spPr>
          <a:xfrm>
            <a:off x="639388" y="1892595"/>
            <a:ext cx="3718882" cy="2676280"/>
          </a:xfrm>
          <a:prstGeom prst="rect">
            <a:avLst/>
          </a:prstGeom>
          <a:ln>
            <a:solidFill>
              <a:srgbClr val="FF0000"/>
            </a:solidFill>
          </a:ln>
        </p:spPr>
      </p:pic>
      <p:pic>
        <p:nvPicPr>
          <p:cNvPr id="5" name="Picture 4">
            <a:extLst>
              <a:ext uri="{FF2B5EF4-FFF2-40B4-BE49-F238E27FC236}">
                <a16:creationId xmlns:a16="http://schemas.microsoft.com/office/drawing/2014/main" id="{8DDDC361-A652-B247-8373-0E8E864374AF}"/>
              </a:ext>
            </a:extLst>
          </p:cNvPr>
          <p:cNvPicPr>
            <a:picLocks noChangeAspect="1"/>
          </p:cNvPicPr>
          <p:nvPr/>
        </p:nvPicPr>
        <p:blipFill>
          <a:blip r:embed="rId3"/>
          <a:stretch>
            <a:fillRect/>
          </a:stretch>
        </p:blipFill>
        <p:spPr>
          <a:xfrm>
            <a:off x="4735033" y="1892595"/>
            <a:ext cx="4073298" cy="2676280"/>
          </a:xfrm>
          <a:prstGeom prst="rect">
            <a:avLst/>
          </a:prstGeom>
          <a:ln>
            <a:solidFill>
              <a:srgbClr val="002060"/>
            </a:solidFill>
          </a:ln>
        </p:spPr>
      </p:pic>
    </p:spTree>
    <p:extLst>
      <p:ext uri="{BB962C8B-B14F-4D97-AF65-F5344CB8AC3E}">
        <p14:creationId xmlns:p14="http://schemas.microsoft.com/office/powerpoint/2010/main" val="38719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AAB8-9932-3801-AD1B-2E71CFFDABA1}"/>
              </a:ext>
            </a:extLst>
          </p:cNvPr>
          <p:cNvSpPr>
            <a:spLocks noGrp="1"/>
          </p:cNvSpPr>
          <p:nvPr>
            <p:ph type="title"/>
          </p:nvPr>
        </p:nvSpPr>
        <p:spPr>
          <a:xfrm>
            <a:off x="311700" y="596328"/>
            <a:ext cx="8520600" cy="707400"/>
          </a:xfrm>
        </p:spPr>
        <p:txBody>
          <a:bodyPr>
            <a:normAutofit fontScale="90000"/>
          </a:bodyPr>
          <a:lstStyle/>
          <a:p>
            <a:r>
              <a:rPr lang="en-US" dirty="0"/>
              <a:t>Motivation:</a:t>
            </a:r>
          </a:p>
        </p:txBody>
      </p:sp>
      <p:sp>
        <p:nvSpPr>
          <p:cNvPr id="3" name="Text Placeholder 2">
            <a:extLst>
              <a:ext uri="{FF2B5EF4-FFF2-40B4-BE49-F238E27FC236}">
                <a16:creationId xmlns:a16="http://schemas.microsoft.com/office/drawing/2014/main" id="{2424FB86-783B-D038-8B05-562A4B1C56A5}"/>
              </a:ext>
            </a:extLst>
          </p:cNvPr>
          <p:cNvSpPr>
            <a:spLocks noGrp="1"/>
          </p:cNvSpPr>
          <p:nvPr>
            <p:ph type="body" idx="1"/>
          </p:nvPr>
        </p:nvSpPr>
        <p:spPr>
          <a:xfrm>
            <a:off x="230245" y="1690653"/>
            <a:ext cx="8556006" cy="3259920"/>
          </a:xfrm>
        </p:spPr>
        <p:txBody>
          <a:bodyPr/>
          <a:lstStyle/>
          <a:p>
            <a:r>
              <a:rPr lang="en-US" dirty="0">
                <a:solidFill>
                  <a:srgbClr val="000000"/>
                </a:solidFill>
              </a:rPr>
              <a:t>Our team always wanted to know about the hidden relations among the nodes in a network.</a:t>
            </a:r>
          </a:p>
          <a:p>
            <a:r>
              <a:rPr lang="en-US" dirty="0">
                <a:solidFill>
                  <a:srgbClr val="000000"/>
                </a:solidFill>
              </a:rPr>
              <a:t>As the data in the world is getting increased day by day, we always wondered on how can this data/network can be grouped or clustered.</a:t>
            </a:r>
          </a:p>
          <a:p>
            <a:r>
              <a:rPr lang="en-US" dirty="0">
                <a:solidFill>
                  <a:srgbClr val="000000"/>
                </a:solidFill>
              </a:rPr>
              <a:t>Then comes community detection in rescue.</a:t>
            </a:r>
          </a:p>
        </p:txBody>
      </p:sp>
    </p:spTree>
    <p:extLst>
      <p:ext uri="{BB962C8B-B14F-4D97-AF65-F5344CB8AC3E}">
        <p14:creationId xmlns:p14="http://schemas.microsoft.com/office/powerpoint/2010/main" val="2433309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DD17-BBA7-834E-36BF-0DCA551DE590}"/>
              </a:ext>
            </a:extLst>
          </p:cNvPr>
          <p:cNvSpPr>
            <a:spLocks noGrp="1"/>
          </p:cNvSpPr>
          <p:nvPr>
            <p:ph type="title"/>
          </p:nvPr>
        </p:nvSpPr>
        <p:spPr/>
        <p:txBody>
          <a:bodyPr>
            <a:normAutofit fontScale="90000"/>
          </a:bodyPr>
          <a:lstStyle/>
          <a:p>
            <a:r>
              <a:rPr lang="en-US" dirty="0">
                <a:latin typeface="Calibri" panose="020F0502020204030204" pitchFamily="34" charset="0"/>
                <a:cs typeface="Calibri" panose="020F0502020204030204" pitchFamily="34" charset="0"/>
              </a:rPr>
              <a:t>Experimental Evaluation:</a:t>
            </a:r>
            <a:endParaRPr lang="en-IN" dirty="0"/>
          </a:p>
        </p:txBody>
      </p:sp>
      <p:sp>
        <p:nvSpPr>
          <p:cNvPr id="9" name="TextBox 8">
            <a:extLst>
              <a:ext uri="{FF2B5EF4-FFF2-40B4-BE49-F238E27FC236}">
                <a16:creationId xmlns:a16="http://schemas.microsoft.com/office/drawing/2014/main" id="{5EBC4B83-1C58-9359-DBEB-52DAFAF91108}"/>
              </a:ext>
            </a:extLst>
          </p:cNvPr>
          <p:cNvSpPr txBox="1"/>
          <p:nvPr/>
        </p:nvSpPr>
        <p:spPr>
          <a:xfrm>
            <a:off x="3553740" y="1290649"/>
            <a:ext cx="1722475" cy="307777"/>
          </a:xfrm>
          <a:prstGeom prst="rect">
            <a:avLst/>
          </a:prstGeom>
          <a:noFill/>
        </p:spPr>
        <p:txBody>
          <a:bodyPr wrap="square" rtlCol="0">
            <a:spAutoFit/>
          </a:bodyPr>
          <a:lstStyle/>
          <a:p>
            <a:r>
              <a:rPr lang="en-IN" dirty="0"/>
              <a:t>Football Network</a:t>
            </a:r>
          </a:p>
        </p:txBody>
      </p:sp>
      <p:sp>
        <p:nvSpPr>
          <p:cNvPr id="10" name="TextBox 9">
            <a:extLst>
              <a:ext uri="{FF2B5EF4-FFF2-40B4-BE49-F238E27FC236}">
                <a16:creationId xmlns:a16="http://schemas.microsoft.com/office/drawing/2014/main" id="{F508CE69-68C6-2410-F69B-DF8FAEB776A0}"/>
              </a:ext>
            </a:extLst>
          </p:cNvPr>
          <p:cNvSpPr txBox="1"/>
          <p:nvPr/>
        </p:nvSpPr>
        <p:spPr>
          <a:xfrm flipH="1">
            <a:off x="1498835" y="4713072"/>
            <a:ext cx="2328886" cy="307777"/>
          </a:xfrm>
          <a:prstGeom prst="rect">
            <a:avLst/>
          </a:prstGeom>
          <a:noFill/>
        </p:spPr>
        <p:txBody>
          <a:bodyPr wrap="square" rtlCol="0">
            <a:spAutoFit/>
          </a:bodyPr>
          <a:lstStyle/>
          <a:p>
            <a:r>
              <a:rPr lang="en-IN" dirty="0"/>
              <a:t>Expected Output</a:t>
            </a:r>
          </a:p>
        </p:txBody>
      </p:sp>
      <p:sp>
        <p:nvSpPr>
          <p:cNvPr id="11" name="TextBox 10">
            <a:extLst>
              <a:ext uri="{FF2B5EF4-FFF2-40B4-BE49-F238E27FC236}">
                <a16:creationId xmlns:a16="http://schemas.microsoft.com/office/drawing/2014/main" id="{7E20BB08-9744-AA84-1539-0A29E457774E}"/>
              </a:ext>
            </a:extLst>
          </p:cNvPr>
          <p:cNvSpPr txBox="1"/>
          <p:nvPr/>
        </p:nvSpPr>
        <p:spPr>
          <a:xfrm>
            <a:off x="6181061" y="4713072"/>
            <a:ext cx="1573619" cy="307777"/>
          </a:xfrm>
          <a:prstGeom prst="rect">
            <a:avLst/>
          </a:prstGeom>
          <a:noFill/>
        </p:spPr>
        <p:txBody>
          <a:bodyPr wrap="square" rtlCol="0">
            <a:spAutoFit/>
          </a:bodyPr>
          <a:lstStyle/>
          <a:p>
            <a:r>
              <a:rPr lang="en-IN" dirty="0"/>
              <a:t>Actual output</a:t>
            </a:r>
          </a:p>
        </p:txBody>
      </p:sp>
      <p:pic>
        <p:nvPicPr>
          <p:cNvPr id="4" name="Picture 3">
            <a:extLst>
              <a:ext uri="{FF2B5EF4-FFF2-40B4-BE49-F238E27FC236}">
                <a16:creationId xmlns:a16="http://schemas.microsoft.com/office/drawing/2014/main" id="{0CC8D5A3-342B-4D75-377B-AABF8E30A685}"/>
              </a:ext>
            </a:extLst>
          </p:cNvPr>
          <p:cNvPicPr>
            <a:picLocks noChangeAspect="1"/>
          </p:cNvPicPr>
          <p:nvPr/>
        </p:nvPicPr>
        <p:blipFill>
          <a:blip r:embed="rId2"/>
          <a:stretch>
            <a:fillRect/>
          </a:stretch>
        </p:blipFill>
        <p:spPr>
          <a:xfrm>
            <a:off x="570802" y="1855206"/>
            <a:ext cx="3787468" cy="2751058"/>
          </a:xfrm>
          <a:prstGeom prst="rect">
            <a:avLst/>
          </a:prstGeom>
          <a:ln>
            <a:solidFill>
              <a:srgbClr val="FF0000"/>
            </a:solidFill>
          </a:ln>
        </p:spPr>
      </p:pic>
      <p:pic>
        <p:nvPicPr>
          <p:cNvPr id="5" name="Picture 4">
            <a:extLst>
              <a:ext uri="{FF2B5EF4-FFF2-40B4-BE49-F238E27FC236}">
                <a16:creationId xmlns:a16="http://schemas.microsoft.com/office/drawing/2014/main" id="{5738CCBC-B747-C158-34E4-5B4DC6B7B9BB}"/>
              </a:ext>
            </a:extLst>
          </p:cNvPr>
          <p:cNvPicPr>
            <a:picLocks noChangeAspect="1"/>
          </p:cNvPicPr>
          <p:nvPr/>
        </p:nvPicPr>
        <p:blipFill>
          <a:blip r:embed="rId3"/>
          <a:stretch>
            <a:fillRect/>
          </a:stretch>
        </p:blipFill>
        <p:spPr>
          <a:xfrm>
            <a:off x="4499081" y="1855207"/>
            <a:ext cx="4016088" cy="2751058"/>
          </a:xfrm>
          <a:prstGeom prst="rect">
            <a:avLst/>
          </a:prstGeom>
          <a:ln>
            <a:solidFill>
              <a:srgbClr val="002060"/>
            </a:solidFill>
          </a:ln>
        </p:spPr>
      </p:pic>
    </p:spTree>
    <p:extLst>
      <p:ext uri="{BB962C8B-B14F-4D97-AF65-F5344CB8AC3E}">
        <p14:creationId xmlns:p14="http://schemas.microsoft.com/office/powerpoint/2010/main" val="174905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F08A-CC56-225E-134B-CE977DF85E42}"/>
              </a:ext>
            </a:extLst>
          </p:cNvPr>
          <p:cNvSpPr>
            <a:spLocks noGrp="1"/>
          </p:cNvSpPr>
          <p:nvPr>
            <p:ph type="title"/>
          </p:nvPr>
        </p:nvSpPr>
        <p:spPr/>
        <p:txBody>
          <a:bodyPr>
            <a:normAutofit fontScale="90000"/>
          </a:bodyPr>
          <a:lstStyle/>
          <a:p>
            <a:r>
              <a:rPr lang="en-IN" dirty="0"/>
              <a:t>Experimental Evaluation</a:t>
            </a:r>
          </a:p>
        </p:txBody>
      </p:sp>
      <p:pic>
        <p:nvPicPr>
          <p:cNvPr id="6" name="Picture 5">
            <a:extLst>
              <a:ext uri="{FF2B5EF4-FFF2-40B4-BE49-F238E27FC236}">
                <a16:creationId xmlns:a16="http://schemas.microsoft.com/office/drawing/2014/main" id="{E07D5A51-0831-8583-C889-E9AB4567EDD9}"/>
              </a:ext>
            </a:extLst>
          </p:cNvPr>
          <p:cNvPicPr>
            <a:picLocks noChangeAspect="1"/>
          </p:cNvPicPr>
          <p:nvPr/>
        </p:nvPicPr>
        <p:blipFill>
          <a:blip r:embed="rId2"/>
          <a:stretch>
            <a:fillRect/>
          </a:stretch>
        </p:blipFill>
        <p:spPr>
          <a:xfrm>
            <a:off x="127591" y="1152425"/>
            <a:ext cx="8910084" cy="3377045"/>
          </a:xfrm>
          <a:prstGeom prst="rect">
            <a:avLst/>
          </a:prstGeom>
        </p:spPr>
      </p:pic>
    </p:spTree>
    <p:extLst>
      <p:ext uri="{BB962C8B-B14F-4D97-AF65-F5344CB8AC3E}">
        <p14:creationId xmlns:p14="http://schemas.microsoft.com/office/powerpoint/2010/main" val="2464285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A798-85A6-C0E6-7FCA-471EFF6BAACD}"/>
              </a:ext>
            </a:extLst>
          </p:cNvPr>
          <p:cNvSpPr>
            <a:spLocks noGrp="1"/>
          </p:cNvSpPr>
          <p:nvPr>
            <p:ph type="title"/>
          </p:nvPr>
        </p:nvSpPr>
        <p:spPr/>
        <p:txBody>
          <a:bodyPr>
            <a:normAutofit fontScale="90000"/>
          </a:bodyPr>
          <a:lstStyle/>
          <a:p>
            <a:r>
              <a:rPr lang="en-US" dirty="0">
                <a:latin typeface="Calibri" panose="020F0502020204030204" pitchFamily="34" charset="0"/>
                <a:cs typeface="Calibri" panose="020F0502020204030204" pitchFamily="34" charset="0"/>
              </a:rPr>
              <a:t>Conclusion:</a:t>
            </a:r>
          </a:p>
        </p:txBody>
      </p:sp>
      <p:sp>
        <p:nvSpPr>
          <p:cNvPr id="3" name="Text Placeholder 2">
            <a:extLst>
              <a:ext uri="{FF2B5EF4-FFF2-40B4-BE49-F238E27FC236}">
                <a16:creationId xmlns:a16="http://schemas.microsoft.com/office/drawing/2014/main" id="{4446127B-2392-F69F-EF22-D59C0C79F700}"/>
              </a:ext>
            </a:extLst>
          </p:cNvPr>
          <p:cNvSpPr>
            <a:spLocks noGrp="1"/>
          </p:cNvSpPr>
          <p:nvPr>
            <p:ph type="body" idx="1"/>
          </p:nvPr>
        </p:nvSpPr>
        <p:spPr>
          <a:xfrm>
            <a:off x="311700" y="1259747"/>
            <a:ext cx="8520600" cy="3302700"/>
          </a:xfrm>
        </p:spPr>
        <p:txBody>
          <a:bodyPr/>
          <a:lstStyle/>
          <a:p>
            <a:pPr marL="114300" indent="0" algn="just">
              <a:buNone/>
            </a:pPr>
            <a:r>
              <a:rPr lang="en-US" sz="1600" dirty="0">
                <a:solidFill>
                  <a:srgbClr val="000000"/>
                </a:solidFill>
              </a:rPr>
              <a:t>In this project, we present Attractor, a novel community recognition technique that uses distance dynamics to automatically identify community structure in networks. Extensive trials further reveal that Attractor allows locating communities in small to large size networks with great quality and also offers favorable benefits compared to several state-of-heart approaches. We intend to concentrate on investigating massive network abstraction and visualization based on the understandable dynamic interaction model in future work.</a:t>
            </a:r>
          </a:p>
        </p:txBody>
      </p:sp>
    </p:spTree>
    <p:extLst>
      <p:ext uri="{BB962C8B-B14F-4D97-AF65-F5344CB8AC3E}">
        <p14:creationId xmlns:p14="http://schemas.microsoft.com/office/powerpoint/2010/main" val="2581149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E8BB-1159-A5CA-B072-93C16BB0D9A3}"/>
              </a:ext>
            </a:extLst>
          </p:cNvPr>
          <p:cNvSpPr>
            <a:spLocks noGrp="1"/>
          </p:cNvSpPr>
          <p:nvPr>
            <p:ph type="title"/>
          </p:nvPr>
        </p:nvSpPr>
        <p:spPr/>
        <p:txBody>
          <a:bodyPr>
            <a:normAutofit fontScale="90000"/>
          </a:bodyPr>
          <a:lstStyle/>
          <a:p>
            <a:endParaRPr lang="en-US"/>
          </a:p>
        </p:txBody>
      </p:sp>
      <p:pic>
        <p:nvPicPr>
          <p:cNvPr id="4" name="Picture 3">
            <a:extLst>
              <a:ext uri="{FF2B5EF4-FFF2-40B4-BE49-F238E27FC236}">
                <a16:creationId xmlns:a16="http://schemas.microsoft.com/office/drawing/2014/main" id="{3405ECE2-0161-817F-97D7-AE721A62D3D5}"/>
              </a:ext>
            </a:extLst>
          </p:cNvPr>
          <p:cNvPicPr>
            <a:picLocks noChangeAspect="1"/>
          </p:cNvPicPr>
          <p:nvPr/>
        </p:nvPicPr>
        <p:blipFill>
          <a:blip r:embed="rId2"/>
          <a:stretch>
            <a:fillRect/>
          </a:stretch>
        </p:blipFill>
        <p:spPr>
          <a:xfrm>
            <a:off x="414167" y="269716"/>
            <a:ext cx="8315665" cy="3974086"/>
          </a:xfrm>
          <a:prstGeom prst="rect">
            <a:avLst/>
          </a:prstGeom>
        </p:spPr>
      </p:pic>
      <p:sp>
        <p:nvSpPr>
          <p:cNvPr id="3" name="Text Placeholder 2">
            <a:extLst>
              <a:ext uri="{FF2B5EF4-FFF2-40B4-BE49-F238E27FC236}">
                <a16:creationId xmlns:a16="http://schemas.microsoft.com/office/drawing/2014/main" id="{B9AE1735-1F9B-66C8-0DDA-EE7FBA11515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041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Introduction:</a:t>
            </a:r>
            <a:endParaRPr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050F2616-A6D7-C095-B319-39E13A1C764A}"/>
              </a:ext>
            </a:extLst>
          </p:cNvPr>
          <p:cNvSpPr>
            <a:spLocks noGrp="1"/>
          </p:cNvSpPr>
          <p:nvPr>
            <p:ph type="body" idx="1"/>
          </p:nvPr>
        </p:nvSpPr>
        <p:spPr>
          <a:xfrm>
            <a:off x="311699" y="1395775"/>
            <a:ext cx="8279714" cy="3302700"/>
          </a:xfrm>
        </p:spPr>
        <p:txBody>
          <a:bodyPr>
            <a:normAutofit fontScale="92500" lnSpcReduction="10000"/>
          </a:bodyPr>
          <a:lstStyle/>
          <a:p>
            <a:pPr marL="114300" indent="0" algn="l">
              <a:buNone/>
            </a:pPr>
            <a:r>
              <a:rPr lang="en-US" sz="2000" b="0" i="0" dirty="0">
                <a:solidFill>
                  <a:schemeClr val="accent1"/>
                </a:solidFill>
                <a:effectLst/>
                <a:latin typeface="Lato" panose="020F0502020204030203" pitchFamily="34" charset="0"/>
              </a:rPr>
              <a:t>What is a Community in a graph?</a:t>
            </a:r>
          </a:p>
          <a:p>
            <a:pPr marL="114300" indent="0" algn="l">
              <a:buNone/>
            </a:pPr>
            <a:endParaRPr lang="en-US" sz="2000" b="0" i="0" dirty="0">
              <a:solidFill>
                <a:srgbClr val="000000"/>
              </a:solidFill>
              <a:effectLst/>
              <a:latin typeface="Lato" panose="020F0502020204030203" pitchFamily="34" charset="0"/>
            </a:endParaRPr>
          </a:p>
          <a:p>
            <a:pPr>
              <a:buFont typeface="Arial" panose="020B0604020202020204" pitchFamily="34" charset="0"/>
              <a:buChar char="•"/>
            </a:pPr>
            <a:r>
              <a:rPr lang="en-US" sz="2000" dirty="0">
                <a:solidFill>
                  <a:srgbClr val="000000"/>
                </a:solidFill>
              </a:rPr>
              <a:t>A community is a subset of nodes that are closely connected to one another and distantly connected to the nodes in the other communities.</a:t>
            </a:r>
          </a:p>
          <a:p>
            <a:pPr algn="l">
              <a:buFont typeface="Arial" panose="020B0604020202020204" pitchFamily="34" charset="0"/>
              <a:buChar char="•"/>
            </a:pPr>
            <a:endParaRPr lang="en-US" sz="2100" b="0" i="0" dirty="0">
              <a:solidFill>
                <a:schemeClr val="accent1"/>
              </a:solidFill>
              <a:effectLst/>
              <a:latin typeface="Lato" panose="020F0502020204030203" pitchFamily="34" charset="0"/>
            </a:endParaRPr>
          </a:p>
          <a:p>
            <a:pPr marL="114300" indent="0">
              <a:buNone/>
            </a:pPr>
            <a:r>
              <a:rPr lang="en-US" sz="2100" b="0" i="0" dirty="0">
                <a:solidFill>
                  <a:schemeClr val="accent1"/>
                </a:solidFill>
                <a:effectLst/>
                <a:latin typeface="Lato" panose="020F0502020204030203" pitchFamily="34" charset="0"/>
              </a:rPr>
              <a:t>What is Community Detection?</a:t>
            </a:r>
          </a:p>
          <a:p>
            <a:pPr>
              <a:buFont typeface="Arial" panose="020B0604020202020204" pitchFamily="34" charset="0"/>
              <a:buChar char="•"/>
            </a:pPr>
            <a:r>
              <a:rPr lang="en-US" sz="2100" b="0" i="0" dirty="0">
                <a:solidFill>
                  <a:srgbClr val="000000"/>
                </a:solidFill>
                <a:effectLst/>
                <a:latin typeface="Lato" panose="020F0502020204030203" pitchFamily="34" charset="0"/>
              </a:rPr>
              <a:t>The concept of community detection has emerged in network science as a method for finding groups within complex systems through representing on a graph.</a:t>
            </a:r>
          </a:p>
        </p:txBody>
      </p:sp>
    </p:spTree>
    <p:extLst>
      <p:ext uri="{BB962C8B-B14F-4D97-AF65-F5344CB8AC3E}">
        <p14:creationId xmlns:p14="http://schemas.microsoft.com/office/powerpoint/2010/main" val="380939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Problem Statement:</a:t>
            </a:r>
            <a:endParaRPr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050F2616-A6D7-C095-B319-39E13A1C764A}"/>
              </a:ext>
            </a:extLst>
          </p:cNvPr>
          <p:cNvSpPr>
            <a:spLocks noGrp="1"/>
          </p:cNvSpPr>
          <p:nvPr>
            <p:ph type="body" idx="1"/>
          </p:nvPr>
        </p:nvSpPr>
        <p:spPr>
          <a:xfrm>
            <a:off x="311700" y="1681007"/>
            <a:ext cx="4806309" cy="3302700"/>
          </a:xfrm>
        </p:spPr>
        <p:txBody>
          <a:bodyPr>
            <a:normAutofit/>
          </a:bodyPr>
          <a:lstStyle/>
          <a:p>
            <a:pPr>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How do we identify the natural communities in a real-world network that give us information about its underlying composition and possible mechanisms?</a:t>
            </a:r>
          </a:p>
          <a:p>
            <a:pPr>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How to identify the community structure in large scale networks effectively and efficiently? </a:t>
            </a:r>
            <a:endParaRPr lang="en-IN" sz="1600" dirty="0">
              <a:solidFill>
                <a:srgbClr val="000000"/>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4771403-5194-1309-0F9C-24819CF4A18E}"/>
              </a:ext>
            </a:extLst>
          </p:cNvPr>
          <p:cNvPicPr>
            <a:picLocks noChangeAspect="1"/>
          </p:cNvPicPr>
          <p:nvPr/>
        </p:nvPicPr>
        <p:blipFill>
          <a:blip r:embed="rId3"/>
          <a:stretch>
            <a:fillRect/>
          </a:stretch>
        </p:blipFill>
        <p:spPr>
          <a:xfrm>
            <a:off x="5118009" y="1282380"/>
            <a:ext cx="3527440" cy="25787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Related work:</a:t>
            </a:r>
            <a:endParaRPr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244169A-CD79-1AE1-831A-E4B46342F573}"/>
              </a:ext>
            </a:extLst>
          </p:cNvPr>
          <p:cNvPicPr>
            <a:picLocks noChangeAspect="1"/>
          </p:cNvPicPr>
          <p:nvPr/>
        </p:nvPicPr>
        <p:blipFill>
          <a:blip r:embed="rId3"/>
          <a:stretch>
            <a:fillRect/>
          </a:stretch>
        </p:blipFill>
        <p:spPr>
          <a:xfrm>
            <a:off x="5369522" y="688375"/>
            <a:ext cx="3281066" cy="1771070"/>
          </a:xfrm>
          <a:prstGeom prst="rect">
            <a:avLst/>
          </a:prstGeom>
        </p:spPr>
      </p:pic>
      <p:pic>
        <p:nvPicPr>
          <p:cNvPr id="8" name="Picture 7">
            <a:extLst>
              <a:ext uri="{FF2B5EF4-FFF2-40B4-BE49-F238E27FC236}">
                <a16:creationId xmlns:a16="http://schemas.microsoft.com/office/drawing/2014/main" id="{D6C02C76-0948-0E98-E181-D6123F15C134}"/>
              </a:ext>
            </a:extLst>
          </p:cNvPr>
          <p:cNvPicPr>
            <a:picLocks noChangeAspect="1"/>
          </p:cNvPicPr>
          <p:nvPr/>
        </p:nvPicPr>
        <p:blipFill>
          <a:blip r:embed="rId4"/>
          <a:stretch>
            <a:fillRect/>
          </a:stretch>
        </p:blipFill>
        <p:spPr>
          <a:xfrm>
            <a:off x="5599981" y="2638399"/>
            <a:ext cx="2900039" cy="1700510"/>
          </a:xfrm>
          <a:prstGeom prst="rect">
            <a:avLst/>
          </a:prstGeom>
        </p:spPr>
      </p:pic>
      <p:graphicFrame>
        <p:nvGraphicFramePr>
          <p:cNvPr id="80" name="Text Placeholder 3">
            <a:extLst>
              <a:ext uri="{FF2B5EF4-FFF2-40B4-BE49-F238E27FC236}">
                <a16:creationId xmlns:a16="http://schemas.microsoft.com/office/drawing/2014/main" id="{AA74438F-1C64-C237-E77E-0B1302AD7F01}"/>
              </a:ext>
            </a:extLst>
          </p:cNvPr>
          <p:cNvGraphicFramePr/>
          <p:nvPr>
            <p:extLst>
              <p:ext uri="{D42A27DB-BD31-4B8C-83A1-F6EECF244321}">
                <p14:modId xmlns:p14="http://schemas.microsoft.com/office/powerpoint/2010/main" val="367589979"/>
              </p:ext>
            </p:extLst>
          </p:nvPr>
        </p:nvGraphicFramePr>
        <p:xfrm>
          <a:off x="311700" y="1152425"/>
          <a:ext cx="5057822" cy="3302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5007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Proposed Method:</a:t>
            </a:r>
            <a:endParaRPr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050F2616-A6D7-C095-B319-39E13A1C764A}"/>
              </a:ext>
            </a:extLst>
          </p:cNvPr>
          <p:cNvSpPr>
            <a:spLocks noGrp="1"/>
          </p:cNvSpPr>
          <p:nvPr>
            <p:ph type="body" idx="1"/>
          </p:nvPr>
        </p:nvSpPr>
        <p:spPr>
          <a:xfrm>
            <a:off x="276164" y="1152424"/>
            <a:ext cx="8520599" cy="3754055"/>
          </a:xfrm>
        </p:spPr>
        <p:txBody>
          <a:bodyPr>
            <a:normAutofit/>
          </a:bodyPr>
          <a:lstStyle/>
          <a:p>
            <a:pPr>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The basic idea is to consider the network as an adaptive dynamic system, and to investigate the distances between adjacent nodes dynamically in order to uncover its community structure.</a:t>
            </a:r>
          </a:p>
          <a:p>
            <a:pPr>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Here we use an algorithm called attractor, which provides an intuitive way to analyze the community structure and captures the natural communities .</a:t>
            </a:r>
          </a:p>
        </p:txBody>
      </p:sp>
      <p:pic>
        <p:nvPicPr>
          <p:cNvPr id="3" name="Picture 2">
            <a:extLst>
              <a:ext uri="{FF2B5EF4-FFF2-40B4-BE49-F238E27FC236}">
                <a16:creationId xmlns:a16="http://schemas.microsoft.com/office/drawing/2014/main" id="{A09F8C18-5A40-CF68-F75E-94B49C0E670F}"/>
              </a:ext>
            </a:extLst>
          </p:cNvPr>
          <p:cNvPicPr>
            <a:picLocks noChangeAspect="1"/>
          </p:cNvPicPr>
          <p:nvPr/>
        </p:nvPicPr>
        <p:blipFill>
          <a:blip r:embed="rId3"/>
          <a:stretch>
            <a:fillRect/>
          </a:stretch>
        </p:blipFill>
        <p:spPr>
          <a:xfrm>
            <a:off x="680643" y="2803775"/>
            <a:ext cx="7603959" cy="2102705"/>
          </a:xfrm>
          <a:prstGeom prst="rect">
            <a:avLst/>
          </a:prstGeom>
        </p:spPr>
      </p:pic>
    </p:spTree>
    <p:extLst>
      <p:ext uri="{BB962C8B-B14F-4D97-AF65-F5344CB8AC3E}">
        <p14:creationId xmlns:p14="http://schemas.microsoft.com/office/powerpoint/2010/main" val="29132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A3EB-789C-FFC2-28A0-D26AE5BA46B2}"/>
              </a:ext>
            </a:extLst>
          </p:cNvPr>
          <p:cNvSpPr>
            <a:spLocks noGrp="1"/>
          </p:cNvSpPr>
          <p:nvPr>
            <p:ph type="title"/>
          </p:nvPr>
        </p:nvSpPr>
        <p:spPr/>
        <p:txBody>
          <a:bodyPr>
            <a:normAutofit fontScale="90000"/>
          </a:bodyPr>
          <a:lstStyle/>
          <a:p>
            <a:r>
              <a:rPr lang="en-US" dirty="0">
                <a:latin typeface="Calibri" panose="020F0502020204030204" pitchFamily="34" charset="0"/>
                <a:cs typeface="Calibri" panose="020F0502020204030204" pitchFamily="34" charset="0"/>
              </a:rPr>
              <a:t>Implementation:</a:t>
            </a:r>
            <a:endParaRPr lang="en-US" dirty="0"/>
          </a:p>
        </p:txBody>
      </p:sp>
      <p:sp>
        <p:nvSpPr>
          <p:cNvPr id="3" name="Text Placeholder 2">
            <a:extLst>
              <a:ext uri="{FF2B5EF4-FFF2-40B4-BE49-F238E27FC236}">
                <a16:creationId xmlns:a16="http://schemas.microsoft.com/office/drawing/2014/main" id="{32D3EA13-4926-7437-634B-CEDDC37BF27F}"/>
              </a:ext>
            </a:extLst>
          </p:cNvPr>
          <p:cNvSpPr>
            <a:spLocks noGrp="1"/>
          </p:cNvSpPr>
          <p:nvPr>
            <p:ph type="body" idx="1"/>
          </p:nvPr>
        </p:nvSpPr>
        <p:spPr/>
        <p:txBody>
          <a:bodyPr/>
          <a:lstStyle/>
          <a:p>
            <a:r>
              <a:rPr lang="en-US" dirty="0">
                <a:solidFill>
                  <a:srgbClr val="000000"/>
                </a:solidFill>
              </a:rPr>
              <a:t>For the purpose of community detection some necessary definitions are introduced.</a:t>
            </a:r>
          </a:p>
          <a:p>
            <a:r>
              <a:rPr lang="en-US" dirty="0">
                <a:solidFill>
                  <a:srgbClr val="000000"/>
                </a:solidFill>
              </a:rPr>
              <a:t>To uncover the community structure in networks based on the distance dynamics, we should build a suitable interaction model.</a:t>
            </a:r>
          </a:p>
          <a:p>
            <a:r>
              <a:rPr lang="en-US" dirty="0">
                <a:solidFill>
                  <a:srgbClr val="000000"/>
                </a:solidFill>
              </a:rPr>
              <a:t>Therefore, the interaction range and interaction patterns need to be considered.</a:t>
            </a:r>
          </a:p>
          <a:p>
            <a:endParaRPr lang="en-US" dirty="0">
              <a:solidFill>
                <a:srgbClr val="000000"/>
              </a:solidFill>
            </a:endParaRPr>
          </a:p>
        </p:txBody>
      </p:sp>
      <p:pic>
        <p:nvPicPr>
          <p:cNvPr id="5" name="Picture 4">
            <a:extLst>
              <a:ext uri="{FF2B5EF4-FFF2-40B4-BE49-F238E27FC236}">
                <a16:creationId xmlns:a16="http://schemas.microsoft.com/office/drawing/2014/main" id="{90D139DC-27D3-D881-7FD4-E43FF58E6F20}"/>
              </a:ext>
            </a:extLst>
          </p:cNvPr>
          <p:cNvPicPr>
            <a:picLocks noChangeAspect="1"/>
          </p:cNvPicPr>
          <p:nvPr/>
        </p:nvPicPr>
        <p:blipFill>
          <a:blip r:embed="rId2"/>
          <a:stretch>
            <a:fillRect/>
          </a:stretch>
        </p:blipFill>
        <p:spPr>
          <a:xfrm>
            <a:off x="997290" y="3202826"/>
            <a:ext cx="6406899" cy="1721678"/>
          </a:xfrm>
          <a:prstGeom prst="rect">
            <a:avLst/>
          </a:prstGeom>
        </p:spPr>
      </p:pic>
    </p:spTree>
    <p:extLst>
      <p:ext uri="{BB962C8B-B14F-4D97-AF65-F5344CB8AC3E}">
        <p14:creationId xmlns:p14="http://schemas.microsoft.com/office/powerpoint/2010/main" val="1696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Attractor                            Distance Definition</a:t>
            </a:r>
            <a:br>
              <a:rPr lang="en-US" dirty="0">
                <a:latin typeface="Calibri" panose="020F0502020204030204" pitchFamily="34" charset="0"/>
                <a:cs typeface="Calibri" panose="020F0502020204030204" pitchFamily="34" charset="0"/>
              </a:rPr>
            </a:br>
            <a:endParaRPr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050F2616-A6D7-C095-B319-39E13A1C764A}"/>
              </a:ext>
            </a:extLst>
          </p:cNvPr>
          <p:cNvSpPr>
            <a:spLocks noGrp="1"/>
          </p:cNvSpPr>
          <p:nvPr>
            <p:ph type="body" idx="1"/>
          </p:nvPr>
        </p:nvSpPr>
        <p:spPr>
          <a:xfrm>
            <a:off x="138147" y="993341"/>
            <a:ext cx="8833973" cy="3705134"/>
          </a:xfrm>
        </p:spPr>
        <p:txBody>
          <a:bodyPr>
            <a:normAutofit/>
          </a:bodyPr>
          <a:lstStyle/>
          <a:p>
            <a:pPr marL="114300" indent="0">
              <a:buNone/>
            </a:pPr>
            <a:endParaRPr lang="en-US" dirty="0">
              <a:solidFill>
                <a:srgbClr val="000000"/>
              </a:solidFill>
              <a:latin typeface="Calibri" panose="020F0502020204030204" pitchFamily="34" charset="0"/>
              <a:cs typeface="Calibri" panose="020F0502020204030204" pitchFamily="34" charset="0"/>
            </a:endParaRPr>
          </a:p>
        </p:txBody>
      </p:sp>
      <p:pic>
        <p:nvPicPr>
          <p:cNvPr id="3" name="Picture 13">
            <a:extLst>
              <a:ext uri="{FF2B5EF4-FFF2-40B4-BE49-F238E27FC236}">
                <a16:creationId xmlns:a16="http://schemas.microsoft.com/office/drawing/2014/main" id="{0EABD5E4-74A2-0E0E-719E-71AE14AA6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72" y="1092017"/>
            <a:ext cx="3308943" cy="2339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 name="Group 9">
            <a:extLst>
              <a:ext uri="{FF2B5EF4-FFF2-40B4-BE49-F238E27FC236}">
                <a16:creationId xmlns:a16="http://schemas.microsoft.com/office/drawing/2014/main" id="{53F07DDB-82D4-E033-01D3-4CD669596928}"/>
              </a:ext>
            </a:extLst>
          </p:cNvPr>
          <p:cNvGrpSpPr>
            <a:grpSpLocks/>
          </p:cNvGrpSpPr>
          <p:nvPr/>
        </p:nvGrpSpPr>
        <p:grpSpPr bwMode="auto">
          <a:xfrm>
            <a:off x="4488678" y="1545500"/>
            <a:ext cx="4343176" cy="1994043"/>
            <a:chOff x="2769" y="958"/>
            <a:chExt cx="2793" cy="1254"/>
          </a:xfrm>
        </p:grpSpPr>
        <p:graphicFrame>
          <p:nvGraphicFramePr>
            <p:cNvPr id="6" name="Object 10">
              <a:extLst>
                <a:ext uri="{FF2B5EF4-FFF2-40B4-BE49-F238E27FC236}">
                  <a16:creationId xmlns:a16="http://schemas.microsoft.com/office/drawing/2014/main" id="{87C4E993-92B4-4FE2-303C-A5046AC73ACC}"/>
                </a:ext>
              </a:extLst>
            </p:cNvPr>
            <p:cNvGraphicFramePr>
              <a:graphicFrameLocks noChangeAspect="1"/>
            </p:cNvGraphicFramePr>
            <p:nvPr>
              <p:extLst>
                <p:ext uri="{D42A27DB-BD31-4B8C-83A1-F6EECF244321}">
                  <p14:modId xmlns:p14="http://schemas.microsoft.com/office/powerpoint/2010/main" val="2234462881"/>
                </p:ext>
              </p:extLst>
            </p:nvPr>
          </p:nvGraphicFramePr>
          <p:xfrm>
            <a:off x="2836" y="958"/>
            <a:ext cx="2663" cy="230"/>
          </p:xfrm>
          <a:graphic>
            <a:graphicData uri="http://schemas.openxmlformats.org/presentationml/2006/ole">
              <mc:AlternateContent xmlns:mc="http://schemas.openxmlformats.org/markup-compatibility/2006">
                <mc:Choice xmlns:v="urn:schemas-microsoft-com:vml" Requires="v">
                  <p:oleObj r:id="rId4" imgW="2349360" imgH="203040" progId="">
                    <p:embed/>
                  </p:oleObj>
                </mc:Choice>
                <mc:Fallback>
                  <p:oleObj r:id="rId4" imgW="2349360" imgH="203040" progId="">
                    <p:embed/>
                    <p:pic>
                      <p:nvPicPr>
                        <p:cNvPr id="11274" name="Object 10">
                          <a:extLst>
                            <a:ext uri="{FF2B5EF4-FFF2-40B4-BE49-F238E27FC236}">
                              <a16:creationId xmlns:a16="http://schemas.microsoft.com/office/drawing/2014/main" id="{11B9C781-A54E-6DB1-BB2C-155469EE6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6" y="958"/>
                          <a:ext cx="2663" cy="23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a:extLst>
                <a:ext uri="{FF2B5EF4-FFF2-40B4-BE49-F238E27FC236}">
                  <a16:creationId xmlns:a16="http://schemas.microsoft.com/office/drawing/2014/main" id="{529E9DF2-EB03-AA34-5338-A65781948343}"/>
                </a:ext>
              </a:extLst>
            </p:cNvPr>
            <p:cNvGraphicFramePr>
              <a:graphicFrameLocks noChangeAspect="1"/>
            </p:cNvGraphicFramePr>
            <p:nvPr>
              <p:extLst>
                <p:ext uri="{D42A27DB-BD31-4B8C-83A1-F6EECF244321}">
                  <p14:modId xmlns:p14="http://schemas.microsoft.com/office/powerpoint/2010/main" val="235177698"/>
                </p:ext>
              </p:extLst>
            </p:nvPr>
          </p:nvGraphicFramePr>
          <p:xfrm>
            <a:off x="2823" y="1203"/>
            <a:ext cx="1951" cy="465"/>
          </p:xfrm>
          <a:graphic>
            <a:graphicData uri="http://schemas.openxmlformats.org/presentationml/2006/ole">
              <mc:AlternateContent xmlns:mc="http://schemas.openxmlformats.org/markup-compatibility/2006">
                <mc:Choice xmlns:v="urn:schemas-microsoft-com:vml" Requires="v">
                  <p:oleObj r:id="rId6" imgW="1968480" imgH="469800" progId="">
                    <p:embed/>
                  </p:oleObj>
                </mc:Choice>
                <mc:Fallback>
                  <p:oleObj r:id="rId6" imgW="1968480" imgH="469800" progId="">
                    <p:embed/>
                    <p:pic>
                      <p:nvPicPr>
                        <p:cNvPr id="11275" name="Object 11">
                          <a:extLst>
                            <a:ext uri="{FF2B5EF4-FFF2-40B4-BE49-F238E27FC236}">
                              <a16:creationId xmlns:a16="http://schemas.microsoft.com/office/drawing/2014/main" id="{731AE604-1374-3C7F-9784-F66A341768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 y="1203"/>
                          <a:ext cx="1951" cy="465"/>
                        </a:xfrm>
                        <a:prstGeom prst="rect">
                          <a:avLst/>
                        </a:prstGeom>
                        <a:noFill/>
                        <a:effectLst/>
                      </p:spPr>
                    </p:pic>
                  </p:oleObj>
                </mc:Fallback>
              </mc:AlternateContent>
            </a:graphicData>
          </a:graphic>
        </p:graphicFrame>
        <p:graphicFrame>
          <p:nvGraphicFramePr>
            <p:cNvPr id="8" name="Object 12">
              <a:extLst>
                <a:ext uri="{FF2B5EF4-FFF2-40B4-BE49-F238E27FC236}">
                  <a16:creationId xmlns:a16="http://schemas.microsoft.com/office/drawing/2014/main" id="{237EDB21-6F66-CEAF-21E0-E5FFD6A8A34F}"/>
                </a:ext>
              </a:extLst>
            </p:cNvPr>
            <p:cNvGraphicFramePr>
              <a:graphicFrameLocks noChangeAspect="1"/>
            </p:cNvGraphicFramePr>
            <p:nvPr>
              <p:extLst>
                <p:ext uri="{D42A27DB-BD31-4B8C-83A1-F6EECF244321}">
                  <p14:modId xmlns:p14="http://schemas.microsoft.com/office/powerpoint/2010/main" val="3315091946"/>
                </p:ext>
              </p:extLst>
            </p:nvPr>
          </p:nvGraphicFramePr>
          <p:xfrm>
            <a:off x="2769" y="1713"/>
            <a:ext cx="2793" cy="499"/>
          </p:xfrm>
          <a:graphic>
            <a:graphicData uri="http://schemas.openxmlformats.org/presentationml/2006/ole">
              <mc:AlternateContent xmlns:mc="http://schemas.openxmlformats.org/markup-compatibility/2006">
                <mc:Choice xmlns:v="urn:schemas-microsoft-com:vml" Requires="v">
                  <p:oleObj r:id="rId8" imgW="2984400" imgH="533160" progId="">
                    <p:embed/>
                  </p:oleObj>
                </mc:Choice>
                <mc:Fallback>
                  <p:oleObj r:id="rId8" imgW="2984400" imgH="533160" progId="">
                    <p:embed/>
                    <p:pic>
                      <p:nvPicPr>
                        <p:cNvPr id="11276" name="Object 12">
                          <a:extLst>
                            <a:ext uri="{FF2B5EF4-FFF2-40B4-BE49-F238E27FC236}">
                              <a16:creationId xmlns:a16="http://schemas.microsoft.com/office/drawing/2014/main" id="{96F90A99-EA4E-E07C-934F-C8D608F60A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9" y="1713"/>
                          <a:ext cx="2793" cy="499"/>
                        </a:xfrm>
                        <a:prstGeom prst="rect">
                          <a:avLst/>
                        </a:prstGeom>
                        <a:noFill/>
                        <a:effectLst/>
                      </p:spPr>
                    </p:pic>
                  </p:oleObj>
                </mc:Fallback>
              </mc:AlternateContent>
            </a:graphicData>
          </a:graphic>
        </p:graphicFrame>
      </p:grpSp>
    </p:spTree>
    <p:extLst>
      <p:ext uri="{BB962C8B-B14F-4D97-AF65-F5344CB8AC3E}">
        <p14:creationId xmlns:p14="http://schemas.microsoft.com/office/powerpoint/2010/main" val="6554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Attractor              Directed Linked Nodes Influence</a:t>
            </a:r>
            <a:br>
              <a:rPr lang="en-US" dirty="0">
                <a:latin typeface="Calibri" panose="020F0502020204030204" pitchFamily="34" charset="0"/>
                <a:cs typeface="Calibri" panose="020F0502020204030204" pitchFamily="34" charset="0"/>
              </a:rPr>
            </a:br>
            <a:endParaRPr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050F2616-A6D7-C095-B319-39E13A1C764A}"/>
              </a:ext>
            </a:extLst>
          </p:cNvPr>
          <p:cNvSpPr>
            <a:spLocks noGrp="1"/>
          </p:cNvSpPr>
          <p:nvPr>
            <p:ph type="body" idx="1"/>
          </p:nvPr>
        </p:nvSpPr>
        <p:spPr>
          <a:xfrm>
            <a:off x="138147" y="993341"/>
            <a:ext cx="8833973" cy="3705134"/>
          </a:xfrm>
        </p:spPr>
        <p:txBody>
          <a:bodyPr>
            <a:normAutofit/>
          </a:bodyPr>
          <a:lstStyle/>
          <a:p>
            <a:pPr marL="114300" indent="0">
              <a:buNone/>
            </a:pPr>
            <a:endParaRPr lang="en-US" dirty="0">
              <a:solidFill>
                <a:srgbClr val="000000"/>
              </a:solidFill>
              <a:latin typeface="Calibri" panose="020F0502020204030204" pitchFamily="34" charset="0"/>
              <a:cs typeface="Calibri" panose="020F0502020204030204" pitchFamily="34" charset="0"/>
            </a:endParaRPr>
          </a:p>
        </p:txBody>
      </p:sp>
      <p:pic>
        <p:nvPicPr>
          <p:cNvPr id="2" name="Picture 9">
            <a:extLst>
              <a:ext uri="{FF2B5EF4-FFF2-40B4-BE49-F238E27FC236}">
                <a16:creationId xmlns:a16="http://schemas.microsoft.com/office/drawing/2014/main" id="{8967C496-C70B-BFCB-E37F-673974912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258" y="993341"/>
            <a:ext cx="7045484" cy="2468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9" name="Object 8">
            <a:extLst>
              <a:ext uri="{FF2B5EF4-FFF2-40B4-BE49-F238E27FC236}">
                <a16:creationId xmlns:a16="http://schemas.microsoft.com/office/drawing/2014/main" id="{1A2D954A-8F5B-1D8E-7808-5D143FFC7B42}"/>
              </a:ext>
            </a:extLst>
          </p:cNvPr>
          <p:cNvGraphicFramePr>
            <a:graphicFrameLocks noChangeAspect="1"/>
          </p:cNvGraphicFramePr>
          <p:nvPr>
            <p:extLst>
              <p:ext uri="{D42A27DB-BD31-4B8C-83A1-F6EECF244321}">
                <p14:modId xmlns:p14="http://schemas.microsoft.com/office/powerpoint/2010/main" val="3278295421"/>
              </p:ext>
            </p:extLst>
          </p:nvPr>
        </p:nvGraphicFramePr>
        <p:xfrm>
          <a:off x="2195993" y="3578328"/>
          <a:ext cx="4343400" cy="685800"/>
        </p:xfrm>
        <a:graphic>
          <a:graphicData uri="http://schemas.openxmlformats.org/presentationml/2006/ole">
            <mc:AlternateContent xmlns:mc="http://schemas.openxmlformats.org/markup-compatibility/2006">
              <mc:Choice xmlns:v="urn:schemas-microsoft-com:vml" Requires="v">
                <p:oleObj r:id="rId4" imgW="2895480" imgH="457200" progId="">
                  <p:embed/>
                </p:oleObj>
              </mc:Choice>
              <mc:Fallback>
                <p:oleObj r:id="rId4" imgW="2895480" imgH="457200" progId="">
                  <p:embed/>
                  <p:pic>
                    <p:nvPicPr>
                      <p:cNvPr id="12296" name="Object 8">
                        <a:extLst>
                          <a:ext uri="{FF2B5EF4-FFF2-40B4-BE49-F238E27FC236}">
                            <a16:creationId xmlns:a16="http://schemas.microsoft.com/office/drawing/2014/main" id="{50C6FC06-D038-6A57-4BBE-A3DDB9DDC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993" y="3578328"/>
                        <a:ext cx="4343400" cy="685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8056657"/>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8810</TotalTime>
  <Words>569</Words>
  <Application>Microsoft Office PowerPoint</Application>
  <PresentationFormat>On-screen Show (16:9)</PresentationFormat>
  <Paragraphs>78</Paragraphs>
  <Slides>23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23</vt:i4>
      </vt:variant>
    </vt:vector>
  </HeadingPairs>
  <TitlesOfParts>
    <vt:vector size="30" baseType="lpstr">
      <vt:lpstr>PT Sans Narrow</vt:lpstr>
      <vt:lpstr>Lato</vt:lpstr>
      <vt:lpstr>Calibri</vt:lpstr>
      <vt:lpstr>Open Sans</vt:lpstr>
      <vt:lpstr>Times New Roman</vt:lpstr>
      <vt:lpstr>Arial</vt:lpstr>
      <vt:lpstr>Tropic</vt:lpstr>
      <vt:lpstr>Community Detection based on Distance Dynamics</vt:lpstr>
      <vt:lpstr>Motivation:</vt:lpstr>
      <vt:lpstr>Introduction:</vt:lpstr>
      <vt:lpstr>Problem Statement:</vt:lpstr>
      <vt:lpstr>Related work:</vt:lpstr>
      <vt:lpstr>Proposed Method:</vt:lpstr>
      <vt:lpstr>Implementation:</vt:lpstr>
      <vt:lpstr>Attractor                            Distance Definition </vt:lpstr>
      <vt:lpstr>Attractor              Directed Linked Nodes Influence </vt:lpstr>
      <vt:lpstr>Attractor                     Common Neighbor Influence </vt:lpstr>
      <vt:lpstr>Attractor                     Exclusive Neighbor Influence </vt:lpstr>
      <vt:lpstr>PowerPoint Presentation</vt:lpstr>
      <vt:lpstr>Attractor Model                         Initialization </vt:lpstr>
      <vt:lpstr>Attractor Model                         Dynamic Iteration   </vt:lpstr>
      <vt:lpstr>Attractor Model                        Finding communities   </vt:lpstr>
      <vt:lpstr>Advantages: </vt:lpstr>
      <vt:lpstr>Experimental Evaluation:</vt:lpstr>
      <vt:lpstr>Experimental Evaluation:</vt:lpstr>
      <vt:lpstr>Experimental Evaluation:</vt:lpstr>
      <vt:lpstr>Experimental Evaluation:</vt:lpstr>
      <vt:lpstr>Experimental Evaluation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Graph2vec: Learning Distributed Representations of Graphs.</dc:title>
  <dc:creator>Sreekar Alakanti</dc:creator>
  <cp:lastModifiedBy>Shivani Kolanu</cp:lastModifiedBy>
  <cp:revision>57</cp:revision>
  <dcterms:modified xsi:type="dcterms:W3CDTF">2022-12-03T04:24:41Z</dcterms:modified>
</cp:coreProperties>
</file>