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94" r:id="rId4"/>
    <p:sldId id="295" r:id="rId5"/>
    <p:sldId id="258" r:id="rId6"/>
    <p:sldId id="259" r:id="rId7"/>
    <p:sldId id="270" r:id="rId8"/>
    <p:sldId id="264" r:id="rId9"/>
    <p:sldId id="272" r:id="rId10"/>
    <p:sldId id="265" r:id="rId11"/>
    <p:sldId id="266" r:id="rId12"/>
    <p:sldId id="261" r:id="rId13"/>
    <p:sldId id="293" r:id="rId14"/>
    <p:sldId id="278" r:id="rId15"/>
    <p:sldId id="282" r:id="rId16"/>
    <p:sldId id="283" r:id="rId17"/>
    <p:sldId id="284" r:id="rId18"/>
    <p:sldId id="286" r:id="rId19"/>
    <p:sldId id="292" r:id="rId20"/>
    <p:sldId id="287" r:id="rId21"/>
    <p:sldId id="288" r:id="rId22"/>
    <p:sldId id="289" r:id="rId23"/>
    <p:sldId id="290" r:id="rId24"/>
    <p:sldId id="29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77" autoAdjust="0"/>
  </p:normalViewPr>
  <p:slideViewPr>
    <p:cSldViewPr>
      <p:cViewPr varScale="1">
        <p:scale>
          <a:sx n="68" d="100"/>
          <a:sy n="68" d="100"/>
        </p:scale>
        <p:origin x="146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B3D2BE0-8B69-44AF-8711-C66E215F5655}" type="datetimeFigureOut">
              <a:rPr lang="en-US" smtClean="0"/>
              <a:t>10/31/2017</a:t>
            </a:fld>
            <a:endParaRPr lang="en-US"/>
          </a:p>
        </p:txBody>
      </p:sp>
      <p:sp>
        <p:nvSpPr>
          <p:cNvPr id="8" name="Slide Number Placeholder 7"/>
          <p:cNvSpPr>
            <a:spLocks noGrp="1"/>
          </p:cNvSpPr>
          <p:nvPr>
            <p:ph type="sldNum" sz="quarter" idx="11"/>
          </p:nvPr>
        </p:nvSpPr>
        <p:spPr/>
        <p:txBody>
          <a:bodyPr/>
          <a:lstStyle/>
          <a:p>
            <a:fld id="{81471296-D082-42E1-988A-98649CB8A15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D2BE0-8B69-44AF-8711-C66E215F5655}"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D2BE0-8B69-44AF-8711-C66E215F5655}" type="datetimeFigureOut">
              <a:rPr lang="en-US" smtClean="0"/>
              <a:t>10/31/2017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3D2BE0-8B69-44AF-8711-C66E215F5655}" type="datetimeFigureOut">
              <a:rPr lang="en-US" smtClean="0"/>
              <a:t>10/31/2017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2BE0-8B69-44AF-8711-C66E215F5655}" type="datetimeFigureOut">
              <a:rPr lang="en-US" smtClean="0"/>
              <a:t>10/31/2017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B3D2BE0-8B69-44AF-8711-C66E215F5655}" type="datetimeFigureOut">
              <a:rPr lang="en-US" smtClean="0"/>
              <a:t>10/31/2017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1471296-D082-42E1-988A-98649CB8A150}"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7772400" cy="3657599"/>
          </a:xfrm>
        </p:spPr>
        <p:txBody>
          <a:bodyPr>
            <a:normAutofit/>
          </a:bodyPr>
          <a:lstStyle/>
          <a:p>
            <a:r>
              <a:rPr lang="en-US" sz="3600" b="1" dirty="0"/>
              <a:t>Crop DISEASE AND SEVERITY DETECTION AND PREDICTION OF PESTICIDES</a:t>
            </a:r>
            <a:br>
              <a:rPr lang="en-US" dirty="0"/>
            </a:br>
            <a:endParaRPr lang="en-US" dirty="0"/>
          </a:p>
        </p:txBody>
      </p:sp>
      <p:sp>
        <p:nvSpPr>
          <p:cNvPr id="3" name="Subtitle 2"/>
          <p:cNvSpPr>
            <a:spLocks noGrp="1"/>
          </p:cNvSpPr>
          <p:nvPr>
            <p:ph type="subTitle" idx="1"/>
          </p:nvPr>
        </p:nvSpPr>
        <p:spPr>
          <a:xfrm>
            <a:off x="457200" y="4800600"/>
            <a:ext cx="8001000" cy="1752600"/>
          </a:xfrm>
        </p:spPr>
        <p:txBody>
          <a:bodyPr>
            <a:normAutofit/>
          </a:bodyPr>
          <a:lstStyle/>
          <a:p>
            <a:r>
              <a:rPr lang="en-US" dirty="0"/>
              <a:t>Mentor – </a:t>
            </a:r>
            <a:r>
              <a:rPr lang="en-US" dirty="0" err="1"/>
              <a:t>Dr.Madhavi</a:t>
            </a:r>
            <a:r>
              <a:rPr lang="en-US" dirty="0"/>
              <a:t> Sinha</a:t>
            </a:r>
          </a:p>
          <a:p>
            <a:r>
              <a:rPr lang="en-US" dirty="0"/>
              <a:t>ANUJ JAIN(BE/25036/14)</a:t>
            </a:r>
          </a:p>
          <a:p>
            <a:r>
              <a:rPr lang="en-US" dirty="0"/>
              <a:t>YASH TONGIA(BE/25030/14)</a:t>
            </a:r>
          </a:p>
        </p:txBody>
      </p:sp>
    </p:spTree>
    <p:extLst>
      <p:ext uri="{BB962C8B-B14F-4D97-AF65-F5344CB8AC3E}">
        <p14:creationId xmlns:p14="http://schemas.microsoft.com/office/powerpoint/2010/main" val="420357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4" name="Content Placeholder 3"/>
          <p:cNvSpPr>
            <a:spLocks noGrp="1"/>
          </p:cNvSpPr>
          <p:nvPr>
            <p:ph idx="1"/>
          </p:nvPr>
        </p:nvSpPr>
        <p:spPr/>
        <p:txBody>
          <a:bodyPr>
            <a:normAutofit fontScale="25000" lnSpcReduction="20000"/>
          </a:bodyPr>
          <a:lstStyle/>
          <a:p>
            <a:r>
              <a:rPr lang="en-US" sz="6400" dirty="0"/>
              <a:t>Phase 4:</a:t>
            </a:r>
          </a:p>
          <a:p>
            <a:r>
              <a:rPr lang="en-US" sz="6400" dirty="0"/>
              <a:t>In this phase classification, extraction and comparison of  co-occurrence features for the crop leaves with the corresponding feature values stored in data set.</a:t>
            </a:r>
          </a:p>
          <a:p>
            <a:r>
              <a:rPr lang="en-US" sz="6400" dirty="0"/>
              <a:t>The following algorithms are used for the computations:</a:t>
            </a:r>
          </a:p>
          <a:p>
            <a:pPr lvl="0"/>
            <a:r>
              <a:rPr lang="en-US" sz="6400" dirty="0"/>
              <a:t>1.Naïve Bayes Method:</a:t>
            </a:r>
          </a:p>
          <a:p>
            <a:pPr lvl="0"/>
            <a:r>
              <a:rPr lang="en-US" sz="6400" dirty="0"/>
              <a:t>Naive Bayes assumes that all features in the feature vector are independent, and applies Bayes’ rule on the sentence. Naive Bayes calculates the prior probability frequency for each label in the training set. Each label is given a likelihood estimate from the contributions of all features, and the sentence is assigned the label with highest likelihood estimate.</a:t>
            </a:r>
          </a:p>
          <a:p>
            <a:pPr lvl="0"/>
            <a:r>
              <a:rPr lang="en-US" sz="6400" dirty="0"/>
              <a:t>2.Support Vector Machine (SVM):</a:t>
            </a:r>
          </a:p>
          <a:p>
            <a:r>
              <a:rPr lang="en-US" sz="6400" dirty="0"/>
              <a:t>An SVM model is a representation of the examples as points in space, mapped so that the examples of the separate categories are divided by a clear gap that is as wide as possible. New examples are then mapped into that same space and predicted to belong to a category based on which side of the gap they fall.</a:t>
            </a:r>
          </a:p>
          <a:p>
            <a:pPr lvl="0"/>
            <a:endParaRPr lang="en-US" sz="6400" dirty="0"/>
          </a:p>
          <a:p>
            <a:endParaRPr lang="en-US" sz="6400" dirty="0"/>
          </a:p>
          <a:p>
            <a:endParaRPr lang="en-US" sz="6400" dirty="0"/>
          </a:p>
          <a:p>
            <a:r>
              <a:rPr lang="en-US" dirty="0"/>
              <a:t>	</a:t>
            </a:r>
          </a:p>
          <a:p>
            <a:endParaRPr lang="en-US" dirty="0"/>
          </a:p>
          <a:p>
            <a:endParaRPr lang="en-US" dirty="0"/>
          </a:p>
        </p:txBody>
      </p:sp>
    </p:spTree>
    <p:extLst>
      <p:ext uri="{BB962C8B-B14F-4D97-AF65-F5344CB8AC3E}">
        <p14:creationId xmlns:p14="http://schemas.microsoft.com/office/powerpoint/2010/main" val="217778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4" name="Content Placeholder 3"/>
          <p:cNvSpPr>
            <a:spLocks noGrp="1"/>
          </p:cNvSpPr>
          <p:nvPr>
            <p:ph idx="1"/>
          </p:nvPr>
        </p:nvSpPr>
        <p:spPr/>
        <p:txBody>
          <a:bodyPr>
            <a:normAutofit fontScale="25000" lnSpcReduction="20000"/>
          </a:bodyPr>
          <a:lstStyle/>
          <a:p>
            <a:r>
              <a:rPr lang="en-US" sz="6600" dirty="0"/>
              <a:t>3.K-Nearest Neighbors Algorithm:</a:t>
            </a:r>
          </a:p>
          <a:p>
            <a:r>
              <a:rPr lang="en-US" sz="6600" dirty="0"/>
              <a:t>K nearest neighbors is a simple algorithm that stores all available cases and classifies new cases based on a similarity measure (e.g., distance functions).It is a non-parametric method used for classification and regression commonly used in pattern recognition.</a:t>
            </a:r>
          </a:p>
          <a:p>
            <a:r>
              <a:rPr lang="en-US" sz="6600" dirty="0"/>
              <a:t>Phase 5:</a:t>
            </a:r>
          </a:p>
          <a:p>
            <a:r>
              <a:rPr lang="en-US" sz="6600" dirty="0"/>
              <a:t>Upon the classification and severity </a:t>
            </a:r>
            <a:r>
              <a:rPr lang="en-US" sz="6600" dirty="0" err="1"/>
              <a:t>detection,the</a:t>
            </a:r>
            <a:r>
              <a:rPr lang="en-US" sz="6600" dirty="0"/>
              <a:t> software tool recommends the proposed measures which should be taken in order to combat the disease.  </a:t>
            </a:r>
          </a:p>
          <a:p>
            <a:endParaRPr lang="en-US" sz="6600" dirty="0"/>
          </a:p>
          <a:p>
            <a:endParaRPr lang="en-US" sz="6400" dirty="0"/>
          </a:p>
          <a:p>
            <a:pPr lvl="0"/>
            <a:endParaRPr lang="en-US" sz="6400" dirty="0"/>
          </a:p>
          <a:p>
            <a:endParaRPr lang="en-US" sz="6400" dirty="0"/>
          </a:p>
          <a:p>
            <a:endParaRPr lang="en-US" sz="6400" dirty="0"/>
          </a:p>
          <a:p>
            <a:r>
              <a:rPr lang="en-US" dirty="0"/>
              <a:t>	</a:t>
            </a:r>
          </a:p>
          <a:p>
            <a:endParaRPr lang="en-US" dirty="0"/>
          </a:p>
          <a:p>
            <a:endParaRPr lang="en-US" dirty="0"/>
          </a:p>
        </p:txBody>
      </p:sp>
    </p:spTree>
    <p:extLst>
      <p:ext uri="{BB962C8B-B14F-4D97-AF65-F5344CB8AC3E}">
        <p14:creationId xmlns:p14="http://schemas.microsoft.com/office/powerpoint/2010/main" val="193465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a:t>
            </a:r>
          </a:p>
        </p:txBody>
      </p:sp>
      <p:sp>
        <p:nvSpPr>
          <p:cNvPr id="3" name="Content Placeholder 2"/>
          <p:cNvSpPr>
            <a:spLocks noGrp="1"/>
          </p:cNvSpPr>
          <p:nvPr>
            <p:ph idx="1"/>
          </p:nvPr>
        </p:nvSpPr>
        <p:spPr/>
        <p:txBody>
          <a:bodyPr>
            <a:normAutofit/>
          </a:bodyPr>
          <a:lstStyle/>
          <a:p>
            <a:pPr marL="0" indent="0">
              <a:buNone/>
            </a:pPr>
            <a:r>
              <a:rPr lang="en-US" dirty="0"/>
              <a:t> </a:t>
            </a:r>
          </a:p>
          <a:p>
            <a:r>
              <a:rPr lang="en-US" dirty="0"/>
              <a:t>The software tool determines the affected region of the image and extracts the consequential values and compares them with sample data to determine and classify the disease associated with the crop and predicts the necessary control measures. Further it also compares and analyze the outcome of various classifier algorithms.</a:t>
            </a:r>
          </a:p>
          <a:p>
            <a:endParaRPr lang="en-US" dirty="0"/>
          </a:p>
        </p:txBody>
      </p:sp>
    </p:spTree>
    <p:extLst>
      <p:ext uri="{BB962C8B-B14F-4D97-AF65-F5344CB8AC3E}">
        <p14:creationId xmlns:p14="http://schemas.microsoft.com/office/powerpoint/2010/main" val="399405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5791200" cy="2590800"/>
          </a:xfrm>
        </p:spPr>
        <p:txBody>
          <a:bodyPr>
            <a:normAutofit/>
          </a:bodyPr>
          <a:lstStyle/>
          <a:p>
            <a:r>
              <a:rPr lang="en-US" sz="4800" dirty="0"/>
              <a:t>Structural and data diagrams</a:t>
            </a:r>
          </a:p>
        </p:txBody>
      </p:sp>
      <p:sp>
        <p:nvSpPr>
          <p:cNvPr id="3" name="Content Placeholder 2"/>
          <p:cNvSpPr>
            <a:spLocks noGrp="1"/>
          </p:cNvSpPr>
          <p:nvPr>
            <p:ph idx="1"/>
          </p:nvPr>
        </p:nvSpPr>
        <p:spPr>
          <a:xfrm>
            <a:off x="457200" y="1752601"/>
            <a:ext cx="7620000" cy="2667000"/>
          </a:xfrm>
        </p:spPr>
        <p:txBody>
          <a:bodyPr/>
          <a:lstStyle/>
          <a:p>
            <a:endParaRPr lang="en-US" dirty="0"/>
          </a:p>
        </p:txBody>
      </p:sp>
    </p:spTree>
    <p:extLst>
      <p:ext uri="{BB962C8B-B14F-4D97-AF65-F5344CB8AC3E}">
        <p14:creationId xmlns:p14="http://schemas.microsoft.com/office/powerpoint/2010/main" val="267027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1143000"/>
            <a:ext cx="7162800" cy="4373563"/>
          </a:xfrm>
          <a:prstGeom prst="rect">
            <a:avLst/>
          </a:prstGeom>
        </p:spPr>
      </p:pic>
    </p:spTree>
    <p:extLst>
      <p:ext uri="{BB962C8B-B14F-4D97-AF65-F5344CB8AC3E}">
        <p14:creationId xmlns:p14="http://schemas.microsoft.com/office/powerpoint/2010/main" val="2708520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diagrams</a:t>
            </a:r>
          </a:p>
        </p:txBody>
      </p:sp>
      <p:pic>
        <p:nvPicPr>
          <p:cNvPr id="4" name="Content Placeholder 3" descr="C:\Users\User\Desktop\New folder (2)\ded-level 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762" y="2243931"/>
            <a:ext cx="7000875" cy="3390900"/>
          </a:xfrm>
          <a:prstGeom prst="rect">
            <a:avLst/>
          </a:prstGeom>
          <a:noFill/>
          <a:ln>
            <a:noFill/>
          </a:ln>
        </p:spPr>
      </p:pic>
    </p:spTree>
    <p:extLst>
      <p:ext uri="{BB962C8B-B14F-4D97-AF65-F5344CB8AC3E}">
        <p14:creationId xmlns:p14="http://schemas.microsoft.com/office/powerpoint/2010/main" val="369790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esktop\New folder (2)\dfd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4461" y="1752600"/>
            <a:ext cx="4865477" cy="4373563"/>
          </a:xfrm>
          <a:prstGeom prst="rect">
            <a:avLst/>
          </a:prstGeom>
          <a:noFill/>
          <a:ln>
            <a:noFill/>
          </a:ln>
        </p:spPr>
      </p:pic>
    </p:spTree>
    <p:extLst>
      <p:ext uri="{BB962C8B-B14F-4D97-AF65-F5344CB8AC3E}">
        <p14:creationId xmlns:p14="http://schemas.microsoft.com/office/powerpoint/2010/main" val="246922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esktop\New folder (2)\dfdl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5754" y="1752600"/>
            <a:ext cx="5042892" cy="4373563"/>
          </a:xfrm>
          <a:prstGeom prst="rect">
            <a:avLst/>
          </a:prstGeom>
          <a:noFill/>
          <a:ln>
            <a:noFill/>
          </a:ln>
        </p:spPr>
      </p:pic>
    </p:spTree>
    <p:extLst>
      <p:ext uri="{BB962C8B-B14F-4D97-AF65-F5344CB8AC3E}">
        <p14:creationId xmlns:p14="http://schemas.microsoft.com/office/powerpoint/2010/main" val="295264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chart</a:t>
            </a:r>
          </a:p>
        </p:txBody>
      </p:sp>
      <p:pic>
        <p:nvPicPr>
          <p:cNvPr id="4" name="Content Placeholder 3" descr="C:\Users\D\AppData\Local\Microsoft\Windows\INetCache\Content.Word\dfd.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21215"/>
            <a:ext cx="7620000" cy="3436333"/>
          </a:xfrm>
          <a:prstGeom prst="rect">
            <a:avLst/>
          </a:prstGeom>
          <a:noFill/>
          <a:ln>
            <a:noFill/>
          </a:ln>
        </p:spPr>
      </p:pic>
    </p:spTree>
    <p:extLst>
      <p:ext uri="{BB962C8B-B14F-4D97-AF65-F5344CB8AC3E}">
        <p14:creationId xmlns:p14="http://schemas.microsoft.com/office/powerpoint/2010/main" val="3815317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718"/>
            <a:ext cx="6477000" cy="4114482"/>
          </a:xfrm>
        </p:spPr>
        <p:txBody>
          <a:bodyPr>
            <a:normAutofit/>
          </a:bodyPr>
          <a:lstStyle/>
          <a:p>
            <a:r>
              <a:rPr lang="en-US" sz="4400" dirty="0"/>
              <a:t>Detailed description of units</a:t>
            </a:r>
          </a:p>
        </p:txBody>
      </p:sp>
    </p:spTree>
    <p:extLst>
      <p:ext uri="{BB962C8B-B14F-4D97-AF65-F5344CB8AC3E}">
        <p14:creationId xmlns:p14="http://schemas.microsoft.com/office/powerpoint/2010/main" val="232073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791200" cy="1066800"/>
          </a:xfrm>
        </p:spPr>
        <p:txBody>
          <a:bodyPr/>
          <a:lstStyle/>
          <a:p>
            <a:r>
              <a:rPr lang="en-US" dirty="0"/>
              <a:t>Introduction </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a:latin typeface="Candara" panose="020E0502030303020204" pitchFamily="34" charset="0"/>
              </a:rPr>
              <a:t>Each year, plant viruses and fungal attacks lead to crop losses of up to 30 percent and moreover excess usage of pesticides leads to spreading of fatal diseases such as cancer, autism and asthma. </a:t>
            </a:r>
          </a:p>
          <a:p>
            <a:endParaRPr lang="en-US" dirty="0">
              <a:latin typeface="Candara" panose="020E0502030303020204" pitchFamily="34" charset="0"/>
            </a:endParaRPr>
          </a:p>
          <a:p>
            <a:r>
              <a:rPr lang="en-US" dirty="0">
                <a:latin typeface="Candara" panose="020E0502030303020204" pitchFamily="34" charset="0"/>
              </a:rPr>
              <a:t>That is why it is important to detect plant disease in its early stages. The existing methods include naked eye observations by experts. This includes constant monitoring which is very costly and a tedious exercise for large farms. </a:t>
            </a:r>
          </a:p>
          <a:p>
            <a:endParaRPr lang="en-US" dirty="0">
              <a:latin typeface="Candara" panose="020E0502030303020204" pitchFamily="34" charset="0"/>
            </a:endParaRPr>
          </a:p>
          <a:p>
            <a:r>
              <a:rPr lang="en-US" dirty="0">
                <a:latin typeface="Candara" panose="020E0502030303020204" pitchFamily="34" charset="0"/>
              </a:rPr>
              <a:t>The farmers in India are less educated to understand the vulnerability and severe consequences of the diseases. They either ignore or recklessly use pesticides to get rid of the problem. This not only leads to spreading of fatal diseases and soil contamination but is also not economically beneficial for them.</a:t>
            </a:r>
          </a:p>
          <a:p>
            <a:endParaRPr lang="en-US" dirty="0">
              <a:latin typeface="Candara" panose="020E0502030303020204" pitchFamily="34" charset="0"/>
            </a:endParaRPr>
          </a:p>
          <a:p>
            <a:r>
              <a:rPr lang="en-US" dirty="0">
                <a:latin typeface="Candara" panose="020E0502030303020204" pitchFamily="34" charset="0"/>
              </a:rPr>
              <a:t>Thus it is very important for them to know the disease and their proper treatment for better crop production and environmental balance.</a:t>
            </a:r>
          </a:p>
          <a:p>
            <a:endParaRPr lang="en-US" dirty="0"/>
          </a:p>
        </p:txBody>
      </p:sp>
    </p:spTree>
    <p:extLst>
      <p:ext uri="{BB962C8B-B14F-4D97-AF65-F5344CB8AC3E}">
        <p14:creationId xmlns:p14="http://schemas.microsoft.com/office/powerpoint/2010/main" val="49802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acquisition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63445242"/>
              </p:ext>
            </p:extLst>
          </p:nvPr>
        </p:nvGraphicFramePr>
        <p:xfrm>
          <a:off x="457200" y="1752600"/>
          <a:ext cx="7620000" cy="2667000"/>
        </p:xfrm>
        <a:graphic>
          <a:graphicData uri="http://schemas.openxmlformats.org/drawingml/2006/table">
            <a:tbl>
              <a:tblPr firstRow="1" bandRow="1">
                <a:tableStyleId>{BC89EF96-8CEA-46FF-86C4-4CE0E7609802}</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r>
                        <a:rPr lang="en-US" dirty="0" err="1"/>
                        <a:t>Identificaction</a:t>
                      </a:r>
                      <a:endParaRPr lang="en-US" dirty="0"/>
                    </a:p>
                  </a:txBody>
                  <a:tcPr/>
                </a:tc>
                <a:tc>
                  <a:txBody>
                    <a:bodyPr/>
                    <a:lstStyle/>
                    <a:p>
                      <a:r>
                        <a:rPr lang="en-US" sz="1800" b="1" kern="1200" dirty="0">
                          <a:solidFill>
                            <a:schemeClr val="tx1"/>
                          </a:solidFill>
                          <a:effectLst/>
                          <a:latin typeface="+mn-lt"/>
                          <a:ea typeface="+mn-ea"/>
                          <a:cs typeface="+mn-cs"/>
                        </a:rPr>
                        <a:t>Input Image</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An image in which we have to detect the disease segments.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l-GR" sz="1800" kern="1200" dirty="0">
                          <a:solidFill>
                            <a:schemeClr val="tx1"/>
                          </a:solidFill>
                          <a:effectLst/>
                          <a:latin typeface="+mn-lt"/>
                          <a:ea typeface="+mn-ea"/>
                          <a:cs typeface="+mn-cs"/>
                        </a:rPr>
                        <a:t>The main function of this module is to allow the user to </a:t>
                      </a:r>
                      <a:r>
                        <a:rPr lang="en-US" sz="1800" kern="1200" dirty="0">
                          <a:solidFill>
                            <a:schemeClr val="tx1"/>
                          </a:solidFill>
                          <a:effectLst/>
                          <a:latin typeface="+mn-lt"/>
                          <a:ea typeface="+mn-ea"/>
                          <a:cs typeface="+mn-cs"/>
                        </a:rPr>
                        <a:t>upload the image in the system</a:t>
                      </a:r>
                      <a:r>
                        <a:rPr lang="el-GR"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image provided by the user.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3161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Pre-Processing and Segmentation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1954147"/>
              </p:ext>
            </p:extLst>
          </p:nvPr>
        </p:nvGraphicFramePr>
        <p:xfrm>
          <a:off x="457200" y="1752600"/>
          <a:ext cx="7620000" cy="4770120"/>
        </p:xfrm>
        <a:graphic>
          <a:graphicData uri="http://schemas.openxmlformats.org/drawingml/2006/table">
            <a:tbl>
              <a:tblPr firstRow="1" bandRow="1">
                <a:tableStyleId>{BC89EF96-8CEA-46FF-86C4-4CE0E7609802}</a:tableStyleId>
              </a:tblPr>
              <a:tblGrid>
                <a:gridCol w="2057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70840">
                <a:tc>
                  <a:txBody>
                    <a:bodyPr/>
                    <a:lstStyle/>
                    <a:p>
                      <a:r>
                        <a:rPr lang="en-US" dirty="0" err="1"/>
                        <a:t>Identifiaction</a:t>
                      </a:r>
                      <a:endParaRPr lang="en-US" dirty="0"/>
                    </a:p>
                  </a:txBody>
                  <a:tcPr/>
                </a:tc>
                <a:tc>
                  <a:txBody>
                    <a:bodyPr/>
                    <a:lstStyle/>
                    <a:p>
                      <a:r>
                        <a:rPr lang="en-US" dirty="0"/>
                        <a:t>Preprocessing</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image provided by the user.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to pre-process the given input image. A matrix will be formed in which the value of each pixel of image will be stored in form of RGB (Red, Green, Blue) value. </a:t>
                      </a:r>
                      <a:endParaRPr lang="en-US" dirty="0"/>
                    </a:p>
                  </a:txBody>
                  <a:tcPr/>
                </a:tc>
                <a:extLst>
                  <a:ext uri="{0D108BD9-81ED-4DB2-BD59-A6C34878D82A}">
                    <a16:rowId xmlns:a16="http://schemas.microsoft.com/office/drawing/2014/main" val="10003"/>
                  </a:ext>
                </a:extLst>
              </a:tr>
              <a:tr h="370840">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The pixel value will be dependent on the image format.</a:t>
                      </a:r>
                      <a:endParaRPr lang="en-US" dirty="0"/>
                    </a:p>
                  </a:txBody>
                  <a:tcPr/>
                </a:tc>
                <a:extLst>
                  <a:ext uri="{0D108BD9-81ED-4DB2-BD59-A6C34878D82A}">
                    <a16:rowId xmlns:a16="http://schemas.microsoft.com/office/drawing/2014/main" val="10004"/>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An input image will be provided by the user. The image segmentation will be performed and the image is segmented into pixels and the value of each pixel (in form of RGB) will be stored in form of matrix. </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 of each pixel will be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8956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Extraction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6530065"/>
              </p:ext>
            </p:extLst>
          </p:nvPr>
        </p:nvGraphicFramePr>
        <p:xfrm>
          <a:off x="457200" y="1752600"/>
          <a:ext cx="7620000" cy="5014976"/>
        </p:xfrm>
        <a:graphic>
          <a:graphicData uri="http://schemas.openxmlformats.org/drawingml/2006/table">
            <a:tbl>
              <a:tblPr firstRow="1" bandRow="1">
                <a:tableStyleId>{BC89EF96-8CEA-46FF-86C4-4CE0E7609802}</a:tableStyleId>
              </a:tblPr>
              <a:tblGrid>
                <a:gridCol w="21336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Feature Extraction</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segmented image provided by the previous module which is the processed form of the image obtained from the user.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main function of this module is to extract feature of the given input image. A matrix will be formed in which the features to be judged are stored which will be compared to the pre-stored values.  </a:t>
                      </a:r>
                    </a:p>
                  </a:txBody>
                  <a:tcPr marL="68580" marR="68580" marT="0" marB="0"/>
                </a:tc>
                <a:extLst>
                  <a:ext uri="{0D108BD9-81ED-4DB2-BD59-A6C34878D82A}">
                    <a16:rowId xmlns:a16="http://schemas.microsoft.com/office/drawing/2014/main" val="10003"/>
                  </a:ext>
                </a:extLst>
              </a:tr>
              <a:tr h="370840">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This unit depends on the segmented image.</a:t>
                      </a:r>
                      <a:endParaRPr lang="en-US" dirty="0"/>
                    </a:p>
                  </a:txBody>
                  <a:tcPr/>
                </a:tc>
                <a:extLst>
                  <a:ext uri="{0D108BD9-81ED-4DB2-BD59-A6C34878D82A}">
                    <a16:rowId xmlns:a16="http://schemas.microsoft.com/office/drawing/2014/main" val="10004"/>
                  </a:ext>
                </a:extLst>
              </a:tr>
              <a:tr h="370840">
                <a:tc>
                  <a:txBody>
                    <a:bodyPr/>
                    <a:lstStyle/>
                    <a:p>
                      <a:r>
                        <a:rPr lang="en-US" dirty="0"/>
                        <a:t>Processing</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image is obtained from the user is segmented and given to this unit for feature extraction. The various parameters are calculated and stored to represent the color changes and textures.</a:t>
                      </a:r>
                    </a:p>
                  </a:txBody>
                  <a:tcPr marL="68580" marR="68580" marT="0" marB="0"/>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values associated with image are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849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Classification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3951280"/>
              </p:ext>
            </p:extLst>
          </p:nvPr>
        </p:nvGraphicFramePr>
        <p:xfrm>
          <a:off x="457200" y="1752600"/>
          <a:ext cx="7620000" cy="3952240"/>
        </p:xfrm>
        <a:graphic>
          <a:graphicData uri="http://schemas.openxmlformats.org/drawingml/2006/table">
            <a:tbl>
              <a:tblPr firstRow="1" bandRow="1">
                <a:tableStyleId>{BC89EF96-8CEA-46FF-86C4-4CE0E7609802}</a:tableStyleId>
              </a:tblPr>
              <a:tblGrid>
                <a:gridCol w="2286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sz="1800" b="1" kern="1200" dirty="0">
                          <a:solidFill>
                            <a:schemeClr val="tx1"/>
                          </a:solidFill>
                          <a:effectLst/>
                          <a:latin typeface="+mn-lt"/>
                          <a:ea typeface="+mn-ea"/>
                          <a:cs typeface="+mn-cs"/>
                        </a:rPr>
                        <a:t>Classification</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l-GR" sz="1800" kern="1200" dirty="0">
                          <a:solidFill>
                            <a:schemeClr val="tx1"/>
                          </a:solidFill>
                          <a:effectLst/>
                          <a:latin typeface="+mn-lt"/>
                          <a:ea typeface="+mn-ea"/>
                          <a:cs typeface="+mn-cs"/>
                        </a:rPr>
                        <a:t>The features extracted from the segemented image.</a:t>
                      </a:r>
                      <a:endParaRPr lang="en-US" dirty="0"/>
                    </a:p>
                  </a:txBody>
                  <a:tcPr/>
                </a:tc>
                <a:extLst>
                  <a:ext uri="{0D108BD9-81ED-4DB2-BD59-A6C34878D82A}">
                    <a16:rowId xmlns:a16="http://schemas.microsoft.com/office/drawing/2014/main" val="10002"/>
                  </a:ext>
                </a:extLst>
              </a:tr>
              <a:tr h="370840">
                <a:tc>
                  <a:txBody>
                    <a:bodyPr/>
                    <a:lstStyle/>
                    <a:p>
                      <a:r>
                        <a:rPr lang="en-US" dirty="0"/>
                        <a:t>Purpose</a:t>
                      </a:r>
                    </a:p>
                  </a:txBody>
                  <a:tcPr/>
                </a:tc>
                <a:tc>
                  <a:txBody>
                    <a:bodyPr/>
                    <a:lstStyle/>
                    <a:p>
                      <a:r>
                        <a:rPr lang="en-US" sz="1800" kern="1200" dirty="0">
                          <a:solidFill>
                            <a:schemeClr val="tx1"/>
                          </a:solidFill>
                          <a:effectLst/>
                          <a:latin typeface="+mn-lt"/>
                          <a:ea typeface="+mn-ea"/>
                          <a:cs typeface="+mn-cs"/>
                        </a:rPr>
                        <a:t>To obtain the disease affected.</a:t>
                      </a:r>
                      <a:endParaRPr lang="en-US" dirty="0"/>
                    </a:p>
                  </a:txBody>
                  <a:tcPr/>
                </a:tc>
                <a:extLst>
                  <a:ext uri="{0D108BD9-81ED-4DB2-BD59-A6C34878D82A}">
                    <a16:rowId xmlns:a16="http://schemas.microsoft.com/office/drawing/2014/main" val="10003"/>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apply the classification algorithms on the extracted features and use predefined dataset to detect the disease with which the plant is affected.</a:t>
                      </a:r>
                      <a:endParaRPr lang="en-US" dirty="0"/>
                    </a:p>
                  </a:txBody>
                  <a:tcPr/>
                </a:tc>
                <a:extLst>
                  <a:ext uri="{0D108BD9-81ED-4DB2-BD59-A6C34878D82A}">
                    <a16:rowId xmlns:a16="http://schemas.microsoft.com/office/drawing/2014/main" val="10004"/>
                  </a:ext>
                </a:extLst>
              </a:tr>
              <a:tr h="370840">
                <a:tc>
                  <a:txBody>
                    <a:bodyPr/>
                    <a:lstStyle/>
                    <a:p>
                      <a:r>
                        <a:rPr lang="en-US" dirty="0"/>
                        <a:t>Resources</a:t>
                      </a:r>
                    </a:p>
                  </a:txBody>
                  <a:tcPr/>
                </a:tc>
                <a:tc>
                  <a:txBody>
                    <a:bodyPr/>
                    <a:lstStyle/>
                    <a:p>
                      <a:r>
                        <a:rPr lang="en-US" sz="1800" kern="1200" dirty="0">
                          <a:solidFill>
                            <a:schemeClr val="tx1"/>
                          </a:solidFill>
                          <a:effectLst/>
                          <a:latin typeface="+mn-lt"/>
                          <a:ea typeface="+mn-ea"/>
                          <a:cs typeface="+mn-cs"/>
                        </a:rPr>
                        <a:t>The dataset is required for this process.</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from this unit is the integrated output from the various classifier algorithms.</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34742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1549533"/>
              </p:ext>
            </p:extLst>
          </p:nvPr>
        </p:nvGraphicFramePr>
        <p:xfrm>
          <a:off x="457200" y="1752600"/>
          <a:ext cx="7620000" cy="3484880"/>
        </p:xfrm>
        <a:graphic>
          <a:graphicData uri="http://schemas.openxmlformats.org/drawingml/2006/table">
            <a:tbl>
              <a:tblPr firstRow="1" bandRow="1">
                <a:tableStyleId>{BC89EF96-8CEA-46FF-86C4-4CE0E7609802}</a:tableStyleId>
              </a:tblPr>
              <a:tblGrid>
                <a:gridCol w="24384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Output</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Purpose</a:t>
                      </a:r>
                    </a:p>
                  </a:txBody>
                  <a:tcPr/>
                </a:tc>
                <a:tc>
                  <a:txBody>
                    <a:bodyPr/>
                    <a:lstStyle/>
                    <a:p>
                      <a:r>
                        <a:rPr lang="el-GR" sz="1800" kern="1200" dirty="0">
                          <a:solidFill>
                            <a:schemeClr val="tx1"/>
                          </a:solidFill>
                          <a:effectLst/>
                          <a:latin typeface="+mn-lt"/>
                          <a:ea typeface="+mn-ea"/>
                          <a:cs typeface="+mn-cs"/>
                        </a:rPr>
                        <a:t>The purpose of this module is to </a:t>
                      </a:r>
                      <a:r>
                        <a:rPr lang="en-US" sz="1800" kern="1200" dirty="0">
                          <a:solidFill>
                            <a:schemeClr val="tx1"/>
                          </a:solidFill>
                          <a:effectLst/>
                          <a:latin typeface="+mn-lt"/>
                          <a:ea typeface="+mn-ea"/>
                          <a:cs typeface="+mn-cs"/>
                        </a:rPr>
                        <a:t>provide the output which are the pesticides associated with the disease.</a:t>
                      </a:r>
                      <a:endParaRPr lang="en-US" dirty="0"/>
                    </a:p>
                  </a:txBody>
                  <a:tcPr/>
                </a:tc>
                <a:extLst>
                  <a:ext uri="{0D108BD9-81ED-4DB2-BD59-A6C34878D82A}">
                    <a16:rowId xmlns:a16="http://schemas.microsoft.com/office/drawing/2014/main" val="10002"/>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Depending upon the disease detected the pesticides associated and their amount is calculated according to the intensity of the disease detected.</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pesticide type and quantity according to  the disease detected.</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50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6629-06B7-4BD7-BDE7-17FF833C13C4}"/>
              </a:ext>
            </a:extLst>
          </p:cNvPr>
          <p:cNvSpPr>
            <a:spLocks noGrp="1"/>
          </p:cNvSpPr>
          <p:nvPr>
            <p:ph type="title"/>
          </p:nvPr>
        </p:nvSpPr>
        <p:spPr>
          <a:xfrm>
            <a:off x="457200" y="152718"/>
            <a:ext cx="6629400" cy="1371600"/>
          </a:xfrm>
        </p:spPr>
        <p:txBody>
          <a:bodyPr/>
          <a:lstStyle/>
          <a:p>
            <a:r>
              <a:rPr lang="en-US" dirty="0"/>
              <a:t>Motivation</a:t>
            </a:r>
          </a:p>
        </p:txBody>
      </p:sp>
      <p:pic>
        <p:nvPicPr>
          <p:cNvPr id="5" name="Content Placeholder 4">
            <a:extLst>
              <a:ext uri="{FF2B5EF4-FFF2-40B4-BE49-F238E27FC236}">
                <a16:creationId xmlns:a16="http://schemas.microsoft.com/office/drawing/2014/main" id="{DFDB905D-5672-4B9F-9EEA-574AF705AA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7302"/>
            <a:ext cx="8077200" cy="4679698"/>
          </a:xfrm>
        </p:spPr>
      </p:pic>
    </p:spTree>
    <p:extLst>
      <p:ext uri="{BB962C8B-B14F-4D97-AF65-F5344CB8AC3E}">
        <p14:creationId xmlns:p14="http://schemas.microsoft.com/office/powerpoint/2010/main" val="89183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910D-928C-4987-A784-A38A919CE439}"/>
              </a:ext>
            </a:extLst>
          </p:cNvPr>
          <p:cNvSpPr>
            <a:spLocks noGrp="1"/>
          </p:cNvSpPr>
          <p:nvPr>
            <p:ph type="title"/>
          </p:nvPr>
        </p:nvSpPr>
        <p:spPr/>
        <p:txBody>
          <a:bodyPr/>
          <a:lstStyle/>
          <a:p>
            <a:endParaRPr lang="en-US" dirty="0"/>
          </a:p>
        </p:txBody>
      </p:sp>
      <p:pic>
        <p:nvPicPr>
          <p:cNvPr id="7" name="Picture 6">
            <a:extLst>
              <a:ext uri="{FF2B5EF4-FFF2-40B4-BE49-F238E27FC236}">
                <a16:creationId xmlns:a16="http://schemas.microsoft.com/office/drawing/2014/main" id="{F5ED48A4-D12E-44B1-8CA7-28E04B1B1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9952"/>
            <a:ext cx="8381999" cy="6638095"/>
          </a:xfrm>
          <a:prstGeom prst="rect">
            <a:avLst/>
          </a:prstGeom>
        </p:spPr>
      </p:pic>
      <p:sp>
        <p:nvSpPr>
          <p:cNvPr id="9" name="Content Placeholder 8">
            <a:extLst>
              <a:ext uri="{FF2B5EF4-FFF2-40B4-BE49-F238E27FC236}">
                <a16:creationId xmlns:a16="http://schemas.microsoft.com/office/drawing/2014/main" id="{7C5703DB-14A1-4227-8116-08BB829498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2550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main objective of this project is to design a software tool to identify the disease with which a crop is affected using its image. The underlying objectives are explained as follows:</a:t>
            </a:r>
          </a:p>
          <a:p>
            <a:pPr marL="342900" lvl="0" indent="-342900">
              <a:buFont typeface="Arial" pitchFamily="34" charset="0"/>
              <a:buChar char="•"/>
            </a:pPr>
            <a:r>
              <a:rPr lang="en-US" dirty="0"/>
              <a:t>To apply image processing techniques to obtain affected portion of the crop and extraction of consequential feature values.</a:t>
            </a:r>
          </a:p>
          <a:p>
            <a:pPr marL="342900" lvl="0" indent="-342900">
              <a:buFont typeface="Arial" pitchFamily="34" charset="0"/>
              <a:buChar char="•"/>
            </a:pPr>
            <a:r>
              <a:rPr lang="en-US" dirty="0"/>
              <a:t>To perform comparison of extracted values with sample values to identify and classify the disease using various classifier algorithms.</a:t>
            </a:r>
          </a:p>
          <a:p>
            <a:pPr marL="342900" lvl="0" indent="-342900">
              <a:buFont typeface="Arial" pitchFamily="34" charset="0"/>
              <a:buChar char="•"/>
            </a:pPr>
            <a:r>
              <a:rPr lang="en-US" dirty="0"/>
              <a:t>To integrate and compare results of various classifier algorithms.</a:t>
            </a:r>
          </a:p>
          <a:p>
            <a:pPr marL="342900" indent="-342900">
              <a:buFont typeface="Arial" pitchFamily="34" charset="0"/>
              <a:buChar char="•"/>
            </a:pPr>
            <a:r>
              <a:rPr lang="en-US" dirty="0"/>
              <a:t>To predict the necessary control measures to cure the disease without any environmental and economic damage</a:t>
            </a:r>
          </a:p>
        </p:txBody>
      </p:sp>
    </p:spTree>
    <p:extLst>
      <p:ext uri="{BB962C8B-B14F-4D97-AF65-F5344CB8AC3E}">
        <p14:creationId xmlns:p14="http://schemas.microsoft.com/office/powerpoint/2010/main" val="419635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project consists of five phases which are </a:t>
            </a:r>
          </a:p>
          <a:p>
            <a:pPr marL="457200" indent="-457200">
              <a:buFont typeface="+mj-lt"/>
              <a:buAutoNum type="arabicPeriod"/>
            </a:pPr>
            <a:r>
              <a:rPr lang="en-US" dirty="0"/>
              <a:t>Image Acquisition and Preprocessing.</a:t>
            </a:r>
          </a:p>
          <a:p>
            <a:pPr marL="457200" indent="-457200">
              <a:buFont typeface="+mj-lt"/>
              <a:buAutoNum type="arabicPeriod"/>
            </a:pPr>
            <a:r>
              <a:rPr lang="en-US" dirty="0"/>
              <a:t>Obtain useful segments to classify the crop disease.</a:t>
            </a:r>
          </a:p>
          <a:p>
            <a:pPr marL="457200" indent="-457200">
              <a:buFont typeface="+mj-lt"/>
              <a:buAutoNum type="arabicPeriod"/>
            </a:pPr>
            <a:r>
              <a:rPr lang="en-US" dirty="0"/>
              <a:t>Computing the features using color co-</a:t>
            </a:r>
            <a:r>
              <a:rPr lang="en-US" dirty="0" err="1"/>
              <a:t>occurence</a:t>
            </a:r>
            <a:r>
              <a:rPr lang="en-US" dirty="0"/>
              <a:t> methodology.</a:t>
            </a:r>
          </a:p>
          <a:p>
            <a:pPr marL="457200" indent="-457200">
              <a:buFont typeface="+mj-lt"/>
              <a:buAutoNum type="arabicPeriod"/>
            </a:pPr>
            <a:r>
              <a:rPr lang="en-US" dirty="0"/>
              <a:t>Classification of the disease.</a:t>
            </a:r>
          </a:p>
          <a:p>
            <a:pPr marL="457200" indent="-457200">
              <a:buFont typeface="+mj-lt"/>
              <a:buAutoNum type="arabicPeriod"/>
            </a:pPr>
            <a:r>
              <a:rPr lang="en-US" dirty="0"/>
              <a:t>Prediction of the amount of pesticides. </a:t>
            </a:r>
          </a:p>
          <a:p>
            <a:pPr marL="0" indent="0">
              <a:buNone/>
            </a:pPr>
            <a:r>
              <a:rPr lang="en-US" dirty="0"/>
              <a:t>Phase 1:</a:t>
            </a:r>
          </a:p>
          <a:p>
            <a:r>
              <a:rPr lang="en-US" sz="2100" dirty="0"/>
              <a:t>Image acquisition is the very first step that requires capturing an image with the help of a digital camera. Preprocessing of input image to improve the quality of image and to remove the undesired distortion from the image. Clipping of the leaf image is performed to get the interested image region and then image smoothing is done using the smoothing filter. To increase the contrast Image enhancement is also done. Mostly green colored pixels, in this step, are masked. In this, we computed a threshold value that is used for these pixels. Then in the following way mostly green pixels are masked: if pixel intensity of the green component is less than the pre-computed threshold value, then zero value is assigned to the red, green and blue components of the this pixel.</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1611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304800"/>
            <a:ext cx="4267200" cy="6126163"/>
          </a:xfrm>
        </p:spPr>
      </p:pic>
    </p:spTree>
    <p:extLst>
      <p:ext uri="{BB962C8B-B14F-4D97-AF65-F5344CB8AC3E}">
        <p14:creationId xmlns:p14="http://schemas.microsoft.com/office/powerpoint/2010/main" val="425525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4" name="Content Placeholder 3"/>
          <p:cNvSpPr>
            <a:spLocks noGrp="1"/>
          </p:cNvSpPr>
          <p:nvPr>
            <p:ph idx="1"/>
          </p:nvPr>
        </p:nvSpPr>
        <p:spPr/>
        <p:txBody>
          <a:bodyPr>
            <a:normAutofit/>
          </a:bodyPr>
          <a:lstStyle/>
          <a:p>
            <a:r>
              <a:rPr lang="en-US" dirty="0"/>
              <a:t>Phase 2:</a:t>
            </a:r>
          </a:p>
          <a:p>
            <a:r>
              <a:rPr lang="en-US" sz="1500" dirty="0"/>
              <a:t>Obtain the useful segments to classify the leaf diseases. Segment the components using genetic algorithm</a:t>
            </a:r>
          </a:p>
          <a:p>
            <a:r>
              <a:rPr lang="en-US" sz="1500" dirty="0"/>
              <a:t>For doing clustering appropriately, the search capability of Genetic Algorithms can be used, to set of unlabeled points in N-dimension into K clusters. On image data, we will apply the same idea in our proposed scheme. We have taken a color image of size m*n and every pixel has Red, Green and Blue components.</a:t>
            </a:r>
          </a:p>
          <a:p>
            <a:r>
              <a:rPr lang="en-US" dirty="0"/>
              <a:t>Phase 3:</a:t>
            </a:r>
          </a:p>
          <a:p>
            <a:r>
              <a:rPr lang="en-US" sz="1500" dirty="0"/>
              <a:t>Computing the features using color co-occurrence </a:t>
            </a:r>
            <a:r>
              <a:rPr lang="en-US" sz="1500" dirty="0" err="1"/>
              <a:t>methodology.For</a:t>
            </a:r>
            <a:r>
              <a:rPr lang="en-US" sz="1500" dirty="0"/>
              <a:t> feature extraction the method used is color co-occurrence method It is the methodology in which both the texture and color of an image are considered, to come to the unique features, which shows that image.</a:t>
            </a:r>
          </a:p>
          <a:p>
            <a:endParaRPr lang="en-US" dirty="0"/>
          </a:p>
        </p:txBody>
      </p:sp>
    </p:spTree>
    <p:extLst>
      <p:ext uri="{BB962C8B-B14F-4D97-AF65-F5344CB8AC3E}">
        <p14:creationId xmlns:p14="http://schemas.microsoft.com/office/powerpoint/2010/main" val="77789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457200"/>
            <a:ext cx="4800600" cy="5867400"/>
          </a:xfrm>
        </p:spPr>
      </p:pic>
    </p:spTree>
    <p:extLst>
      <p:ext uri="{BB962C8B-B14F-4D97-AF65-F5344CB8AC3E}">
        <p14:creationId xmlns:p14="http://schemas.microsoft.com/office/powerpoint/2010/main" val="3570223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892</TotalTime>
  <Words>1265</Words>
  <Application>Microsoft Office PowerPoint</Application>
  <PresentationFormat>On-screen Show (4:3)</PresentationFormat>
  <Paragraphs>133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Candara</vt:lpstr>
      <vt:lpstr>Essential</vt:lpstr>
      <vt:lpstr>Crop DISEASE AND SEVERITY DETECTION AND PREDICTION OF PESTICIDES </vt:lpstr>
      <vt:lpstr>Introduction </vt:lpstr>
      <vt:lpstr>Motivation</vt:lpstr>
      <vt:lpstr>PowerPoint Presentation</vt:lpstr>
      <vt:lpstr>Objectives </vt:lpstr>
      <vt:lpstr>Methods and Materials</vt:lpstr>
      <vt:lpstr>PowerPoint Presentation</vt:lpstr>
      <vt:lpstr>Methods and Materials</vt:lpstr>
      <vt:lpstr>PowerPoint Presentation</vt:lpstr>
      <vt:lpstr>Methods and Materials</vt:lpstr>
      <vt:lpstr>Methods and Materials</vt:lpstr>
      <vt:lpstr>Expected Outcome</vt:lpstr>
      <vt:lpstr>Structural and data diagrams</vt:lpstr>
      <vt:lpstr>PowerPoint Presentation</vt:lpstr>
      <vt:lpstr>Data flow diagrams</vt:lpstr>
      <vt:lpstr>PowerPoint Presentation</vt:lpstr>
      <vt:lpstr>PowerPoint Presentation</vt:lpstr>
      <vt:lpstr>Structure chart</vt:lpstr>
      <vt:lpstr>Detailed description of units</vt:lpstr>
      <vt:lpstr>Image acquisition</vt:lpstr>
      <vt:lpstr>Image Pre-Processing and Segmentation</vt:lpstr>
      <vt:lpstr>Feature Extraction</vt:lpstr>
      <vt:lpstr>Image Classification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cp:lastModifiedBy>
  <cp:revision>27</cp:revision>
  <dcterms:created xsi:type="dcterms:W3CDTF">2017-09-28T13:44:14Z</dcterms:created>
  <dcterms:modified xsi:type="dcterms:W3CDTF">2017-10-31T05:26:41Z</dcterms:modified>
</cp:coreProperties>
</file>