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94" r:id="rId4"/>
    <p:sldId id="295" r:id="rId5"/>
    <p:sldId id="258" r:id="rId6"/>
    <p:sldId id="259" r:id="rId7"/>
    <p:sldId id="270" r:id="rId8"/>
    <p:sldId id="264" r:id="rId9"/>
    <p:sldId id="272" r:id="rId10"/>
    <p:sldId id="261" r:id="rId11"/>
    <p:sldId id="293" r:id="rId12"/>
    <p:sldId id="278" r:id="rId13"/>
    <p:sldId id="282" r:id="rId14"/>
    <p:sldId id="283" r:id="rId15"/>
    <p:sldId id="284" r:id="rId16"/>
    <p:sldId id="286" r:id="rId17"/>
    <p:sldId id="292" r:id="rId18"/>
    <p:sldId id="287" r:id="rId19"/>
    <p:sldId id="288" r:id="rId20"/>
    <p:sldId id="289" r:id="rId21"/>
    <p:sldId id="290" r:id="rId22"/>
    <p:sldId id="29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77" autoAdjust="0"/>
  </p:normalViewPr>
  <p:slideViewPr>
    <p:cSldViewPr>
      <p:cViewPr varScale="1">
        <p:scale>
          <a:sx n="65" d="100"/>
          <a:sy n="65" d="100"/>
        </p:scale>
        <p:origin x="1452"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3D2BE0-8B69-44AF-8711-C66E215F5655}" type="datetimeFigureOut">
              <a:rPr lang="en-US" smtClean="0"/>
              <a:t>3/17/2018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1471296-D082-42E1-988A-98649CB8A15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3D2BE0-8B69-44AF-8711-C66E215F5655}" type="datetimeFigureOut">
              <a:rPr lang="en-US" smtClean="0"/>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3D2BE0-8B69-44AF-8711-C66E215F5655}" type="datetimeFigureOut">
              <a:rPr lang="en-US" smtClean="0"/>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D2BE0-8B69-44AF-8711-C66E215F5655}" type="datetimeFigureOut">
              <a:rPr lang="en-US" smtClean="0"/>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B3D2BE0-8B69-44AF-8711-C66E215F5655}" type="datetimeFigureOut">
              <a:rPr lang="en-US" smtClean="0"/>
              <a:t>3/17/2018</a:t>
            </a:fld>
            <a:endParaRPr lang="en-US"/>
          </a:p>
        </p:txBody>
      </p:sp>
      <p:sp>
        <p:nvSpPr>
          <p:cNvPr id="8" name="Slide Number Placeholder 7"/>
          <p:cNvSpPr>
            <a:spLocks noGrp="1"/>
          </p:cNvSpPr>
          <p:nvPr>
            <p:ph type="sldNum" sz="quarter" idx="11"/>
          </p:nvPr>
        </p:nvSpPr>
        <p:spPr/>
        <p:txBody>
          <a:bodyPr/>
          <a:lstStyle/>
          <a:p>
            <a:fld id="{81471296-D082-42E1-988A-98649CB8A15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3D2BE0-8B69-44AF-8711-C66E215F5655}" type="datetimeFigureOut">
              <a:rPr lang="en-US" smtClean="0"/>
              <a:t>3/17/2018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3D2BE0-8B69-44AF-8711-C66E215F5655}" type="datetimeFigureOut">
              <a:rPr lang="en-US" smtClean="0"/>
              <a:t>3/17/2018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3D2BE0-8B69-44AF-8711-C66E215F5655}" type="datetimeFigureOut">
              <a:rPr lang="en-US" smtClean="0"/>
              <a:t>3/17/2018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D2BE0-8B69-44AF-8711-C66E215F5655}" type="datetimeFigureOut">
              <a:rPr lang="en-US" smtClean="0"/>
              <a:t>3/17/2018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D2BE0-8B69-44AF-8711-C66E215F5655}" type="datetimeFigureOut">
              <a:rPr lang="en-US" smtClean="0"/>
              <a:t>3/17/2018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71296-D082-42E1-988A-98649CB8A150}"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D2BE0-8B69-44AF-8711-C66E215F5655}" type="datetimeFigureOut">
              <a:rPr lang="en-US" smtClean="0"/>
              <a:t>3/17/2018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81471296-D082-42E1-988A-98649CB8A150}"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B3D2BE0-8B69-44AF-8711-C66E215F5655}" type="datetimeFigureOut">
              <a:rPr lang="en-US" smtClean="0"/>
              <a:t>3/17/2018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81471296-D082-42E1-988A-98649CB8A150}"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4114800"/>
          </a:xfrm>
        </p:spPr>
        <p:txBody>
          <a:bodyPr>
            <a:normAutofit/>
          </a:bodyPr>
          <a:lstStyle/>
          <a:p>
            <a:r>
              <a:rPr lang="en-US" sz="3600" b="1" dirty="0"/>
              <a:t>Crop DISEASE AND SEVERITY DETECTION AND PREDICTION OF PESTICIDES</a:t>
            </a:r>
            <a:br>
              <a:rPr lang="en-US" dirty="0"/>
            </a:br>
            <a:endParaRPr lang="en-US" dirty="0"/>
          </a:p>
        </p:txBody>
      </p:sp>
      <p:sp>
        <p:nvSpPr>
          <p:cNvPr id="3" name="Subtitle 2"/>
          <p:cNvSpPr>
            <a:spLocks noGrp="1"/>
          </p:cNvSpPr>
          <p:nvPr>
            <p:ph type="subTitle" idx="1"/>
          </p:nvPr>
        </p:nvSpPr>
        <p:spPr>
          <a:xfrm>
            <a:off x="457200" y="4800600"/>
            <a:ext cx="6858000" cy="1295400"/>
          </a:xfrm>
        </p:spPr>
        <p:txBody>
          <a:bodyPr>
            <a:normAutofit fontScale="77500" lnSpcReduction="20000"/>
          </a:bodyPr>
          <a:lstStyle/>
          <a:p>
            <a:r>
              <a:rPr lang="en-US" dirty="0"/>
              <a:t>Mentor :- Dr. </a:t>
            </a:r>
            <a:r>
              <a:rPr lang="en-US" dirty="0" err="1"/>
              <a:t>Madhavi</a:t>
            </a:r>
            <a:r>
              <a:rPr lang="en-US" dirty="0"/>
              <a:t> </a:t>
            </a:r>
            <a:r>
              <a:rPr lang="en-US" dirty="0" err="1"/>
              <a:t>sinha</a:t>
            </a:r>
            <a:endParaRPr lang="en-US" dirty="0"/>
          </a:p>
          <a:p>
            <a:endParaRPr lang="en-US" dirty="0"/>
          </a:p>
          <a:p>
            <a:r>
              <a:rPr lang="en-US" dirty="0"/>
              <a:t>ANUJ JAIN(BE/25036/14)</a:t>
            </a:r>
          </a:p>
          <a:p>
            <a:r>
              <a:rPr lang="en-US" dirty="0"/>
              <a:t>YASH TONGIA(BE/25030/14)</a:t>
            </a:r>
          </a:p>
        </p:txBody>
      </p:sp>
    </p:spTree>
    <p:extLst>
      <p:ext uri="{BB962C8B-B14F-4D97-AF65-F5344CB8AC3E}">
        <p14:creationId xmlns:p14="http://schemas.microsoft.com/office/powerpoint/2010/main" val="4203571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Outcome</a:t>
            </a:r>
          </a:p>
        </p:txBody>
      </p:sp>
      <p:sp>
        <p:nvSpPr>
          <p:cNvPr id="3" name="Content Placeholder 2"/>
          <p:cNvSpPr>
            <a:spLocks noGrp="1"/>
          </p:cNvSpPr>
          <p:nvPr>
            <p:ph idx="1"/>
          </p:nvPr>
        </p:nvSpPr>
        <p:spPr/>
        <p:txBody>
          <a:bodyPr>
            <a:normAutofit/>
          </a:bodyPr>
          <a:lstStyle/>
          <a:p>
            <a:pPr marL="0" indent="0">
              <a:buNone/>
            </a:pPr>
            <a:r>
              <a:rPr lang="en-US" dirty="0"/>
              <a:t> </a:t>
            </a:r>
          </a:p>
          <a:p>
            <a:r>
              <a:rPr lang="en-US" dirty="0"/>
              <a:t>The software tool determines the affected region of the image and extracts the consequential values and compares them with sample data to determine and classify the disease associated with the crop and predicts the necessary control measures. Further it also compares and analyze the outcome of various classifier algorithms.</a:t>
            </a:r>
          </a:p>
          <a:p>
            <a:endParaRPr lang="en-US" dirty="0"/>
          </a:p>
        </p:txBody>
      </p:sp>
    </p:spTree>
    <p:extLst>
      <p:ext uri="{BB962C8B-B14F-4D97-AF65-F5344CB8AC3E}">
        <p14:creationId xmlns:p14="http://schemas.microsoft.com/office/powerpoint/2010/main" val="3994051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5791200" cy="2590800"/>
          </a:xfrm>
        </p:spPr>
        <p:txBody>
          <a:bodyPr>
            <a:normAutofit/>
          </a:bodyPr>
          <a:lstStyle/>
          <a:p>
            <a:r>
              <a:rPr lang="en-US" sz="4800" dirty="0"/>
              <a:t>Structural and data diagrams</a:t>
            </a:r>
          </a:p>
        </p:txBody>
      </p:sp>
      <p:sp>
        <p:nvSpPr>
          <p:cNvPr id="3" name="Content Placeholder 2"/>
          <p:cNvSpPr>
            <a:spLocks noGrp="1"/>
          </p:cNvSpPr>
          <p:nvPr>
            <p:ph idx="1"/>
          </p:nvPr>
        </p:nvSpPr>
        <p:spPr>
          <a:xfrm>
            <a:off x="457200" y="1752601"/>
            <a:ext cx="7620000" cy="2667000"/>
          </a:xfrm>
        </p:spPr>
        <p:txBody>
          <a:bodyPr/>
          <a:lstStyle/>
          <a:p>
            <a:endParaRPr lang="en-US" dirty="0"/>
          </a:p>
        </p:txBody>
      </p:sp>
    </p:spTree>
    <p:extLst>
      <p:ext uri="{BB962C8B-B14F-4D97-AF65-F5344CB8AC3E}">
        <p14:creationId xmlns:p14="http://schemas.microsoft.com/office/powerpoint/2010/main" val="2670274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14400" y="1143000"/>
            <a:ext cx="7162800" cy="4373563"/>
          </a:xfrm>
          <a:prstGeom prst="rect">
            <a:avLst/>
          </a:prstGeom>
        </p:spPr>
      </p:pic>
    </p:spTree>
    <p:extLst>
      <p:ext uri="{BB962C8B-B14F-4D97-AF65-F5344CB8AC3E}">
        <p14:creationId xmlns:p14="http://schemas.microsoft.com/office/powerpoint/2010/main" val="2708520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diagrams</a:t>
            </a:r>
          </a:p>
        </p:txBody>
      </p:sp>
      <p:pic>
        <p:nvPicPr>
          <p:cNvPr id="4" name="Content Placeholder 3" descr="C:\Users\User\Desktop\New folder (2)\ded-level 0.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6762" y="2243931"/>
            <a:ext cx="7000875" cy="3390900"/>
          </a:xfrm>
          <a:prstGeom prst="rect">
            <a:avLst/>
          </a:prstGeom>
          <a:noFill/>
          <a:ln>
            <a:noFill/>
          </a:ln>
        </p:spPr>
      </p:pic>
    </p:spTree>
    <p:extLst>
      <p:ext uri="{BB962C8B-B14F-4D97-AF65-F5344CB8AC3E}">
        <p14:creationId xmlns:p14="http://schemas.microsoft.com/office/powerpoint/2010/main" val="3697906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User\Desktop\New folder (2)\dfd0.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4461" y="1752600"/>
            <a:ext cx="4865477" cy="4373563"/>
          </a:xfrm>
          <a:prstGeom prst="rect">
            <a:avLst/>
          </a:prstGeom>
          <a:noFill/>
          <a:ln>
            <a:noFill/>
          </a:ln>
        </p:spPr>
      </p:pic>
    </p:spTree>
    <p:extLst>
      <p:ext uri="{BB962C8B-B14F-4D97-AF65-F5344CB8AC3E}">
        <p14:creationId xmlns:p14="http://schemas.microsoft.com/office/powerpoint/2010/main" val="2469229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User\Desktop\New folder (2)\dfdl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5754" y="1752600"/>
            <a:ext cx="5042892" cy="4373563"/>
          </a:xfrm>
          <a:prstGeom prst="rect">
            <a:avLst/>
          </a:prstGeom>
          <a:noFill/>
          <a:ln>
            <a:noFill/>
          </a:ln>
        </p:spPr>
      </p:pic>
    </p:spTree>
    <p:extLst>
      <p:ext uri="{BB962C8B-B14F-4D97-AF65-F5344CB8AC3E}">
        <p14:creationId xmlns:p14="http://schemas.microsoft.com/office/powerpoint/2010/main" val="2952649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chart</a:t>
            </a:r>
          </a:p>
        </p:txBody>
      </p:sp>
      <p:pic>
        <p:nvPicPr>
          <p:cNvPr id="4" name="Content Placeholder 3" descr="C:\Users\D\AppData\Local\Microsoft\Windows\INetCache\Content.Word\dfd.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21215"/>
            <a:ext cx="7620000" cy="3436333"/>
          </a:xfrm>
          <a:prstGeom prst="rect">
            <a:avLst/>
          </a:prstGeom>
          <a:noFill/>
          <a:ln>
            <a:noFill/>
          </a:ln>
        </p:spPr>
      </p:pic>
    </p:spTree>
    <p:extLst>
      <p:ext uri="{BB962C8B-B14F-4D97-AF65-F5344CB8AC3E}">
        <p14:creationId xmlns:p14="http://schemas.microsoft.com/office/powerpoint/2010/main" val="3815317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718"/>
            <a:ext cx="6477000" cy="4114482"/>
          </a:xfrm>
        </p:spPr>
        <p:txBody>
          <a:bodyPr>
            <a:normAutofit/>
          </a:bodyPr>
          <a:lstStyle/>
          <a:p>
            <a:r>
              <a:rPr lang="en-US" sz="4400" dirty="0"/>
              <a:t>Detailed description of units</a:t>
            </a:r>
          </a:p>
        </p:txBody>
      </p:sp>
    </p:spTree>
    <p:extLst>
      <p:ext uri="{BB962C8B-B14F-4D97-AF65-F5344CB8AC3E}">
        <p14:creationId xmlns:p14="http://schemas.microsoft.com/office/powerpoint/2010/main" val="2320733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acquisition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69493607"/>
              </p:ext>
            </p:extLst>
          </p:nvPr>
        </p:nvGraphicFramePr>
        <p:xfrm>
          <a:off x="457200" y="1752600"/>
          <a:ext cx="7620000" cy="2667000"/>
        </p:xfrm>
        <a:graphic>
          <a:graphicData uri="http://schemas.openxmlformats.org/drawingml/2006/table">
            <a:tbl>
              <a:tblPr firstRow="1" bandRow="1">
                <a:tableStyleId>{BC89EF96-8CEA-46FF-86C4-4CE0E7609802}</a:tableStyleId>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370840">
                <a:tc>
                  <a:txBody>
                    <a:bodyPr/>
                    <a:lstStyle/>
                    <a:p>
                      <a:r>
                        <a:rPr lang="en-US" dirty="0"/>
                        <a:t>Identification</a:t>
                      </a:r>
                    </a:p>
                  </a:txBody>
                  <a:tcPr/>
                </a:tc>
                <a:tc>
                  <a:txBody>
                    <a:bodyPr/>
                    <a:lstStyle/>
                    <a:p>
                      <a:r>
                        <a:rPr lang="en-US" sz="1800" b="1" kern="1200" dirty="0">
                          <a:solidFill>
                            <a:schemeClr val="tx1"/>
                          </a:solidFill>
                          <a:effectLst/>
                          <a:latin typeface="+mn-lt"/>
                          <a:ea typeface="+mn-ea"/>
                          <a:cs typeface="+mn-cs"/>
                        </a:rPr>
                        <a:t>Input Image</a:t>
                      </a:r>
                      <a:endParaRPr lang="en-US" dirty="0"/>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sz="1800" kern="1200" dirty="0">
                          <a:solidFill>
                            <a:schemeClr val="tx1"/>
                          </a:solidFill>
                          <a:effectLst/>
                          <a:latin typeface="+mn-lt"/>
                          <a:ea typeface="+mn-ea"/>
                          <a:cs typeface="+mn-cs"/>
                        </a:rPr>
                        <a:t>Module</a:t>
                      </a:r>
                      <a:endParaRPr lang="en-US" dirty="0"/>
                    </a:p>
                  </a:txBody>
                  <a:tcPr/>
                </a:tc>
                <a:extLst>
                  <a:ext uri="{0D108BD9-81ED-4DB2-BD59-A6C34878D82A}">
                    <a16:rowId xmlns:a16="http://schemas.microsoft.com/office/drawing/2014/main" val="10001"/>
                  </a:ext>
                </a:extLst>
              </a:tr>
              <a:tr h="370840">
                <a:tc>
                  <a:txBody>
                    <a:bodyPr/>
                    <a:lstStyle/>
                    <a:p>
                      <a:r>
                        <a:rPr lang="en-US" dirty="0"/>
                        <a:t>Input</a:t>
                      </a:r>
                    </a:p>
                  </a:txBody>
                  <a:tcPr/>
                </a:tc>
                <a:tc>
                  <a:txBody>
                    <a:bodyPr/>
                    <a:lstStyle/>
                    <a:p>
                      <a:r>
                        <a:rPr lang="en-US" sz="1800" kern="1200" dirty="0">
                          <a:solidFill>
                            <a:schemeClr val="tx1"/>
                          </a:solidFill>
                          <a:effectLst/>
                          <a:latin typeface="+mn-lt"/>
                          <a:ea typeface="+mn-ea"/>
                          <a:cs typeface="+mn-cs"/>
                        </a:rPr>
                        <a:t>An image in which we have to detect the disease segments. </a:t>
                      </a:r>
                      <a:endParaRPr lang="en-US" dirty="0"/>
                    </a:p>
                  </a:txBody>
                  <a:tcPr/>
                </a:tc>
                <a:extLst>
                  <a:ext uri="{0D108BD9-81ED-4DB2-BD59-A6C34878D82A}">
                    <a16:rowId xmlns:a16="http://schemas.microsoft.com/office/drawing/2014/main" val="10002"/>
                  </a:ext>
                </a:extLst>
              </a:tr>
              <a:tr h="370840">
                <a:tc>
                  <a:txBody>
                    <a:bodyPr/>
                    <a:lstStyle/>
                    <a:p>
                      <a:r>
                        <a:rPr lang="en-US" dirty="0"/>
                        <a:t>Function</a:t>
                      </a:r>
                    </a:p>
                  </a:txBody>
                  <a:tcPr/>
                </a:tc>
                <a:tc>
                  <a:txBody>
                    <a:bodyPr/>
                    <a:lstStyle/>
                    <a:p>
                      <a:r>
                        <a:rPr lang="el-GR" sz="1800" kern="1200" dirty="0">
                          <a:solidFill>
                            <a:schemeClr val="tx1"/>
                          </a:solidFill>
                          <a:effectLst/>
                          <a:latin typeface="+mn-lt"/>
                          <a:ea typeface="+mn-ea"/>
                          <a:cs typeface="+mn-cs"/>
                        </a:rPr>
                        <a:t>The main function of this module is to allow the user to </a:t>
                      </a:r>
                      <a:r>
                        <a:rPr lang="en-US" sz="1800" kern="1200" dirty="0">
                          <a:solidFill>
                            <a:schemeClr val="tx1"/>
                          </a:solidFill>
                          <a:effectLst/>
                          <a:latin typeface="+mn-lt"/>
                          <a:ea typeface="+mn-ea"/>
                          <a:cs typeface="+mn-cs"/>
                        </a:rPr>
                        <a:t>upload the image in the system</a:t>
                      </a:r>
                      <a:r>
                        <a:rPr lang="el-GR" sz="1800" kern="1200" dirty="0">
                          <a:solidFill>
                            <a:schemeClr val="tx1"/>
                          </a:solidFill>
                          <a:effectLst/>
                          <a:latin typeface="+mn-lt"/>
                          <a:ea typeface="+mn-ea"/>
                          <a:cs typeface="+mn-cs"/>
                        </a:rPr>
                        <a:t>.</a:t>
                      </a:r>
                      <a:endParaRPr lang="en-US" dirty="0"/>
                    </a:p>
                  </a:txBody>
                  <a:tcPr/>
                </a:tc>
                <a:extLst>
                  <a:ext uri="{0D108BD9-81ED-4DB2-BD59-A6C34878D82A}">
                    <a16:rowId xmlns:a16="http://schemas.microsoft.com/office/drawing/2014/main" val="10003"/>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image provided by the user. </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33161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Image Pre-Processing and Segmentation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544485"/>
              </p:ext>
            </p:extLst>
          </p:nvPr>
        </p:nvGraphicFramePr>
        <p:xfrm>
          <a:off x="448994" y="1532524"/>
          <a:ext cx="7620000" cy="4770120"/>
        </p:xfrm>
        <a:graphic>
          <a:graphicData uri="http://schemas.openxmlformats.org/drawingml/2006/table">
            <a:tbl>
              <a:tblPr firstRow="1" bandRow="1">
                <a:tableStyleId>{BC89EF96-8CEA-46FF-86C4-4CE0E7609802}</a:tableStyleId>
              </a:tblPr>
              <a:tblGrid>
                <a:gridCol w="20574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370840">
                <a:tc>
                  <a:txBody>
                    <a:bodyPr/>
                    <a:lstStyle/>
                    <a:p>
                      <a:r>
                        <a:rPr lang="en-US" dirty="0" err="1"/>
                        <a:t>Identifiaction</a:t>
                      </a:r>
                      <a:endParaRPr lang="en-US" dirty="0"/>
                    </a:p>
                  </a:txBody>
                  <a:tcPr/>
                </a:tc>
                <a:tc>
                  <a:txBody>
                    <a:bodyPr/>
                    <a:lstStyle/>
                    <a:p>
                      <a:r>
                        <a:rPr lang="en-US" dirty="0"/>
                        <a:t>Preprocessing</a:t>
                      </a:r>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dirty="0"/>
                        <a:t>Module</a:t>
                      </a:r>
                    </a:p>
                  </a:txBody>
                  <a:tcPr/>
                </a:tc>
                <a:extLst>
                  <a:ext uri="{0D108BD9-81ED-4DB2-BD59-A6C34878D82A}">
                    <a16:rowId xmlns:a16="http://schemas.microsoft.com/office/drawing/2014/main" val="10001"/>
                  </a:ext>
                </a:extLst>
              </a:tr>
              <a:tr h="370840">
                <a:tc>
                  <a:txBody>
                    <a:bodyPr/>
                    <a:lstStyle/>
                    <a:p>
                      <a:r>
                        <a:rPr lang="en-US" dirty="0"/>
                        <a:t>Input</a:t>
                      </a:r>
                    </a:p>
                  </a:txBody>
                  <a:tcPr/>
                </a:tc>
                <a:tc>
                  <a:txBody>
                    <a:bodyPr/>
                    <a:lstStyle/>
                    <a:p>
                      <a:r>
                        <a:rPr lang="en-US" sz="1800" kern="1200" dirty="0">
                          <a:solidFill>
                            <a:schemeClr val="tx1"/>
                          </a:solidFill>
                          <a:effectLst/>
                          <a:latin typeface="+mn-lt"/>
                          <a:ea typeface="+mn-ea"/>
                          <a:cs typeface="+mn-cs"/>
                        </a:rPr>
                        <a:t>The input is the image provided by the user. </a:t>
                      </a:r>
                      <a:endParaRPr lang="en-US" dirty="0"/>
                    </a:p>
                  </a:txBody>
                  <a:tcPr/>
                </a:tc>
                <a:extLst>
                  <a:ext uri="{0D108BD9-81ED-4DB2-BD59-A6C34878D82A}">
                    <a16:rowId xmlns:a16="http://schemas.microsoft.com/office/drawing/2014/main" val="10002"/>
                  </a:ext>
                </a:extLst>
              </a:tr>
              <a:tr h="370840">
                <a:tc>
                  <a:txBody>
                    <a:bodyPr/>
                    <a:lstStyle/>
                    <a:p>
                      <a:r>
                        <a:rPr lang="en-US" dirty="0"/>
                        <a:t>Function</a:t>
                      </a:r>
                    </a:p>
                  </a:txBody>
                  <a:tcPr/>
                </a:tc>
                <a:tc>
                  <a:txBody>
                    <a:bodyPr/>
                    <a:lstStyle/>
                    <a:p>
                      <a:r>
                        <a:rPr lang="en-US" sz="1800" kern="1200" dirty="0">
                          <a:solidFill>
                            <a:schemeClr val="tx1"/>
                          </a:solidFill>
                          <a:effectLst/>
                          <a:latin typeface="+mn-lt"/>
                          <a:ea typeface="+mn-ea"/>
                          <a:cs typeface="+mn-cs"/>
                        </a:rPr>
                        <a:t>The main function of this module is to pre-process the given input image. A matrix will be formed in which the value of each pixel of image will be stored in form of RGB (Red, Green, Blue) value. </a:t>
                      </a:r>
                      <a:endParaRPr lang="en-US" dirty="0"/>
                    </a:p>
                  </a:txBody>
                  <a:tcPr/>
                </a:tc>
                <a:extLst>
                  <a:ext uri="{0D108BD9-81ED-4DB2-BD59-A6C34878D82A}">
                    <a16:rowId xmlns:a16="http://schemas.microsoft.com/office/drawing/2014/main" val="10003"/>
                  </a:ext>
                </a:extLst>
              </a:tr>
              <a:tr h="370840">
                <a:tc>
                  <a:txBody>
                    <a:bodyPr/>
                    <a:lstStyle/>
                    <a:p>
                      <a:r>
                        <a:rPr lang="en-US" dirty="0"/>
                        <a:t>Dependencies</a:t>
                      </a:r>
                    </a:p>
                  </a:txBody>
                  <a:tcPr/>
                </a:tc>
                <a:tc>
                  <a:txBody>
                    <a:bodyPr/>
                    <a:lstStyle/>
                    <a:p>
                      <a:r>
                        <a:rPr lang="en-US" sz="1800" kern="1200" dirty="0">
                          <a:solidFill>
                            <a:schemeClr val="tx1"/>
                          </a:solidFill>
                          <a:effectLst/>
                          <a:latin typeface="+mn-lt"/>
                          <a:ea typeface="+mn-ea"/>
                          <a:cs typeface="+mn-cs"/>
                        </a:rPr>
                        <a:t>The pixel value will be dependent on the image format.</a:t>
                      </a:r>
                      <a:endParaRPr lang="en-US" dirty="0"/>
                    </a:p>
                  </a:txBody>
                  <a:tcPr/>
                </a:tc>
                <a:extLst>
                  <a:ext uri="{0D108BD9-81ED-4DB2-BD59-A6C34878D82A}">
                    <a16:rowId xmlns:a16="http://schemas.microsoft.com/office/drawing/2014/main" val="10004"/>
                  </a:ext>
                </a:extLst>
              </a:tr>
              <a:tr h="370840">
                <a:tc>
                  <a:txBody>
                    <a:bodyPr/>
                    <a:lstStyle/>
                    <a:p>
                      <a:r>
                        <a:rPr lang="en-US" dirty="0"/>
                        <a:t>Processing</a:t>
                      </a:r>
                    </a:p>
                  </a:txBody>
                  <a:tcPr/>
                </a:tc>
                <a:tc>
                  <a:txBody>
                    <a:bodyPr/>
                    <a:lstStyle/>
                    <a:p>
                      <a:r>
                        <a:rPr lang="en-US" sz="1800" kern="1200" dirty="0">
                          <a:solidFill>
                            <a:schemeClr val="tx1"/>
                          </a:solidFill>
                          <a:effectLst/>
                          <a:latin typeface="+mn-lt"/>
                          <a:ea typeface="+mn-ea"/>
                          <a:cs typeface="+mn-cs"/>
                        </a:rPr>
                        <a:t>An input image will be provided by the user. The image segmentation will be performed and the image is segmented into pixels and the value of each pixel (in form of RGB) will be stored in form of matrix. </a:t>
                      </a:r>
                      <a:endParaRPr lang="en-US" dirty="0"/>
                    </a:p>
                  </a:txBody>
                  <a:tcPr/>
                </a:tc>
                <a:extLst>
                  <a:ext uri="{0D108BD9-81ED-4DB2-BD59-A6C34878D82A}">
                    <a16:rowId xmlns:a16="http://schemas.microsoft.com/office/drawing/2014/main" val="10005"/>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output is the matrix in which the value of each pixel will be stored.</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8956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normAutofit fontScale="85000" lnSpcReduction="10000"/>
          </a:bodyPr>
          <a:lstStyle/>
          <a:p>
            <a:r>
              <a:rPr lang="en-US" dirty="0"/>
              <a:t>Each year, plant viruses and fungal attacks lead to crop losses of up to 30 percent and moreover excess usage of pesticides leads to spreading of fatal diseases such as cancer, autism and asthma. </a:t>
            </a:r>
          </a:p>
          <a:p>
            <a:r>
              <a:rPr lang="en-US" dirty="0"/>
              <a:t>That is why it is important to detect plant disease in its early stages. The existing methods include naked eye observations by experts. This includes constant monitoring which is very costly and a tedious exercise for large farms. </a:t>
            </a:r>
          </a:p>
          <a:p>
            <a:r>
              <a:rPr lang="en-US" dirty="0"/>
              <a:t>The farmers in India are less educated to understand the vulnerability and severe consequences of the diseases. They either ignore or recklessly use pesticides to get rid of the problem. This not only leads to spreading of fatal diseases and soil contamination but is also not economically beneficial for them.</a:t>
            </a:r>
          </a:p>
          <a:p>
            <a:r>
              <a:rPr lang="en-US" dirty="0"/>
              <a:t>Thus it is very important for them to know the disease and their proper treatment for better crop production and environmental balance.</a:t>
            </a:r>
          </a:p>
          <a:p>
            <a:endParaRPr lang="en-US" dirty="0"/>
          </a:p>
        </p:txBody>
      </p:sp>
    </p:spTree>
    <p:extLst>
      <p:ext uri="{BB962C8B-B14F-4D97-AF65-F5344CB8AC3E}">
        <p14:creationId xmlns:p14="http://schemas.microsoft.com/office/powerpoint/2010/main" val="49802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 Extraction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31348192"/>
              </p:ext>
            </p:extLst>
          </p:nvPr>
        </p:nvGraphicFramePr>
        <p:xfrm>
          <a:off x="457200" y="1518456"/>
          <a:ext cx="8001000" cy="4999736"/>
        </p:xfrm>
        <a:graphic>
          <a:graphicData uri="http://schemas.openxmlformats.org/drawingml/2006/table">
            <a:tbl>
              <a:tblPr firstRow="1" bandRow="1">
                <a:tableStyleId>{BC89EF96-8CEA-46FF-86C4-4CE0E7609802}</a:tableStyleId>
              </a:tblPr>
              <a:tblGrid>
                <a:gridCol w="2240280">
                  <a:extLst>
                    <a:ext uri="{9D8B030D-6E8A-4147-A177-3AD203B41FA5}">
                      <a16:colId xmlns:a16="http://schemas.microsoft.com/office/drawing/2014/main" val="20000"/>
                    </a:ext>
                  </a:extLst>
                </a:gridCol>
                <a:gridCol w="5760720">
                  <a:extLst>
                    <a:ext uri="{9D8B030D-6E8A-4147-A177-3AD203B41FA5}">
                      <a16:colId xmlns:a16="http://schemas.microsoft.com/office/drawing/2014/main" val="20001"/>
                    </a:ext>
                  </a:extLst>
                </a:gridCol>
              </a:tblGrid>
              <a:tr h="343271">
                <a:tc>
                  <a:txBody>
                    <a:bodyPr/>
                    <a:lstStyle/>
                    <a:p>
                      <a:r>
                        <a:rPr lang="en-US" dirty="0"/>
                        <a:t>Identification</a:t>
                      </a:r>
                    </a:p>
                  </a:txBody>
                  <a:tcPr/>
                </a:tc>
                <a:tc>
                  <a:txBody>
                    <a:bodyPr/>
                    <a:lstStyle/>
                    <a:p>
                      <a:r>
                        <a:rPr lang="en-US" dirty="0"/>
                        <a:t>Feature Extraction</a:t>
                      </a:r>
                    </a:p>
                  </a:txBody>
                  <a:tcPr/>
                </a:tc>
                <a:extLst>
                  <a:ext uri="{0D108BD9-81ED-4DB2-BD59-A6C34878D82A}">
                    <a16:rowId xmlns:a16="http://schemas.microsoft.com/office/drawing/2014/main" val="10000"/>
                  </a:ext>
                </a:extLst>
              </a:tr>
              <a:tr h="343271">
                <a:tc>
                  <a:txBody>
                    <a:bodyPr/>
                    <a:lstStyle/>
                    <a:p>
                      <a:r>
                        <a:rPr lang="en-US" dirty="0"/>
                        <a:t>Type</a:t>
                      </a:r>
                    </a:p>
                  </a:txBody>
                  <a:tcPr/>
                </a:tc>
                <a:tc>
                  <a:txBody>
                    <a:bodyPr/>
                    <a:lstStyle/>
                    <a:p>
                      <a:r>
                        <a:rPr lang="en-US" dirty="0"/>
                        <a:t>Module</a:t>
                      </a:r>
                    </a:p>
                  </a:txBody>
                  <a:tcPr/>
                </a:tc>
                <a:extLst>
                  <a:ext uri="{0D108BD9-81ED-4DB2-BD59-A6C34878D82A}">
                    <a16:rowId xmlns:a16="http://schemas.microsoft.com/office/drawing/2014/main" val="10001"/>
                  </a:ext>
                </a:extLst>
              </a:tr>
              <a:tr h="858177">
                <a:tc>
                  <a:txBody>
                    <a:bodyPr/>
                    <a:lstStyle/>
                    <a:p>
                      <a:r>
                        <a:rPr lang="en-US" dirty="0"/>
                        <a:t>Input</a:t>
                      </a:r>
                    </a:p>
                  </a:txBody>
                  <a:tcPr/>
                </a:tc>
                <a:tc>
                  <a:txBody>
                    <a:bodyPr/>
                    <a:lstStyle/>
                    <a:p>
                      <a:r>
                        <a:rPr lang="en-US" sz="1800" kern="1200" dirty="0">
                          <a:solidFill>
                            <a:schemeClr val="tx1"/>
                          </a:solidFill>
                          <a:effectLst/>
                          <a:latin typeface="+mn-lt"/>
                          <a:ea typeface="+mn-ea"/>
                          <a:cs typeface="+mn-cs"/>
                        </a:rPr>
                        <a:t>The input is the segmented image provided by the previous module which is the processed form of the image obtained from the user. </a:t>
                      </a:r>
                      <a:endParaRPr lang="en-US" dirty="0"/>
                    </a:p>
                  </a:txBody>
                  <a:tcPr/>
                </a:tc>
                <a:extLst>
                  <a:ext uri="{0D108BD9-81ED-4DB2-BD59-A6C34878D82A}">
                    <a16:rowId xmlns:a16="http://schemas.microsoft.com/office/drawing/2014/main" val="10002"/>
                  </a:ext>
                </a:extLst>
              </a:tr>
              <a:tr h="1081840">
                <a:tc>
                  <a:txBody>
                    <a:bodyPr/>
                    <a:lstStyle/>
                    <a:p>
                      <a:r>
                        <a:rPr lang="en-US" dirty="0"/>
                        <a:t>Function</a:t>
                      </a:r>
                    </a:p>
                  </a:txBody>
                  <a:tcPr/>
                </a:tc>
                <a:tc>
                  <a:txBody>
                    <a:bodyPr/>
                    <a:lstStyle/>
                    <a:p>
                      <a:pPr marL="0" marR="0" algn="just">
                        <a:lnSpc>
                          <a:spcPct val="107000"/>
                        </a:lnSpc>
                        <a:spcBef>
                          <a:spcPts val="0"/>
                        </a:spcBef>
                        <a:spcAft>
                          <a:spcPts val="0"/>
                        </a:spcAft>
                      </a:pPr>
                      <a:r>
                        <a:rPr lang="en-US" sz="1800" kern="1200" dirty="0">
                          <a:solidFill>
                            <a:schemeClr val="tx1"/>
                          </a:solidFill>
                          <a:effectLst/>
                          <a:latin typeface="+mn-lt"/>
                          <a:ea typeface="+mn-ea"/>
                          <a:cs typeface="+mn-cs"/>
                        </a:rPr>
                        <a:t>The main function of this module is to extract feature of the given input image. A matrix will be formed in which the features to be judged are stored which will be compared to the pre-stored values.  </a:t>
                      </a:r>
                    </a:p>
                  </a:txBody>
                  <a:tcPr marL="68580" marR="68580" marT="0" marB="0"/>
                </a:tc>
                <a:extLst>
                  <a:ext uri="{0D108BD9-81ED-4DB2-BD59-A6C34878D82A}">
                    <a16:rowId xmlns:a16="http://schemas.microsoft.com/office/drawing/2014/main" val="10003"/>
                  </a:ext>
                </a:extLst>
              </a:tr>
              <a:tr h="343271">
                <a:tc>
                  <a:txBody>
                    <a:bodyPr/>
                    <a:lstStyle/>
                    <a:p>
                      <a:r>
                        <a:rPr lang="en-US" dirty="0"/>
                        <a:t>Dependencies</a:t>
                      </a:r>
                    </a:p>
                  </a:txBody>
                  <a:tcPr/>
                </a:tc>
                <a:tc>
                  <a:txBody>
                    <a:bodyPr/>
                    <a:lstStyle/>
                    <a:p>
                      <a:r>
                        <a:rPr lang="en-US" sz="1800" kern="1200" dirty="0">
                          <a:solidFill>
                            <a:schemeClr val="tx1"/>
                          </a:solidFill>
                          <a:effectLst/>
                          <a:latin typeface="+mn-lt"/>
                          <a:ea typeface="+mn-ea"/>
                          <a:cs typeface="+mn-cs"/>
                        </a:rPr>
                        <a:t>This unit depends on the segmented image.</a:t>
                      </a:r>
                      <a:endParaRPr lang="en-US" dirty="0"/>
                    </a:p>
                  </a:txBody>
                  <a:tcPr/>
                </a:tc>
                <a:extLst>
                  <a:ext uri="{0D108BD9-81ED-4DB2-BD59-A6C34878D82A}">
                    <a16:rowId xmlns:a16="http://schemas.microsoft.com/office/drawing/2014/main" val="10004"/>
                  </a:ext>
                </a:extLst>
              </a:tr>
              <a:tr h="1081840">
                <a:tc>
                  <a:txBody>
                    <a:bodyPr/>
                    <a:lstStyle/>
                    <a:p>
                      <a:r>
                        <a:rPr lang="en-US" dirty="0"/>
                        <a:t>Processing</a:t>
                      </a:r>
                    </a:p>
                  </a:txBody>
                  <a:tcPr/>
                </a:tc>
                <a:tc>
                  <a:txBody>
                    <a:bodyPr/>
                    <a:lstStyle/>
                    <a:p>
                      <a:pPr marL="0" marR="0" algn="just">
                        <a:lnSpc>
                          <a:spcPct val="107000"/>
                        </a:lnSpc>
                        <a:spcBef>
                          <a:spcPts val="0"/>
                        </a:spcBef>
                        <a:spcAft>
                          <a:spcPts val="0"/>
                        </a:spcAft>
                      </a:pPr>
                      <a:r>
                        <a:rPr lang="en-US" sz="1800" kern="1200" dirty="0">
                          <a:solidFill>
                            <a:schemeClr val="tx1"/>
                          </a:solidFill>
                          <a:effectLst/>
                          <a:latin typeface="+mn-lt"/>
                          <a:ea typeface="+mn-ea"/>
                          <a:cs typeface="+mn-cs"/>
                        </a:rPr>
                        <a:t>The image is obtained from the user is segmented and given to this unit for feature extraction. The various parameters are calculated and stored to represent the color changes and textures.</a:t>
                      </a:r>
                    </a:p>
                  </a:txBody>
                  <a:tcPr marL="68580" marR="68580" marT="0" marB="0"/>
                </a:tc>
                <a:extLst>
                  <a:ext uri="{0D108BD9-81ED-4DB2-BD59-A6C34878D82A}">
                    <a16:rowId xmlns:a16="http://schemas.microsoft.com/office/drawing/2014/main" val="10005"/>
                  </a:ext>
                </a:extLst>
              </a:tr>
              <a:tr h="600724">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output is the matrix in which the values associated with image are stored.</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58499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Classification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73951280"/>
              </p:ext>
            </p:extLst>
          </p:nvPr>
        </p:nvGraphicFramePr>
        <p:xfrm>
          <a:off x="457200" y="1752600"/>
          <a:ext cx="7620000" cy="3952240"/>
        </p:xfrm>
        <a:graphic>
          <a:graphicData uri="http://schemas.openxmlformats.org/drawingml/2006/table">
            <a:tbl>
              <a:tblPr firstRow="1" bandRow="1">
                <a:tableStyleId>{BC89EF96-8CEA-46FF-86C4-4CE0E7609802}</a:tableStyleId>
              </a:tblPr>
              <a:tblGrid>
                <a:gridCol w="22860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70840">
                <a:tc>
                  <a:txBody>
                    <a:bodyPr/>
                    <a:lstStyle/>
                    <a:p>
                      <a:r>
                        <a:rPr lang="en-US" dirty="0"/>
                        <a:t>Identification</a:t>
                      </a:r>
                    </a:p>
                  </a:txBody>
                  <a:tcPr/>
                </a:tc>
                <a:tc>
                  <a:txBody>
                    <a:bodyPr/>
                    <a:lstStyle/>
                    <a:p>
                      <a:r>
                        <a:rPr lang="en-US" sz="1800" b="1" kern="1200" dirty="0">
                          <a:solidFill>
                            <a:schemeClr val="tx1"/>
                          </a:solidFill>
                          <a:effectLst/>
                          <a:latin typeface="+mn-lt"/>
                          <a:ea typeface="+mn-ea"/>
                          <a:cs typeface="+mn-cs"/>
                        </a:rPr>
                        <a:t>Classification</a:t>
                      </a:r>
                      <a:endParaRPr lang="en-US" dirty="0"/>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sz="1800" kern="1200" dirty="0">
                          <a:solidFill>
                            <a:schemeClr val="tx1"/>
                          </a:solidFill>
                          <a:effectLst/>
                          <a:latin typeface="+mn-lt"/>
                          <a:ea typeface="+mn-ea"/>
                          <a:cs typeface="+mn-cs"/>
                        </a:rPr>
                        <a:t>Module</a:t>
                      </a:r>
                      <a:endParaRPr lang="en-US" dirty="0"/>
                    </a:p>
                  </a:txBody>
                  <a:tcPr/>
                </a:tc>
                <a:extLst>
                  <a:ext uri="{0D108BD9-81ED-4DB2-BD59-A6C34878D82A}">
                    <a16:rowId xmlns:a16="http://schemas.microsoft.com/office/drawing/2014/main" val="10001"/>
                  </a:ext>
                </a:extLst>
              </a:tr>
              <a:tr h="370840">
                <a:tc>
                  <a:txBody>
                    <a:bodyPr/>
                    <a:lstStyle/>
                    <a:p>
                      <a:r>
                        <a:rPr lang="en-US" dirty="0"/>
                        <a:t>Input</a:t>
                      </a:r>
                    </a:p>
                  </a:txBody>
                  <a:tcPr/>
                </a:tc>
                <a:tc>
                  <a:txBody>
                    <a:bodyPr/>
                    <a:lstStyle/>
                    <a:p>
                      <a:r>
                        <a:rPr lang="el-GR" sz="1800" kern="1200" dirty="0">
                          <a:solidFill>
                            <a:schemeClr val="tx1"/>
                          </a:solidFill>
                          <a:effectLst/>
                          <a:latin typeface="+mn-lt"/>
                          <a:ea typeface="+mn-ea"/>
                          <a:cs typeface="+mn-cs"/>
                        </a:rPr>
                        <a:t>The features extracted from the segemented image.</a:t>
                      </a:r>
                      <a:endParaRPr lang="en-US" dirty="0"/>
                    </a:p>
                  </a:txBody>
                  <a:tcPr/>
                </a:tc>
                <a:extLst>
                  <a:ext uri="{0D108BD9-81ED-4DB2-BD59-A6C34878D82A}">
                    <a16:rowId xmlns:a16="http://schemas.microsoft.com/office/drawing/2014/main" val="10002"/>
                  </a:ext>
                </a:extLst>
              </a:tr>
              <a:tr h="370840">
                <a:tc>
                  <a:txBody>
                    <a:bodyPr/>
                    <a:lstStyle/>
                    <a:p>
                      <a:r>
                        <a:rPr lang="en-US" dirty="0"/>
                        <a:t>Purpose</a:t>
                      </a:r>
                    </a:p>
                  </a:txBody>
                  <a:tcPr/>
                </a:tc>
                <a:tc>
                  <a:txBody>
                    <a:bodyPr/>
                    <a:lstStyle/>
                    <a:p>
                      <a:r>
                        <a:rPr lang="en-US" sz="1800" kern="1200" dirty="0">
                          <a:solidFill>
                            <a:schemeClr val="tx1"/>
                          </a:solidFill>
                          <a:effectLst/>
                          <a:latin typeface="+mn-lt"/>
                          <a:ea typeface="+mn-ea"/>
                          <a:cs typeface="+mn-cs"/>
                        </a:rPr>
                        <a:t>To obtain the disease affected.</a:t>
                      </a:r>
                      <a:endParaRPr lang="en-US" dirty="0"/>
                    </a:p>
                  </a:txBody>
                  <a:tcPr/>
                </a:tc>
                <a:extLst>
                  <a:ext uri="{0D108BD9-81ED-4DB2-BD59-A6C34878D82A}">
                    <a16:rowId xmlns:a16="http://schemas.microsoft.com/office/drawing/2014/main" val="10003"/>
                  </a:ext>
                </a:extLst>
              </a:tr>
              <a:tr h="370840">
                <a:tc>
                  <a:txBody>
                    <a:bodyPr/>
                    <a:lstStyle/>
                    <a:p>
                      <a:r>
                        <a:rPr lang="en-US" dirty="0"/>
                        <a:t>Function</a:t>
                      </a:r>
                    </a:p>
                  </a:txBody>
                  <a:tcPr/>
                </a:tc>
                <a:tc>
                  <a:txBody>
                    <a:bodyPr/>
                    <a:lstStyle/>
                    <a:p>
                      <a:r>
                        <a:rPr lang="en-US" sz="1800" kern="1200" dirty="0">
                          <a:solidFill>
                            <a:schemeClr val="tx1"/>
                          </a:solidFill>
                          <a:effectLst/>
                          <a:latin typeface="+mn-lt"/>
                          <a:ea typeface="+mn-ea"/>
                          <a:cs typeface="+mn-cs"/>
                        </a:rPr>
                        <a:t>The main function of this module is apply the classification algorithms on the extracted features and use predefined dataset to detect the disease with which the plant is affected.</a:t>
                      </a:r>
                      <a:endParaRPr lang="en-US" dirty="0"/>
                    </a:p>
                  </a:txBody>
                  <a:tcPr/>
                </a:tc>
                <a:extLst>
                  <a:ext uri="{0D108BD9-81ED-4DB2-BD59-A6C34878D82A}">
                    <a16:rowId xmlns:a16="http://schemas.microsoft.com/office/drawing/2014/main" val="10004"/>
                  </a:ext>
                </a:extLst>
              </a:tr>
              <a:tr h="370840">
                <a:tc>
                  <a:txBody>
                    <a:bodyPr/>
                    <a:lstStyle/>
                    <a:p>
                      <a:r>
                        <a:rPr lang="en-US" dirty="0"/>
                        <a:t>Resources</a:t>
                      </a:r>
                    </a:p>
                  </a:txBody>
                  <a:tcPr/>
                </a:tc>
                <a:tc>
                  <a:txBody>
                    <a:bodyPr/>
                    <a:lstStyle/>
                    <a:p>
                      <a:r>
                        <a:rPr lang="en-US" sz="1800" kern="1200" dirty="0">
                          <a:solidFill>
                            <a:schemeClr val="tx1"/>
                          </a:solidFill>
                          <a:effectLst/>
                          <a:latin typeface="+mn-lt"/>
                          <a:ea typeface="+mn-ea"/>
                          <a:cs typeface="+mn-cs"/>
                        </a:rPr>
                        <a:t>The dataset is required for this process.</a:t>
                      </a:r>
                      <a:endParaRPr lang="en-US" dirty="0"/>
                    </a:p>
                  </a:txBody>
                  <a:tcPr/>
                </a:tc>
                <a:extLst>
                  <a:ext uri="{0D108BD9-81ED-4DB2-BD59-A6C34878D82A}">
                    <a16:rowId xmlns:a16="http://schemas.microsoft.com/office/drawing/2014/main" val="10005"/>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output from this unit is the integrated output from the various classifier algorithms.</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34742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1549533"/>
              </p:ext>
            </p:extLst>
          </p:nvPr>
        </p:nvGraphicFramePr>
        <p:xfrm>
          <a:off x="457200" y="1752600"/>
          <a:ext cx="7620000" cy="3484880"/>
        </p:xfrm>
        <a:graphic>
          <a:graphicData uri="http://schemas.openxmlformats.org/drawingml/2006/table">
            <a:tbl>
              <a:tblPr firstRow="1" bandRow="1">
                <a:tableStyleId>{BC89EF96-8CEA-46FF-86C4-4CE0E7609802}</a:tableStyleId>
              </a:tblPr>
              <a:tblGrid>
                <a:gridCol w="24384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0840">
                <a:tc>
                  <a:txBody>
                    <a:bodyPr/>
                    <a:lstStyle/>
                    <a:p>
                      <a:r>
                        <a:rPr lang="en-US" dirty="0"/>
                        <a:t>Identification</a:t>
                      </a:r>
                    </a:p>
                  </a:txBody>
                  <a:tcPr/>
                </a:tc>
                <a:tc>
                  <a:txBody>
                    <a:bodyPr/>
                    <a:lstStyle/>
                    <a:p>
                      <a:r>
                        <a:rPr lang="en-US" dirty="0"/>
                        <a:t>Output</a:t>
                      </a:r>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dirty="0"/>
                        <a:t>Module</a:t>
                      </a:r>
                    </a:p>
                  </a:txBody>
                  <a:tcPr/>
                </a:tc>
                <a:extLst>
                  <a:ext uri="{0D108BD9-81ED-4DB2-BD59-A6C34878D82A}">
                    <a16:rowId xmlns:a16="http://schemas.microsoft.com/office/drawing/2014/main" val="10001"/>
                  </a:ext>
                </a:extLst>
              </a:tr>
              <a:tr h="370840">
                <a:tc>
                  <a:txBody>
                    <a:bodyPr/>
                    <a:lstStyle/>
                    <a:p>
                      <a:r>
                        <a:rPr lang="en-US" dirty="0"/>
                        <a:t>Purpose</a:t>
                      </a:r>
                    </a:p>
                  </a:txBody>
                  <a:tcPr/>
                </a:tc>
                <a:tc>
                  <a:txBody>
                    <a:bodyPr/>
                    <a:lstStyle/>
                    <a:p>
                      <a:r>
                        <a:rPr lang="el-GR" sz="1800" kern="1200" dirty="0">
                          <a:solidFill>
                            <a:schemeClr val="tx1"/>
                          </a:solidFill>
                          <a:effectLst/>
                          <a:latin typeface="+mn-lt"/>
                          <a:ea typeface="+mn-ea"/>
                          <a:cs typeface="+mn-cs"/>
                        </a:rPr>
                        <a:t>The purpose of this module is to </a:t>
                      </a:r>
                      <a:r>
                        <a:rPr lang="en-US" sz="1800" kern="1200" dirty="0">
                          <a:solidFill>
                            <a:schemeClr val="tx1"/>
                          </a:solidFill>
                          <a:effectLst/>
                          <a:latin typeface="+mn-lt"/>
                          <a:ea typeface="+mn-ea"/>
                          <a:cs typeface="+mn-cs"/>
                        </a:rPr>
                        <a:t>provide the output which are the pesticides associated with the disease.</a:t>
                      </a:r>
                      <a:endParaRPr lang="en-US" dirty="0"/>
                    </a:p>
                  </a:txBody>
                  <a:tcPr/>
                </a:tc>
                <a:extLst>
                  <a:ext uri="{0D108BD9-81ED-4DB2-BD59-A6C34878D82A}">
                    <a16:rowId xmlns:a16="http://schemas.microsoft.com/office/drawing/2014/main" val="10002"/>
                  </a:ext>
                </a:extLst>
              </a:tr>
              <a:tr h="370840">
                <a:tc>
                  <a:txBody>
                    <a:bodyPr/>
                    <a:lstStyle/>
                    <a:p>
                      <a:r>
                        <a:rPr lang="en-US" dirty="0"/>
                        <a:t>Processing</a:t>
                      </a:r>
                    </a:p>
                  </a:txBody>
                  <a:tcPr/>
                </a:tc>
                <a:tc>
                  <a:txBody>
                    <a:bodyPr/>
                    <a:lstStyle/>
                    <a:p>
                      <a:r>
                        <a:rPr lang="en-US" sz="1800" kern="1200" dirty="0">
                          <a:solidFill>
                            <a:schemeClr val="tx1"/>
                          </a:solidFill>
                          <a:effectLst/>
                          <a:latin typeface="+mn-lt"/>
                          <a:ea typeface="+mn-ea"/>
                          <a:cs typeface="+mn-cs"/>
                        </a:rPr>
                        <a:t>Depending upon the disease detected the pesticides associated and their amount is calculated according to the intensity of the disease detected.</a:t>
                      </a:r>
                      <a:endParaRPr lang="en-US" dirty="0"/>
                    </a:p>
                  </a:txBody>
                  <a:tcPr/>
                </a:tc>
                <a:extLst>
                  <a:ext uri="{0D108BD9-81ED-4DB2-BD59-A6C34878D82A}">
                    <a16:rowId xmlns:a16="http://schemas.microsoft.com/office/drawing/2014/main" val="10003"/>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output is pesticide type and quantity according to  the disease detected.</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5509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6629-06B7-4BD7-BDE7-17FF833C13C4}"/>
              </a:ext>
            </a:extLst>
          </p:cNvPr>
          <p:cNvSpPr>
            <a:spLocks noGrp="1"/>
          </p:cNvSpPr>
          <p:nvPr>
            <p:ph type="title"/>
          </p:nvPr>
        </p:nvSpPr>
        <p:spPr>
          <a:xfrm>
            <a:off x="457200" y="152718"/>
            <a:ext cx="6629400" cy="1371600"/>
          </a:xfrm>
        </p:spPr>
        <p:txBody>
          <a:bodyPr/>
          <a:lstStyle/>
          <a:p>
            <a:r>
              <a:rPr lang="en-US" dirty="0"/>
              <a:t>Motivation</a:t>
            </a:r>
          </a:p>
        </p:txBody>
      </p:sp>
      <p:pic>
        <p:nvPicPr>
          <p:cNvPr id="5" name="Content Placeholder 4">
            <a:extLst>
              <a:ext uri="{FF2B5EF4-FFF2-40B4-BE49-F238E27FC236}">
                <a16:creationId xmlns:a16="http://schemas.microsoft.com/office/drawing/2014/main" id="{DFDB905D-5672-4B9F-9EEA-574AF705AA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97302"/>
            <a:ext cx="8077200" cy="4679698"/>
          </a:xfrm>
        </p:spPr>
      </p:pic>
    </p:spTree>
    <p:extLst>
      <p:ext uri="{BB962C8B-B14F-4D97-AF65-F5344CB8AC3E}">
        <p14:creationId xmlns:p14="http://schemas.microsoft.com/office/powerpoint/2010/main" val="89183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910D-928C-4987-A784-A38A919CE439}"/>
              </a:ext>
            </a:extLst>
          </p:cNvPr>
          <p:cNvSpPr>
            <a:spLocks noGrp="1"/>
          </p:cNvSpPr>
          <p:nvPr>
            <p:ph type="title"/>
          </p:nvPr>
        </p:nvSpPr>
        <p:spPr/>
        <p:txBody>
          <a:bodyPr/>
          <a:lstStyle/>
          <a:p>
            <a:endParaRPr lang="en-US" dirty="0"/>
          </a:p>
        </p:txBody>
      </p:sp>
      <p:pic>
        <p:nvPicPr>
          <p:cNvPr id="7" name="Picture 6">
            <a:extLst>
              <a:ext uri="{FF2B5EF4-FFF2-40B4-BE49-F238E27FC236}">
                <a16:creationId xmlns:a16="http://schemas.microsoft.com/office/drawing/2014/main" id="{F5ED48A4-D12E-44B1-8CA7-28E04B1B1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09952"/>
            <a:ext cx="8381999" cy="6638095"/>
          </a:xfrm>
          <a:prstGeom prst="rect">
            <a:avLst/>
          </a:prstGeom>
        </p:spPr>
      </p:pic>
      <p:sp>
        <p:nvSpPr>
          <p:cNvPr id="9" name="Content Placeholder 8">
            <a:extLst>
              <a:ext uri="{FF2B5EF4-FFF2-40B4-BE49-F238E27FC236}">
                <a16:creationId xmlns:a16="http://schemas.microsoft.com/office/drawing/2014/main" id="{7C5703DB-14A1-4227-8116-08BB829498D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2550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p>
        </p:txBody>
      </p:sp>
      <p:sp>
        <p:nvSpPr>
          <p:cNvPr id="3" name="Content Placeholder 2"/>
          <p:cNvSpPr>
            <a:spLocks noGrp="1"/>
          </p:cNvSpPr>
          <p:nvPr>
            <p:ph idx="1"/>
          </p:nvPr>
        </p:nvSpPr>
        <p:spPr/>
        <p:txBody>
          <a:bodyPr>
            <a:normAutofit lnSpcReduction="10000"/>
          </a:bodyPr>
          <a:lstStyle/>
          <a:p>
            <a:pPr marL="0" indent="0">
              <a:buNone/>
            </a:pPr>
            <a:r>
              <a:rPr lang="en-US" dirty="0"/>
              <a:t>The main objective of this project is to design a software tool to identify the disease with which a crop is affected using its image. The underlying objectives are explained as follows:</a:t>
            </a:r>
          </a:p>
          <a:p>
            <a:pPr marL="342900" lvl="0" indent="-342900">
              <a:buFont typeface="Arial" pitchFamily="34" charset="0"/>
              <a:buChar char="•"/>
            </a:pPr>
            <a:r>
              <a:rPr lang="en-US" dirty="0"/>
              <a:t>To apply image processing techniques to obtain affected portion of the crop and extraction of consequential feature values.</a:t>
            </a:r>
          </a:p>
          <a:p>
            <a:pPr marL="342900" lvl="0" indent="-342900">
              <a:buFont typeface="Arial" pitchFamily="34" charset="0"/>
              <a:buChar char="•"/>
            </a:pPr>
            <a:r>
              <a:rPr lang="en-US" dirty="0"/>
              <a:t>To perform comparison of extracted values with sample values to identify and classify the disease using various classifier algorithms.</a:t>
            </a:r>
          </a:p>
          <a:p>
            <a:pPr marL="342900" lvl="0" indent="-342900">
              <a:buFont typeface="Arial" pitchFamily="34" charset="0"/>
              <a:buChar char="•"/>
            </a:pPr>
            <a:r>
              <a:rPr lang="en-US" dirty="0"/>
              <a:t>To integrate and compare results of various classifier algorithms.</a:t>
            </a:r>
          </a:p>
          <a:p>
            <a:pPr marL="342900" indent="-342900">
              <a:buFont typeface="Arial" pitchFamily="34" charset="0"/>
              <a:buChar char="•"/>
            </a:pPr>
            <a:r>
              <a:rPr lang="en-US" dirty="0"/>
              <a:t>To predict the necessary control measures to cure the disease without any environmental and economic damage</a:t>
            </a:r>
          </a:p>
        </p:txBody>
      </p:sp>
    </p:spTree>
    <p:extLst>
      <p:ext uri="{BB962C8B-B14F-4D97-AF65-F5344CB8AC3E}">
        <p14:creationId xmlns:p14="http://schemas.microsoft.com/office/powerpoint/2010/main" val="419635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Materials</a:t>
            </a:r>
          </a:p>
        </p:txBody>
      </p:sp>
      <p:sp>
        <p:nvSpPr>
          <p:cNvPr id="3" name="Content Placeholder 2"/>
          <p:cNvSpPr>
            <a:spLocks noGrp="1"/>
          </p:cNvSpPr>
          <p:nvPr>
            <p:ph idx="1"/>
          </p:nvPr>
        </p:nvSpPr>
        <p:spPr>
          <a:xfrm>
            <a:off x="457200" y="1752600"/>
            <a:ext cx="8001000" cy="4648200"/>
          </a:xfrm>
        </p:spPr>
        <p:txBody>
          <a:bodyPr>
            <a:normAutofit fontScale="70000" lnSpcReduction="20000"/>
          </a:bodyPr>
          <a:lstStyle/>
          <a:p>
            <a:pPr marL="0" indent="0">
              <a:buNone/>
            </a:pPr>
            <a:r>
              <a:rPr lang="en-US" dirty="0"/>
              <a:t>The project consists of five phases which are </a:t>
            </a:r>
          </a:p>
          <a:p>
            <a:pPr marL="457200" indent="-457200">
              <a:buFont typeface="+mj-lt"/>
              <a:buAutoNum type="arabicPeriod"/>
            </a:pPr>
            <a:r>
              <a:rPr lang="en-US" dirty="0"/>
              <a:t>Image Acquisition and Preprocessing.</a:t>
            </a:r>
          </a:p>
          <a:p>
            <a:pPr marL="457200" indent="-457200">
              <a:buFont typeface="+mj-lt"/>
              <a:buAutoNum type="arabicPeriod"/>
            </a:pPr>
            <a:r>
              <a:rPr lang="en-US" dirty="0"/>
              <a:t>Obtain useful segments to classify the crop disease.</a:t>
            </a:r>
          </a:p>
          <a:p>
            <a:pPr marL="457200" indent="-457200">
              <a:buFont typeface="+mj-lt"/>
              <a:buAutoNum type="arabicPeriod"/>
            </a:pPr>
            <a:r>
              <a:rPr lang="en-US" dirty="0"/>
              <a:t>Computing the features using color co- occurrence methodology.</a:t>
            </a:r>
          </a:p>
          <a:p>
            <a:pPr marL="457200" indent="-457200">
              <a:buFont typeface="+mj-lt"/>
              <a:buAutoNum type="arabicPeriod"/>
            </a:pPr>
            <a:r>
              <a:rPr lang="en-US" dirty="0"/>
              <a:t>Classification of the disease.</a:t>
            </a:r>
          </a:p>
          <a:p>
            <a:pPr marL="457200" indent="-457200">
              <a:buFont typeface="+mj-lt"/>
              <a:buAutoNum type="arabicPeriod"/>
            </a:pPr>
            <a:r>
              <a:rPr lang="en-US" dirty="0"/>
              <a:t>Prediction of the amount of pesticides. </a:t>
            </a:r>
          </a:p>
          <a:p>
            <a:endParaRPr lang="en-US" dirty="0"/>
          </a:p>
          <a:p>
            <a:pPr marL="0" indent="0">
              <a:buNone/>
            </a:pPr>
            <a:r>
              <a:rPr lang="en-US" dirty="0"/>
              <a:t>Phase 1:</a:t>
            </a:r>
          </a:p>
          <a:p>
            <a:r>
              <a:rPr lang="en-US" sz="2100" dirty="0"/>
              <a:t>Image acquisition is the very first step that requires capturing an image with the help of a digital camera.</a:t>
            </a:r>
          </a:p>
          <a:p>
            <a:r>
              <a:rPr lang="en-US" sz="2100" dirty="0"/>
              <a:t>Preprocessing of input image to improve the quality of image and to remove the undesired distortion from the image.</a:t>
            </a:r>
          </a:p>
          <a:p>
            <a:r>
              <a:rPr lang="en-US" sz="2100" dirty="0"/>
              <a:t>Clipping of the leaf image is performed to get the interested image region and then image smoothing is done using the smoothing filter. To increase the contrast Image enhancement is also done. Mostly green colored pixels, in this step, are masked. In this, we computed a threshold value that is used for these pixels. </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016118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304800"/>
            <a:ext cx="4267200" cy="6126163"/>
          </a:xfrm>
        </p:spPr>
      </p:pic>
    </p:spTree>
    <p:extLst>
      <p:ext uri="{BB962C8B-B14F-4D97-AF65-F5344CB8AC3E}">
        <p14:creationId xmlns:p14="http://schemas.microsoft.com/office/powerpoint/2010/main" val="4255259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Materials</a:t>
            </a:r>
          </a:p>
        </p:txBody>
      </p:sp>
      <p:sp>
        <p:nvSpPr>
          <p:cNvPr id="4" name="Content Placeholder 3"/>
          <p:cNvSpPr>
            <a:spLocks noGrp="1"/>
          </p:cNvSpPr>
          <p:nvPr>
            <p:ph idx="1"/>
          </p:nvPr>
        </p:nvSpPr>
        <p:spPr>
          <a:xfrm>
            <a:off x="457200" y="1752600"/>
            <a:ext cx="7924800" cy="4648200"/>
          </a:xfrm>
        </p:spPr>
        <p:txBody>
          <a:bodyPr>
            <a:normAutofit fontScale="92500" lnSpcReduction="10000"/>
          </a:bodyPr>
          <a:lstStyle/>
          <a:p>
            <a:r>
              <a:rPr lang="en-US" dirty="0"/>
              <a:t>Phase 2:</a:t>
            </a:r>
          </a:p>
          <a:p>
            <a:r>
              <a:rPr lang="en-US" sz="1500" dirty="0"/>
              <a:t>Computing the features using color co-occurrence methodology. For feature extraction the method used is color co-occurrence method It is the methodology in which both the texture and color of an image are considered, to come to the unique features, which shows that image.</a:t>
            </a:r>
          </a:p>
          <a:p>
            <a:r>
              <a:rPr lang="en-US" sz="1600" dirty="0"/>
              <a:t>Phase 4:</a:t>
            </a:r>
          </a:p>
          <a:p>
            <a:r>
              <a:rPr lang="en-US" sz="1600" dirty="0"/>
              <a:t>In this phase classification, extraction and comparison of  co-occurrence features for the crop leaves with the corresponding feature values stored in data set.</a:t>
            </a:r>
          </a:p>
          <a:p>
            <a:r>
              <a:rPr lang="en-US" sz="1600" dirty="0"/>
              <a:t>The following algorithms are used for the computations:</a:t>
            </a:r>
          </a:p>
          <a:p>
            <a:pPr lvl="0"/>
            <a:r>
              <a:rPr lang="en-US" sz="1600" dirty="0"/>
              <a:t>1.K-Nearest Neighbor.</a:t>
            </a:r>
          </a:p>
          <a:p>
            <a:pPr lvl="0"/>
            <a:r>
              <a:rPr lang="en-US" sz="1600" dirty="0"/>
              <a:t>2.Support Vector Machine (SVM).</a:t>
            </a:r>
          </a:p>
          <a:p>
            <a:r>
              <a:rPr lang="en-US" sz="1600" dirty="0"/>
              <a:t>3.Naïve Bayes Method.</a:t>
            </a:r>
          </a:p>
          <a:p>
            <a:r>
              <a:rPr lang="en-US" sz="1600" dirty="0"/>
              <a:t>Phase 5:</a:t>
            </a:r>
          </a:p>
          <a:p>
            <a:r>
              <a:rPr lang="en-US" sz="1600" dirty="0"/>
              <a:t>Upon the classification and severity detection, the software tool recommends the proposed measures which should be taken in order to combat the disease.  </a:t>
            </a:r>
          </a:p>
          <a:p>
            <a:endParaRPr lang="en-US" sz="1600" dirty="0"/>
          </a:p>
          <a:p>
            <a:pPr lvl="0"/>
            <a:endParaRPr lang="en-US" sz="1600" dirty="0"/>
          </a:p>
          <a:p>
            <a:endParaRPr lang="en-US" dirty="0"/>
          </a:p>
        </p:txBody>
      </p:sp>
    </p:spTree>
    <p:extLst>
      <p:ext uri="{BB962C8B-B14F-4D97-AF65-F5344CB8AC3E}">
        <p14:creationId xmlns:p14="http://schemas.microsoft.com/office/powerpoint/2010/main" val="777891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B6AE71-A340-4F8C-A221-4E1807164101}"/>
              </a:ext>
            </a:extLst>
          </p:cNvPr>
          <p:cNvSpPr>
            <a:spLocks noGrp="1"/>
          </p:cNvSpPr>
          <p:nvPr>
            <p:ph type="title"/>
          </p:nvPr>
        </p:nvSpPr>
        <p:spPr/>
        <p:txBody>
          <a:bodyPr/>
          <a:lstStyle/>
          <a:p>
            <a:endParaRPr lang="en-US" dirty="0"/>
          </a:p>
        </p:txBody>
      </p:sp>
      <p:sp>
        <p:nvSpPr>
          <p:cNvPr id="5" name="Text Placeholder 4">
            <a:extLst>
              <a:ext uri="{FF2B5EF4-FFF2-40B4-BE49-F238E27FC236}">
                <a16:creationId xmlns:a16="http://schemas.microsoft.com/office/drawing/2014/main" id="{299DD961-5495-4350-8C2D-8D8BA253F2C7}"/>
              </a:ext>
            </a:extLst>
          </p:cNvPr>
          <p:cNvSpPr>
            <a:spLocks noGrp="1"/>
          </p:cNvSpPr>
          <p:nvPr>
            <p:ph type="body" idx="1"/>
          </p:nvPr>
        </p:nvSpPr>
        <p:spPr>
          <a:xfrm>
            <a:off x="457200" y="90487"/>
            <a:ext cx="7772400" cy="609599"/>
          </a:xfrm>
        </p:spPr>
        <p:txBody>
          <a:bodyPr/>
          <a:lstStyle/>
          <a:p>
            <a:r>
              <a:rPr lang="en-US" dirty="0">
                <a:solidFill>
                  <a:schemeClr val="tx1">
                    <a:lumMod val="65000"/>
                    <a:lumOff val="35000"/>
                  </a:schemeClr>
                </a:solidFill>
              </a:rPr>
              <a:t> </a:t>
            </a:r>
            <a:r>
              <a:rPr lang="en-US" dirty="0"/>
              <a:t>Sample Images</a:t>
            </a: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954088"/>
            <a:ext cx="5791200" cy="5867400"/>
          </a:xfrm>
        </p:spPr>
      </p:pic>
    </p:spTree>
    <p:extLst>
      <p:ext uri="{BB962C8B-B14F-4D97-AF65-F5344CB8AC3E}">
        <p14:creationId xmlns:p14="http://schemas.microsoft.com/office/powerpoint/2010/main" val="3570223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1136</TotalTime>
  <Words>1006</Words>
  <Application>Microsoft Office PowerPoint</Application>
  <PresentationFormat>On-screen Show (4:3)</PresentationFormat>
  <Paragraphs>118</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Arial Black</vt:lpstr>
      <vt:lpstr>Essential</vt:lpstr>
      <vt:lpstr>Crop DISEASE AND SEVERITY DETECTION AND PREDICTION OF PESTICIDES </vt:lpstr>
      <vt:lpstr>Introduction </vt:lpstr>
      <vt:lpstr>Motivation</vt:lpstr>
      <vt:lpstr>PowerPoint Presentation</vt:lpstr>
      <vt:lpstr>Objectives </vt:lpstr>
      <vt:lpstr>Methods and Materials</vt:lpstr>
      <vt:lpstr>PowerPoint Presentation</vt:lpstr>
      <vt:lpstr>Methods and Materials</vt:lpstr>
      <vt:lpstr>PowerPoint Presentation</vt:lpstr>
      <vt:lpstr>Expected Outcome</vt:lpstr>
      <vt:lpstr>Structural and data diagrams</vt:lpstr>
      <vt:lpstr>PowerPoint Presentation</vt:lpstr>
      <vt:lpstr>Data flow diagrams</vt:lpstr>
      <vt:lpstr>PowerPoint Presentation</vt:lpstr>
      <vt:lpstr>PowerPoint Presentation</vt:lpstr>
      <vt:lpstr>Structure chart</vt:lpstr>
      <vt:lpstr>Detailed description of units</vt:lpstr>
      <vt:lpstr>Image acquisition</vt:lpstr>
      <vt:lpstr>Image Pre-Processing and Segmentation</vt:lpstr>
      <vt:lpstr>Feature Extraction</vt:lpstr>
      <vt:lpstr>Image Classification</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cp:lastModifiedBy>
  <cp:revision>30</cp:revision>
  <dcterms:created xsi:type="dcterms:W3CDTF">2017-09-28T13:44:14Z</dcterms:created>
  <dcterms:modified xsi:type="dcterms:W3CDTF">2018-03-17T12:03:46Z</dcterms:modified>
</cp:coreProperties>
</file>