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9" r:id="rId5"/>
    <p:sldId id="290" r:id="rId6"/>
    <p:sldId id="291" r:id="rId7"/>
    <p:sldId id="292" r:id="rId8"/>
    <p:sldId id="293" r:id="rId9"/>
    <p:sldId id="294" r:id="rId10"/>
    <p:sldId id="295" r:id="rId11"/>
    <p:sldId id="296" r:id="rId12"/>
    <p:sldId id="297" r:id="rId13"/>
    <p:sldId id="298" r:id="rId14"/>
    <p:sldId id="299" r:id="rId15"/>
    <p:sldId id="300" r:id="rId16"/>
    <p:sldId id="305" r:id="rId17"/>
    <p:sldId id="302" r:id="rId18"/>
    <p:sldId id="303" r:id="rId19"/>
    <p:sldId id="304" r:id="rId20"/>
    <p:sldId id="30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lpa" initials="s" lastIdx="1" clrIdx="0">
    <p:extLst>
      <p:ext uri="{19B8F6BF-5375-455C-9EA6-DF929625EA0E}">
        <p15:presenceInfo xmlns:p15="http://schemas.microsoft.com/office/powerpoint/2012/main" userId="37c1701b777e39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0" d="100"/>
          <a:sy n="70" d="100"/>
        </p:scale>
        <p:origin x="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4/14/2022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4/14/2022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4/14/2022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4/14/2022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4/14/2022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21245-40FB-4A12-AD9F-552E3D16AC7E}"/>
              </a:ext>
            </a:extLst>
          </p:cNvPr>
          <p:cNvSpPr>
            <a:spLocks noGrp="1"/>
          </p:cNvSpPr>
          <p:nvPr>
            <p:ph type="title"/>
          </p:nvPr>
        </p:nvSpPr>
        <p:spPr>
          <a:xfrm>
            <a:off x="-1" y="1"/>
            <a:ext cx="12191999" cy="1132764"/>
          </a:xfrm>
          <a:solidFill>
            <a:schemeClr val="accent1">
              <a:lumMod val="50000"/>
            </a:schemeClr>
          </a:solidFill>
        </p:spPr>
        <p:txBody>
          <a:bodyPr/>
          <a:lstStyle/>
          <a:p>
            <a:r>
              <a:rPr lang="en-IN" dirty="0">
                <a:solidFill>
                  <a:schemeClr val="accent1">
                    <a:lumMod val="50000"/>
                  </a:schemeClr>
                </a:solidFill>
              </a:rPr>
              <a:t>                                   </a:t>
            </a:r>
            <a:r>
              <a:rPr lang="en-IN" dirty="0">
                <a:solidFill>
                  <a:schemeClr val="bg1"/>
                </a:solidFill>
              </a:rPr>
              <a:t>GeNERIC DRUG SUPPLY PORTAL</a:t>
            </a:r>
          </a:p>
        </p:txBody>
      </p:sp>
      <p:pic>
        <p:nvPicPr>
          <p:cNvPr id="1026" name="Picture 2" descr="Medicine Images | Free Vectors, Stock Photos &amp; PSD">
            <a:extLst>
              <a:ext uri="{FF2B5EF4-FFF2-40B4-BE49-F238E27FC236}">
                <a16:creationId xmlns:a16="http://schemas.microsoft.com/office/drawing/2014/main" id="{DE4D096A-A681-4F3F-87B6-5AC949093D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32765"/>
            <a:ext cx="12192000" cy="5725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965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A539-10D9-4010-9607-48035C6F225B}"/>
              </a:ext>
            </a:extLst>
          </p:cNvPr>
          <p:cNvSpPr>
            <a:spLocks noGrp="1"/>
          </p:cNvSpPr>
          <p:nvPr>
            <p:ph type="title"/>
          </p:nvPr>
        </p:nvSpPr>
        <p:spPr>
          <a:xfrm>
            <a:off x="0" y="0"/>
            <a:ext cx="12192000" cy="882650"/>
          </a:xfrm>
          <a:solidFill>
            <a:schemeClr val="accent1">
              <a:lumMod val="50000"/>
            </a:schemeClr>
          </a:solidFill>
        </p:spPr>
        <p:txBody>
          <a:bodyPr/>
          <a:lstStyle/>
          <a:p>
            <a:r>
              <a:rPr lang="en-IN" dirty="0">
                <a:solidFill>
                  <a:schemeClr val="bg1"/>
                </a:solidFill>
              </a:rPr>
              <a:t>                                      USER CASES FOR CUSTOMER</a:t>
            </a:r>
          </a:p>
        </p:txBody>
      </p:sp>
      <p:sp>
        <p:nvSpPr>
          <p:cNvPr id="3" name="Content Placeholder 2">
            <a:extLst>
              <a:ext uri="{FF2B5EF4-FFF2-40B4-BE49-F238E27FC236}">
                <a16:creationId xmlns:a16="http://schemas.microsoft.com/office/drawing/2014/main" id="{75F4028A-F550-46DB-9BF6-228A83419AA3}"/>
              </a:ext>
            </a:extLst>
          </p:cNvPr>
          <p:cNvSpPr>
            <a:spLocks noGrp="1"/>
          </p:cNvSpPr>
          <p:nvPr>
            <p:ph idx="1"/>
          </p:nvPr>
        </p:nvSpPr>
        <p:spPr>
          <a:xfrm>
            <a:off x="0" y="882650"/>
            <a:ext cx="12192000" cy="5975350"/>
          </a:xfrm>
          <a:solidFill>
            <a:schemeClr val="accent5">
              <a:lumMod val="20000"/>
              <a:lumOff val="80000"/>
            </a:schemeClr>
          </a:solidFill>
        </p:spPr>
        <p:txBody>
          <a:bodyPr>
            <a:normAutofit fontScale="92500" lnSpcReduction="10000"/>
          </a:bodyPr>
          <a:lstStyle/>
          <a:p>
            <a:pPr marL="342900" lvl="0" indent="-342900">
              <a:lnSpc>
                <a:spcPct val="115000"/>
              </a:lnSpc>
              <a:buFont typeface="+mj-lt"/>
              <a:buAutoNum type="arabicPeriod"/>
            </a:pPr>
            <a:endParaRPr lang="en-GB" sz="1800" b="1" dirty="0">
              <a:effectLst/>
              <a:latin typeface="Times New Roman" panose="02020603050405020304" pitchFamily="18" charset="0"/>
              <a:ea typeface="MS Mincho" panose="02020609040205080304" pitchFamily="49" charset="-128"/>
            </a:endParaRPr>
          </a:p>
          <a:p>
            <a:pPr marL="342900" lvl="0" indent="-342900">
              <a:lnSpc>
                <a:spcPct val="115000"/>
              </a:lnSpc>
              <a:buFont typeface="+mj-lt"/>
              <a:buAutoNum type="arabicPeriod"/>
            </a:pPr>
            <a:r>
              <a:rPr lang="en-GB" sz="1800" b="1" dirty="0">
                <a:effectLst/>
                <a:latin typeface="Times New Roman" panose="02020603050405020304" pitchFamily="18" charset="0"/>
                <a:ea typeface="MS Mincho" panose="02020609040205080304" pitchFamily="49" charset="-128"/>
              </a:rPr>
              <a:t>Customer:</a:t>
            </a:r>
          </a:p>
          <a:p>
            <a:pPr marL="342900" lvl="0" indent="-342900">
              <a:lnSpc>
                <a:spcPct val="115000"/>
              </a:lnSpc>
              <a:buFont typeface="+mj-lt"/>
              <a:buAutoNum type="arabicPeriod"/>
            </a:pPr>
            <a:r>
              <a:rPr lang="en-US" sz="1800" dirty="0">
                <a:effectLst/>
                <a:latin typeface="Calibri" panose="020F0502020204030204" pitchFamily="34" charset="0"/>
                <a:ea typeface="Times New Roman" panose="02020603050405020304" pitchFamily="18" charset="0"/>
                <a:cs typeface="Mangal" panose="02040503050203030202" pitchFamily="18" charset="0"/>
              </a:rPr>
              <a:t>In Customer use case diagram customer is the Actor.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mj-lt"/>
              <a:buAutoNum type="arabicPeriod"/>
            </a:pPr>
            <a:r>
              <a:rPr lang="en-US" sz="1800" dirty="0">
                <a:latin typeface="Calibri" panose="020F0502020204030204" pitchFamily="34" charset="0"/>
                <a:ea typeface="Times New Roman" panose="02020603050405020304" pitchFamily="18" charset="0"/>
                <a:cs typeface="Mangal" panose="02040503050203030202" pitchFamily="18" charset="0"/>
              </a:rPr>
              <a:t>Customer</a:t>
            </a:r>
            <a:r>
              <a:rPr lang="en-US" sz="1800" dirty="0">
                <a:effectLst/>
                <a:latin typeface="Calibri" panose="020F0502020204030204" pitchFamily="34" charset="0"/>
                <a:ea typeface="Times New Roman" panose="02020603050405020304" pitchFamily="18" charset="0"/>
                <a:cs typeface="Mangal" panose="02040503050203030202" pitchFamily="18" charset="0"/>
              </a:rPr>
              <a:t> can handle following use cases: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0" indent="0" algn="just">
              <a:buNone/>
            </a:pPr>
            <a:r>
              <a:rPr lang="en-GB" sz="1800" b="1" dirty="0">
                <a:solidFill>
                  <a:schemeClr val="accent1">
                    <a:lumMod val="50000"/>
                  </a:schemeClr>
                </a:solidFill>
                <a:latin typeface="Times New Roman" panose="02020603050405020304" pitchFamily="18" charset="0"/>
                <a:ea typeface="MS Mincho" panose="02020609040205080304" pitchFamily="49" charset="-128"/>
              </a:rPr>
              <a:t>ccc</a:t>
            </a:r>
          </a:p>
          <a:p>
            <a:pPr marL="0" indent="0" algn="just">
              <a:buNone/>
            </a:pPr>
            <a:endParaRPr lang="en-GB" sz="1800" b="1" dirty="0">
              <a:solidFill>
                <a:schemeClr val="accent1">
                  <a:lumMod val="50000"/>
                </a:schemeClr>
              </a:solidFill>
              <a:effectLst/>
              <a:latin typeface="Times New Roman" panose="02020603050405020304" pitchFamily="18" charset="0"/>
              <a:ea typeface="MS Mincho" panose="02020609040205080304" pitchFamily="49" charset="-128"/>
            </a:endParaRPr>
          </a:p>
          <a:p>
            <a:pPr algn="just"/>
            <a:endParaRPr lang="en-GB" sz="1800" b="1" dirty="0">
              <a:latin typeface="Times New Roman" panose="02020603050405020304" pitchFamily="18" charset="0"/>
              <a:ea typeface="MS Mincho" panose="02020609040205080304" pitchFamily="49" charset="-128"/>
            </a:endParaRPr>
          </a:p>
          <a:p>
            <a:pPr algn="just"/>
            <a:endParaRPr lang="en-GB" sz="1800" b="1" dirty="0">
              <a:effectLst/>
              <a:latin typeface="Times New Roman" panose="02020603050405020304" pitchFamily="18" charset="0"/>
              <a:ea typeface="MS Mincho" panose="02020609040205080304" pitchFamily="49" charset="-128"/>
            </a:endParaRPr>
          </a:p>
          <a:p>
            <a:pPr algn="just"/>
            <a:endParaRPr lang="en-GB" sz="1800" b="1" dirty="0">
              <a:latin typeface="Times New Roman" panose="02020603050405020304" pitchFamily="18" charset="0"/>
              <a:ea typeface="MS Mincho" panose="02020609040205080304" pitchFamily="49" charset="-128"/>
            </a:endParaRPr>
          </a:p>
          <a:p>
            <a:pPr algn="just"/>
            <a:endParaRPr lang="en-GB" sz="1800" b="1" dirty="0">
              <a:solidFill>
                <a:schemeClr val="accent1">
                  <a:lumMod val="50000"/>
                </a:schemeClr>
              </a:solidFill>
              <a:effectLst/>
              <a:latin typeface="Times New Roman" panose="02020603050405020304" pitchFamily="18" charset="0"/>
              <a:ea typeface="MS Mincho" panose="02020609040205080304" pitchFamily="49" charset="-128"/>
            </a:endParaRPr>
          </a:p>
          <a:p>
            <a:pPr marL="0" indent="0" algn="just">
              <a:buNone/>
            </a:pPr>
            <a:endParaRPr lang="en-GB" sz="1800" b="1" dirty="0">
              <a:solidFill>
                <a:schemeClr val="accent1">
                  <a:lumMod val="50000"/>
                </a:schemeClr>
              </a:solidFill>
              <a:latin typeface="Times New Roman" panose="02020603050405020304" pitchFamily="18" charset="0"/>
              <a:ea typeface="MS Mincho" panose="02020609040205080304" pitchFamily="49" charset="-128"/>
            </a:endParaRPr>
          </a:p>
          <a:p>
            <a:pPr algn="just"/>
            <a:endParaRPr lang="en-GB" sz="1800" b="1" dirty="0">
              <a:solidFill>
                <a:schemeClr val="accent1">
                  <a:lumMod val="50000"/>
                </a:schemeClr>
              </a:solidFill>
              <a:effectLst/>
              <a:latin typeface="Times New Roman" panose="02020603050405020304" pitchFamily="18" charset="0"/>
              <a:ea typeface="MS Mincho" panose="02020609040205080304" pitchFamily="49" charset="-128"/>
            </a:endParaRPr>
          </a:p>
          <a:p>
            <a:pPr algn="just"/>
            <a:endParaRPr lang="en-IN" sz="1800" dirty="0">
              <a:effectLst/>
              <a:latin typeface="Times New Roman" panose="02020603050405020304" pitchFamily="18" charset="0"/>
              <a:ea typeface="MS Mincho" panose="02020609040205080304" pitchFamily="49" charset="-128"/>
            </a:endParaRPr>
          </a:p>
          <a:p>
            <a:pPr marL="685800">
              <a:lnSpc>
                <a:spcPct val="115000"/>
              </a:lnSpc>
              <a:spcAft>
                <a:spcPts val="1000"/>
              </a:spcAft>
            </a:pPr>
            <a:r>
              <a:rPr lang="en-US" sz="1800" dirty="0">
                <a:effectLst/>
                <a:latin typeface="Calibri" panose="020F0502020204030204" pitchFamily="34"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r>
              <a:rPr lang="en-IN" dirty="0"/>
              <a:t>h</a:t>
            </a:r>
          </a:p>
        </p:txBody>
      </p:sp>
      <p:graphicFrame>
        <p:nvGraphicFramePr>
          <p:cNvPr id="4" name="Table 3">
            <a:extLst>
              <a:ext uri="{FF2B5EF4-FFF2-40B4-BE49-F238E27FC236}">
                <a16:creationId xmlns:a16="http://schemas.microsoft.com/office/drawing/2014/main" id="{39E508F4-4D47-4EE0-B07D-170BEFFC0BA2}"/>
              </a:ext>
            </a:extLst>
          </p:cNvPr>
          <p:cNvGraphicFramePr>
            <a:graphicFrameLocks noGrp="1"/>
          </p:cNvGraphicFramePr>
          <p:nvPr>
            <p:extLst>
              <p:ext uri="{D42A27DB-BD31-4B8C-83A1-F6EECF244321}">
                <p14:modId xmlns:p14="http://schemas.microsoft.com/office/powerpoint/2010/main" val="1419738043"/>
              </p:ext>
            </p:extLst>
          </p:nvPr>
        </p:nvGraphicFramePr>
        <p:xfrm>
          <a:off x="109184" y="2497540"/>
          <a:ext cx="2961562" cy="4360462"/>
        </p:xfrm>
        <a:graphic>
          <a:graphicData uri="http://schemas.openxmlformats.org/drawingml/2006/table">
            <a:tbl>
              <a:tblPr>
                <a:tableStyleId>{5C22544A-7EE6-4342-B048-85BDC9FD1C3A}</a:tableStyleId>
              </a:tblPr>
              <a:tblGrid>
                <a:gridCol w="2961562">
                  <a:extLst>
                    <a:ext uri="{9D8B030D-6E8A-4147-A177-3AD203B41FA5}">
                      <a16:colId xmlns:a16="http://schemas.microsoft.com/office/drawing/2014/main" val="3022343596"/>
                    </a:ext>
                  </a:extLst>
                </a:gridCol>
              </a:tblGrid>
              <a:tr h="344337">
                <a:tc>
                  <a:txBody>
                    <a:bodyPr/>
                    <a:lstStyle/>
                    <a:p>
                      <a:pPr marL="285750" indent="-285750" algn="just">
                        <a:buFont typeface="Arial" panose="020B0604020202020204" pitchFamily="34" charset="0"/>
                        <a:buChar char="•"/>
                      </a:pPr>
                      <a:r>
                        <a:rPr lang="en-GB" sz="1600" dirty="0">
                          <a:effectLst/>
                        </a:rPr>
                        <a:t>Account Creation Process</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1527945255"/>
                  </a:ext>
                </a:extLst>
              </a:tr>
              <a:tr h="344337">
                <a:tc>
                  <a:txBody>
                    <a:bodyPr/>
                    <a:lstStyle/>
                    <a:p>
                      <a:pPr marL="285750" indent="-285750" algn="just">
                        <a:buFont typeface="Arial" panose="020B0604020202020204" pitchFamily="34" charset="0"/>
                        <a:buChar char="•"/>
                      </a:pPr>
                      <a:r>
                        <a:rPr lang="en-GB" sz="1600" dirty="0">
                          <a:effectLst/>
                        </a:rPr>
                        <a:t>Login Process</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3095845997"/>
                  </a:ext>
                </a:extLst>
              </a:tr>
              <a:tr h="344337">
                <a:tc>
                  <a:txBody>
                    <a:bodyPr/>
                    <a:lstStyle/>
                    <a:p>
                      <a:pPr marL="285750" indent="-285750" algn="just">
                        <a:buFont typeface="Arial" panose="020B0604020202020204" pitchFamily="34" charset="0"/>
                        <a:buChar char="•"/>
                      </a:pPr>
                      <a:r>
                        <a:rPr lang="en-GB" sz="1600" dirty="0">
                          <a:effectLst/>
                        </a:rPr>
                        <a:t>Update  info (Sing up)</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123591959"/>
                  </a:ext>
                </a:extLst>
              </a:tr>
              <a:tr h="344337">
                <a:tc>
                  <a:txBody>
                    <a:bodyPr/>
                    <a:lstStyle/>
                    <a:p>
                      <a:pPr marL="285750" indent="-285750" algn="just">
                        <a:buFont typeface="Arial" panose="020B0604020202020204" pitchFamily="34" charset="0"/>
                        <a:buChar char="•"/>
                      </a:pPr>
                      <a:r>
                        <a:rPr lang="en-GB" sz="1600">
                          <a:effectLst/>
                        </a:rPr>
                        <a:t>Search Product</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1758713002"/>
                  </a:ext>
                </a:extLst>
              </a:tr>
              <a:tr h="344337">
                <a:tc>
                  <a:txBody>
                    <a:bodyPr/>
                    <a:lstStyle/>
                    <a:p>
                      <a:pPr marL="285750" indent="-285750" algn="just">
                        <a:buFont typeface="Arial" panose="020B0604020202020204" pitchFamily="34" charset="0"/>
                        <a:buChar char="•"/>
                      </a:pPr>
                      <a:r>
                        <a:rPr lang="en-GB" sz="1600">
                          <a:effectLst/>
                        </a:rPr>
                        <a:t>View Product</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88552154"/>
                  </a:ext>
                </a:extLst>
              </a:tr>
              <a:tr h="344337">
                <a:tc>
                  <a:txBody>
                    <a:bodyPr/>
                    <a:lstStyle/>
                    <a:p>
                      <a:pPr marL="285750" indent="-285750" algn="just">
                        <a:buFont typeface="Arial" panose="020B0604020202020204" pitchFamily="34" charset="0"/>
                        <a:buChar char="•"/>
                      </a:pPr>
                      <a:r>
                        <a:rPr lang="en-GB" sz="1600">
                          <a:effectLst/>
                        </a:rPr>
                        <a:t>Add to Cart </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029589658"/>
                  </a:ext>
                </a:extLst>
              </a:tr>
              <a:tr h="344337">
                <a:tc>
                  <a:txBody>
                    <a:bodyPr/>
                    <a:lstStyle/>
                    <a:p>
                      <a:pPr marL="285750" indent="-285750" algn="just">
                        <a:buFont typeface="Arial" panose="020B0604020202020204" pitchFamily="34" charset="0"/>
                        <a:buChar char="•"/>
                      </a:pPr>
                      <a:r>
                        <a:rPr lang="en-GB" sz="1600">
                          <a:effectLst/>
                        </a:rPr>
                        <a:t>View Cart </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442182367"/>
                  </a:ext>
                </a:extLst>
              </a:tr>
              <a:tr h="458546">
                <a:tc>
                  <a:txBody>
                    <a:bodyPr/>
                    <a:lstStyle/>
                    <a:p>
                      <a:pPr marL="285750" indent="-285750" algn="just">
                        <a:buFont typeface="Arial" panose="020B0604020202020204" pitchFamily="34" charset="0"/>
                        <a:buChar char="•"/>
                      </a:pPr>
                      <a:r>
                        <a:rPr lang="en-GB" sz="1600">
                          <a:effectLst/>
                        </a:rPr>
                        <a:t>Remove Product From Cart</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331424460"/>
                  </a:ext>
                </a:extLst>
              </a:tr>
              <a:tr h="344337">
                <a:tc>
                  <a:txBody>
                    <a:bodyPr/>
                    <a:lstStyle/>
                    <a:p>
                      <a:pPr marL="285750" indent="-285750" algn="just">
                        <a:buFont typeface="Arial" panose="020B0604020202020204" pitchFamily="34" charset="0"/>
                        <a:buChar char="•"/>
                      </a:pPr>
                      <a:r>
                        <a:rPr lang="en-GB" sz="1600">
                          <a:effectLst/>
                        </a:rPr>
                        <a:t>Confirm Order</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290718148"/>
                  </a:ext>
                </a:extLst>
              </a:tr>
              <a:tr h="344337">
                <a:tc>
                  <a:txBody>
                    <a:bodyPr/>
                    <a:lstStyle/>
                    <a:p>
                      <a:pPr marL="285750" indent="-285750" algn="just">
                        <a:buFont typeface="Arial" panose="020B0604020202020204" pitchFamily="34" charset="0"/>
                        <a:buChar char="•"/>
                      </a:pPr>
                      <a:r>
                        <a:rPr lang="en-GB" sz="1600">
                          <a:effectLst/>
                        </a:rPr>
                        <a:t>Cancel Order </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771524195"/>
                  </a:ext>
                </a:extLst>
              </a:tr>
              <a:tr h="344337">
                <a:tc>
                  <a:txBody>
                    <a:bodyPr/>
                    <a:lstStyle/>
                    <a:p>
                      <a:pPr marL="285750" indent="-285750" algn="just">
                        <a:buFont typeface="Arial" panose="020B0604020202020204" pitchFamily="34" charset="0"/>
                        <a:buChar char="•"/>
                      </a:pPr>
                      <a:r>
                        <a:rPr lang="en-GB" sz="1600">
                          <a:effectLst/>
                        </a:rPr>
                        <a:t>Order History</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323244661"/>
                  </a:ext>
                </a:extLst>
              </a:tr>
              <a:tr h="458546">
                <a:tc>
                  <a:txBody>
                    <a:bodyPr/>
                    <a:lstStyle/>
                    <a:p>
                      <a:pPr marL="285750" indent="-285750" algn="just">
                        <a:buFont typeface="Arial" panose="020B0604020202020204" pitchFamily="34" charset="0"/>
                        <a:buChar char="•"/>
                      </a:pPr>
                      <a:r>
                        <a:rPr lang="en-GB" sz="1600" dirty="0">
                          <a:effectLst/>
                        </a:rPr>
                        <a:t>Browse existing Market price</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1262961004"/>
                  </a:ext>
                </a:extLst>
              </a:tr>
            </a:tbl>
          </a:graphicData>
        </a:graphic>
      </p:graphicFrame>
      <p:sp>
        <p:nvSpPr>
          <p:cNvPr id="5" name="Oval 4">
            <a:extLst>
              <a:ext uri="{FF2B5EF4-FFF2-40B4-BE49-F238E27FC236}">
                <a16:creationId xmlns:a16="http://schemas.microsoft.com/office/drawing/2014/main" id="{2C5EFC3D-6883-484C-929B-6FA3718DED1B}"/>
              </a:ext>
            </a:extLst>
          </p:cNvPr>
          <p:cNvSpPr/>
          <p:nvPr/>
        </p:nvSpPr>
        <p:spPr>
          <a:xfrm>
            <a:off x="3916907" y="3111689"/>
            <a:ext cx="477672" cy="47767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273B132-73E5-4E42-8C58-794E306CF29F}"/>
              </a:ext>
            </a:extLst>
          </p:cNvPr>
          <p:cNvSpPr txBox="1"/>
          <p:nvPr/>
        </p:nvSpPr>
        <p:spPr>
          <a:xfrm>
            <a:off x="6275124" y="6488668"/>
            <a:ext cx="5861714" cy="369332"/>
          </a:xfrm>
          <a:prstGeom prst="rect">
            <a:avLst/>
          </a:prstGeom>
          <a:noFill/>
        </p:spPr>
        <p:txBody>
          <a:bodyPr wrap="square" rtlCol="0">
            <a:spAutoFit/>
          </a:bodyPr>
          <a:lstStyle/>
          <a:p>
            <a:r>
              <a:rPr lang="en-GB" sz="1800" i="1" dirty="0">
                <a:effectLst/>
                <a:latin typeface="Times New Roman" panose="02020603050405020304" pitchFamily="18" charset="0"/>
                <a:ea typeface="MS Mincho" panose="02020609040205080304" pitchFamily="49" charset="-128"/>
              </a:rPr>
              <a:t>Fig. Use case diagram for customer</a:t>
            </a:r>
            <a:endParaRPr lang="en-IN" dirty="0"/>
          </a:p>
        </p:txBody>
      </p:sp>
      <p:cxnSp>
        <p:nvCxnSpPr>
          <p:cNvPr id="9" name="Straight Connector 8">
            <a:extLst>
              <a:ext uri="{FF2B5EF4-FFF2-40B4-BE49-F238E27FC236}">
                <a16:creationId xmlns:a16="http://schemas.microsoft.com/office/drawing/2014/main" id="{D2BA7D1C-A9DB-442C-92F1-2E3296EB9777}"/>
              </a:ext>
            </a:extLst>
          </p:cNvPr>
          <p:cNvCxnSpPr>
            <a:cxnSpLocks/>
            <a:stCxn id="5" idx="4"/>
          </p:cNvCxnSpPr>
          <p:nvPr/>
        </p:nvCxnSpPr>
        <p:spPr>
          <a:xfrm>
            <a:off x="4155743" y="3589360"/>
            <a:ext cx="0" cy="627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F77D160-3F7C-48DB-9349-CCFA7559BD5A}"/>
              </a:ext>
            </a:extLst>
          </p:cNvPr>
          <p:cNvCxnSpPr>
            <a:cxnSpLocks/>
          </p:cNvCxnSpPr>
          <p:nvPr/>
        </p:nvCxnSpPr>
        <p:spPr>
          <a:xfrm>
            <a:off x="3657600" y="3589360"/>
            <a:ext cx="10247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922A2BF-8CE4-4364-9478-FC7CAEE9B777}"/>
              </a:ext>
            </a:extLst>
          </p:cNvPr>
          <p:cNvCxnSpPr>
            <a:cxnSpLocks/>
          </p:cNvCxnSpPr>
          <p:nvPr/>
        </p:nvCxnSpPr>
        <p:spPr>
          <a:xfrm flipH="1" flipV="1">
            <a:off x="4155742" y="4217156"/>
            <a:ext cx="361666" cy="591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C724BF-FB6F-4A18-BC62-36CE6759F46B}"/>
              </a:ext>
            </a:extLst>
          </p:cNvPr>
          <p:cNvCxnSpPr>
            <a:cxnSpLocks/>
          </p:cNvCxnSpPr>
          <p:nvPr/>
        </p:nvCxnSpPr>
        <p:spPr>
          <a:xfrm flipH="1">
            <a:off x="3794078" y="4217158"/>
            <a:ext cx="361664" cy="5914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D9CAE94-190E-4FD1-9344-123DB7E04C16}"/>
              </a:ext>
            </a:extLst>
          </p:cNvPr>
          <p:cNvSpPr/>
          <p:nvPr/>
        </p:nvSpPr>
        <p:spPr>
          <a:xfrm>
            <a:off x="5269173" y="1050877"/>
            <a:ext cx="6218831" cy="543778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Oval 29">
            <a:extLst>
              <a:ext uri="{FF2B5EF4-FFF2-40B4-BE49-F238E27FC236}">
                <a16:creationId xmlns:a16="http://schemas.microsoft.com/office/drawing/2014/main" id="{1DC4A39D-CCCB-4B71-B4C8-32AC6B5BC86D}"/>
              </a:ext>
            </a:extLst>
          </p:cNvPr>
          <p:cNvSpPr/>
          <p:nvPr/>
        </p:nvSpPr>
        <p:spPr>
          <a:xfrm>
            <a:off x="6275124" y="1233488"/>
            <a:ext cx="1529687" cy="6020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Create Account</a:t>
            </a:r>
          </a:p>
        </p:txBody>
      </p:sp>
      <p:sp>
        <p:nvSpPr>
          <p:cNvPr id="31" name="Oval 30">
            <a:extLst>
              <a:ext uri="{FF2B5EF4-FFF2-40B4-BE49-F238E27FC236}">
                <a16:creationId xmlns:a16="http://schemas.microsoft.com/office/drawing/2014/main" id="{FBCE3049-0613-4138-B8D3-BE5F53AB1331}"/>
              </a:ext>
            </a:extLst>
          </p:cNvPr>
          <p:cNvSpPr/>
          <p:nvPr/>
        </p:nvSpPr>
        <p:spPr>
          <a:xfrm>
            <a:off x="8339919" y="2257188"/>
            <a:ext cx="2420204" cy="50704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Search Product</a:t>
            </a:r>
          </a:p>
        </p:txBody>
      </p:sp>
      <p:sp>
        <p:nvSpPr>
          <p:cNvPr id="32" name="Oval 31">
            <a:extLst>
              <a:ext uri="{FF2B5EF4-FFF2-40B4-BE49-F238E27FC236}">
                <a16:creationId xmlns:a16="http://schemas.microsoft.com/office/drawing/2014/main" id="{EBEFD0BB-3472-4DD1-8C35-9B812780D7C8}"/>
              </a:ext>
            </a:extLst>
          </p:cNvPr>
          <p:cNvSpPr/>
          <p:nvPr/>
        </p:nvSpPr>
        <p:spPr>
          <a:xfrm>
            <a:off x="6131824" y="2092016"/>
            <a:ext cx="1123667" cy="5070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Login</a:t>
            </a:r>
          </a:p>
        </p:txBody>
      </p:sp>
      <p:sp>
        <p:nvSpPr>
          <p:cNvPr id="34" name="Oval 33">
            <a:extLst>
              <a:ext uri="{FF2B5EF4-FFF2-40B4-BE49-F238E27FC236}">
                <a16:creationId xmlns:a16="http://schemas.microsoft.com/office/drawing/2014/main" id="{464EE8B7-6957-4ECD-92E0-0FB06BB71433}"/>
              </a:ext>
            </a:extLst>
          </p:cNvPr>
          <p:cNvSpPr/>
          <p:nvPr/>
        </p:nvSpPr>
        <p:spPr>
          <a:xfrm>
            <a:off x="7232194" y="2845856"/>
            <a:ext cx="1529686" cy="6020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Update info</a:t>
            </a:r>
          </a:p>
        </p:txBody>
      </p:sp>
      <p:sp>
        <p:nvSpPr>
          <p:cNvPr id="43" name="Oval 42">
            <a:extLst>
              <a:ext uri="{FF2B5EF4-FFF2-40B4-BE49-F238E27FC236}">
                <a16:creationId xmlns:a16="http://schemas.microsoft.com/office/drawing/2014/main" id="{AE574A16-AE81-4323-91BD-135EAB9B9125}"/>
              </a:ext>
            </a:extLst>
          </p:cNvPr>
          <p:cNvSpPr/>
          <p:nvPr/>
        </p:nvSpPr>
        <p:spPr>
          <a:xfrm>
            <a:off x="9569363" y="3223454"/>
            <a:ext cx="1791262" cy="5695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View product</a:t>
            </a:r>
          </a:p>
        </p:txBody>
      </p:sp>
      <p:sp>
        <p:nvSpPr>
          <p:cNvPr id="44" name="Oval 43">
            <a:extLst>
              <a:ext uri="{FF2B5EF4-FFF2-40B4-BE49-F238E27FC236}">
                <a16:creationId xmlns:a16="http://schemas.microsoft.com/office/drawing/2014/main" id="{73714979-C435-49B7-8EC0-2E1DF13A6393}"/>
              </a:ext>
            </a:extLst>
          </p:cNvPr>
          <p:cNvSpPr/>
          <p:nvPr/>
        </p:nvSpPr>
        <p:spPr>
          <a:xfrm>
            <a:off x="6685697" y="3642470"/>
            <a:ext cx="1770794" cy="4640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Add to cart</a:t>
            </a:r>
          </a:p>
        </p:txBody>
      </p:sp>
      <p:sp>
        <p:nvSpPr>
          <p:cNvPr id="45" name="Oval 44">
            <a:extLst>
              <a:ext uri="{FF2B5EF4-FFF2-40B4-BE49-F238E27FC236}">
                <a16:creationId xmlns:a16="http://schemas.microsoft.com/office/drawing/2014/main" id="{F2C992A3-4BF5-47D3-A188-6990B5F01FF7}"/>
              </a:ext>
            </a:extLst>
          </p:cNvPr>
          <p:cNvSpPr/>
          <p:nvPr/>
        </p:nvSpPr>
        <p:spPr>
          <a:xfrm>
            <a:off x="8848863" y="4551477"/>
            <a:ext cx="2420204" cy="5141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Remove product</a:t>
            </a:r>
          </a:p>
        </p:txBody>
      </p:sp>
      <p:sp>
        <p:nvSpPr>
          <p:cNvPr id="46" name="Oval 45">
            <a:extLst>
              <a:ext uri="{FF2B5EF4-FFF2-40B4-BE49-F238E27FC236}">
                <a16:creationId xmlns:a16="http://schemas.microsoft.com/office/drawing/2014/main" id="{5949EE85-3327-423C-9668-BA45C11E3FCF}"/>
              </a:ext>
            </a:extLst>
          </p:cNvPr>
          <p:cNvSpPr/>
          <p:nvPr/>
        </p:nvSpPr>
        <p:spPr>
          <a:xfrm>
            <a:off x="6407623" y="4405851"/>
            <a:ext cx="2168856" cy="4640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Confirm Order</a:t>
            </a:r>
          </a:p>
        </p:txBody>
      </p:sp>
      <p:sp>
        <p:nvSpPr>
          <p:cNvPr id="47" name="Oval 46">
            <a:extLst>
              <a:ext uri="{FF2B5EF4-FFF2-40B4-BE49-F238E27FC236}">
                <a16:creationId xmlns:a16="http://schemas.microsoft.com/office/drawing/2014/main" id="{52850284-82B0-40DC-81F4-3F8FD6834286}"/>
              </a:ext>
            </a:extLst>
          </p:cNvPr>
          <p:cNvSpPr/>
          <p:nvPr/>
        </p:nvSpPr>
        <p:spPr>
          <a:xfrm>
            <a:off x="7255491" y="5141811"/>
            <a:ext cx="2168856" cy="4827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Cancel Order</a:t>
            </a:r>
          </a:p>
        </p:txBody>
      </p:sp>
      <p:sp>
        <p:nvSpPr>
          <p:cNvPr id="48" name="Oval 47">
            <a:extLst>
              <a:ext uri="{FF2B5EF4-FFF2-40B4-BE49-F238E27FC236}">
                <a16:creationId xmlns:a16="http://schemas.microsoft.com/office/drawing/2014/main" id="{EC028F2D-370D-4D55-AA72-A24421E12BB3}"/>
              </a:ext>
            </a:extLst>
          </p:cNvPr>
          <p:cNvSpPr/>
          <p:nvPr/>
        </p:nvSpPr>
        <p:spPr>
          <a:xfrm>
            <a:off x="6432644" y="5760013"/>
            <a:ext cx="2168856" cy="4640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Order history</a:t>
            </a:r>
          </a:p>
        </p:txBody>
      </p:sp>
      <p:sp>
        <p:nvSpPr>
          <p:cNvPr id="49" name="Oval 48">
            <a:extLst>
              <a:ext uri="{FF2B5EF4-FFF2-40B4-BE49-F238E27FC236}">
                <a16:creationId xmlns:a16="http://schemas.microsoft.com/office/drawing/2014/main" id="{E75EFE76-B51B-42A9-BE01-06084FD35CA3}"/>
              </a:ext>
            </a:extLst>
          </p:cNvPr>
          <p:cNvSpPr/>
          <p:nvPr/>
        </p:nvSpPr>
        <p:spPr>
          <a:xfrm>
            <a:off x="9092817" y="1491567"/>
            <a:ext cx="1957320" cy="5141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Browse Price</a:t>
            </a:r>
          </a:p>
        </p:txBody>
      </p:sp>
      <p:cxnSp>
        <p:nvCxnSpPr>
          <p:cNvPr id="51" name="Straight Connector 50">
            <a:extLst>
              <a:ext uri="{FF2B5EF4-FFF2-40B4-BE49-F238E27FC236}">
                <a16:creationId xmlns:a16="http://schemas.microsoft.com/office/drawing/2014/main" id="{06A772ED-E45F-4BE1-9367-9CEFC46E28C6}"/>
              </a:ext>
            </a:extLst>
          </p:cNvPr>
          <p:cNvCxnSpPr>
            <a:cxnSpLocks/>
            <a:endCxn id="30" idx="2"/>
          </p:cNvCxnSpPr>
          <p:nvPr/>
        </p:nvCxnSpPr>
        <p:spPr>
          <a:xfrm flipV="1">
            <a:off x="4682319" y="1534522"/>
            <a:ext cx="1592805" cy="2054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948F502-78F6-4D94-B21E-ECEFD4357704}"/>
              </a:ext>
            </a:extLst>
          </p:cNvPr>
          <p:cNvCxnSpPr>
            <a:cxnSpLocks/>
            <a:endCxn id="32" idx="2"/>
          </p:cNvCxnSpPr>
          <p:nvPr/>
        </p:nvCxnSpPr>
        <p:spPr>
          <a:xfrm flipV="1">
            <a:off x="4719847" y="2345538"/>
            <a:ext cx="1411977" cy="1170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0440D42-22E3-4C9A-9D4F-FF6A6AF05B42}"/>
              </a:ext>
            </a:extLst>
          </p:cNvPr>
          <p:cNvCxnSpPr>
            <a:cxnSpLocks/>
            <a:endCxn id="34" idx="2"/>
          </p:cNvCxnSpPr>
          <p:nvPr/>
        </p:nvCxnSpPr>
        <p:spPr>
          <a:xfrm flipV="1">
            <a:off x="4738619" y="3146890"/>
            <a:ext cx="2493575" cy="43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4CC0A2-472A-4D7D-A0E0-820E581F4700}"/>
              </a:ext>
            </a:extLst>
          </p:cNvPr>
          <p:cNvCxnSpPr>
            <a:cxnSpLocks/>
            <a:endCxn id="49" idx="2"/>
          </p:cNvCxnSpPr>
          <p:nvPr/>
        </p:nvCxnSpPr>
        <p:spPr>
          <a:xfrm flipV="1">
            <a:off x="4682318" y="1748648"/>
            <a:ext cx="4410499" cy="1824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5D6CE-F5E3-4446-AB73-C75656D74D50}"/>
              </a:ext>
            </a:extLst>
          </p:cNvPr>
          <p:cNvCxnSpPr>
            <a:cxnSpLocks/>
            <a:endCxn id="43" idx="2"/>
          </p:cNvCxnSpPr>
          <p:nvPr/>
        </p:nvCxnSpPr>
        <p:spPr>
          <a:xfrm flipV="1">
            <a:off x="4813681" y="3508215"/>
            <a:ext cx="4755682" cy="39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3556A35-C924-4A15-A4CB-97C694D6D4F0}"/>
              </a:ext>
            </a:extLst>
          </p:cNvPr>
          <p:cNvCxnSpPr>
            <a:cxnSpLocks/>
            <a:endCxn id="31" idx="2"/>
          </p:cNvCxnSpPr>
          <p:nvPr/>
        </p:nvCxnSpPr>
        <p:spPr>
          <a:xfrm flipV="1">
            <a:off x="4763066" y="2510710"/>
            <a:ext cx="3576853" cy="1051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A840465-2068-4A0F-AE9D-C4DE321A4157}"/>
              </a:ext>
            </a:extLst>
          </p:cNvPr>
          <p:cNvCxnSpPr>
            <a:cxnSpLocks/>
            <a:endCxn id="44" idx="1"/>
          </p:cNvCxnSpPr>
          <p:nvPr/>
        </p:nvCxnSpPr>
        <p:spPr>
          <a:xfrm>
            <a:off x="4982003" y="3516460"/>
            <a:ext cx="1963021" cy="193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299D8EB-E467-46AB-9809-3021B74C2532}"/>
              </a:ext>
            </a:extLst>
          </p:cNvPr>
          <p:cNvCxnSpPr>
            <a:cxnSpLocks/>
          </p:cNvCxnSpPr>
          <p:nvPr/>
        </p:nvCxnSpPr>
        <p:spPr>
          <a:xfrm>
            <a:off x="4719848" y="3573437"/>
            <a:ext cx="1897059" cy="906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2E5F442-DD0A-46B2-96CC-E6A12D375F63}"/>
              </a:ext>
            </a:extLst>
          </p:cNvPr>
          <p:cNvCxnSpPr>
            <a:cxnSpLocks/>
          </p:cNvCxnSpPr>
          <p:nvPr/>
        </p:nvCxnSpPr>
        <p:spPr>
          <a:xfrm>
            <a:off x="4682318" y="3577527"/>
            <a:ext cx="4742597" cy="1036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F5B968A-4DCA-45A1-8D8B-E78D51668EB9}"/>
              </a:ext>
            </a:extLst>
          </p:cNvPr>
          <p:cNvCxnSpPr>
            <a:cxnSpLocks/>
          </p:cNvCxnSpPr>
          <p:nvPr/>
        </p:nvCxnSpPr>
        <p:spPr>
          <a:xfrm>
            <a:off x="4653884" y="3574802"/>
            <a:ext cx="2603872" cy="1862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9937580-97F7-426F-B329-731B5332246D}"/>
              </a:ext>
            </a:extLst>
          </p:cNvPr>
          <p:cNvCxnSpPr>
            <a:cxnSpLocks/>
          </p:cNvCxnSpPr>
          <p:nvPr/>
        </p:nvCxnSpPr>
        <p:spPr>
          <a:xfrm>
            <a:off x="4669808" y="3610440"/>
            <a:ext cx="1881684" cy="22912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333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FAA3-04D9-4432-8C4D-B032A26B029F}"/>
              </a:ext>
            </a:extLst>
          </p:cNvPr>
          <p:cNvSpPr>
            <a:spLocks noGrp="1"/>
          </p:cNvSpPr>
          <p:nvPr>
            <p:ph type="title"/>
          </p:nvPr>
        </p:nvSpPr>
        <p:spPr>
          <a:xfrm>
            <a:off x="0" y="0"/>
            <a:ext cx="12192000" cy="982639"/>
          </a:xfrm>
          <a:solidFill>
            <a:schemeClr val="accent1">
              <a:lumMod val="50000"/>
            </a:schemeClr>
          </a:solidFill>
        </p:spPr>
        <p:txBody>
          <a:bodyPr/>
          <a:lstStyle/>
          <a:p>
            <a:r>
              <a:rPr lang="en-IN" dirty="0">
                <a:solidFill>
                  <a:schemeClr val="bg1"/>
                </a:solidFill>
              </a:rPr>
              <a:t>                                         USER Cases FOR SHOPPER</a:t>
            </a:r>
          </a:p>
        </p:txBody>
      </p:sp>
      <p:sp>
        <p:nvSpPr>
          <p:cNvPr id="3" name="Content Placeholder 2">
            <a:extLst>
              <a:ext uri="{FF2B5EF4-FFF2-40B4-BE49-F238E27FC236}">
                <a16:creationId xmlns:a16="http://schemas.microsoft.com/office/drawing/2014/main" id="{DFCACAFE-112A-43D2-9949-C7DADA8C9111}"/>
              </a:ext>
            </a:extLst>
          </p:cNvPr>
          <p:cNvSpPr>
            <a:spLocks noGrp="1"/>
          </p:cNvSpPr>
          <p:nvPr>
            <p:ph idx="1"/>
          </p:nvPr>
        </p:nvSpPr>
        <p:spPr>
          <a:xfrm>
            <a:off x="0" y="982640"/>
            <a:ext cx="12192000" cy="5875360"/>
          </a:xfrm>
          <a:solidFill>
            <a:schemeClr val="accent5">
              <a:lumMod val="20000"/>
              <a:lumOff val="80000"/>
            </a:schemeClr>
          </a:solidFill>
        </p:spPr>
        <p:txBody>
          <a:bodyPr/>
          <a:lstStyle/>
          <a:p>
            <a:r>
              <a:rPr lang="en-GB" sz="1800" b="1" dirty="0">
                <a:effectLst/>
                <a:latin typeface="Times New Roman" panose="02020603050405020304" pitchFamily="18" charset="0"/>
                <a:ea typeface="MS Mincho" panose="02020609040205080304" pitchFamily="49" charset="-128"/>
              </a:rPr>
              <a:t>Shopper:</a:t>
            </a:r>
          </a:p>
          <a:p>
            <a:endParaRPr lang="en-GB" sz="1800" b="1" dirty="0">
              <a:latin typeface="Times New Roman" panose="02020603050405020304" pitchFamily="18" charset="0"/>
              <a:ea typeface="MS Mincho" panose="02020609040205080304" pitchFamily="49" charset="-128"/>
            </a:endParaRPr>
          </a:p>
          <a:p>
            <a:endParaRPr lang="en-GB" sz="1800" b="1" dirty="0">
              <a:effectLst/>
              <a:latin typeface="Times New Roman" panose="02020603050405020304" pitchFamily="18" charset="0"/>
              <a:ea typeface="MS Mincho" panose="02020609040205080304" pitchFamily="49" charset="-128"/>
            </a:endParaRPr>
          </a:p>
          <a:p>
            <a:endParaRPr lang="en-GB" sz="1800" b="1" dirty="0">
              <a:latin typeface="Times New Roman" panose="02020603050405020304" pitchFamily="18" charset="0"/>
              <a:ea typeface="MS Mincho" panose="02020609040205080304" pitchFamily="49" charset="-128"/>
            </a:endParaRPr>
          </a:p>
          <a:p>
            <a:endParaRPr lang="en-GB" sz="1800" b="1" dirty="0">
              <a:effectLst/>
              <a:latin typeface="Times New Roman" panose="02020603050405020304" pitchFamily="18" charset="0"/>
              <a:ea typeface="MS Mincho" panose="02020609040205080304" pitchFamily="49" charset="-128"/>
            </a:endParaRPr>
          </a:p>
          <a:p>
            <a:endParaRPr lang="en-GB" sz="1800" b="1" dirty="0">
              <a:latin typeface="Times New Roman" panose="02020603050405020304" pitchFamily="18" charset="0"/>
              <a:ea typeface="MS Mincho" panose="02020609040205080304" pitchFamily="49" charset="-128"/>
            </a:endParaRPr>
          </a:p>
          <a:p>
            <a:endParaRPr lang="en-GB" sz="1800" b="1" dirty="0">
              <a:effectLst/>
              <a:latin typeface="Times New Roman" panose="02020603050405020304" pitchFamily="18" charset="0"/>
              <a:ea typeface="MS Mincho" panose="02020609040205080304" pitchFamily="49" charset="-128"/>
            </a:endParaRPr>
          </a:p>
          <a:p>
            <a:endParaRPr lang="en-GB" sz="1800" b="1" dirty="0">
              <a:latin typeface="Times New Roman" panose="02020603050405020304" pitchFamily="18" charset="0"/>
              <a:ea typeface="MS Mincho" panose="02020609040205080304" pitchFamily="49" charset="-128"/>
            </a:endParaRPr>
          </a:p>
          <a:p>
            <a:endParaRPr lang="en-GB" sz="1800" b="1" dirty="0">
              <a:effectLst/>
              <a:latin typeface="Times New Roman" panose="02020603050405020304" pitchFamily="18" charset="0"/>
              <a:ea typeface="MS Mincho" panose="02020609040205080304" pitchFamily="49" charset="-128"/>
            </a:endParaRPr>
          </a:p>
          <a:p>
            <a:endParaRPr lang="en-GB" sz="1800" b="1" dirty="0">
              <a:latin typeface="Times New Roman" panose="02020603050405020304" pitchFamily="18" charset="0"/>
              <a:ea typeface="MS Mincho" panose="02020609040205080304" pitchFamily="49" charset="-128"/>
            </a:endParaRPr>
          </a:p>
          <a:p>
            <a:endParaRPr lang="en-GB" sz="1800" b="1" dirty="0">
              <a:effectLst/>
              <a:latin typeface="Times New Roman" panose="02020603050405020304" pitchFamily="18" charset="0"/>
              <a:ea typeface="MS Mincho" panose="02020609040205080304" pitchFamily="49" charset="-128"/>
            </a:endParaRPr>
          </a:p>
          <a:p>
            <a:r>
              <a:rPr lang="en-GB" sz="1800" b="1" dirty="0">
                <a:effectLst/>
                <a:latin typeface="Times New Roman" panose="02020603050405020304" pitchFamily="18" charset="0"/>
                <a:ea typeface="MS Mincho" panose="02020609040205080304" pitchFamily="49" charset="-128"/>
              </a:rPr>
              <a:t>     </a:t>
            </a:r>
            <a:endParaRPr lang="en-IN" sz="1800" dirty="0">
              <a:effectLst/>
              <a:latin typeface="Times New Roman" panose="02020603050405020304" pitchFamily="18" charset="0"/>
              <a:ea typeface="MS Mincho" panose="02020609040205080304" pitchFamily="49" charset="-128"/>
            </a:endParaRPr>
          </a:p>
          <a:p>
            <a:endParaRPr lang="en-IN" dirty="0"/>
          </a:p>
        </p:txBody>
      </p:sp>
      <p:graphicFrame>
        <p:nvGraphicFramePr>
          <p:cNvPr id="4" name="Table 3">
            <a:extLst>
              <a:ext uri="{FF2B5EF4-FFF2-40B4-BE49-F238E27FC236}">
                <a16:creationId xmlns:a16="http://schemas.microsoft.com/office/drawing/2014/main" id="{DEB37A36-BB2E-440C-AFD9-EE6A5161ACE4}"/>
              </a:ext>
            </a:extLst>
          </p:cNvPr>
          <p:cNvGraphicFramePr>
            <a:graphicFrameLocks noGrp="1"/>
          </p:cNvGraphicFramePr>
          <p:nvPr>
            <p:extLst>
              <p:ext uri="{D42A27DB-BD31-4B8C-83A1-F6EECF244321}">
                <p14:modId xmlns:p14="http://schemas.microsoft.com/office/powerpoint/2010/main" val="1090853793"/>
              </p:ext>
            </p:extLst>
          </p:nvPr>
        </p:nvGraphicFramePr>
        <p:xfrm>
          <a:off x="218364" y="1719618"/>
          <a:ext cx="2797791" cy="3512933"/>
        </p:xfrm>
        <a:graphic>
          <a:graphicData uri="http://schemas.openxmlformats.org/drawingml/2006/table">
            <a:tbl>
              <a:tblPr>
                <a:tableStyleId>{5C22544A-7EE6-4342-B048-85BDC9FD1C3A}</a:tableStyleId>
              </a:tblPr>
              <a:tblGrid>
                <a:gridCol w="2797791">
                  <a:extLst>
                    <a:ext uri="{9D8B030D-6E8A-4147-A177-3AD203B41FA5}">
                      <a16:colId xmlns:a16="http://schemas.microsoft.com/office/drawing/2014/main" val="3941883690"/>
                    </a:ext>
                  </a:extLst>
                </a:gridCol>
              </a:tblGrid>
              <a:tr h="432179">
                <a:tc>
                  <a:txBody>
                    <a:bodyPr/>
                    <a:lstStyle/>
                    <a:p>
                      <a:pPr algn="just"/>
                      <a:r>
                        <a:rPr lang="en-GB" sz="1600" dirty="0">
                          <a:effectLst/>
                        </a:rPr>
                        <a:t>Account Creation Process</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338397558"/>
                  </a:ext>
                </a:extLst>
              </a:tr>
              <a:tr h="432179">
                <a:tc>
                  <a:txBody>
                    <a:bodyPr/>
                    <a:lstStyle/>
                    <a:p>
                      <a:pPr algn="just"/>
                      <a:r>
                        <a:rPr lang="en-GB" sz="1600" dirty="0">
                          <a:effectLst/>
                        </a:rPr>
                        <a:t>Login Process</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4119013701"/>
                  </a:ext>
                </a:extLst>
              </a:tr>
              <a:tr h="432179">
                <a:tc>
                  <a:txBody>
                    <a:bodyPr/>
                    <a:lstStyle/>
                    <a:p>
                      <a:pPr algn="just"/>
                      <a:r>
                        <a:rPr lang="en-GB" sz="1600" dirty="0">
                          <a:effectLst/>
                        </a:rPr>
                        <a:t>Update Account Process</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3477128479"/>
                  </a:ext>
                </a:extLst>
              </a:tr>
              <a:tr h="0">
                <a:tc>
                  <a:txBody>
                    <a:bodyPr/>
                    <a:lstStyle/>
                    <a:p>
                      <a:pPr algn="just"/>
                      <a:r>
                        <a:rPr lang="en-IN" sz="1600" dirty="0">
                          <a:effectLst/>
                          <a:latin typeface="Times New Roman" panose="02020603050405020304" pitchFamily="18" charset="0"/>
                          <a:ea typeface="MS Mincho" panose="02020609040205080304" pitchFamily="49" charset="-128"/>
                        </a:rPr>
                        <a:t>Maintain Stock</a:t>
                      </a:r>
                    </a:p>
                  </a:txBody>
                  <a:tcPr marL="68580" marR="68580" marT="0" marB="0">
                    <a:solidFill>
                      <a:schemeClr val="accent1">
                        <a:lumMod val="40000"/>
                        <a:lumOff val="60000"/>
                      </a:schemeClr>
                    </a:solidFill>
                  </a:tcPr>
                </a:tc>
                <a:extLst>
                  <a:ext uri="{0D108BD9-81ED-4DB2-BD59-A6C34878D82A}">
                    <a16:rowId xmlns:a16="http://schemas.microsoft.com/office/drawing/2014/main" val="3711338093"/>
                  </a:ext>
                </a:extLst>
              </a:tr>
              <a:tr h="0">
                <a:tc>
                  <a:txBody>
                    <a:bodyPr/>
                    <a:lstStyle/>
                    <a:p>
                      <a:pPr algn="just"/>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280799730"/>
                  </a:ext>
                </a:extLst>
              </a:tr>
              <a:tr h="432179">
                <a:tc>
                  <a:txBody>
                    <a:bodyPr/>
                    <a:lstStyle/>
                    <a:p>
                      <a:pPr algn="just"/>
                      <a:r>
                        <a:rPr lang="en-IN" sz="1600" dirty="0">
                          <a:effectLst/>
                          <a:latin typeface="Times New Roman" panose="02020603050405020304" pitchFamily="18" charset="0"/>
                          <a:ea typeface="MS Mincho" panose="02020609040205080304" pitchFamily="49" charset="-128"/>
                        </a:rPr>
                        <a:t>Update Stock</a:t>
                      </a:r>
                    </a:p>
                  </a:txBody>
                  <a:tcPr marL="68580" marR="68580" marT="0" marB="0">
                    <a:solidFill>
                      <a:schemeClr val="accent1">
                        <a:lumMod val="40000"/>
                        <a:lumOff val="60000"/>
                      </a:schemeClr>
                    </a:solidFill>
                  </a:tcPr>
                </a:tc>
                <a:extLst>
                  <a:ext uri="{0D108BD9-81ED-4DB2-BD59-A6C34878D82A}">
                    <a16:rowId xmlns:a16="http://schemas.microsoft.com/office/drawing/2014/main" val="700160535"/>
                  </a:ext>
                </a:extLst>
              </a:tr>
              <a:tr h="432179">
                <a:tc>
                  <a:txBody>
                    <a:bodyPr/>
                    <a:lstStyle/>
                    <a:p>
                      <a:pPr algn="just"/>
                      <a:r>
                        <a:rPr lang="en-GB" sz="1600" dirty="0">
                          <a:effectLst/>
                        </a:rPr>
                        <a:t>Accepting Order </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761252421"/>
                  </a:ext>
                </a:extLst>
              </a:tr>
              <a:tr h="432179">
                <a:tc>
                  <a:txBody>
                    <a:bodyPr/>
                    <a:lstStyle/>
                    <a:p>
                      <a:pPr algn="just"/>
                      <a:r>
                        <a:rPr lang="en-GB" sz="1600" dirty="0">
                          <a:effectLst/>
                        </a:rPr>
                        <a:t>Cancel Order</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3536558597"/>
                  </a:ext>
                </a:extLst>
              </a:tr>
              <a:tr h="432179">
                <a:tc>
                  <a:txBody>
                    <a:bodyPr/>
                    <a:lstStyle/>
                    <a:p>
                      <a:pPr algn="just"/>
                      <a:r>
                        <a:rPr lang="en-GB" sz="1600" dirty="0">
                          <a:effectLst/>
                        </a:rPr>
                        <a:t>Assigning Shipper</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705410193"/>
                  </a:ext>
                </a:extLst>
              </a:tr>
            </a:tbl>
          </a:graphicData>
        </a:graphic>
      </p:graphicFrame>
      <p:sp>
        <p:nvSpPr>
          <p:cNvPr id="5" name="Oval 4">
            <a:extLst>
              <a:ext uri="{FF2B5EF4-FFF2-40B4-BE49-F238E27FC236}">
                <a16:creationId xmlns:a16="http://schemas.microsoft.com/office/drawing/2014/main" id="{985AC7E2-775F-436E-A92D-743D40D0EC5F}"/>
              </a:ext>
            </a:extLst>
          </p:cNvPr>
          <p:cNvSpPr/>
          <p:nvPr/>
        </p:nvSpPr>
        <p:spPr>
          <a:xfrm>
            <a:off x="4285396" y="1965278"/>
            <a:ext cx="518616" cy="464023"/>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490609AB-C7E3-4281-99A0-8D869066C6DF}"/>
              </a:ext>
            </a:extLst>
          </p:cNvPr>
          <p:cNvCxnSpPr>
            <a:cxnSpLocks/>
          </p:cNvCxnSpPr>
          <p:nvPr/>
        </p:nvCxnSpPr>
        <p:spPr>
          <a:xfrm flipH="1">
            <a:off x="4135272" y="3343702"/>
            <a:ext cx="366213" cy="559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79172D-51CA-4982-97A7-142318747AA1}"/>
              </a:ext>
            </a:extLst>
          </p:cNvPr>
          <p:cNvCxnSpPr>
            <a:cxnSpLocks/>
          </p:cNvCxnSpPr>
          <p:nvPr/>
        </p:nvCxnSpPr>
        <p:spPr>
          <a:xfrm>
            <a:off x="4501487" y="3302758"/>
            <a:ext cx="366216" cy="600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D09BC0B-C285-46D8-9359-93695751445B}"/>
              </a:ext>
            </a:extLst>
          </p:cNvPr>
          <p:cNvCxnSpPr>
            <a:cxnSpLocks/>
          </p:cNvCxnSpPr>
          <p:nvPr/>
        </p:nvCxnSpPr>
        <p:spPr>
          <a:xfrm>
            <a:off x="4135272" y="2429301"/>
            <a:ext cx="900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93D758B-A081-47EA-9592-E96DAAAD171A}"/>
              </a:ext>
            </a:extLst>
          </p:cNvPr>
          <p:cNvCxnSpPr>
            <a:cxnSpLocks/>
          </p:cNvCxnSpPr>
          <p:nvPr/>
        </p:nvCxnSpPr>
        <p:spPr>
          <a:xfrm>
            <a:off x="4501487" y="2429301"/>
            <a:ext cx="0" cy="873457"/>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CD3F5AA-7F98-4E2E-8055-1E60B8DCAE59}"/>
              </a:ext>
            </a:extLst>
          </p:cNvPr>
          <p:cNvSpPr/>
          <p:nvPr/>
        </p:nvSpPr>
        <p:spPr>
          <a:xfrm>
            <a:off x="5986817" y="1266261"/>
            <a:ext cx="5986819" cy="495413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428A751C-3D83-4E46-8DBD-395E414C1CD7}"/>
              </a:ext>
            </a:extLst>
          </p:cNvPr>
          <p:cNvSpPr/>
          <p:nvPr/>
        </p:nvSpPr>
        <p:spPr>
          <a:xfrm>
            <a:off x="6479274" y="1288576"/>
            <a:ext cx="1711657" cy="67670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Create account</a:t>
            </a:r>
          </a:p>
        </p:txBody>
      </p:sp>
      <p:sp>
        <p:nvSpPr>
          <p:cNvPr id="27" name="Oval 26">
            <a:extLst>
              <a:ext uri="{FF2B5EF4-FFF2-40B4-BE49-F238E27FC236}">
                <a16:creationId xmlns:a16="http://schemas.microsoft.com/office/drawing/2014/main" id="{0D86F864-229F-49EE-B518-92AA6EC88681}"/>
              </a:ext>
            </a:extLst>
          </p:cNvPr>
          <p:cNvSpPr/>
          <p:nvPr/>
        </p:nvSpPr>
        <p:spPr>
          <a:xfrm>
            <a:off x="8617994" y="1643133"/>
            <a:ext cx="1262418" cy="491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Login</a:t>
            </a:r>
          </a:p>
        </p:txBody>
      </p:sp>
      <p:sp>
        <p:nvSpPr>
          <p:cNvPr id="28" name="Oval 27">
            <a:extLst>
              <a:ext uri="{FF2B5EF4-FFF2-40B4-BE49-F238E27FC236}">
                <a16:creationId xmlns:a16="http://schemas.microsoft.com/office/drawing/2014/main" id="{FF4A64A7-D067-43F6-9730-1BB742A76D11}"/>
              </a:ext>
            </a:extLst>
          </p:cNvPr>
          <p:cNvSpPr/>
          <p:nvPr/>
        </p:nvSpPr>
        <p:spPr>
          <a:xfrm>
            <a:off x="7275679" y="2740640"/>
            <a:ext cx="1875431" cy="5464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Update account</a:t>
            </a:r>
          </a:p>
        </p:txBody>
      </p:sp>
      <p:sp>
        <p:nvSpPr>
          <p:cNvPr id="29" name="Oval 28">
            <a:extLst>
              <a:ext uri="{FF2B5EF4-FFF2-40B4-BE49-F238E27FC236}">
                <a16:creationId xmlns:a16="http://schemas.microsoft.com/office/drawing/2014/main" id="{EEA3C9C3-A79D-4E22-AE27-FE1DBF846E15}"/>
              </a:ext>
            </a:extLst>
          </p:cNvPr>
          <p:cNvSpPr/>
          <p:nvPr/>
        </p:nvSpPr>
        <p:spPr>
          <a:xfrm>
            <a:off x="9192333" y="2328650"/>
            <a:ext cx="1875431" cy="6533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Maintain stock</a:t>
            </a:r>
          </a:p>
        </p:txBody>
      </p:sp>
      <p:sp>
        <p:nvSpPr>
          <p:cNvPr id="30" name="Oval 29">
            <a:extLst>
              <a:ext uri="{FF2B5EF4-FFF2-40B4-BE49-F238E27FC236}">
                <a16:creationId xmlns:a16="http://schemas.microsoft.com/office/drawing/2014/main" id="{6B8E205F-AFCE-4EAA-A658-EEA0FF89FACA}"/>
              </a:ext>
            </a:extLst>
          </p:cNvPr>
          <p:cNvSpPr/>
          <p:nvPr/>
        </p:nvSpPr>
        <p:spPr>
          <a:xfrm>
            <a:off x="8939570" y="3508317"/>
            <a:ext cx="1875431" cy="5476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Update Stock</a:t>
            </a:r>
          </a:p>
        </p:txBody>
      </p:sp>
      <p:sp>
        <p:nvSpPr>
          <p:cNvPr id="31" name="Oval 30">
            <a:extLst>
              <a:ext uri="{FF2B5EF4-FFF2-40B4-BE49-F238E27FC236}">
                <a16:creationId xmlns:a16="http://schemas.microsoft.com/office/drawing/2014/main" id="{92CE1C66-9330-420A-984A-46BD9BE25D0B}"/>
              </a:ext>
            </a:extLst>
          </p:cNvPr>
          <p:cNvSpPr/>
          <p:nvPr/>
        </p:nvSpPr>
        <p:spPr>
          <a:xfrm>
            <a:off x="6983103" y="3891321"/>
            <a:ext cx="1621809" cy="491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Accept order</a:t>
            </a:r>
          </a:p>
        </p:txBody>
      </p:sp>
      <p:sp>
        <p:nvSpPr>
          <p:cNvPr id="32" name="Oval 31">
            <a:extLst>
              <a:ext uri="{FF2B5EF4-FFF2-40B4-BE49-F238E27FC236}">
                <a16:creationId xmlns:a16="http://schemas.microsoft.com/office/drawing/2014/main" id="{28E3F82B-FDDA-48C5-A0A0-045D3AAE9DEE}"/>
              </a:ext>
            </a:extLst>
          </p:cNvPr>
          <p:cNvSpPr/>
          <p:nvPr/>
        </p:nvSpPr>
        <p:spPr>
          <a:xfrm>
            <a:off x="9494279" y="4636797"/>
            <a:ext cx="1491018" cy="5476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Cancel order</a:t>
            </a:r>
          </a:p>
        </p:txBody>
      </p:sp>
      <p:sp>
        <p:nvSpPr>
          <p:cNvPr id="33" name="Oval 32">
            <a:extLst>
              <a:ext uri="{FF2B5EF4-FFF2-40B4-BE49-F238E27FC236}">
                <a16:creationId xmlns:a16="http://schemas.microsoft.com/office/drawing/2014/main" id="{DB4029DD-FF38-4FBF-9654-2124CD6EAC76}"/>
              </a:ext>
            </a:extLst>
          </p:cNvPr>
          <p:cNvSpPr/>
          <p:nvPr/>
        </p:nvSpPr>
        <p:spPr>
          <a:xfrm>
            <a:off x="7440303" y="5169059"/>
            <a:ext cx="2003947" cy="7210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Assign shipper</a:t>
            </a:r>
          </a:p>
        </p:txBody>
      </p:sp>
      <p:cxnSp>
        <p:nvCxnSpPr>
          <p:cNvPr id="35" name="Straight Connector 34">
            <a:extLst>
              <a:ext uri="{FF2B5EF4-FFF2-40B4-BE49-F238E27FC236}">
                <a16:creationId xmlns:a16="http://schemas.microsoft.com/office/drawing/2014/main" id="{BAA33B46-190D-40F5-BB13-16E92F6CFC63}"/>
              </a:ext>
            </a:extLst>
          </p:cNvPr>
          <p:cNvCxnSpPr>
            <a:cxnSpLocks/>
            <a:endCxn id="29" idx="1"/>
          </p:cNvCxnSpPr>
          <p:nvPr/>
        </p:nvCxnSpPr>
        <p:spPr>
          <a:xfrm>
            <a:off x="5149188" y="2396320"/>
            <a:ext cx="4317796" cy="28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47D70A-D660-4822-89BB-E4B79A6B9CBF}"/>
              </a:ext>
            </a:extLst>
          </p:cNvPr>
          <p:cNvCxnSpPr>
            <a:cxnSpLocks/>
          </p:cNvCxnSpPr>
          <p:nvPr/>
        </p:nvCxnSpPr>
        <p:spPr>
          <a:xfrm flipV="1">
            <a:off x="5079243" y="1517176"/>
            <a:ext cx="1473957" cy="925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087BDA1-5A19-4CBF-9287-56C15A43A0A5}"/>
              </a:ext>
            </a:extLst>
          </p:cNvPr>
          <p:cNvCxnSpPr>
            <a:cxnSpLocks/>
            <a:endCxn id="30" idx="2"/>
          </p:cNvCxnSpPr>
          <p:nvPr/>
        </p:nvCxnSpPr>
        <p:spPr>
          <a:xfrm>
            <a:off x="5036024" y="2396320"/>
            <a:ext cx="3903546" cy="1385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121084-EF85-4E41-9F41-9D287D1F9F1F}"/>
              </a:ext>
            </a:extLst>
          </p:cNvPr>
          <p:cNvCxnSpPr>
            <a:cxnSpLocks/>
          </p:cNvCxnSpPr>
          <p:nvPr/>
        </p:nvCxnSpPr>
        <p:spPr>
          <a:xfrm>
            <a:off x="5142934" y="2416649"/>
            <a:ext cx="2029530" cy="1623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91E77F1-843A-4951-ACC6-13E8C3AC1BC1}"/>
              </a:ext>
            </a:extLst>
          </p:cNvPr>
          <p:cNvCxnSpPr>
            <a:cxnSpLocks/>
            <a:endCxn id="28" idx="2"/>
          </p:cNvCxnSpPr>
          <p:nvPr/>
        </p:nvCxnSpPr>
        <p:spPr>
          <a:xfrm>
            <a:off x="5036024" y="2416649"/>
            <a:ext cx="2239655" cy="597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6F85997-8F5D-4EF4-B400-E7578691765C}"/>
              </a:ext>
            </a:extLst>
          </p:cNvPr>
          <p:cNvCxnSpPr>
            <a:cxnSpLocks/>
            <a:endCxn id="27" idx="2"/>
          </p:cNvCxnSpPr>
          <p:nvPr/>
        </p:nvCxnSpPr>
        <p:spPr>
          <a:xfrm flipV="1">
            <a:off x="5089476" y="1888793"/>
            <a:ext cx="3528518" cy="560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34AF184-01D9-4EA5-ACF1-BF867AAB119D}"/>
              </a:ext>
            </a:extLst>
          </p:cNvPr>
          <p:cNvCxnSpPr>
            <a:cxnSpLocks/>
          </p:cNvCxnSpPr>
          <p:nvPr/>
        </p:nvCxnSpPr>
        <p:spPr>
          <a:xfrm>
            <a:off x="5152889" y="2437262"/>
            <a:ext cx="4714442" cy="2182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02B69CC-73EA-4BC7-8477-9460865CE13B}"/>
              </a:ext>
            </a:extLst>
          </p:cNvPr>
          <p:cNvCxnSpPr>
            <a:cxnSpLocks/>
          </p:cNvCxnSpPr>
          <p:nvPr/>
        </p:nvCxnSpPr>
        <p:spPr>
          <a:xfrm>
            <a:off x="5079243" y="2407974"/>
            <a:ext cx="2441533" cy="293285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49F200F1-CD09-49FE-8C37-52AC19EE22F3}"/>
              </a:ext>
            </a:extLst>
          </p:cNvPr>
          <p:cNvSpPr txBox="1"/>
          <p:nvPr/>
        </p:nvSpPr>
        <p:spPr>
          <a:xfrm>
            <a:off x="6223380" y="6288635"/>
            <a:ext cx="5158854" cy="646331"/>
          </a:xfrm>
          <a:prstGeom prst="rect">
            <a:avLst/>
          </a:prstGeom>
          <a:noFill/>
        </p:spPr>
        <p:txBody>
          <a:bodyPr wrap="square" rtlCol="0">
            <a:spAutoFit/>
          </a:bodyPr>
          <a:lstStyle/>
          <a:p>
            <a:r>
              <a:rPr lang="en-GB" sz="1800" i="1" dirty="0">
                <a:effectLst/>
                <a:latin typeface="Times New Roman" panose="02020603050405020304" pitchFamily="18" charset="0"/>
                <a:ea typeface="MS Mincho" panose="02020609040205080304" pitchFamily="49" charset="-128"/>
              </a:rPr>
              <a:t>Fig. Use case diagram for Shopper</a:t>
            </a:r>
            <a:endParaRPr lang="en-IN" sz="1800" dirty="0">
              <a:effectLst/>
              <a:latin typeface="Times New Roman" panose="02020603050405020304" pitchFamily="18" charset="0"/>
              <a:ea typeface="MS Mincho" panose="02020609040205080304" pitchFamily="49" charset="-128"/>
            </a:endParaRPr>
          </a:p>
          <a:p>
            <a:endParaRPr lang="en-IN" dirty="0"/>
          </a:p>
        </p:txBody>
      </p:sp>
    </p:spTree>
    <p:extLst>
      <p:ext uri="{BB962C8B-B14F-4D97-AF65-F5344CB8AC3E}">
        <p14:creationId xmlns:p14="http://schemas.microsoft.com/office/powerpoint/2010/main" val="286421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88D82-A991-4EE8-9A0E-06B2FDBBC453}"/>
              </a:ext>
            </a:extLst>
          </p:cNvPr>
          <p:cNvSpPr>
            <a:spLocks noGrp="1"/>
          </p:cNvSpPr>
          <p:nvPr>
            <p:ph type="title"/>
          </p:nvPr>
        </p:nvSpPr>
        <p:spPr>
          <a:xfrm>
            <a:off x="0" y="0"/>
            <a:ext cx="12192000" cy="882650"/>
          </a:xfrm>
          <a:solidFill>
            <a:schemeClr val="accent1">
              <a:lumMod val="50000"/>
            </a:schemeClr>
          </a:solidFill>
        </p:spPr>
        <p:txBody>
          <a:bodyPr/>
          <a:lstStyle/>
          <a:p>
            <a:r>
              <a:rPr lang="en-IN" dirty="0">
                <a:solidFill>
                  <a:schemeClr val="bg1"/>
                </a:solidFill>
              </a:rPr>
              <a:t>                                          User cases for shipper</a:t>
            </a:r>
          </a:p>
        </p:txBody>
      </p:sp>
      <p:sp>
        <p:nvSpPr>
          <p:cNvPr id="3" name="Content Placeholder 2">
            <a:extLst>
              <a:ext uri="{FF2B5EF4-FFF2-40B4-BE49-F238E27FC236}">
                <a16:creationId xmlns:a16="http://schemas.microsoft.com/office/drawing/2014/main" id="{464E57DC-FB9A-449E-9610-5242F37CCCCB}"/>
              </a:ext>
            </a:extLst>
          </p:cNvPr>
          <p:cNvSpPr>
            <a:spLocks noGrp="1"/>
          </p:cNvSpPr>
          <p:nvPr>
            <p:ph idx="1"/>
          </p:nvPr>
        </p:nvSpPr>
        <p:spPr>
          <a:xfrm>
            <a:off x="0" y="882650"/>
            <a:ext cx="12192000" cy="5975350"/>
          </a:xfrm>
          <a:solidFill>
            <a:schemeClr val="accent5">
              <a:lumMod val="20000"/>
              <a:lumOff val="80000"/>
            </a:schemeClr>
          </a:solidFill>
        </p:spPr>
        <p:txBody>
          <a:bodyPr/>
          <a:lstStyle/>
          <a:p>
            <a:r>
              <a:rPr lang="en-GB" sz="1800" b="1" dirty="0">
                <a:effectLst/>
                <a:latin typeface="Times New Roman" panose="02020603050405020304" pitchFamily="18" charset="0"/>
                <a:ea typeface="MS Mincho" panose="02020609040205080304" pitchFamily="49" charset="-128"/>
              </a:rPr>
              <a:t>Shipper:     </a:t>
            </a:r>
            <a:endParaRPr lang="en-IN" sz="1800" dirty="0">
              <a:effectLst/>
              <a:latin typeface="Times New Roman" panose="02020603050405020304" pitchFamily="18" charset="0"/>
              <a:ea typeface="MS Mincho" panose="02020609040205080304" pitchFamily="49" charset="-128"/>
            </a:endParaRPr>
          </a:p>
          <a:p>
            <a:pPr marL="342900" lvl="0" indent="-342900">
              <a:lnSpc>
                <a:spcPct val="115000"/>
              </a:lnSpc>
              <a:buFont typeface="+mj-lt"/>
              <a:buAutoNum type="alphaLcParenR"/>
            </a:pPr>
            <a:r>
              <a:rPr lang="en-US" sz="1800" dirty="0">
                <a:effectLst/>
                <a:latin typeface="Calibri" panose="020F0502020204030204" pitchFamily="34" charset="0"/>
                <a:ea typeface="Times New Roman" panose="02020603050405020304" pitchFamily="18" charset="0"/>
                <a:cs typeface="Mangal" panose="02040503050203030202" pitchFamily="18" charset="0"/>
              </a:rPr>
              <a:t>Update Delivery Status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mj-lt"/>
              <a:buAutoNum type="alphaLcParenR"/>
            </a:pPr>
            <a:r>
              <a:rPr lang="en-US" sz="1800" dirty="0">
                <a:effectLst/>
                <a:latin typeface="Calibri" panose="020F0502020204030204" pitchFamily="34" charset="0"/>
                <a:ea typeface="Times New Roman" panose="02020603050405020304" pitchFamily="18" charset="0"/>
                <a:cs typeface="Mangal" panose="02040503050203030202" pitchFamily="18" charset="0"/>
              </a:rPr>
              <a:t>Log in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
        <p:nvSpPr>
          <p:cNvPr id="4" name="Oval 3">
            <a:extLst>
              <a:ext uri="{FF2B5EF4-FFF2-40B4-BE49-F238E27FC236}">
                <a16:creationId xmlns:a16="http://schemas.microsoft.com/office/drawing/2014/main" id="{D63AF255-D486-40C0-B175-187556A22B7E}"/>
              </a:ext>
            </a:extLst>
          </p:cNvPr>
          <p:cNvSpPr/>
          <p:nvPr/>
        </p:nvSpPr>
        <p:spPr>
          <a:xfrm>
            <a:off x="5117910" y="2634018"/>
            <a:ext cx="614150" cy="641445"/>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3CD5B1CC-0670-4492-8658-0492243D8D9F}"/>
              </a:ext>
            </a:extLst>
          </p:cNvPr>
          <p:cNvCxnSpPr>
            <a:cxnSpLocks/>
          </p:cNvCxnSpPr>
          <p:nvPr/>
        </p:nvCxnSpPr>
        <p:spPr>
          <a:xfrm>
            <a:off x="5418161" y="3275463"/>
            <a:ext cx="0" cy="641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6036C0-5FDF-414E-8585-1AC23A35AB2D}"/>
              </a:ext>
            </a:extLst>
          </p:cNvPr>
          <p:cNvCxnSpPr>
            <a:cxnSpLocks/>
          </p:cNvCxnSpPr>
          <p:nvPr/>
        </p:nvCxnSpPr>
        <p:spPr>
          <a:xfrm flipH="1">
            <a:off x="4995081" y="3259588"/>
            <a:ext cx="1100919"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0F8726F-4B12-4F36-8035-539BE7734F6F}"/>
              </a:ext>
            </a:extLst>
          </p:cNvPr>
          <p:cNvCxnSpPr>
            <a:cxnSpLocks/>
          </p:cNvCxnSpPr>
          <p:nvPr/>
        </p:nvCxnSpPr>
        <p:spPr>
          <a:xfrm>
            <a:off x="5418161" y="3916908"/>
            <a:ext cx="423081"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963F3F4-3B1C-4426-9881-CF0B79FECEDC}"/>
              </a:ext>
            </a:extLst>
          </p:cNvPr>
          <p:cNvCxnSpPr>
            <a:cxnSpLocks/>
          </p:cNvCxnSpPr>
          <p:nvPr/>
        </p:nvCxnSpPr>
        <p:spPr>
          <a:xfrm flipH="1">
            <a:off x="5117910" y="3916908"/>
            <a:ext cx="300251" cy="457199"/>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0BCF064-843B-4EDE-9275-3305CCE70333}"/>
              </a:ext>
            </a:extLst>
          </p:cNvPr>
          <p:cNvSpPr/>
          <p:nvPr/>
        </p:nvSpPr>
        <p:spPr>
          <a:xfrm>
            <a:off x="7083187" y="1487606"/>
            <a:ext cx="4312693" cy="375313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EF0BDB8-40E0-47E9-B1E4-118593119E86}"/>
              </a:ext>
            </a:extLst>
          </p:cNvPr>
          <p:cNvSpPr/>
          <p:nvPr/>
        </p:nvSpPr>
        <p:spPr>
          <a:xfrm>
            <a:off x="8256894" y="3500128"/>
            <a:ext cx="2442950" cy="689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Update Delivery status</a:t>
            </a:r>
          </a:p>
        </p:txBody>
      </p:sp>
      <p:sp>
        <p:nvSpPr>
          <p:cNvPr id="20" name="Oval 19">
            <a:extLst>
              <a:ext uri="{FF2B5EF4-FFF2-40B4-BE49-F238E27FC236}">
                <a16:creationId xmlns:a16="http://schemas.microsoft.com/office/drawing/2014/main" id="{F8FE8B32-9724-43AB-8980-BB55ED69F7AD}"/>
              </a:ext>
            </a:extLst>
          </p:cNvPr>
          <p:cNvSpPr/>
          <p:nvPr/>
        </p:nvSpPr>
        <p:spPr>
          <a:xfrm>
            <a:off x="8072649" y="1986268"/>
            <a:ext cx="2333767" cy="6312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Login</a:t>
            </a:r>
            <a:r>
              <a:rPr lang="en-IN" dirty="0"/>
              <a:t> </a:t>
            </a:r>
          </a:p>
        </p:txBody>
      </p:sp>
      <p:cxnSp>
        <p:nvCxnSpPr>
          <p:cNvPr id="22" name="Straight Connector 21">
            <a:extLst>
              <a:ext uri="{FF2B5EF4-FFF2-40B4-BE49-F238E27FC236}">
                <a16:creationId xmlns:a16="http://schemas.microsoft.com/office/drawing/2014/main" id="{666F85F8-4F78-430C-B1DC-36C83AD9E2DD}"/>
              </a:ext>
            </a:extLst>
          </p:cNvPr>
          <p:cNvCxnSpPr>
            <a:cxnSpLocks/>
          </p:cNvCxnSpPr>
          <p:nvPr/>
        </p:nvCxnSpPr>
        <p:spPr>
          <a:xfrm flipV="1">
            <a:off x="6086901" y="2318152"/>
            <a:ext cx="1985748" cy="941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60582D9-9AEF-4AC2-8C67-8A664A11A626}"/>
              </a:ext>
            </a:extLst>
          </p:cNvPr>
          <p:cNvCxnSpPr>
            <a:cxnSpLocks/>
          </p:cNvCxnSpPr>
          <p:nvPr/>
        </p:nvCxnSpPr>
        <p:spPr>
          <a:xfrm>
            <a:off x="6005015" y="3259588"/>
            <a:ext cx="2251879" cy="511222"/>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0FC325D-E244-415C-B775-307E2C8A021D}"/>
              </a:ext>
            </a:extLst>
          </p:cNvPr>
          <p:cNvSpPr txBox="1"/>
          <p:nvPr/>
        </p:nvSpPr>
        <p:spPr>
          <a:xfrm>
            <a:off x="6919415" y="5672469"/>
            <a:ext cx="4121624" cy="369332"/>
          </a:xfrm>
          <a:prstGeom prst="rect">
            <a:avLst/>
          </a:prstGeom>
          <a:noFill/>
        </p:spPr>
        <p:txBody>
          <a:bodyPr wrap="square" rtlCol="0">
            <a:spAutoFit/>
          </a:bodyPr>
          <a:lstStyle/>
          <a:p>
            <a:pPr algn="ctr"/>
            <a:r>
              <a:rPr lang="en-GB" sz="1800" i="1" dirty="0">
                <a:effectLst/>
                <a:latin typeface="Times New Roman" panose="02020603050405020304" pitchFamily="18" charset="0"/>
                <a:ea typeface="MS Mincho" panose="02020609040205080304" pitchFamily="49" charset="-128"/>
              </a:rPr>
              <a:t>Fig. Use case diagram for Shipper</a:t>
            </a:r>
            <a:endParaRPr lang="en-IN" sz="1800" dirty="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397676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0201-3D74-4760-A984-DAD37DCADE09}"/>
              </a:ext>
            </a:extLst>
          </p:cNvPr>
          <p:cNvSpPr>
            <a:spLocks noGrp="1"/>
          </p:cNvSpPr>
          <p:nvPr>
            <p:ph type="title"/>
          </p:nvPr>
        </p:nvSpPr>
        <p:spPr>
          <a:xfrm>
            <a:off x="0" y="0"/>
            <a:ext cx="12192000" cy="1023582"/>
          </a:xfrm>
          <a:solidFill>
            <a:schemeClr val="accent1">
              <a:lumMod val="50000"/>
            </a:schemeClr>
          </a:solidFill>
        </p:spPr>
        <p:txBody>
          <a:bodyPr/>
          <a:lstStyle/>
          <a:p>
            <a:r>
              <a:rPr lang="en-IN" dirty="0">
                <a:solidFill>
                  <a:schemeClr val="bg1"/>
                </a:solidFill>
              </a:rPr>
              <a:t>                                           Details of contribution</a:t>
            </a:r>
          </a:p>
        </p:txBody>
      </p:sp>
      <p:sp>
        <p:nvSpPr>
          <p:cNvPr id="3" name="Content Placeholder 2">
            <a:extLst>
              <a:ext uri="{FF2B5EF4-FFF2-40B4-BE49-F238E27FC236}">
                <a16:creationId xmlns:a16="http://schemas.microsoft.com/office/drawing/2014/main" id="{A30AD745-6BC2-4C19-9DD0-294E91ACA1C5}"/>
              </a:ext>
            </a:extLst>
          </p:cNvPr>
          <p:cNvSpPr>
            <a:spLocks noGrp="1"/>
          </p:cNvSpPr>
          <p:nvPr>
            <p:ph idx="1"/>
          </p:nvPr>
        </p:nvSpPr>
        <p:spPr>
          <a:xfrm>
            <a:off x="0" y="1023582"/>
            <a:ext cx="12192000" cy="5834418"/>
          </a:xfrm>
          <a:solidFill>
            <a:schemeClr val="accent1">
              <a:lumMod val="20000"/>
              <a:lumOff val="80000"/>
            </a:schemeClr>
          </a:solidFill>
        </p:spPr>
        <p:txBody>
          <a:bodyPr/>
          <a:lstStyle/>
          <a:p>
            <a:r>
              <a:rPr lang="en-IN" dirty="0"/>
              <a:t>All our project members have contributed in project for different layers </a:t>
            </a:r>
          </a:p>
          <a:p>
            <a:r>
              <a:rPr lang="en-IN" dirty="0"/>
              <a:t>We have divided every task and accordingly worked on function and implementation</a:t>
            </a:r>
          </a:p>
          <a:p>
            <a:r>
              <a:rPr lang="en-IN" dirty="0"/>
              <a:t>During project design we created outline including project description,a schedule,goals,outcomes,objective.</a:t>
            </a:r>
          </a:p>
          <a:p>
            <a:r>
              <a:rPr lang="en-IN" dirty="0"/>
              <a:t>We did brain storming before deciding our project and have set goals </a:t>
            </a:r>
          </a:p>
          <a:p>
            <a:r>
              <a:rPr lang="en-IN" dirty="0"/>
              <a:t>We did detail analysis how we can implement the features</a:t>
            </a:r>
          </a:p>
          <a:p>
            <a:r>
              <a:rPr lang="en-IN" dirty="0"/>
              <a:t>In all 3 layers databse design,frontend and backend everybody contributed as per individual’s knowledge </a:t>
            </a:r>
          </a:p>
          <a:p>
            <a:r>
              <a:rPr lang="en-IN" dirty="0"/>
              <a:t>We assigned diff user cases to everyone so that we could devide the task and make development fast</a:t>
            </a:r>
          </a:p>
          <a:p>
            <a:pPr marL="0" indent="0">
              <a:buNone/>
            </a:pPr>
            <a:r>
              <a:rPr lang="en-IN" dirty="0"/>
              <a:t> </a:t>
            </a:r>
          </a:p>
        </p:txBody>
      </p:sp>
    </p:spTree>
    <p:extLst>
      <p:ext uri="{BB962C8B-B14F-4D97-AF65-F5344CB8AC3E}">
        <p14:creationId xmlns:p14="http://schemas.microsoft.com/office/powerpoint/2010/main" val="53578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93F67-1638-4634-8668-831B1C3DF806}"/>
              </a:ext>
            </a:extLst>
          </p:cNvPr>
          <p:cNvSpPr>
            <a:spLocks noGrp="1"/>
          </p:cNvSpPr>
          <p:nvPr>
            <p:ph type="title"/>
          </p:nvPr>
        </p:nvSpPr>
        <p:spPr>
          <a:xfrm>
            <a:off x="0" y="0"/>
            <a:ext cx="12192000" cy="1091821"/>
          </a:xfrm>
          <a:solidFill>
            <a:schemeClr val="accent1">
              <a:lumMod val="50000"/>
            </a:schemeClr>
          </a:solidFill>
        </p:spPr>
        <p:txBody>
          <a:bodyPr/>
          <a:lstStyle/>
          <a:p>
            <a:r>
              <a:rPr lang="en-IN" dirty="0">
                <a:solidFill>
                  <a:schemeClr val="bg1"/>
                </a:solidFill>
              </a:rPr>
              <a:t>                                           Known issues and bugs</a:t>
            </a:r>
          </a:p>
        </p:txBody>
      </p:sp>
      <p:sp>
        <p:nvSpPr>
          <p:cNvPr id="3" name="Content Placeholder 2">
            <a:extLst>
              <a:ext uri="{FF2B5EF4-FFF2-40B4-BE49-F238E27FC236}">
                <a16:creationId xmlns:a16="http://schemas.microsoft.com/office/drawing/2014/main" id="{E8C71BCF-DF8B-42B1-96C5-B00C981EC075}"/>
              </a:ext>
            </a:extLst>
          </p:cNvPr>
          <p:cNvSpPr>
            <a:spLocks noGrp="1"/>
          </p:cNvSpPr>
          <p:nvPr>
            <p:ph idx="1"/>
          </p:nvPr>
        </p:nvSpPr>
        <p:spPr>
          <a:xfrm>
            <a:off x="0" y="1091821"/>
            <a:ext cx="12192000" cy="5766179"/>
          </a:xfrm>
          <a:solidFill>
            <a:schemeClr val="accent5">
              <a:lumMod val="20000"/>
              <a:lumOff val="80000"/>
            </a:schemeClr>
          </a:solidFill>
        </p:spPr>
        <p:txBody>
          <a:bodyPr/>
          <a:lstStyle/>
          <a:p>
            <a:r>
              <a:rPr lang="en-US" dirty="0"/>
              <a:t>There are some bugs in updating and deleting products from cart</a:t>
            </a:r>
          </a:p>
          <a:p>
            <a:r>
              <a:rPr lang="en-US" dirty="0"/>
              <a:t>We are working to fix this problem and will be solved soon</a:t>
            </a:r>
            <a:endParaRPr lang="en-IN" dirty="0"/>
          </a:p>
        </p:txBody>
      </p:sp>
    </p:spTree>
    <p:extLst>
      <p:ext uri="{BB962C8B-B14F-4D97-AF65-F5344CB8AC3E}">
        <p14:creationId xmlns:p14="http://schemas.microsoft.com/office/powerpoint/2010/main" val="1689510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E381-F405-40A0-AD09-42121B6EC091}"/>
              </a:ext>
            </a:extLst>
          </p:cNvPr>
          <p:cNvSpPr>
            <a:spLocks noGrp="1"/>
          </p:cNvSpPr>
          <p:nvPr>
            <p:ph type="title"/>
          </p:nvPr>
        </p:nvSpPr>
        <p:spPr>
          <a:xfrm>
            <a:off x="0" y="0"/>
            <a:ext cx="12192000" cy="1050878"/>
          </a:xfrm>
          <a:solidFill>
            <a:schemeClr val="accent1">
              <a:lumMod val="50000"/>
            </a:schemeClr>
          </a:solidFill>
        </p:spPr>
        <p:txBody>
          <a:bodyPr/>
          <a:lstStyle/>
          <a:p>
            <a:r>
              <a:rPr lang="en-IN" dirty="0"/>
              <a:t>                                               </a:t>
            </a:r>
            <a:r>
              <a:rPr lang="en-IN" dirty="0">
                <a:solidFill>
                  <a:schemeClr val="bg1"/>
                </a:solidFill>
              </a:rPr>
              <a:t>Future extensions</a:t>
            </a:r>
          </a:p>
        </p:txBody>
      </p:sp>
      <p:sp>
        <p:nvSpPr>
          <p:cNvPr id="3" name="Content Placeholder 2">
            <a:extLst>
              <a:ext uri="{FF2B5EF4-FFF2-40B4-BE49-F238E27FC236}">
                <a16:creationId xmlns:a16="http://schemas.microsoft.com/office/drawing/2014/main" id="{4D0E84AD-8BA8-44E0-8309-676B2B732F07}"/>
              </a:ext>
            </a:extLst>
          </p:cNvPr>
          <p:cNvSpPr>
            <a:spLocks noGrp="1"/>
          </p:cNvSpPr>
          <p:nvPr>
            <p:ph idx="1"/>
          </p:nvPr>
        </p:nvSpPr>
        <p:spPr>
          <a:xfrm>
            <a:off x="0" y="1050878"/>
            <a:ext cx="12192000" cy="5807122"/>
          </a:xfrm>
          <a:solidFill>
            <a:schemeClr val="accent5">
              <a:lumMod val="20000"/>
              <a:lumOff val="80000"/>
            </a:schemeClr>
          </a:solidFill>
        </p:spPr>
        <p:txBody>
          <a:bodyPr/>
          <a:lstStyle/>
          <a:p>
            <a:r>
              <a:rPr lang="en-IN" dirty="0"/>
              <a:t>Future Scope :</a:t>
            </a:r>
          </a:p>
          <a:p>
            <a:br>
              <a:rPr lang="en-IN" dirty="0"/>
            </a:br>
            <a:r>
              <a:rPr lang="en-IN" dirty="0"/>
              <a:t>Future scope of this project is to extend the project for more states as currently is for only Maharashtra </a:t>
            </a:r>
          </a:p>
          <a:p>
            <a:r>
              <a:rPr lang="en-IN" dirty="0"/>
              <a:t>Currently only cash on delivery service is provided for this project future scope is also to add online payment which will</a:t>
            </a:r>
          </a:p>
          <a:p>
            <a:r>
              <a:rPr lang="en-IN" dirty="0"/>
              <a:t>provide customers online payment service </a:t>
            </a:r>
          </a:p>
          <a:p>
            <a:r>
              <a:rPr lang="en-IN" dirty="0"/>
              <a:t>Also future scope involves sending response to customer through mobile sms ,emails so that they will get details of order </a:t>
            </a:r>
          </a:p>
          <a:p>
            <a:r>
              <a:rPr lang="en-IN" dirty="0"/>
              <a:t>Possible time estimate to implement this is three months </a:t>
            </a:r>
          </a:p>
          <a:p>
            <a:endParaRPr lang="en-IN" dirty="0"/>
          </a:p>
        </p:txBody>
      </p:sp>
    </p:spTree>
    <p:extLst>
      <p:ext uri="{BB962C8B-B14F-4D97-AF65-F5344CB8AC3E}">
        <p14:creationId xmlns:p14="http://schemas.microsoft.com/office/powerpoint/2010/main" val="3218621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362D-8E42-43D2-9E44-889FEF0E62E6}"/>
              </a:ext>
            </a:extLst>
          </p:cNvPr>
          <p:cNvSpPr>
            <a:spLocks noGrp="1"/>
          </p:cNvSpPr>
          <p:nvPr>
            <p:ph type="title"/>
          </p:nvPr>
        </p:nvSpPr>
        <p:spPr>
          <a:xfrm>
            <a:off x="0" y="0"/>
            <a:ext cx="12192000" cy="1078174"/>
          </a:xfrm>
          <a:solidFill>
            <a:schemeClr val="accent1">
              <a:lumMod val="50000"/>
            </a:schemeClr>
          </a:solidFill>
        </p:spPr>
        <p:txBody>
          <a:bodyPr/>
          <a:lstStyle/>
          <a:p>
            <a:r>
              <a:rPr lang="en-IN" dirty="0">
                <a:solidFill>
                  <a:schemeClr val="bg1"/>
                </a:solidFill>
              </a:rPr>
              <a:t>                                                       conclusion</a:t>
            </a:r>
          </a:p>
        </p:txBody>
      </p:sp>
      <p:sp>
        <p:nvSpPr>
          <p:cNvPr id="3" name="Content Placeholder 2">
            <a:extLst>
              <a:ext uri="{FF2B5EF4-FFF2-40B4-BE49-F238E27FC236}">
                <a16:creationId xmlns:a16="http://schemas.microsoft.com/office/drawing/2014/main" id="{689FEC66-7E23-4A8C-B4C0-3BDD7E471925}"/>
              </a:ext>
            </a:extLst>
          </p:cNvPr>
          <p:cNvSpPr>
            <a:spLocks noGrp="1"/>
          </p:cNvSpPr>
          <p:nvPr>
            <p:ph idx="1"/>
          </p:nvPr>
        </p:nvSpPr>
        <p:spPr>
          <a:xfrm>
            <a:off x="0" y="1078174"/>
            <a:ext cx="12192000" cy="5779826"/>
          </a:xfrm>
          <a:solidFill>
            <a:schemeClr val="accent5">
              <a:lumMod val="20000"/>
              <a:lumOff val="80000"/>
            </a:schemeClr>
          </a:solidFill>
        </p:spPr>
        <p:txBody>
          <a:bodyPr/>
          <a:lstStyle/>
          <a:p>
            <a:r>
              <a:rPr lang="en-IN" dirty="0"/>
              <a:t>Our overall experience during project phase was very good though we faced many challenges while working with diff technologies</a:t>
            </a:r>
          </a:p>
          <a:p>
            <a:r>
              <a:rPr lang="en-IN" dirty="0"/>
              <a:t>we learned lot of things </a:t>
            </a:r>
          </a:p>
          <a:p>
            <a:r>
              <a:rPr lang="en-IN" dirty="0"/>
              <a:t>Debugging,finding errors  designing database with proper relations and implementing them was really challenging part during </a:t>
            </a:r>
          </a:p>
          <a:p>
            <a:r>
              <a:rPr lang="en-IN" dirty="0"/>
              <a:t>Project phase</a:t>
            </a:r>
          </a:p>
          <a:p>
            <a:r>
              <a:rPr lang="en-IN" dirty="0"/>
              <a:t>We learn how to design database how to make ER diagrams ,data flow diagrams </a:t>
            </a:r>
          </a:p>
          <a:p>
            <a:r>
              <a:rPr lang="en-IN" dirty="0"/>
              <a:t>We learned how to work with backend and frontend technologies ,how to do UI design.</a:t>
            </a:r>
          </a:p>
          <a:p>
            <a:r>
              <a:rPr lang="en-IN" dirty="0"/>
              <a:t>Also team building collaboration while working in team was also part of our learning </a:t>
            </a:r>
          </a:p>
          <a:p>
            <a:r>
              <a:rPr lang="en-IN" dirty="0"/>
              <a:t>Though we were not perfect but overall learning experience was very good </a:t>
            </a:r>
          </a:p>
          <a:p>
            <a:r>
              <a:rPr lang="en-IN" dirty="0"/>
              <a:t>Last but not least our project mentors helped </a:t>
            </a:r>
            <a:r>
              <a:rPr lang="en-IN"/>
              <a:t>us throughout </a:t>
            </a:r>
            <a:r>
              <a:rPr lang="en-IN" dirty="0"/>
              <a:t>the project phase and they provided every possible help which can give </a:t>
            </a:r>
          </a:p>
          <a:p>
            <a:r>
              <a:rPr lang="en-IN" dirty="0"/>
              <a:t>us idea about overall application development</a:t>
            </a:r>
          </a:p>
        </p:txBody>
      </p:sp>
    </p:spTree>
    <p:extLst>
      <p:ext uri="{BB962C8B-B14F-4D97-AF65-F5344CB8AC3E}">
        <p14:creationId xmlns:p14="http://schemas.microsoft.com/office/powerpoint/2010/main" val="3963544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ECFB-E100-4194-8F33-2CB464784550}"/>
              </a:ext>
            </a:extLst>
          </p:cNvPr>
          <p:cNvSpPr>
            <a:spLocks noGrp="1"/>
          </p:cNvSpPr>
          <p:nvPr>
            <p:ph type="title"/>
          </p:nvPr>
        </p:nvSpPr>
        <p:spPr>
          <a:xfrm>
            <a:off x="0" y="0"/>
            <a:ext cx="12192000" cy="882650"/>
          </a:xfrm>
          <a:solidFill>
            <a:schemeClr val="accent1">
              <a:lumMod val="50000"/>
            </a:schemeClr>
          </a:solidFill>
        </p:spPr>
        <p:txBody>
          <a:bodyPr/>
          <a:lstStyle/>
          <a:p>
            <a:r>
              <a:rPr lang="en-IN" dirty="0">
                <a:solidFill>
                  <a:schemeClr val="bg1"/>
                </a:solidFill>
              </a:rPr>
              <a:t>                                                                END</a:t>
            </a:r>
          </a:p>
        </p:txBody>
      </p:sp>
      <p:sp>
        <p:nvSpPr>
          <p:cNvPr id="3" name="Content Placeholder 2">
            <a:extLst>
              <a:ext uri="{FF2B5EF4-FFF2-40B4-BE49-F238E27FC236}">
                <a16:creationId xmlns:a16="http://schemas.microsoft.com/office/drawing/2014/main" id="{582DCEFD-8D4A-4C38-8943-60EA492DCEA6}"/>
              </a:ext>
            </a:extLst>
          </p:cNvPr>
          <p:cNvSpPr>
            <a:spLocks noGrp="1"/>
          </p:cNvSpPr>
          <p:nvPr>
            <p:ph idx="1"/>
          </p:nvPr>
        </p:nvSpPr>
        <p:spPr>
          <a:xfrm>
            <a:off x="0" y="882650"/>
            <a:ext cx="12192000" cy="5975350"/>
          </a:xfrm>
          <a:solidFill>
            <a:schemeClr val="accent5">
              <a:lumMod val="20000"/>
              <a:lumOff val="80000"/>
            </a:schemeClr>
          </a:solidFill>
        </p:spPr>
        <p:txBody>
          <a:bodyPr>
            <a:normAutofit/>
          </a:bodyPr>
          <a:lstStyle/>
          <a:p>
            <a:r>
              <a:rPr lang="en-IN" sz="6000" dirty="0"/>
              <a:t>                   </a:t>
            </a:r>
            <a:r>
              <a:rPr lang="en-IN" sz="6000" b="1" dirty="0"/>
              <a:t>Thank you                                                                                               </a:t>
            </a:r>
          </a:p>
        </p:txBody>
      </p:sp>
    </p:spTree>
    <p:extLst>
      <p:ext uri="{BB962C8B-B14F-4D97-AF65-F5344CB8AC3E}">
        <p14:creationId xmlns:p14="http://schemas.microsoft.com/office/powerpoint/2010/main" val="395308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750D-6145-4805-B6F7-762F4E1B6099}"/>
              </a:ext>
            </a:extLst>
          </p:cNvPr>
          <p:cNvSpPr>
            <a:spLocks noGrp="1"/>
          </p:cNvSpPr>
          <p:nvPr>
            <p:ph type="title"/>
          </p:nvPr>
        </p:nvSpPr>
        <p:spPr>
          <a:xfrm>
            <a:off x="0" y="1"/>
            <a:ext cx="12192000" cy="1119116"/>
          </a:xfrm>
          <a:solidFill>
            <a:schemeClr val="accent1">
              <a:lumMod val="50000"/>
            </a:schemeClr>
          </a:solidFill>
        </p:spPr>
        <p:txBody>
          <a:bodyPr>
            <a:normAutofit/>
          </a:bodyPr>
          <a:lstStyle/>
          <a:p>
            <a:r>
              <a:rPr lang="en-IN" dirty="0">
                <a:solidFill>
                  <a:schemeClr val="bg1"/>
                </a:solidFill>
              </a:rPr>
              <a:t>                                            PROJECT INTRODUCTION</a:t>
            </a:r>
          </a:p>
        </p:txBody>
      </p:sp>
      <p:sp>
        <p:nvSpPr>
          <p:cNvPr id="3" name="Content Placeholder 2">
            <a:extLst>
              <a:ext uri="{FF2B5EF4-FFF2-40B4-BE49-F238E27FC236}">
                <a16:creationId xmlns:a16="http://schemas.microsoft.com/office/drawing/2014/main" id="{E8663CEA-6A75-4104-A7FA-F7724C4D2985}"/>
              </a:ext>
            </a:extLst>
          </p:cNvPr>
          <p:cNvSpPr>
            <a:spLocks noGrp="1"/>
          </p:cNvSpPr>
          <p:nvPr>
            <p:ph idx="1"/>
          </p:nvPr>
        </p:nvSpPr>
        <p:spPr>
          <a:xfrm>
            <a:off x="0" y="1119117"/>
            <a:ext cx="12192000" cy="5738883"/>
          </a:xfrm>
          <a:solidFill>
            <a:schemeClr val="accent5">
              <a:lumMod val="20000"/>
              <a:lumOff val="80000"/>
            </a:schemeClr>
          </a:solidFill>
        </p:spPr>
        <p:txBody>
          <a:bodyPr>
            <a:normAutofit/>
          </a:bodyPr>
          <a:lstStyle/>
          <a:p>
            <a:pPr marL="0" indent="0">
              <a:buNone/>
            </a:pPr>
            <a:r>
              <a:rPr lang="en-IN" sz="2400" dirty="0">
                <a:solidFill>
                  <a:schemeClr val="tx2">
                    <a:lumMod val="50000"/>
                  </a:schemeClr>
                </a:solidFill>
              </a:rPr>
              <a:t>PURPOSE OF PROJECT :</a:t>
            </a:r>
          </a:p>
          <a:p>
            <a:pPr marL="0" indent="0">
              <a:buNone/>
            </a:pPr>
            <a:r>
              <a:rPr lang="en-IN" sz="2400" dirty="0">
                <a:solidFill>
                  <a:schemeClr val="tx2">
                    <a:lumMod val="50000"/>
                  </a:schemeClr>
                </a:solidFill>
              </a:rPr>
              <a:t>Project provides online platform to buy and sell generic medicines at cheaper rate </a:t>
            </a:r>
            <a:r>
              <a:rPr lang="en-US" sz="2400" kern="50" dirty="0">
                <a:solidFill>
                  <a:schemeClr val="bg2">
                    <a:lumMod val="10000"/>
                  </a:schemeClr>
                </a:solidFill>
                <a:effectLst/>
                <a:latin typeface="Segoe UI" panose="020B0502040204020203" pitchFamily="34" charset="0"/>
                <a:ea typeface="SimSun" panose="02010600030101010101" pitchFamily="2" charset="-122"/>
                <a:cs typeface="Mangal" panose="02040503050203030202" pitchFamily="18" charset="0"/>
              </a:rPr>
              <a:t>The main objective of this project is reduction in expenditures without compromising health outcomes. The most important benefit of generic medicines is not cost-savings, but increased health gain.</a:t>
            </a:r>
            <a:endParaRPr lang="en-IN" sz="2400" kern="50" dirty="0">
              <a:solidFill>
                <a:schemeClr val="bg2">
                  <a:lumMod val="10000"/>
                </a:schemeClr>
              </a:solidFill>
              <a:effectLst/>
              <a:latin typeface="Times New Roman" panose="02020603050405020304" pitchFamily="18" charset="0"/>
              <a:ea typeface="SimSun" panose="02010600030101010101" pitchFamily="2" charset="-122"/>
              <a:cs typeface="Mangal" panose="02040503050203030202" pitchFamily="18" charset="0"/>
            </a:endParaRPr>
          </a:p>
          <a:p>
            <a:pPr marL="0" indent="0">
              <a:buNone/>
            </a:pPr>
            <a:r>
              <a:rPr lang="en-IN" sz="2400" dirty="0">
                <a:solidFill>
                  <a:schemeClr val="tx2">
                    <a:lumMod val="50000"/>
                  </a:schemeClr>
                </a:solidFill>
              </a:rPr>
              <a:t>NEED :</a:t>
            </a:r>
          </a:p>
          <a:p>
            <a:pPr marL="0" indent="0">
              <a:buNone/>
            </a:pPr>
            <a:r>
              <a:rPr lang="en-US" sz="2400" kern="50" dirty="0">
                <a:solidFill>
                  <a:schemeClr val="bg2">
                    <a:lumMod val="10000"/>
                  </a:schemeClr>
                </a:solidFill>
                <a:effectLst/>
                <a:latin typeface="Segoe UI" panose="020B0502040204020203" pitchFamily="34" charset="0"/>
                <a:ea typeface="SimSun" panose="02010600030101010101" pitchFamily="2" charset="-122"/>
                <a:cs typeface="Mangal" panose="02040503050203030202" pitchFamily="18" charset="0"/>
              </a:rPr>
              <a:t>There is no computerized system for the generic medical  to sell their product. Currently, the Patients goes to nearest Generic Medical Store to buy medicines at cheaper rate. There is no way for the patients to get alternate  generic medicine other than  prescribed by doctor.</a:t>
            </a:r>
            <a:endParaRPr lang="en-IN" sz="2400" kern="50" dirty="0">
              <a:solidFill>
                <a:schemeClr val="bg2">
                  <a:lumMod val="10000"/>
                </a:schemeClr>
              </a:solidFill>
              <a:effectLst/>
              <a:latin typeface="Times New Roman" panose="02020603050405020304" pitchFamily="18" charset="0"/>
              <a:ea typeface="SimSun" panose="02010600030101010101" pitchFamily="2" charset="-122"/>
              <a:cs typeface="Mangal" panose="02040503050203030202" pitchFamily="18" charset="0"/>
            </a:endParaRPr>
          </a:p>
          <a:p>
            <a:pPr marL="0" indent="0">
              <a:buNone/>
            </a:pPr>
            <a:endParaRPr lang="en-IN" sz="2400" dirty="0">
              <a:solidFill>
                <a:schemeClr val="tx2">
                  <a:lumMod val="50000"/>
                </a:schemeClr>
              </a:solidFill>
            </a:endParaRPr>
          </a:p>
        </p:txBody>
      </p:sp>
    </p:spTree>
    <p:extLst>
      <p:ext uri="{BB962C8B-B14F-4D97-AF65-F5344CB8AC3E}">
        <p14:creationId xmlns:p14="http://schemas.microsoft.com/office/powerpoint/2010/main" val="20593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65AF-5CE2-4178-AC0D-C3BB83742493}"/>
              </a:ext>
            </a:extLst>
          </p:cNvPr>
          <p:cNvSpPr>
            <a:spLocks noGrp="1"/>
          </p:cNvSpPr>
          <p:nvPr>
            <p:ph type="title"/>
          </p:nvPr>
        </p:nvSpPr>
        <p:spPr>
          <a:xfrm>
            <a:off x="0" y="0"/>
            <a:ext cx="12192000" cy="1064525"/>
          </a:xfrm>
          <a:solidFill>
            <a:schemeClr val="accent1">
              <a:lumMod val="50000"/>
            </a:schemeClr>
          </a:solidFill>
        </p:spPr>
        <p:txBody>
          <a:bodyPr/>
          <a:lstStyle/>
          <a:p>
            <a:r>
              <a:rPr lang="en-IN" dirty="0"/>
              <a:t>                                             </a:t>
            </a:r>
            <a:r>
              <a:rPr lang="en-IN" dirty="0">
                <a:solidFill>
                  <a:schemeClr val="bg1"/>
                </a:solidFill>
              </a:rPr>
              <a:t>PROJECT ARCHITECTURE</a:t>
            </a:r>
          </a:p>
        </p:txBody>
      </p:sp>
      <p:sp>
        <p:nvSpPr>
          <p:cNvPr id="3" name="Content Placeholder 2">
            <a:extLst>
              <a:ext uri="{FF2B5EF4-FFF2-40B4-BE49-F238E27FC236}">
                <a16:creationId xmlns:a16="http://schemas.microsoft.com/office/drawing/2014/main" id="{9CCD01BD-E6D2-4EBA-88D8-B4878B840736}"/>
              </a:ext>
            </a:extLst>
          </p:cNvPr>
          <p:cNvSpPr>
            <a:spLocks noGrp="1"/>
          </p:cNvSpPr>
          <p:nvPr>
            <p:ph idx="1"/>
          </p:nvPr>
        </p:nvSpPr>
        <p:spPr>
          <a:xfrm>
            <a:off x="0" y="1064525"/>
            <a:ext cx="12192000" cy="5793475"/>
          </a:xfrm>
          <a:solidFill>
            <a:schemeClr val="accent5">
              <a:lumMod val="20000"/>
              <a:lumOff val="80000"/>
            </a:schemeClr>
          </a:solidFill>
        </p:spPr>
        <p:txBody>
          <a:bodyPr/>
          <a:lstStyle/>
          <a:p>
            <a:endParaRPr lang="en-IN" dirty="0"/>
          </a:p>
        </p:txBody>
      </p:sp>
      <p:sp>
        <p:nvSpPr>
          <p:cNvPr id="4" name="Rectangle: Rounded Corners 3">
            <a:extLst>
              <a:ext uri="{FF2B5EF4-FFF2-40B4-BE49-F238E27FC236}">
                <a16:creationId xmlns:a16="http://schemas.microsoft.com/office/drawing/2014/main" id="{C12A0ACA-79A2-4209-BD4A-A23CD76EDF51}"/>
              </a:ext>
            </a:extLst>
          </p:cNvPr>
          <p:cNvSpPr/>
          <p:nvPr/>
        </p:nvSpPr>
        <p:spPr>
          <a:xfrm>
            <a:off x="846163" y="2398594"/>
            <a:ext cx="2347414" cy="1692322"/>
          </a:xfrm>
          <a:prstGeom prst="roundRect">
            <a:avLst/>
          </a:prstGeom>
          <a:solidFill>
            <a:schemeClr val="accent1">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Front end layer</a:t>
            </a:r>
          </a:p>
        </p:txBody>
      </p:sp>
      <p:sp>
        <p:nvSpPr>
          <p:cNvPr id="5" name="Rectangle 4">
            <a:extLst>
              <a:ext uri="{FF2B5EF4-FFF2-40B4-BE49-F238E27FC236}">
                <a16:creationId xmlns:a16="http://schemas.microsoft.com/office/drawing/2014/main" id="{A6466BE9-0066-4A69-9DDD-4FD538DAD8E5}"/>
              </a:ext>
            </a:extLst>
          </p:cNvPr>
          <p:cNvSpPr/>
          <p:nvPr/>
        </p:nvSpPr>
        <p:spPr>
          <a:xfrm>
            <a:off x="5058768" y="3536880"/>
            <a:ext cx="2074460" cy="1818564"/>
          </a:xfrm>
          <a:prstGeom prst="rect">
            <a:avLst/>
          </a:prstGeom>
          <a:solidFill>
            <a:schemeClr val="accent1">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Server Layer</a:t>
            </a:r>
          </a:p>
        </p:txBody>
      </p:sp>
      <p:sp>
        <p:nvSpPr>
          <p:cNvPr id="7" name="Flowchart: Magnetic Disk 6">
            <a:extLst>
              <a:ext uri="{FF2B5EF4-FFF2-40B4-BE49-F238E27FC236}">
                <a16:creationId xmlns:a16="http://schemas.microsoft.com/office/drawing/2014/main" id="{E0248F48-750B-4FEB-B5A4-DA6899C0C6DE}"/>
              </a:ext>
            </a:extLst>
          </p:cNvPr>
          <p:cNvSpPr/>
          <p:nvPr/>
        </p:nvSpPr>
        <p:spPr>
          <a:xfrm>
            <a:off x="8625385" y="4090916"/>
            <a:ext cx="2074460" cy="1433015"/>
          </a:xfrm>
          <a:prstGeom prst="flowChartMagneticDisk">
            <a:avLst/>
          </a:prstGeom>
          <a:solidFill>
            <a:schemeClr val="accent1">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Database Layer</a:t>
            </a:r>
          </a:p>
        </p:txBody>
      </p:sp>
      <p:cxnSp>
        <p:nvCxnSpPr>
          <p:cNvPr id="9" name="Connector: Elbow 8">
            <a:extLst>
              <a:ext uri="{FF2B5EF4-FFF2-40B4-BE49-F238E27FC236}">
                <a16:creationId xmlns:a16="http://schemas.microsoft.com/office/drawing/2014/main" id="{B55F3EED-FE44-4B78-B1A3-36643686131F}"/>
              </a:ext>
            </a:extLst>
          </p:cNvPr>
          <p:cNvCxnSpPr>
            <a:cxnSpLocks/>
          </p:cNvCxnSpPr>
          <p:nvPr/>
        </p:nvCxnSpPr>
        <p:spPr>
          <a:xfrm>
            <a:off x="3193577" y="3330053"/>
            <a:ext cx="1865193" cy="10508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37055AA-3C5A-4020-AD50-7771231E6F5F}"/>
              </a:ext>
            </a:extLst>
          </p:cNvPr>
          <p:cNvCxnSpPr>
            <a:cxnSpLocks/>
            <a:stCxn id="5" idx="3"/>
          </p:cNvCxnSpPr>
          <p:nvPr/>
        </p:nvCxnSpPr>
        <p:spPr>
          <a:xfrm>
            <a:off x="7133228" y="4446162"/>
            <a:ext cx="768824" cy="155414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9C33B28-6C41-49FF-9452-B70BE9D0B477}"/>
              </a:ext>
            </a:extLst>
          </p:cNvPr>
          <p:cNvCxnSpPr>
            <a:cxnSpLocks/>
          </p:cNvCxnSpPr>
          <p:nvPr/>
        </p:nvCxnSpPr>
        <p:spPr>
          <a:xfrm flipH="1">
            <a:off x="7902052" y="6000302"/>
            <a:ext cx="18833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DF68ED7-A47D-414E-9824-1CD5FF6BD802}"/>
              </a:ext>
            </a:extLst>
          </p:cNvPr>
          <p:cNvCxnSpPr>
            <a:cxnSpLocks/>
          </p:cNvCxnSpPr>
          <p:nvPr/>
        </p:nvCxnSpPr>
        <p:spPr>
          <a:xfrm flipV="1">
            <a:off x="9785445" y="5523931"/>
            <a:ext cx="0" cy="476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D8A79CF-C59D-426B-83FA-7A21BED01AE8}"/>
              </a:ext>
            </a:extLst>
          </p:cNvPr>
          <p:cNvSpPr txBox="1"/>
          <p:nvPr/>
        </p:nvSpPr>
        <p:spPr>
          <a:xfrm>
            <a:off x="0" y="1274359"/>
            <a:ext cx="3534770" cy="954107"/>
          </a:xfrm>
          <a:prstGeom prst="rect">
            <a:avLst/>
          </a:prstGeom>
          <a:noFill/>
        </p:spPr>
        <p:txBody>
          <a:bodyPr wrap="square" rtlCol="0">
            <a:spAutoFit/>
          </a:bodyPr>
          <a:lstStyle/>
          <a:p>
            <a:r>
              <a:rPr lang="en-IN" sz="2000" dirty="0"/>
              <a:t>Used for </a:t>
            </a:r>
          </a:p>
          <a:p>
            <a:pPr marL="285750" indent="-285750">
              <a:buFont typeface="Arial" panose="020B0604020202020204" pitchFamily="34" charset="0"/>
              <a:buChar char="•"/>
            </a:pPr>
            <a:r>
              <a:rPr lang="en-IN" dirty="0"/>
              <a:t>User Interfacing</a:t>
            </a:r>
          </a:p>
          <a:p>
            <a:pPr marL="285750" indent="-285750">
              <a:buFont typeface="Arial" panose="020B0604020202020204" pitchFamily="34" charset="0"/>
              <a:buChar char="•"/>
            </a:pPr>
            <a:r>
              <a:rPr lang="en-IN" dirty="0"/>
              <a:t>Basic data validation</a:t>
            </a:r>
          </a:p>
        </p:txBody>
      </p:sp>
      <p:sp>
        <p:nvSpPr>
          <p:cNvPr id="52" name="TextBox 51">
            <a:extLst>
              <a:ext uri="{FF2B5EF4-FFF2-40B4-BE49-F238E27FC236}">
                <a16:creationId xmlns:a16="http://schemas.microsoft.com/office/drawing/2014/main" id="{544588FE-1156-48CA-A34D-D032C2A1D782}"/>
              </a:ext>
            </a:extLst>
          </p:cNvPr>
          <p:cNvSpPr txBox="1"/>
          <p:nvPr/>
        </p:nvSpPr>
        <p:spPr>
          <a:xfrm>
            <a:off x="4685730" y="1526865"/>
            <a:ext cx="3939655" cy="1477328"/>
          </a:xfrm>
          <a:prstGeom prst="rect">
            <a:avLst/>
          </a:prstGeom>
          <a:noFill/>
        </p:spPr>
        <p:txBody>
          <a:bodyPr wrap="square" rtlCol="0">
            <a:spAutoFit/>
          </a:bodyPr>
          <a:lstStyle/>
          <a:p>
            <a:r>
              <a:rPr lang="en-IN" dirty="0"/>
              <a:t>Used for</a:t>
            </a:r>
          </a:p>
          <a:p>
            <a:pPr marL="285750" indent="-285750">
              <a:buFont typeface="Arial" panose="020B0604020202020204" pitchFamily="34" charset="0"/>
              <a:buChar char="•"/>
            </a:pPr>
            <a:r>
              <a:rPr lang="en-IN" dirty="0"/>
              <a:t>Server side validations,if needed</a:t>
            </a:r>
          </a:p>
          <a:p>
            <a:pPr marL="285750" indent="-285750">
              <a:buFont typeface="Arial" panose="020B0604020202020204" pitchFamily="34" charset="0"/>
              <a:buChar char="•"/>
            </a:pPr>
            <a:r>
              <a:rPr lang="en-IN" dirty="0"/>
              <a:t>Response Handling</a:t>
            </a:r>
          </a:p>
          <a:p>
            <a:pPr marL="285750" indent="-285750">
              <a:buFont typeface="Arial" panose="020B0604020202020204" pitchFamily="34" charset="0"/>
              <a:buChar char="•"/>
            </a:pPr>
            <a:r>
              <a:rPr lang="en-IN" dirty="0"/>
              <a:t>Business logic</a:t>
            </a:r>
          </a:p>
          <a:p>
            <a:pPr marL="285750" indent="-285750">
              <a:buFont typeface="Arial" panose="020B0604020202020204" pitchFamily="34" charset="0"/>
              <a:buChar char="•"/>
            </a:pPr>
            <a:r>
              <a:rPr lang="en-IN" dirty="0"/>
              <a:t>Database Operations</a:t>
            </a:r>
          </a:p>
        </p:txBody>
      </p:sp>
      <p:sp>
        <p:nvSpPr>
          <p:cNvPr id="57" name="TextBox 56">
            <a:extLst>
              <a:ext uri="{FF2B5EF4-FFF2-40B4-BE49-F238E27FC236}">
                <a16:creationId xmlns:a16="http://schemas.microsoft.com/office/drawing/2014/main" id="{B04DEB95-DD90-4DC4-960E-A7DC7A2E51F9}"/>
              </a:ext>
            </a:extLst>
          </p:cNvPr>
          <p:cNvSpPr txBox="1"/>
          <p:nvPr/>
        </p:nvSpPr>
        <p:spPr>
          <a:xfrm>
            <a:off x="4601567" y="5732059"/>
            <a:ext cx="2531657" cy="923330"/>
          </a:xfrm>
          <a:prstGeom prst="rect">
            <a:avLst/>
          </a:prstGeom>
          <a:noFill/>
        </p:spPr>
        <p:txBody>
          <a:bodyPr wrap="square" rtlCol="0">
            <a:spAutoFit/>
          </a:bodyPr>
          <a:lstStyle/>
          <a:p>
            <a:r>
              <a:rPr lang="en-IN" dirty="0"/>
              <a:t>Technologies used</a:t>
            </a:r>
          </a:p>
          <a:p>
            <a:pPr marL="285750" indent="-285750">
              <a:buFont typeface="Arial" panose="020B0604020202020204" pitchFamily="34" charset="0"/>
              <a:buChar char="•"/>
            </a:pPr>
            <a:r>
              <a:rPr lang="en-IN" dirty="0"/>
              <a:t>Springboot</a:t>
            </a:r>
          </a:p>
          <a:p>
            <a:pPr marL="285750" indent="-285750">
              <a:buFont typeface="Arial" panose="020B0604020202020204" pitchFamily="34" charset="0"/>
              <a:buChar char="•"/>
            </a:pPr>
            <a:r>
              <a:rPr lang="en-IN" dirty="0"/>
              <a:t>Hibernate</a:t>
            </a:r>
          </a:p>
        </p:txBody>
      </p:sp>
      <p:sp>
        <p:nvSpPr>
          <p:cNvPr id="58" name="TextBox 57">
            <a:extLst>
              <a:ext uri="{FF2B5EF4-FFF2-40B4-BE49-F238E27FC236}">
                <a16:creationId xmlns:a16="http://schemas.microsoft.com/office/drawing/2014/main" id="{861B846E-E259-4F9A-A0A3-EEBCAA0AEAFF}"/>
              </a:ext>
            </a:extLst>
          </p:cNvPr>
          <p:cNvSpPr txBox="1"/>
          <p:nvPr/>
        </p:nvSpPr>
        <p:spPr>
          <a:xfrm>
            <a:off x="673285" y="4493994"/>
            <a:ext cx="2893326" cy="1200329"/>
          </a:xfrm>
          <a:prstGeom prst="rect">
            <a:avLst/>
          </a:prstGeom>
          <a:noFill/>
        </p:spPr>
        <p:txBody>
          <a:bodyPr wrap="square" rtlCol="0">
            <a:spAutoFit/>
          </a:bodyPr>
          <a:lstStyle/>
          <a:p>
            <a:r>
              <a:rPr lang="en-IN" dirty="0"/>
              <a:t>Technologies used</a:t>
            </a:r>
          </a:p>
          <a:p>
            <a:pPr marL="285750" indent="-285750">
              <a:buFont typeface="Arial" panose="020B0604020202020204" pitchFamily="34" charset="0"/>
              <a:buChar char="•"/>
            </a:pPr>
            <a:r>
              <a:rPr lang="en-IN" dirty="0"/>
              <a:t>HTML,CSS</a:t>
            </a:r>
          </a:p>
          <a:p>
            <a:pPr marL="285750" indent="-285750">
              <a:buFont typeface="Arial" panose="020B0604020202020204" pitchFamily="34" charset="0"/>
              <a:buChar char="•"/>
            </a:pPr>
            <a:r>
              <a:rPr lang="en-IN" dirty="0"/>
              <a:t>React JS</a:t>
            </a:r>
          </a:p>
          <a:p>
            <a:pPr marL="285750" indent="-285750">
              <a:buFont typeface="Arial" panose="020B0604020202020204" pitchFamily="34" charset="0"/>
              <a:buChar char="•"/>
            </a:pPr>
            <a:r>
              <a:rPr lang="en-IN" dirty="0"/>
              <a:t>JSON</a:t>
            </a:r>
          </a:p>
        </p:txBody>
      </p:sp>
      <p:sp>
        <p:nvSpPr>
          <p:cNvPr id="59" name="TextBox 58">
            <a:extLst>
              <a:ext uri="{FF2B5EF4-FFF2-40B4-BE49-F238E27FC236}">
                <a16:creationId xmlns:a16="http://schemas.microsoft.com/office/drawing/2014/main" id="{55D8DD27-F95C-4BD9-A0A5-E7890FCF2CD1}"/>
              </a:ext>
            </a:extLst>
          </p:cNvPr>
          <p:cNvSpPr txBox="1"/>
          <p:nvPr/>
        </p:nvSpPr>
        <p:spPr>
          <a:xfrm>
            <a:off x="8652682" y="6126689"/>
            <a:ext cx="2265525" cy="646331"/>
          </a:xfrm>
          <a:prstGeom prst="rect">
            <a:avLst/>
          </a:prstGeom>
          <a:noFill/>
        </p:spPr>
        <p:txBody>
          <a:bodyPr wrap="square" rtlCol="0">
            <a:spAutoFit/>
          </a:bodyPr>
          <a:lstStyle/>
          <a:p>
            <a:r>
              <a:rPr lang="en-IN" dirty="0"/>
              <a:t>Technologies used</a:t>
            </a:r>
          </a:p>
          <a:p>
            <a:pPr marL="285750" indent="-285750">
              <a:buFont typeface="Arial" panose="020B0604020202020204" pitchFamily="34" charset="0"/>
              <a:buChar char="•"/>
            </a:pPr>
            <a:r>
              <a:rPr lang="en-IN" dirty="0"/>
              <a:t>MySQL</a:t>
            </a:r>
          </a:p>
        </p:txBody>
      </p:sp>
      <p:sp>
        <p:nvSpPr>
          <p:cNvPr id="60" name="TextBox 59">
            <a:extLst>
              <a:ext uri="{FF2B5EF4-FFF2-40B4-BE49-F238E27FC236}">
                <a16:creationId xmlns:a16="http://schemas.microsoft.com/office/drawing/2014/main" id="{B0B6C4FD-1242-4A1D-ABE0-7356A84FBD45}"/>
              </a:ext>
            </a:extLst>
          </p:cNvPr>
          <p:cNvSpPr txBox="1"/>
          <p:nvPr/>
        </p:nvSpPr>
        <p:spPr>
          <a:xfrm>
            <a:off x="8265991" y="2633054"/>
            <a:ext cx="3398291" cy="1200329"/>
          </a:xfrm>
          <a:prstGeom prst="rect">
            <a:avLst/>
          </a:prstGeom>
          <a:noFill/>
        </p:spPr>
        <p:txBody>
          <a:bodyPr wrap="square" rtlCol="0">
            <a:spAutoFit/>
          </a:bodyPr>
          <a:lstStyle/>
          <a:p>
            <a:r>
              <a:rPr lang="en-IN" dirty="0"/>
              <a:t>Used for</a:t>
            </a:r>
          </a:p>
          <a:p>
            <a:pPr marL="285750" indent="-285750">
              <a:buFont typeface="Arial" panose="020B0604020202020204" pitchFamily="34" charset="0"/>
              <a:buChar char="•"/>
            </a:pPr>
            <a:r>
              <a:rPr lang="en-IN" dirty="0"/>
              <a:t>Permanent data storage</a:t>
            </a:r>
          </a:p>
          <a:p>
            <a:pPr marL="285750" indent="-285750">
              <a:buFont typeface="Arial" panose="020B0604020202020204" pitchFamily="34" charset="0"/>
              <a:buChar char="•"/>
            </a:pPr>
            <a:r>
              <a:rPr lang="en-IN" dirty="0"/>
              <a:t>Database level validations</a:t>
            </a:r>
          </a:p>
          <a:p>
            <a:pPr marL="285750" indent="-285750">
              <a:buFont typeface="Arial" panose="020B0604020202020204" pitchFamily="34" charset="0"/>
              <a:buChar char="•"/>
            </a:pPr>
            <a:r>
              <a:rPr lang="en-IN" dirty="0"/>
              <a:t>Database access </a:t>
            </a:r>
          </a:p>
        </p:txBody>
      </p:sp>
    </p:spTree>
    <p:extLst>
      <p:ext uri="{BB962C8B-B14F-4D97-AF65-F5344CB8AC3E}">
        <p14:creationId xmlns:p14="http://schemas.microsoft.com/office/powerpoint/2010/main" val="211872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1E78-73F4-4CE9-81C6-398531D0F87D}"/>
              </a:ext>
            </a:extLst>
          </p:cNvPr>
          <p:cNvSpPr>
            <a:spLocks noGrp="1"/>
          </p:cNvSpPr>
          <p:nvPr>
            <p:ph type="title"/>
          </p:nvPr>
        </p:nvSpPr>
        <p:spPr>
          <a:xfrm>
            <a:off x="0" y="0"/>
            <a:ext cx="12192000" cy="1119115"/>
          </a:xfrm>
          <a:solidFill>
            <a:schemeClr val="accent1">
              <a:lumMod val="50000"/>
            </a:schemeClr>
          </a:solidFill>
        </p:spPr>
        <p:txBody>
          <a:bodyPr/>
          <a:lstStyle/>
          <a:p>
            <a:r>
              <a:rPr lang="en-IN" dirty="0"/>
              <a:t>                                             </a:t>
            </a:r>
            <a:r>
              <a:rPr lang="en-IN" dirty="0">
                <a:solidFill>
                  <a:schemeClr val="bg1"/>
                </a:solidFill>
              </a:rPr>
              <a:t>Technology platform </a:t>
            </a:r>
          </a:p>
        </p:txBody>
      </p:sp>
      <p:sp>
        <p:nvSpPr>
          <p:cNvPr id="3" name="Content Placeholder 2">
            <a:extLst>
              <a:ext uri="{FF2B5EF4-FFF2-40B4-BE49-F238E27FC236}">
                <a16:creationId xmlns:a16="http://schemas.microsoft.com/office/drawing/2014/main" id="{CF68A73F-4F23-429A-8CF3-12C4E22D6CE7}"/>
              </a:ext>
            </a:extLst>
          </p:cNvPr>
          <p:cNvSpPr>
            <a:spLocks noGrp="1"/>
          </p:cNvSpPr>
          <p:nvPr>
            <p:ph idx="1"/>
          </p:nvPr>
        </p:nvSpPr>
        <p:spPr>
          <a:xfrm>
            <a:off x="0" y="1119115"/>
            <a:ext cx="12192000" cy="5738885"/>
          </a:xfrm>
          <a:solidFill>
            <a:schemeClr val="accent5">
              <a:lumMod val="20000"/>
              <a:lumOff val="80000"/>
            </a:schemeClr>
          </a:solidFill>
        </p:spPr>
        <p:txBody>
          <a:bodyPr/>
          <a:lstStyle/>
          <a:p>
            <a:endParaRPr lang="en-IN" dirty="0"/>
          </a:p>
        </p:txBody>
      </p:sp>
      <p:sp>
        <p:nvSpPr>
          <p:cNvPr id="4" name="TextBox 3">
            <a:extLst>
              <a:ext uri="{FF2B5EF4-FFF2-40B4-BE49-F238E27FC236}">
                <a16:creationId xmlns:a16="http://schemas.microsoft.com/office/drawing/2014/main" id="{D1F2417F-F157-413C-821F-48022DA6DCAB}"/>
              </a:ext>
            </a:extLst>
          </p:cNvPr>
          <p:cNvSpPr txBox="1"/>
          <p:nvPr/>
        </p:nvSpPr>
        <p:spPr>
          <a:xfrm>
            <a:off x="286602" y="1323830"/>
            <a:ext cx="11627893" cy="1261884"/>
          </a:xfrm>
          <a:prstGeom prst="rect">
            <a:avLst/>
          </a:prstGeom>
          <a:noFill/>
        </p:spPr>
        <p:txBody>
          <a:bodyPr wrap="square" rtlCol="0">
            <a:spAutoFit/>
          </a:bodyPr>
          <a:lstStyle/>
          <a:p>
            <a:r>
              <a:rPr lang="en-IN" dirty="0"/>
              <a:t>Technologies used </a:t>
            </a:r>
          </a:p>
          <a:p>
            <a:pPr marL="285750" indent="-285750">
              <a:buFont typeface="Arial" panose="020B0604020202020204" pitchFamily="34" charset="0"/>
              <a:buChar char="•"/>
            </a:pPr>
            <a:r>
              <a:rPr lang="en-IN" dirty="0"/>
              <a:t>In this project for front end  </a:t>
            </a:r>
            <a:r>
              <a:rPr lang="en-IN" sz="2000" dirty="0"/>
              <a:t>HTML,CSS,REACT-JS </a:t>
            </a:r>
            <a:r>
              <a:rPr lang="en-IN" dirty="0"/>
              <a:t>technologies are used </a:t>
            </a:r>
          </a:p>
          <a:p>
            <a:pPr marL="285750" indent="-285750">
              <a:buFont typeface="Arial" panose="020B0604020202020204" pitchFamily="34" charset="0"/>
              <a:buChar char="•"/>
            </a:pPr>
            <a:r>
              <a:rPr lang="en-IN" dirty="0"/>
              <a:t>For backend mainly hibernate and mainly </a:t>
            </a:r>
            <a:r>
              <a:rPr lang="en-IN" sz="2000" dirty="0"/>
              <a:t>spring boot </a:t>
            </a:r>
            <a:r>
              <a:rPr lang="en-IN" dirty="0"/>
              <a:t>technologies are used</a:t>
            </a:r>
          </a:p>
          <a:p>
            <a:pPr marL="285750" indent="-285750">
              <a:buFont typeface="Arial" panose="020B0604020202020204" pitchFamily="34" charset="0"/>
              <a:buChar char="•"/>
            </a:pPr>
            <a:r>
              <a:rPr lang="en-IN" dirty="0"/>
              <a:t>For Database MySQL database management system is used </a:t>
            </a:r>
          </a:p>
        </p:txBody>
      </p:sp>
      <p:sp>
        <p:nvSpPr>
          <p:cNvPr id="5" name="TextBox 4">
            <a:extLst>
              <a:ext uri="{FF2B5EF4-FFF2-40B4-BE49-F238E27FC236}">
                <a16:creationId xmlns:a16="http://schemas.microsoft.com/office/drawing/2014/main" id="{26C48870-10A4-4B8D-A8E8-9B7B1E57C7CD}"/>
              </a:ext>
            </a:extLst>
          </p:cNvPr>
          <p:cNvSpPr txBox="1"/>
          <p:nvPr/>
        </p:nvSpPr>
        <p:spPr>
          <a:xfrm>
            <a:off x="286602" y="2828835"/>
            <a:ext cx="11627892" cy="2585323"/>
          </a:xfrm>
          <a:prstGeom prst="rect">
            <a:avLst/>
          </a:prstGeom>
          <a:noFill/>
        </p:spPr>
        <p:txBody>
          <a:bodyPr wrap="square" rtlCol="0">
            <a:spAutoFit/>
          </a:bodyPr>
          <a:lstStyle/>
          <a:p>
            <a:r>
              <a:rPr lang="en-IN" dirty="0"/>
              <a:t>Why ReactJS ??</a:t>
            </a:r>
          </a:p>
          <a:p>
            <a:pPr marL="285750" indent="-285750">
              <a:buFont typeface="Arial" panose="020B0604020202020204" pitchFamily="34" charset="0"/>
              <a:buChar char="•"/>
            </a:pPr>
            <a:r>
              <a:rPr lang="en-US" b="0" i="0" dirty="0">
                <a:solidFill>
                  <a:srgbClr val="23262B"/>
                </a:solidFill>
                <a:effectLst/>
                <a:latin typeface="GothamRoundedBook"/>
              </a:rPr>
              <a:t>ReactJS is extremely intuitive to work with and provides interactivity to the layout of any UI. Plus, it enables fast and quality assured application development </a:t>
            </a:r>
          </a:p>
          <a:p>
            <a:pPr marL="285750" indent="-285750">
              <a:buFont typeface="Arial" panose="020B0604020202020204" pitchFamily="34" charset="0"/>
              <a:buChar char="•"/>
            </a:pPr>
            <a:r>
              <a:rPr lang="en-IN" b="0" i="0" dirty="0">
                <a:solidFill>
                  <a:srgbClr val="23262B"/>
                </a:solidFill>
                <a:effectLst/>
                <a:latin typeface="GothamRoundedBook"/>
              </a:rPr>
              <a:t>Excellent cross-platform support</a:t>
            </a:r>
          </a:p>
          <a:p>
            <a:pPr marL="285750" indent="-285750">
              <a:buFont typeface="Arial" panose="020B0604020202020204" pitchFamily="34" charset="0"/>
              <a:buChar char="•"/>
            </a:pPr>
            <a:r>
              <a:rPr lang="en-IN" b="0" i="0" dirty="0">
                <a:solidFill>
                  <a:srgbClr val="23262B"/>
                </a:solidFill>
                <a:effectLst/>
                <a:latin typeface="GothamRoundedBook"/>
              </a:rPr>
              <a:t>UI focused designs</a:t>
            </a:r>
          </a:p>
          <a:p>
            <a:pPr marL="285750" indent="-285750">
              <a:buFont typeface="Arial" panose="020B0604020202020204" pitchFamily="34" charset="0"/>
              <a:buChar char="•"/>
            </a:pPr>
            <a:r>
              <a:rPr lang="en-IN" b="0" i="0" dirty="0">
                <a:solidFill>
                  <a:srgbClr val="23262B"/>
                </a:solidFill>
                <a:effectLst/>
                <a:latin typeface="GothamRoundedBook"/>
              </a:rPr>
              <a:t>Easy to adopt</a:t>
            </a:r>
          </a:p>
          <a:p>
            <a:pPr marL="285750" indent="-285750">
              <a:buFont typeface="Arial" panose="020B0604020202020204" pitchFamily="34" charset="0"/>
              <a:buChar char="•"/>
            </a:pPr>
            <a:r>
              <a:rPr lang="en-US" b="0" i="0" dirty="0">
                <a:solidFill>
                  <a:srgbClr val="23262B"/>
                </a:solidFill>
                <a:effectLst/>
                <a:latin typeface="GothamRoundedBook"/>
              </a:rPr>
              <a:t>ReactJS works as a mediator which represents the DOM and assists to decide which component needs changes to get the exact results</a:t>
            </a:r>
            <a:endParaRPr lang="en-IN" b="0" i="0" dirty="0">
              <a:solidFill>
                <a:srgbClr val="23262B"/>
              </a:solidFill>
              <a:effectLst/>
              <a:latin typeface="GothamRoundedBook"/>
            </a:endParaRPr>
          </a:p>
          <a:p>
            <a:endParaRPr lang="en-IN" dirty="0"/>
          </a:p>
        </p:txBody>
      </p:sp>
      <p:sp>
        <p:nvSpPr>
          <p:cNvPr id="7" name="TextBox 6">
            <a:extLst>
              <a:ext uri="{FF2B5EF4-FFF2-40B4-BE49-F238E27FC236}">
                <a16:creationId xmlns:a16="http://schemas.microsoft.com/office/drawing/2014/main" id="{52F2906C-75E6-44C6-8773-0E7A7AC534FB}"/>
              </a:ext>
            </a:extLst>
          </p:cNvPr>
          <p:cNvSpPr txBox="1"/>
          <p:nvPr/>
        </p:nvSpPr>
        <p:spPr>
          <a:xfrm>
            <a:off x="409432" y="5221679"/>
            <a:ext cx="11273051" cy="1477328"/>
          </a:xfrm>
          <a:prstGeom prst="rect">
            <a:avLst/>
          </a:prstGeom>
          <a:noFill/>
        </p:spPr>
        <p:txBody>
          <a:bodyPr wrap="square" rtlCol="0">
            <a:spAutoFit/>
          </a:bodyPr>
          <a:lstStyle/>
          <a:p>
            <a:r>
              <a:rPr lang="en-IN" dirty="0"/>
              <a:t>Why Springboot ??</a:t>
            </a:r>
          </a:p>
          <a:p>
            <a:pPr marL="285750" indent="-285750">
              <a:buFont typeface="Arial" panose="020B0604020202020204" pitchFamily="34" charset="0"/>
              <a:buChar char="•"/>
            </a:pPr>
            <a:r>
              <a:rPr lang="en-IN" dirty="0"/>
              <a:t>Rapid application development</a:t>
            </a:r>
          </a:p>
          <a:p>
            <a:pPr marL="285750" indent="-285750">
              <a:buFont typeface="Arial" panose="020B0604020202020204" pitchFamily="34" charset="0"/>
              <a:buChar char="•"/>
            </a:pPr>
            <a:r>
              <a:rPr lang="en-US" dirty="0"/>
              <a:t>It avoids writting boiler plate code </a:t>
            </a:r>
            <a:endParaRPr lang="en-IN" dirty="0"/>
          </a:p>
          <a:p>
            <a:pPr marL="285750" indent="-285750">
              <a:buFont typeface="Arial" panose="020B0604020202020204" pitchFamily="34" charset="0"/>
              <a:buChar char="•"/>
            </a:pPr>
            <a:r>
              <a:rPr lang="en-US" dirty="0"/>
              <a:t>It avoids tedious development steps</a:t>
            </a:r>
            <a:endParaRPr lang="en-IN" dirty="0"/>
          </a:p>
          <a:p>
            <a:pPr marL="285750" indent="-285750">
              <a:buFont typeface="Arial" panose="020B0604020202020204" pitchFamily="34" charset="0"/>
              <a:buChar char="•"/>
            </a:pPr>
            <a:r>
              <a:rPr lang="en-US" dirty="0"/>
              <a:t>Spring boot starter parent dependancy is automatically added to application and it brings basic jar files </a:t>
            </a:r>
          </a:p>
        </p:txBody>
      </p:sp>
    </p:spTree>
    <p:extLst>
      <p:ext uri="{BB962C8B-B14F-4D97-AF65-F5344CB8AC3E}">
        <p14:creationId xmlns:p14="http://schemas.microsoft.com/office/powerpoint/2010/main" val="1425952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4DB7-0A52-432E-B23B-D4EADD00B530}"/>
              </a:ext>
            </a:extLst>
          </p:cNvPr>
          <p:cNvSpPr>
            <a:spLocks noGrp="1"/>
          </p:cNvSpPr>
          <p:nvPr>
            <p:ph type="title"/>
          </p:nvPr>
        </p:nvSpPr>
        <p:spPr>
          <a:xfrm>
            <a:off x="0" y="0"/>
            <a:ext cx="12192000" cy="1050878"/>
          </a:xfrm>
          <a:solidFill>
            <a:schemeClr val="accent1">
              <a:lumMod val="50000"/>
            </a:schemeClr>
          </a:solidFill>
        </p:spPr>
        <p:txBody>
          <a:bodyPr/>
          <a:lstStyle/>
          <a:p>
            <a:r>
              <a:rPr lang="en-IN" dirty="0">
                <a:solidFill>
                  <a:schemeClr val="bg1"/>
                </a:solidFill>
              </a:rPr>
              <a:t>                                USER ROLES AND RESPONSIBILITIES</a:t>
            </a:r>
          </a:p>
        </p:txBody>
      </p:sp>
      <p:sp>
        <p:nvSpPr>
          <p:cNvPr id="3" name="Content Placeholder 2">
            <a:extLst>
              <a:ext uri="{FF2B5EF4-FFF2-40B4-BE49-F238E27FC236}">
                <a16:creationId xmlns:a16="http://schemas.microsoft.com/office/drawing/2014/main" id="{6357410B-91FE-4DA6-A266-16458552CD8D}"/>
              </a:ext>
            </a:extLst>
          </p:cNvPr>
          <p:cNvSpPr>
            <a:spLocks noGrp="1"/>
          </p:cNvSpPr>
          <p:nvPr>
            <p:ph idx="1"/>
          </p:nvPr>
        </p:nvSpPr>
        <p:spPr>
          <a:xfrm>
            <a:off x="0" y="1050878"/>
            <a:ext cx="12192000" cy="5807122"/>
          </a:xfrm>
          <a:solidFill>
            <a:schemeClr val="accent5">
              <a:lumMod val="20000"/>
              <a:lumOff val="80000"/>
            </a:schemeClr>
          </a:solidFill>
        </p:spPr>
        <p:txBody>
          <a:bodyPr>
            <a:normAutofit/>
          </a:bodyPr>
          <a:lstStyle/>
          <a:p>
            <a:r>
              <a:rPr lang="en-IN" sz="1800" dirty="0"/>
              <a:t>There are 4 types of users in this project Admin user, Customer user,Shopper user and Shipper user.</a:t>
            </a:r>
          </a:p>
          <a:p>
            <a:endParaRPr lang="en-IN" sz="1800" dirty="0"/>
          </a:p>
          <a:p>
            <a:r>
              <a:rPr lang="en-IN" sz="1800" dirty="0"/>
              <a:t> </a:t>
            </a:r>
            <a:r>
              <a:rPr lang="en-IN" sz="1800" b="1" dirty="0"/>
              <a:t>CUSTOMER :</a:t>
            </a:r>
          </a:p>
          <a:p>
            <a:pPr marL="342900" lvl="0" indent="-342900">
              <a:lnSpc>
                <a:spcPct val="115000"/>
              </a:lnSpc>
              <a:buFont typeface="Symbol" panose="05050102010706020507" pitchFamily="18" charset="2"/>
              <a:buChar char=""/>
            </a:pPr>
            <a:r>
              <a:rPr lang="en-GB" sz="1600" dirty="0">
                <a:effectLst/>
                <a:latin typeface="Trebuchet MS" panose="020B0603020202020204" pitchFamily="34" charset="0"/>
                <a:ea typeface="Times New Roman" panose="02020603050405020304" pitchFamily="18" charset="0"/>
                <a:cs typeface="Mangal" panose="02040503050203030202" pitchFamily="18" charset="0"/>
              </a:rPr>
              <a:t>Customer  is the user of system who wants to buy the medicine.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Symbol" panose="05050102010706020507" pitchFamily="18" charset="2"/>
              <a:buChar char=""/>
            </a:pPr>
            <a:r>
              <a:rPr lang="en-US" sz="1600" dirty="0">
                <a:effectLst/>
                <a:latin typeface="Trebuchet MS" panose="020B0603020202020204" pitchFamily="34" charset="0"/>
                <a:ea typeface="Times New Roman" panose="02020603050405020304" pitchFamily="18" charset="0"/>
                <a:cs typeface="Mangal" panose="02040503050203030202" pitchFamily="18" charset="0"/>
              </a:rPr>
              <a:t>He is also able to view the market prices of products.</a:t>
            </a:r>
          </a:p>
          <a:p>
            <a:pPr marL="342900" lvl="0" indent="-342900">
              <a:lnSpc>
                <a:spcPct val="115000"/>
              </a:lnSpc>
              <a:spcAft>
                <a:spcPts val="1000"/>
              </a:spcAft>
              <a:buFont typeface="Symbol" panose="05050102010706020507" pitchFamily="18" charset="2"/>
              <a:buChar char=""/>
            </a:pPr>
            <a:r>
              <a:rPr lang="en-US" sz="1600" dirty="0">
                <a:effectLst/>
                <a:latin typeface="Trebuchet MS" panose="020B0603020202020204" pitchFamily="34" charset="0"/>
                <a:ea typeface="Times New Roman" panose="02020603050405020304" pitchFamily="18" charset="0"/>
                <a:cs typeface="Mangal" panose="02040503050203030202" pitchFamily="18" charset="0"/>
              </a:rPr>
              <a:t>He can view products and place order </a:t>
            </a:r>
          </a:p>
          <a:p>
            <a:pPr marL="342900" indent="-342900">
              <a:lnSpc>
                <a:spcPct val="115000"/>
              </a:lnSpc>
              <a:spcAft>
                <a:spcPts val="1000"/>
              </a:spcAft>
              <a:buFont typeface="Symbol" panose="05050102010706020507" pitchFamily="18" charset="2"/>
              <a:buChar char=""/>
            </a:pPr>
            <a:r>
              <a:rPr lang="en-US" sz="1600" dirty="0">
                <a:effectLst/>
                <a:latin typeface="Trebuchet MS" panose="020B0603020202020204" pitchFamily="34" charset="0"/>
                <a:ea typeface="Times New Roman" panose="02020603050405020304" pitchFamily="18" charset="0"/>
                <a:cs typeface="Mangal" panose="02040503050203030202" pitchFamily="18" charset="0"/>
              </a:rPr>
              <a:t>Generic Medicine Portal  always compels user authentication before using itself except when a new account is successfully created.</a:t>
            </a:r>
          </a:p>
          <a:p>
            <a:pPr marL="342900" indent="-342900">
              <a:lnSpc>
                <a:spcPct val="115000"/>
              </a:lnSpc>
              <a:spcAft>
                <a:spcPts val="1000"/>
              </a:spcAft>
              <a:buFont typeface="Symbol" panose="05050102010706020507" pitchFamily="18" charset="2"/>
              <a:buChar char=""/>
            </a:pPr>
            <a:r>
              <a:rPr lang="en-GB" sz="1600" dirty="0">
                <a:effectLst/>
                <a:latin typeface="Trebuchet MS" panose="020B0603020202020204" pitchFamily="34" charset="0"/>
                <a:ea typeface="MS Mincho" panose="02020609040205080304" pitchFamily="49" charset="-128"/>
                <a:cs typeface="Times New Roman" panose="02020603050405020304" pitchFamily="18" charset="0"/>
              </a:rPr>
              <a:t>The user authentication demands UserID and Password.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Symbol" panose="05050102010706020507" pitchFamily="18" charset="2"/>
              <a:buChar char=""/>
            </a:pPr>
            <a:r>
              <a:rPr lang="en-US" sz="1600" dirty="0">
                <a:latin typeface="Trebuchet MS" panose="020B0603020202020204" pitchFamily="34" charset="0"/>
                <a:ea typeface="Times New Roman" panose="02020603050405020304" pitchFamily="18" charset="0"/>
                <a:cs typeface="Mangal" panose="02040503050203030202" pitchFamily="18" charset="0"/>
              </a:rPr>
              <a:t>Customer can update his account</a:t>
            </a:r>
          </a:p>
          <a:p>
            <a:pPr marL="342900" lvl="0" indent="-342900">
              <a:lnSpc>
                <a:spcPct val="115000"/>
              </a:lnSpc>
              <a:spcAft>
                <a:spcPts val="1000"/>
              </a:spcAft>
              <a:buFont typeface="Symbol" panose="05050102010706020507" pitchFamily="18" charset="2"/>
              <a:buChar char=""/>
            </a:pP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sz="1800" dirty="0"/>
          </a:p>
        </p:txBody>
      </p:sp>
    </p:spTree>
    <p:extLst>
      <p:ext uri="{BB962C8B-B14F-4D97-AF65-F5344CB8AC3E}">
        <p14:creationId xmlns:p14="http://schemas.microsoft.com/office/powerpoint/2010/main" val="11973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28B1-F9B2-4589-B8CF-AC2C882104F5}"/>
              </a:ext>
            </a:extLst>
          </p:cNvPr>
          <p:cNvSpPr>
            <a:spLocks noGrp="1"/>
          </p:cNvSpPr>
          <p:nvPr>
            <p:ph type="title"/>
          </p:nvPr>
        </p:nvSpPr>
        <p:spPr>
          <a:xfrm>
            <a:off x="0" y="0"/>
            <a:ext cx="12192000" cy="1050877"/>
          </a:xfrm>
          <a:solidFill>
            <a:schemeClr val="accent1">
              <a:lumMod val="50000"/>
            </a:schemeClr>
          </a:solidFill>
        </p:spPr>
        <p:txBody>
          <a:bodyPr/>
          <a:lstStyle/>
          <a:p>
            <a:r>
              <a:rPr lang="en-IN" dirty="0">
                <a:solidFill>
                  <a:schemeClr val="bg1"/>
                </a:solidFill>
              </a:rPr>
              <a:t>                  USER ROLES AND RESPONSIBILITIES ESPONSIBILITIES</a:t>
            </a:r>
            <a:endParaRPr lang="en-IN" dirty="0"/>
          </a:p>
        </p:txBody>
      </p:sp>
      <p:sp>
        <p:nvSpPr>
          <p:cNvPr id="3" name="Content Placeholder 2">
            <a:extLst>
              <a:ext uri="{FF2B5EF4-FFF2-40B4-BE49-F238E27FC236}">
                <a16:creationId xmlns:a16="http://schemas.microsoft.com/office/drawing/2014/main" id="{C955E007-44E0-4169-B3F4-7A8784BD53B4}"/>
              </a:ext>
            </a:extLst>
          </p:cNvPr>
          <p:cNvSpPr>
            <a:spLocks noGrp="1"/>
          </p:cNvSpPr>
          <p:nvPr>
            <p:ph idx="1"/>
          </p:nvPr>
        </p:nvSpPr>
        <p:spPr>
          <a:xfrm>
            <a:off x="0" y="1050877"/>
            <a:ext cx="12192000" cy="5807123"/>
          </a:xfrm>
          <a:solidFill>
            <a:schemeClr val="accent5">
              <a:lumMod val="20000"/>
              <a:lumOff val="80000"/>
            </a:schemeClr>
          </a:solidFill>
        </p:spPr>
        <p:txBody>
          <a:bodyPr>
            <a:normAutofit/>
          </a:bodyPr>
          <a:lstStyle/>
          <a:p>
            <a:r>
              <a:rPr lang="en-IN" sz="1800" b="1" dirty="0"/>
              <a:t>SHOPPER  :</a:t>
            </a:r>
          </a:p>
          <a:p>
            <a:r>
              <a:rPr lang="en-IN" sz="1600" dirty="0"/>
              <a:t>Shipper  will maintain the product stock </a:t>
            </a:r>
          </a:p>
          <a:p>
            <a:r>
              <a:rPr lang="en-IN" sz="1600" dirty="0"/>
              <a:t>Shipper is assigned by admin </a:t>
            </a:r>
          </a:p>
          <a:p>
            <a:pPr marL="342900" lvl="0" indent="-342900">
              <a:lnSpc>
                <a:spcPct val="115000"/>
              </a:lnSpc>
              <a:buFont typeface="Symbol" panose="05050102010706020507" pitchFamily="18" charset="2"/>
              <a:buChar char=""/>
            </a:pPr>
            <a:r>
              <a:rPr lang="en-US" sz="1600" dirty="0">
                <a:effectLst/>
                <a:latin typeface="Trebuchet MS" panose="020B0603020202020204" pitchFamily="34" charset="0"/>
                <a:ea typeface="Times New Roman" panose="02020603050405020304" pitchFamily="18" charset="0"/>
                <a:cs typeface="Mangal" panose="02040503050203030202" pitchFamily="18" charset="0"/>
              </a:rPr>
              <a:t>Generic Medicine Portal  always compels Shopper authentication before using itself except when a new account is successfully created.</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457200">
              <a:lnSpc>
                <a:spcPct val="115000"/>
              </a:lnSpc>
              <a:spcAft>
                <a:spcPts val="1000"/>
              </a:spcAft>
            </a:pPr>
            <a:r>
              <a:rPr lang="en-GB" sz="1600" dirty="0">
                <a:effectLst/>
                <a:latin typeface="Trebuchet MS" panose="020B0603020202020204" pitchFamily="34" charset="0"/>
                <a:ea typeface="MS Mincho" panose="02020609040205080304" pitchFamily="49" charset="-128"/>
                <a:cs typeface="Times New Roman" panose="02020603050405020304" pitchFamily="18" charset="0"/>
              </a:rPr>
              <a:t>The user authentication demands UserID and Password</a:t>
            </a:r>
          </a:p>
          <a:p>
            <a:pPr marL="457200">
              <a:lnSpc>
                <a:spcPct val="115000"/>
              </a:lnSpc>
              <a:spcAft>
                <a:spcPts val="1000"/>
              </a:spcAft>
            </a:pPr>
            <a:r>
              <a:rPr lang="en-US" sz="1600" dirty="0">
                <a:effectLst/>
                <a:latin typeface="Trebuchet MS" panose="020B0603020202020204" pitchFamily="34" charset="0"/>
                <a:ea typeface="Times New Roman" panose="02020603050405020304" pitchFamily="18" charset="0"/>
                <a:cs typeface="Mangal" panose="02040503050203030202" pitchFamily="18" charset="0"/>
              </a:rPr>
              <a:t>The Shopper account should alive for so long as the duration decided by Admin.</a:t>
            </a:r>
          </a:p>
          <a:p>
            <a:pPr marL="457200">
              <a:lnSpc>
                <a:spcPct val="115000"/>
              </a:lnSpc>
              <a:spcAft>
                <a:spcPts val="1000"/>
              </a:spcAft>
            </a:pPr>
            <a:r>
              <a:rPr lang="en-US" sz="1600" dirty="0">
                <a:latin typeface="Trebuchet MS" panose="020B0603020202020204" pitchFamily="34" charset="0"/>
                <a:ea typeface="Times New Roman" panose="02020603050405020304" pitchFamily="18" charset="0"/>
                <a:cs typeface="Mangal" panose="02040503050203030202" pitchFamily="18" charset="0"/>
              </a:rPr>
              <a:t>Retail license number is required  for shopper to  create account</a:t>
            </a:r>
          </a:p>
          <a:p>
            <a:pPr marL="457200">
              <a:lnSpc>
                <a:spcPct val="115000"/>
              </a:lnSpc>
              <a:spcAft>
                <a:spcPts val="1000"/>
              </a:spcAft>
            </a:pPr>
            <a:r>
              <a:rPr lang="en-US" sz="1600" dirty="0">
                <a:effectLst/>
                <a:latin typeface="Trebuchet MS" panose="020B0603020202020204" pitchFamily="34" charset="0"/>
                <a:ea typeface="Times New Roman" panose="02020603050405020304" pitchFamily="18" charset="0"/>
                <a:cs typeface="Mangal" panose="02040503050203030202" pitchFamily="18" charset="0"/>
              </a:rPr>
              <a:t>Shop</a:t>
            </a:r>
            <a:r>
              <a:rPr lang="en-US" sz="1600" dirty="0">
                <a:latin typeface="Trebuchet MS" panose="020B0603020202020204" pitchFamily="34" charset="0"/>
                <a:ea typeface="Times New Roman" panose="02020603050405020304" pitchFamily="18" charset="0"/>
                <a:cs typeface="Mangal" panose="02040503050203030202" pitchFamily="18" charset="0"/>
              </a:rPr>
              <a:t>per can modify his account if required</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457200">
              <a:lnSpc>
                <a:spcPct val="115000"/>
              </a:lnSpc>
              <a:spcAft>
                <a:spcPts val="1000"/>
              </a:spcAft>
            </a:pP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sz="1600" dirty="0"/>
          </a:p>
          <a:p>
            <a:endParaRPr lang="en-IN" sz="1800" b="1" dirty="0"/>
          </a:p>
        </p:txBody>
      </p:sp>
    </p:spTree>
    <p:extLst>
      <p:ext uri="{BB962C8B-B14F-4D97-AF65-F5344CB8AC3E}">
        <p14:creationId xmlns:p14="http://schemas.microsoft.com/office/powerpoint/2010/main" val="293739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C270E-737C-420F-B8BE-932956826A82}"/>
              </a:ext>
            </a:extLst>
          </p:cNvPr>
          <p:cNvSpPr>
            <a:spLocks noGrp="1"/>
          </p:cNvSpPr>
          <p:nvPr>
            <p:ph type="title"/>
          </p:nvPr>
        </p:nvSpPr>
        <p:spPr>
          <a:xfrm>
            <a:off x="0" y="-1"/>
            <a:ext cx="12192000" cy="1064525"/>
          </a:xfrm>
          <a:solidFill>
            <a:schemeClr val="accent1">
              <a:lumMod val="50000"/>
            </a:schemeClr>
          </a:solidFill>
          <a:ln>
            <a:solidFill>
              <a:schemeClr val="accent1">
                <a:lumMod val="50000"/>
              </a:schemeClr>
            </a:solidFill>
          </a:ln>
        </p:spPr>
        <p:txBody>
          <a:bodyPr/>
          <a:lstStyle/>
          <a:p>
            <a:r>
              <a:rPr lang="en-IN" dirty="0">
                <a:solidFill>
                  <a:schemeClr val="bg1"/>
                </a:solidFill>
              </a:rPr>
              <a:t>                USER ROLES AND RESPONSIBILITIES ESPONSIBILITIES</a:t>
            </a:r>
            <a:endParaRPr lang="en-IN" dirty="0"/>
          </a:p>
        </p:txBody>
      </p:sp>
      <p:sp>
        <p:nvSpPr>
          <p:cNvPr id="3" name="Content Placeholder 2">
            <a:extLst>
              <a:ext uri="{FF2B5EF4-FFF2-40B4-BE49-F238E27FC236}">
                <a16:creationId xmlns:a16="http://schemas.microsoft.com/office/drawing/2014/main" id="{53E9F73B-E086-4459-8E78-04ED3237F4D0}"/>
              </a:ext>
            </a:extLst>
          </p:cNvPr>
          <p:cNvSpPr>
            <a:spLocks noGrp="1"/>
          </p:cNvSpPr>
          <p:nvPr>
            <p:ph idx="1"/>
          </p:nvPr>
        </p:nvSpPr>
        <p:spPr>
          <a:xfrm>
            <a:off x="0" y="1064524"/>
            <a:ext cx="12192000" cy="5793476"/>
          </a:xfrm>
          <a:solidFill>
            <a:schemeClr val="accent5">
              <a:lumMod val="20000"/>
              <a:lumOff val="80000"/>
            </a:schemeClr>
          </a:solidFill>
        </p:spPr>
        <p:txBody>
          <a:bodyPr>
            <a:normAutofit/>
          </a:bodyPr>
          <a:lstStyle/>
          <a:p>
            <a:r>
              <a:rPr lang="en-IN" sz="1800" b="1" dirty="0"/>
              <a:t>ADMIN :</a:t>
            </a:r>
          </a:p>
          <a:p>
            <a:r>
              <a:rPr lang="en-IN" sz="1600" dirty="0"/>
              <a:t>Admin can add the products</a:t>
            </a:r>
          </a:p>
          <a:p>
            <a:r>
              <a:rPr lang="en-IN" sz="1600" dirty="0"/>
              <a:t>Admin is administrator of the system </a:t>
            </a:r>
          </a:p>
          <a:p>
            <a:r>
              <a:rPr lang="en-US" sz="1600" dirty="0">
                <a:effectLst/>
                <a:latin typeface="Trebuchet MS" panose="020B0603020202020204" pitchFamily="34" charset="0"/>
                <a:ea typeface="Times New Roman" panose="02020603050405020304" pitchFamily="18" charset="0"/>
                <a:cs typeface="Mangal" panose="02040503050203030202" pitchFamily="18" charset="0"/>
              </a:rPr>
              <a:t>No one could select The Administrator, because Administrator is implemented Generic Medicine Portal  in advance.</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algn="just"/>
            <a:r>
              <a:rPr lang="en-GB" sz="1800" dirty="0">
                <a:effectLst/>
                <a:latin typeface="Times New Roman" panose="02020603050405020304" pitchFamily="18" charset="0"/>
                <a:ea typeface="MS Mincho" panose="02020609040205080304" pitchFamily="49" charset="-128"/>
              </a:rPr>
              <a:t>Admin should able to manage all the accounts </a:t>
            </a:r>
          </a:p>
          <a:p>
            <a:pPr algn="just"/>
            <a:r>
              <a:rPr lang="en-GB" sz="1800" dirty="0">
                <a:effectLst/>
                <a:latin typeface="Times New Roman" panose="02020603050405020304" pitchFamily="18" charset="0"/>
                <a:ea typeface="MS Mincho" panose="02020609040205080304" pitchFamily="49" charset="-128"/>
              </a:rPr>
              <a:t>1. Enable accounts</a:t>
            </a:r>
            <a:endParaRPr lang="en-IN" sz="1800" dirty="0">
              <a:effectLst/>
              <a:latin typeface="Times New Roman" panose="02020603050405020304" pitchFamily="18" charset="0"/>
              <a:ea typeface="MS Mincho" panose="02020609040205080304" pitchFamily="49" charset="-128"/>
            </a:endParaRPr>
          </a:p>
          <a:p>
            <a:pPr algn="just"/>
            <a:r>
              <a:rPr lang="en-GB" sz="1800" dirty="0">
                <a:effectLst/>
                <a:latin typeface="Times New Roman" panose="02020603050405020304" pitchFamily="18" charset="0"/>
                <a:ea typeface="MS Mincho" panose="02020609040205080304" pitchFamily="49" charset="-128"/>
              </a:rPr>
              <a:t>2. Disable accounts</a:t>
            </a:r>
          </a:p>
          <a:p>
            <a:pPr algn="just"/>
            <a:r>
              <a:rPr lang="en-US" sz="1800" dirty="0">
                <a:effectLst/>
                <a:latin typeface="Calibri" panose="020F0502020204030204" pitchFamily="34" charset="0"/>
                <a:ea typeface="Times New Roman" panose="02020603050405020304" pitchFamily="18" charset="0"/>
                <a:cs typeface="Mangal" panose="02040503050203030202" pitchFamily="18" charset="0"/>
              </a:rPr>
              <a:t>Admin should able to view ordered item ,shopper info,order history of shopper and customer.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r>
              <a:rPr lang="en-GB" sz="1800" dirty="0">
                <a:latin typeface="Times New Roman" panose="02020603050405020304" pitchFamily="18" charset="0"/>
                <a:ea typeface="MS Mincho" panose="02020609040205080304" pitchFamily="49" charset="-128"/>
              </a:rPr>
              <a:t>User creation ,permissions and report are responsibilities of shopper</a:t>
            </a:r>
            <a:endParaRPr lang="en-IN" sz="1800" dirty="0">
              <a:effectLst/>
              <a:latin typeface="Times New Roman" panose="02020603050405020304" pitchFamily="18" charset="0"/>
              <a:ea typeface="MS Mincho" panose="02020609040205080304" pitchFamily="49" charset="-128"/>
            </a:endParaRPr>
          </a:p>
          <a:p>
            <a:endParaRPr lang="en-IN" sz="1600" dirty="0"/>
          </a:p>
        </p:txBody>
      </p:sp>
    </p:spTree>
    <p:extLst>
      <p:ext uri="{BB962C8B-B14F-4D97-AF65-F5344CB8AC3E}">
        <p14:creationId xmlns:p14="http://schemas.microsoft.com/office/powerpoint/2010/main" val="2821793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4435-5150-4977-9F65-EB84FBE03288}"/>
              </a:ext>
            </a:extLst>
          </p:cNvPr>
          <p:cNvSpPr>
            <a:spLocks noGrp="1"/>
          </p:cNvSpPr>
          <p:nvPr>
            <p:ph type="title"/>
          </p:nvPr>
        </p:nvSpPr>
        <p:spPr>
          <a:xfrm>
            <a:off x="0" y="0"/>
            <a:ext cx="12192000" cy="996287"/>
          </a:xfrm>
          <a:solidFill>
            <a:schemeClr val="accent1">
              <a:lumMod val="50000"/>
            </a:schemeClr>
          </a:solidFill>
        </p:spPr>
        <p:txBody>
          <a:bodyPr/>
          <a:lstStyle/>
          <a:p>
            <a:r>
              <a:rPr lang="en-IN" dirty="0">
                <a:solidFill>
                  <a:schemeClr val="bg1"/>
                </a:solidFill>
              </a:rPr>
              <a:t>                USER ROLES AND RESPONSIBILITIES ESPONSIBILITIES</a:t>
            </a:r>
            <a:endParaRPr lang="en-IN" dirty="0"/>
          </a:p>
        </p:txBody>
      </p:sp>
      <p:sp>
        <p:nvSpPr>
          <p:cNvPr id="3" name="Content Placeholder 2">
            <a:extLst>
              <a:ext uri="{FF2B5EF4-FFF2-40B4-BE49-F238E27FC236}">
                <a16:creationId xmlns:a16="http://schemas.microsoft.com/office/drawing/2014/main" id="{022ACBFF-0FE3-4A52-BBA9-CD56D0DD9D0D}"/>
              </a:ext>
            </a:extLst>
          </p:cNvPr>
          <p:cNvSpPr>
            <a:spLocks noGrp="1"/>
          </p:cNvSpPr>
          <p:nvPr>
            <p:ph idx="1"/>
          </p:nvPr>
        </p:nvSpPr>
        <p:spPr>
          <a:xfrm>
            <a:off x="0" y="996287"/>
            <a:ext cx="12192000" cy="5861713"/>
          </a:xfrm>
          <a:solidFill>
            <a:schemeClr val="accent5">
              <a:lumMod val="20000"/>
              <a:lumOff val="80000"/>
            </a:schemeClr>
          </a:solidFill>
        </p:spPr>
        <p:txBody>
          <a:bodyPr>
            <a:normAutofit/>
          </a:bodyPr>
          <a:lstStyle/>
          <a:p>
            <a:r>
              <a:rPr lang="en-IN" sz="1800" b="1" dirty="0"/>
              <a:t>SHIPPER :</a:t>
            </a:r>
          </a:p>
          <a:p>
            <a:endParaRPr lang="en-IN" sz="1800" b="1" dirty="0"/>
          </a:p>
          <a:p>
            <a:r>
              <a:rPr lang="en-IN" sz="1600" dirty="0"/>
              <a:t>There will be one shipper assigned for one shopper.</a:t>
            </a:r>
          </a:p>
          <a:p>
            <a:r>
              <a:rPr lang="en-IN" sz="1600" dirty="0"/>
              <a:t>Shipper will deliver the order placed by customer </a:t>
            </a:r>
          </a:p>
          <a:p>
            <a:r>
              <a:rPr lang="en-GB" sz="1600" dirty="0">
                <a:effectLst/>
                <a:latin typeface="Trebuchet MS" panose="020B0603020202020204" pitchFamily="34" charset="0"/>
                <a:ea typeface="MS Mincho" panose="02020609040205080304" pitchFamily="49" charset="-128"/>
                <a:cs typeface="Times New Roman" panose="02020603050405020304" pitchFamily="18" charset="0"/>
              </a:rPr>
              <a:t>Generic Medicine Portal  always compels Shipper authentication</a:t>
            </a:r>
            <a:endParaRPr lang="en-IN" sz="1600" dirty="0"/>
          </a:p>
          <a:p>
            <a:r>
              <a:rPr lang="en-US" sz="1600" dirty="0">
                <a:effectLst/>
                <a:latin typeface="Trebuchet MS" panose="020B0603020202020204" pitchFamily="34" charset="0"/>
                <a:ea typeface="Times New Roman" panose="02020603050405020304" pitchFamily="18" charset="0"/>
                <a:cs typeface="Mangal" panose="02040503050203030202" pitchFamily="18" charset="0"/>
              </a:rPr>
              <a:t>The Shipper account should alive for so long as the duration decided by Admin or Shopper.</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r>
              <a:rPr lang="en-US" sz="1800" dirty="0">
                <a:effectLst/>
                <a:latin typeface="Calibri" panose="020F0502020204030204" pitchFamily="34" charset="0"/>
                <a:ea typeface="Times New Roman" panose="02020603050405020304" pitchFamily="18" charset="0"/>
                <a:cs typeface="Mangal" panose="02040503050203030202" pitchFamily="18" charset="0"/>
              </a:rPr>
              <a:t>As soon as delivery receive from customer  delivery status will be  updated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sz="1600" dirty="0"/>
          </a:p>
        </p:txBody>
      </p:sp>
    </p:spTree>
    <p:extLst>
      <p:ext uri="{BB962C8B-B14F-4D97-AF65-F5344CB8AC3E}">
        <p14:creationId xmlns:p14="http://schemas.microsoft.com/office/powerpoint/2010/main" val="2481790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24ED-2F7F-43F3-8F5D-6B4A1EDD8DF4}"/>
              </a:ext>
            </a:extLst>
          </p:cNvPr>
          <p:cNvSpPr>
            <a:spLocks noGrp="1"/>
          </p:cNvSpPr>
          <p:nvPr>
            <p:ph type="title"/>
          </p:nvPr>
        </p:nvSpPr>
        <p:spPr>
          <a:xfrm>
            <a:off x="0" y="1"/>
            <a:ext cx="12192000" cy="1037230"/>
          </a:xfrm>
          <a:solidFill>
            <a:schemeClr val="accent1">
              <a:lumMod val="50000"/>
            </a:schemeClr>
          </a:solidFill>
        </p:spPr>
        <p:txBody>
          <a:bodyPr/>
          <a:lstStyle/>
          <a:p>
            <a:r>
              <a:rPr lang="en-IN" dirty="0">
                <a:solidFill>
                  <a:schemeClr val="bg1"/>
                </a:solidFill>
              </a:rPr>
              <a:t>                                          USER CASES FOR ADMIN</a:t>
            </a:r>
          </a:p>
        </p:txBody>
      </p:sp>
      <p:sp>
        <p:nvSpPr>
          <p:cNvPr id="3" name="Content Placeholder 2">
            <a:extLst>
              <a:ext uri="{FF2B5EF4-FFF2-40B4-BE49-F238E27FC236}">
                <a16:creationId xmlns:a16="http://schemas.microsoft.com/office/drawing/2014/main" id="{95EA8DD4-4E58-44A3-9D75-71011EE51CD7}"/>
              </a:ext>
            </a:extLst>
          </p:cNvPr>
          <p:cNvSpPr>
            <a:spLocks noGrp="1"/>
          </p:cNvSpPr>
          <p:nvPr>
            <p:ph idx="1"/>
          </p:nvPr>
        </p:nvSpPr>
        <p:spPr>
          <a:xfrm>
            <a:off x="0" y="1037231"/>
            <a:ext cx="12192000" cy="5820769"/>
          </a:xfrm>
          <a:solidFill>
            <a:schemeClr val="accent5">
              <a:lumMod val="20000"/>
              <a:lumOff val="80000"/>
            </a:schemeClr>
          </a:solidFill>
        </p:spPr>
        <p:txBody>
          <a:bodyPr/>
          <a:lstStyle/>
          <a:p>
            <a:r>
              <a:rPr lang="en-GB" sz="1800" b="1" dirty="0">
                <a:effectLst/>
                <a:latin typeface="Times New Roman" panose="02020603050405020304" pitchFamily="18" charset="0"/>
                <a:ea typeface="MS Mincho" panose="02020609040205080304" pitchFamily="49" charset="-128"/>
              </a:rPr>
              <a:t>Admin:</a:t>
            </a:r>
          </a:p>
          <a:p>
            <a:pPr marL="342900" lvl="0" indent="-342900">
              <a:lnSpc>
                <a:spcPct val="115000"/>
              </a:lnSpc>
              <a:buFont typeface="+mj-lt"/>
              <a:buAutoNum type="arabicPeriod"/>
            </a:pPr>
            <a:r>
              <a:rPr lang="en-US" sz="1800" dirty="0">
                <a:effectLst/>
                <a:latin typeface="Calibri" panose="020F0502020204030204" pitchFamily="34" charset="0"/>
                <a:ea typeface="Times New Roman" panose="02020603050405020304" pitchFamily="18" charset="0"/>
                <a:cs typeface="Mangal" panose="02040503050203030202" pitchFamily="18" charset="0"/>
              </a:rPr>
              <a:t>In Admin use case diagram Admin is the Actor.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rabicPeriod"/>
            </a:pPr>
            <a:r>
              <a:rPr lang="en-US" sz="1800" dirty="0">
                <a:effectLst/>
                <a:latin typeface="Calibri" panose="020F0502020204030204" pitchFamily="34" charset="0"/>
                <a:ea typeface="Times New Roman" panose="02020603050405020304" pitchFamily="18" charset="0"/>
                <a:cs typeface="Mangal" panose="02040503050203030202" pitchFamily="18" charset="0"/>
              </a:rPr>
              <a:t>Admin can handle following use cases: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lphaLcPeriod"/>
            </a:pPr>
            <a:r>
              <a:rPr lang="en-US" sz="1800" dirty="0">
                <a:effectLst/>
                <a:latin typeface="Calibri" panose="020F0502020204030204" pitchFamily="34" charset="0"/>
                <a:ea typeface="Times New Roman" panose="02020603050405020304" pitchFamily="18" charset="0"/>
                <a:cs typeface="Mangal" panose="02040503050203030202" pitchFamily="18" charset="0"/>
              </a:rPr>
              <a:t>Login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lphaLcPeriod"/>
            </a:pPr>
            <a:r>
              <a:rPr lang="en-US" sz="1800" dirty="0">
                <a:effectLst/>
                <a:latin typeface="Calibri" panose="020F0502020204030204" pitchFamily="34" charset="0"/>
                <a:ea typeface="Times New Roman" panose="02020603050405020304" pitchFamily="18" charset="0"/>
                <a:cs typeface="Mangal" panose="02040503050203030202" pitchFamily="18" charset="0"/>
              </a:rPr>
              <a:t>Report Generation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lphaLcPeriod"/>
            </a:pPr>
            <a:r>
              <a:rPr lang="en-US" sz="1800" dirty="0">
                <a:effectLst/>
                <a:latin typeface="Calibri" panose="020F0502020204030204" pitchFamily="34" charset="0"/>
                <a:ea typeface="Times New Roman" panose="02020603050405020304" pitchFamily="18" charset="0"/>
                <a:cs typeface="Mangal" panose="02040503050203030202" pitchFamily="18" charset="0"/>
              </a:rPr>
              <a:t>Controls account</a:t>
            </a:r>
          </a:p>
          <a:p>
            <a:pPr marL="342900" lvl="0" indent="-342900">
              <a:lnSpc>
                <a:spcPct val="115000"/>
              </a:lnSpc>
              <a:buFont typeface="+mj-lt"/>
              <a:buAutoNum type="alphaLcPeriod"/>
            </a:pPr>
            <a:r>
              <a:rPr lang="en-US" sz="1800" dirty="0">
                <a:latin typeface="Calibri" panose="020F0502020204030204" pitchFamily="34" charset="0"/>
                <a:ea typeface="Times New Roman" panose="02020603050405020304" pitchFamily="18" charset="0"/>
                <a:cs typeface="Mangal" panose="02040503050203030202" pitchFamily="18" charset="0"/>
              </a:rPr>
              <a:t>Add products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685800">
              <a:lnSpc>
                <a:spcPct val="115000"/>
              </a:lnSpc>
              <a:spcAft>
                <a:spcPts val="1000"/>
              </a:spcAft>
            </a:pPr>
            <a:r>
              <a:rPr lang="en-US" sz="1800" dirty="0">
                <a:effectLst/>
                <a:latin typeface="Calibri" panose="020F0502020204030204" pitchFamily="34"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r>
              <a:rPr lang="en-IN" dirty="0"/>
              <a:t>                                                                                                                                     </a:t>
            </a:r>
            <a:r>
              <a:rPr lang="en-GB" sz="1800" i="1" dirty="0">
                <a:effectLst/>
                <a:latin typeface="Times New Roman" panose="02020603050405020304" pitchFamily="18" charset="0"/>
                <a:ea typeface="MS Mincho" panose="02020609040205080304" pitchFamily="49" charset="-128"/>
              </a:rPr>
              <a:t>Fig. Use case diagram for admin</a:t>
            </a:r>
            <a:endParaRPr lang="en-IN" sz="1800" dirty="0">
              <a:effectLst/>
              <a:latin typeface="Times New Roman" panose="02020603050405020304" pitchFamily="18" charset="0"/>
              <a:ea typeface="MS Mincho" panose="02020609040205080304" pitchFamily="49" charset="-128"/>
            </a:endParaRPr>
          </a:p>
          <a:p>
            <a:endParaRPr lang="en-IN" dirty="0"/>
          </a:p>
        </p:txBody>
      </p:sp>
      <p:sp>
        <p:nvSpPr>
          <p:cNvPr id="4" name="Oval 3">
            <a:extLst>
              <a:ext uri="{FF2B5EF4-FFF2-40B4-BE49-F238E27FC236}">
                <a16:creationId xmlns:a16="http://schemas.microsoft.com/office/drawing/2014/main" id="{0E77D71B-C9F9-48BF-9998-E42FE76C5EFF}"/>
              </a:ext>
            </a:extLst>
          </p:cNvPr>
          <p:cNvSpPr/>
          <p:nvPr/>
        </p:nvSpPr>
        <p:spPr>
          <a:xfrm>
            <a:off x="6441743" y="2197291"/>
            <a:ext cx="559558" cy="559558"/>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9EF51438-63C6-4C1D-9841-1DCF1ECF9EB9}"/>
              </a:ext>
            </a:extLst>
          </p:cNvPr>
          <p:cNvCxnSpPr>
            <a:cxnSpLocks/>
            <a:stCxn id="4" idx="4"/>
          </p:cNvCxnSpPr>
          <p:nvPr/>
        </p:nvCxnSpPr>
        <p:spPr>
          <a:xfrm>
            <a:off x="6721522" y="2756849"/>
            <a:ext cx="0" cy="672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08F35E8-1B47-42AC-856F-71A15DD9F028}"/>
              </a:ext>
            </a:extLst>
          </p:cNvPr>
          <p:cNvCxnSpPr>
            <a:cxnSpLocks/>
          </p:cNvCxnSpPr>
          <p:nvPr/>
        </p:nvCxnSpPr>
        <p:spPr>
          <a:xfrm>
            <a:off x="6223379" y="2756849"/>
            <a:ext cx="105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2DD2234-5C69-4396-BDD4-D4911001BC7A}"/>
              </a:ext>
            </a:extLst>
          </p:cNvPr>
          <p:cNvCxnSpPr>
            <a:cxnSpLocks/>
          </p:cNvCxnSpPr>
          <p:nvPr/>
        </p:nvCxnSpPr>
        <p:spPr>
          <a:xfrm flipH="1" flipV="1">
            <a:off x="6721522" y="3429000"/>
            <a:ext cx="279779" cy="324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479401F-D884-4312-8B6E-C55F5B98541D}"/>
              </a:ext>
            </a:extLst>
          </p:cNvPr>
          <p:cNvCxnSpPr>
            <a:cxnSpLocks/>
          </p:cNvCxnSpPr>
          <p:nvPr/>
        </p:nvCxnSpPr>
        <p:spPr>
          <a:xfrm flipV="1">
            <a:off x="6441743" y="3429000"/>
            <a:ext cx="279779" cy="324134"/>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5FFD0CC-D875-436B-A61E-418924A4B211}"/>
              </a:ext>
            </a:extLst>
          </p:cNvPr>
          <p:cNvSpPr/>
          <p:nvPr/>
        </p:nvSpPr>
        <p:spPr>
          <a:xfrm>
            <a:off x="7975977" y="1214660"/>
            <a:ext cx="4080680" cy="331639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Control Account</a:t>
            </a:r>
          </a:p>
        </p:txBody>
      </p:sp>
      <p:sp>
        <p:nvSpPr>
          <p:cNvPr id="23" name="Oval 22">
            <a:extLst>
              <a:ext uri="{FF2B5EF4-FFF2-40B4-BE49-F238E27FC236}">
                <a16:creationId xmlns:a16="http://schemas.microsoft.com/office/drawing/2014/main" id="{735F1A62-2D77-4BB4-B98B-A9FCE7132FF1}"/>
              </a:ext>
            </a:extLst>
          </p:cNvPr>
          <p:cNvSpPr/>
          <p:nvPr/>
        </p:nvSpPr>
        <p:spPr>
          <a:xfrm>
            <a:off x="9062113" y="1972099"/>
            <a:ext cx="1978926" cy="5697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Add Product</a:t>
            </a:r>
          </a:p>
        </p:txBody>
      </p:sp>
      <p:sp>
        <p:nvSpPr>
          <p:cNvPr id="24" name="Oval 23">
            <a:extLst>
              <a:ext uri="{FF2B5EF4-FFF2-40B4-BE49-F238E27FC236}">
                <a16:creationId xmlns:a16="http://schemas.microsoft.com/office/drawing/2014/main" id="{050488F6-49C9-4BEF-98A0-EC62449E9A6B}"/>
              </a:ext>
            </a:extLst>
          </p:cNvPr>
          <p:cNvSpPr/>
          <p:nvPr/>
        </p:nvSpPr>
        <p:spPr>
          <a:xfrm>
            <a:off x="9062112" y="2606713"/>
            <a:ext cx="2156347" cy="696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Control account</a:t>
            </a:r>
          </a:p>
        </p:txBody>
      </p:sp>
      <p:sp>
        <p:nvSpPr>
          <p:cNvPr id="25" name="Oval 24">
            <a:extLst>
              <a:ext uri="{FF2B5EF4-FFF2-40B4-BE49-F238E27FC236}">
                <a16:creationId xmlns:a16="http://schemas.microsoft.com/office/drawing/2014/main" id="{F44D75AE-3452-48D3-92C5-1811206FFF71}"/>
              </a:ext>
            </a:extLst>
          </p:cNvPr>
          <p:cNvSpPr/>
          <p:nvPr/>
        </p:nvSpPr>
        <p:spPr>
          <a:xfrm>
            <a:off x="9150821" y="3555241"/>
            <a:ext cx="2067637" cy="7847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Generate Report</a:t>
            </a:r>
            <a:r>
              <a:rPr lang="en-IN" dirty="0"/>
              <a:t>g</a:t>
            </a:r>
          </a:p>
        </p:txBody>
      </p:sp>
      <p:sp>
        <p:nvSpPr>
          <p:cNvPr id="26" name="Oval 25">
            <a:extLst>
              <a:ext uri="{FF2B5EF4-FFF2-40B4-BE49-F238E27FC236}">
                <a16:creationId xmlns:a16="http://schemas.microsoft.com/office/drawing/2014/main" id="{91790D33-CB41-4BF4-87E4-F6F91A4B2657}"/>
              </a:ext>
            </a:extLst>
          </p:cNvPr>
          <p:cNvSpPr/>
          <p:nvPr/>
        </p:nvSpPr>
        <p:spPr>
          <a:xfrm>
            <a:off x="9062113" y="1323836"/>
            <a:ext cx="1828800" cy="52543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
            </a:r>
            <a:r>
              <a:rPr lang="en-IN" dirty="0">
                <a:solidFill>
                  <a:schemeClr val="accent1">
                    <a:lumMod val="50000"/>
                  </a:schemeClr>
                </a:solidFill>
              </a:rPr>
              <a:t>Login</a:t>
            </a:r>
            <a:r>
              <a:rPr lang="en-IN" dirty="0"/>
              <a:t>GI</a:t>
            </a:r>
          </a:p>
        </p:txBody>
      </p:sp>
      <p:cxnSp>
        <p:nvCxnSpPr>
          <p:cNvPr id="28" name="Straight Connector 27">
            <a:extLst>
              <a:ext uri="{FF2B5EF4-FFF2-40B4-BE49-F238E27FC236}">
                <a16:creationId xmlns:a16="http://schemas.microsoft.com/office/drawing/2014/main" id="{37641D57-C5C0-4758-9D7D-53E154453E39}"/>
              </a:ext>
            </a:extLst>
          </p:cNvPr>
          <p:cNvCxnSpPr>
            <a:cxnSpLocks/>
          </p:cNvCxnSpPr>
          <p:nvPr/>
        </p:nvCxnSpPr>
        <p:spPr>
          <a:xfrm flipV="1">
            <a:off x="7253787" y="1596789"/>
            <a:ext cx="1808325" cy="1160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01840AC-6ACE-4FC0-B9EF-0B30E2306D9B}"/>
              </a:ext>
            </a:extLst>
          </p:cNvPr>
          <p:cNvCxnSpPr>
            <a:cxnSpLocks/>
            <a:endCxn id="23" idx="2"/>
          </p:cNvCxnSpPr>
          <p:nvPr/>
        </p:nvCxnSpPr>
        <p:spPr>
          <a:xfrm flipV="1">
            <a:off x="7281079" y="2256996"/>
            <a:ext cx="1781034" cy="49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2E3F41-94F9-47A2-9ACB-05A27F8CD641}"/>
              </a:ext>
            </a:extLst>
          </p:cNvPr>
          <p:cNvCxnSpPr>
            <a:cxnSpLocks/>
            <a:endCxn id="24" idx="2"/>
          </p:cNvCxnSpPr>
          <p:nvPr/>
        </p:nvCxnSpPr>
        <p:spPr>
          <a:xfrm>
            <a:off x="7253787" y="2756849"/>
            <a:ext cx="1808325" cy="197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B2D93BD-47A4-49CF-974C-CFC1C6E43E5A}"/>
              </a:ext>
            </a:extLst>
          </p:cNvPr>
          <p:cNvCxnSpPr>
            <a:cxnSpLocks/>
            <a:endCxn id="25" idx="2"/>
          </p:cNvCxnSpPr>
          <p:nvPr/>
        </p:nvCxnSpPr>
        <p:spPr>
          <a:xfrm>
            <a:off x="7281079" y="2756848"/>
            <a:ext cx="1869742" cy="11907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306108"/>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B3242A4-1E6A-4E02-809C-4A24066EC0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{1B9B7F06-05B5-4C57-BA7D-AF834AB10DE4}tf67061901_win32</Template>
  <TotalTime>926</TotalTime>
  <Words>1166</Words>
  <Application>Microsoft Office PowerPoint</Application>
  <PresentationFormat>Widescreen</PresentationFormat>
  <Paragraphs>209</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Franklin Gothic Book</vt:lpstr>
      <vt:lpstr>Franklin Gothic Demi</vt:lpstr>
      <vt:lpstr>GothamRoundedBook</vt:lpstr>
      <vt:lpstr>Segoe UI</vt:lpstr>
      <vt:lpstr>Symbol</vt:lpstr>
      <vt:lpstr>Times New Roman</vt:lpstr>
      <vt:lpstr>Trebuchet MS</vt:lpstr>
      <vt:lpstr>Wingdings 2</vt:lpstr>
      <vt:lpstr>DividendVTI</vt:lpstr>
      <vt:lpstr>                                   GeNERIC DRUG SUPPLY PORTAL</vt:lpstr>
      <vt:lpstr>                                            PROJECT INTRODUCTION</vt:lpstr>
      <vt:lpstr>                                             PROJECT ARCHITECTURE</vt:lpstr>
      <vt:lpstr>                                             Technology platform </vt:lpstr>
      <vt:lpstr>                                USER ROLES AND RESPONSIBILITIES</vt:lpstr>
      <vt:lpstr>                  USER ROLES AND RESPONSIBILITIES ESPONSIBILITIES</vt:lpstr>
      <vt:lpstr>                USER ROLES AND RESPONSIBILITIES ESPONSIBILITIES</vt:lpstr>
      <vt:lpstr>                USER ROLES AND RESPONSIBILITIES ESPONSIBILITIES</vt:lpstr>
      <vt:lpstr>                                          USER CASES FOR ADMIN</vt:lpstr>
      <vt:lpstr>                                      USER CASES FOR CUSTOMER</vt:lpstr>
      <vt:lpstr>                                         USER Cases FOR SHOPPER</vt:lpstr>
      <vt:lpstr>                                          User cases for shipper</vt:lpstr>
      <vt:lpstr>                                           Details of contribution</vt:lpstr>
      <vt:lpstr>                                           Known issues and bugs</vt:lpstr>
      <vt:lpstr>                                               Future extensions</vt:lpstr>
      <vt:lpstr>                                                       conclusion</vt:lpstr>
      <vt:lpstr>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GeNERIC DRUG SUPPLY PORTAL</dc:title>
  <dc:creator>shilpa</dc:creator>
  <cp:lastModifiedBy>shilpa</cp:lastModifiedBy>
  <cp:revision>12</cp:revision>
  <dcterms:created xsi:type="dcterms:W3CDTF">2022-04-12T16:25:55Z</dcterms:created>
  <dcterms:modified xsi:type="dcterms:W3CDTF">2022-04-14T04:10:28Z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