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6" r:id="rId1"/>
  </p:sldMasterIdLst>
  <p:sldIdLst>
    <p:sldId id="256" r:id="rId2"/>
    <p:sldId id="260" r:id="rId3"/>
    <p:sldId id="261" r:id="rId4"/>
    <p:sldId id="258" r:id="rId5"/>
    <p:sldId id="267" r:id="rId6"/>
    <p:sldId id="268" r:id="rId7"/>
    <p:sldId id="281" r:id="rId8"/>
    <p:sldId id="283" r:id="rId9"/>
    <p:sldId id="284" r:id="rId10"/>
    <p:sldId id="285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86" r:id="rId20"/>
    <p:sldId id="287" r:id="rId21"/>
    <p:sldId id="28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98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7/31/14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t>7/31/14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 Systems and the Million Song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Gina Schmalzle</a:t>
            </a:r>
          </a:p>
          <a:p>
            <a:r>
              <a:rPr lang="en-US" dirty="0" smtClean="0"/>
              <a:t>Nordstrom 2014</a:t>
            </a:r>
          </a:p>
        </p:txBody>
      </p:sp>
    </p:spTree>
    <p:extLst>
      <p:ext uri="{BB962C8B-B14F-4D97-AF65-F5344CB8AC3E}">
        <p14:creationId xmlns:p14="http://schemas.microsoft.com/office/powerpoint/2010/main" val="30739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1000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Thoughts…  How to make a recommender from the </a:t>
            </a:r>
            <a:r>
              <a:rPr lang="en-US" i="1" dirty="0" smtClean="0"/>
              <a:t>Taste 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 use:  Hierarchical </a:t>
            </a:r>
            <a:r>
              <a:rPr lang="en-US" dirty="0" smtClean="0"/>
              <a:t>structure</a:t>
            </a:r>
            <a:r>
              <a:rPr lang="en-US" dirty="0" smtClean="0"/>
              <a:t>: </a:t>
            </a:r>
            <a:r>
              <a:rPr lang="en-US" i="1" dirty="0" smtClean="0"/>
              <a:t>songs</a:t>
            </a:r>
            <a:r>
              <a:rPr lang="en-US" dirty="0" smtClean="0"/>
              <a:t> nested under </a:t>
            </a:r>
            <a:r>
              <a:rPr lang="en-US" i="1" dirty="0" smtClean="0"/>
              <a:t>artists</a:t>
            </a:r>
            <a:r>
              <a:rPr lang="en-US" dirty="0" smtClean="0"/>
              <a:t> nested under </a:t>
            </a:r>
            <a:r>
              <a:rPr lang="en-US" i="1" dirty="0" smtClean="0"/>
              <a:t>user</a:t>
            </a:r>
          </a:p>
          <a:p>
            <a:r>
              <a:rPr lang="en-US" dirty="0" smtClean="0"/>
              <a:t>Possible weighting variables:  </a:t>
            </a:r>
          </a:p>
          <a:p>
            <a:pPr lvl="1"/>
            <a:r>
              <a:rPr lang="en-US" dirty="0" smtClean="0"/>
              <a:t>Number of times the user played a song</a:t>
            </a:r>
          </a:p>
          <a:p>
            <a:pPr lvl="1"/>
            <a:r>
              <a:rPr lang="en-US" dirty="0" smtClean="0"/>
              <a:t>When it was added to the playlist</a:t>
            </a:r>
          </a:p>
          <a:p>
            <a:pPr lvl="1"/>
            <a:r>
              <a:rPr lang="en-US" dirty="0" smtClean="0"/>
              <a:t>When it was last modified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i="1" dirty="0" smtClean="0"/>
              <a:t>Keep it simple </a:t>
            </a:r>
            <a:r>
              <a:rPr lang="en-US" dirty="0" smtClean="0"/>
              <a:t>– Start with user, artist and song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4" y="25852"/>
            <a:ext cx="7467600" cy="694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Recommender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414076" y="1962532"/>
            <a:ext cx="2356783" cy="2523989"/>
            <a:chOff x="1414076" y="1962532"/>
            <a:chExt cx="2356783" cy="2523989"/>
          </a:xfrm>
        </p:grpSpPr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>
              <a:off x="1414076" y="3798617"/>
              <a:ext cx="785594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98556" y="1962532"/>
              <a:ext cx="17723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Other users with song in their play list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21197" y="3072367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1197" y="3578305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1197" y="4084243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1197" y="3072367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9574" y="3578305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574" y="4088971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470" y="3125389"/>
            <a:ext cx="1693742" cy="958854"/>
            <a:chOff x="65470" y="3125389"/>
            <a:chExt cx="1693742" cy="958854"/>
          </a:xfrm>
        </p:grpSpPr>
        <p:sp>
          <p:nvSpPr>
            <p:cNvPr id="4" name="TextBox 3"/>
            <p:cNvSpPr txBox="1"/>
            <p:nvPr/>
          </p:nvSpPr>
          <p:spPr>
            <a:xfrm>
              <a:off x="65470" y="3613951"/>
              <a:ext cx="134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Artist/Song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49" y="3578305"/>
              <a:ext cx="1230766" cy="50593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930" y="3125389"/>
              <a:ext cx="1628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Input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62686" y="847266"/>
            <a:ext cx="3162547" cy="5754664"/>
            <a:chOff x="2762686" y="847266"/>
            <a:chExt cx="3162547" cy="57546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07884" y="1924823"/>
              <a:ext cx="1193845" cy="1279834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220968" y="847266"/>
              <a:ext cx="1704265" cy="1787121"/>
              <a:chOff x="4069860" y="1105565"/>
              <a:chExt cx="1704265" cy="17871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443549" y="147853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3549" y="1984470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43549" y="2490408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3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43549" y="1478532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51926" y="198447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51926" y="249513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69860" y="1105565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1 Playlist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198423" y="2847069"/>
              <a:ext cx="1704265" cy="1787121"/>
              <a:chOff x="4222260" y="3244619"/>
              <a:chExt cx="1704265" cy="17871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95949" y="361758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4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95949" y="412352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95949" y="462946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5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95949" y="361758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04326" y="412352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04326" y="463419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22260" y="324461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2 Playlist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198423" y="4814809"/>
              <a:ext cx="1704265" cy="1787121"/>
              <a:chOff x="4355539" y="4814809"/>
              <a:chExt cx="1704265" cy="178712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729228" y="518777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6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29228" y="569371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9228" y="619965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5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29228" y="518777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37605" y="569371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37605" y="620438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55539" y="481480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3 Playlist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3342444" y="3798617"/>
              <a:ext cx="1159285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331055" y="4297839"/>
              <a:ext cx="1170674" cy="1581382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62686" y="5787563"/>
              <a:ext cx="1763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(Not including </a:t>
              </a:r>
            </a:p>
            <a:p>
              <a:r>
                <a:rPr lang="en-US" dirty="0" smtClean="0"/>
                <a:t>Selected Song)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89718" y="564661"/>
            <a:ext cx="2057586" cy="5632901"/>
            <a:chOff x="5489718" y="564661"/>
            <a:chExt cx="2057586" cy="5632901"/>
          </a:xfrm>
        </p:grpSpPr>
        <p:sp>
          <p:nvSpPr>
            <p:cNvPr id="57" name="TextBox 56"/>
            <p:cNvSpPr txBox="1"/>
            <p:nvPr/>
          </p:nvSpPr>
          <p:spPr>
            <a:xfrm>
              <a:off x="5925233" y="564661"/>
              <a:ext cx="16220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Concatenated</a:t>
              </a:r>
            </a:p>
            <a:p>
              <a:r>
                <a:rPr lang="en-US" dirty="0" smtClean="0"/>
                <a:t>and sorted</a:t>
              </a:r>
            </a:p>
            <a:p>
              <a:r>
                <a:rPr lang="en-US" dirty="0" smtClean="0"/>
                <a:t>playlist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16728" y="1593200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03635" y="3120470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03635" y="3626408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3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16728" y="159320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12012" y="312047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2012" y="3631136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10500" y="2095503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500" y="2095503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0500" y="2592441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10500" y="2592441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98919" y="4171628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4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07296" y="4176356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98919" y="4708482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5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07296" y="471321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85826" y="5271524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5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07296" y="5276252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8919" y="5795284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6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07296" y="5800012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489718" y="3798617"/>
              <a:ext cx="669922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11789" y="1497973"/>
            <a:ext cx="2032211" cy="3712131"/>
            <a:chOff x="7111789" y="1497973"/>
            <a:chExt cx="2032211" cy="3712131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1789" y="3798617"/>
              <a:ext cx="560857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749423" y="1497973"/>
              <a:ext cx="139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Sorted Song Count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82623" y="2333225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1 : 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82623" y="2834734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5 : 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82623" y="3336243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2 : 1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82623" y="3837752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3 : 1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82623" y="4339261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4 : 1 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82623" y="4840772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6 : 1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71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4" y="25852"/>
            <a:ext cx="7467600" cy="694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Recommender</a:t>
            </a:r>
            <a:endParaRPr lang="en-US" dirty="0"/>
          </a:p>
        </p:txBody>
      </p:sp>
      <p:pic>
        <p:nvPicPr>
          <p:cNvPr id="3" name="Picture 2" descr="top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94" y="877301"/>
            <a:ext cx="5760720" cy="5760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078" y="1911729"/>
            <a:ext cx="2422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read:</a:t>
            </a:r>
          </a:p>
          <a:p>
            <a:endParaRPr lang="en-US" dirty="0"/>
          </a:p>
          <a:p>
            <a:r>
              <a:rPr lang="en-US" dirty="0" smtClean="0"/>
              <a:t>~23 people who had the song ‘Yeah’ by Usher also had the song ‘</a:t>
            </a:r>
            <a:r>
              <a:rPr lang="en-US" dirty="0" err="1" smtClean="0"/>
              <a:t>Supermasive</a:t>
            </a:r>
            <a:r>
              <a:rPr lang="en-US" dirty="0" smtClean="0"/>
              <a:t> Black Hole’ by Muse in their play lists…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8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4" y="25852"/>
            <a:ext cx="8843916" cy="694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but what if the user has a history?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96324" y="2342258"/>
            <a:ext cx="20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</a:t>
            </a:r>
            <a:r>
              <a:rPr lang="en-US" dirty="0" err="1" smtClean="0"/>
              <a:t>Recommendee</a:t>
            </a:r>
            <a:r>
              <a:rPr lang="en-US" dirty="0" smtClean="0"/>
              <a:t>’ playlist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40" y="3072367"/>
            <a:ext cx="9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340" y="3578305"/>
            <a:ext cx="9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0340" y="4084243"/>
            <a:ext cx="9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340" y="3072367"/>
            <a:ext cx="825933" cy="39755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717" y="3578305"/>
            <a:ext cx="825933" cy="39755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8717" y="4088971"/>
            <a:ext cx="825933" cy="39755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890387" y="847266"/>
            <a:ext cx="3188733" cy="5754664"/>
            <a:chOff x="2736500" y="847266"/>
            <a:chExt cx="3188733" cy="57546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07884" y="1924823"/>
              <a:ext cx="1193845" cy="1279834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220968" y="847266"/>
              <a:ext cx="1704265" cy="1787121"/>
              <a:chOff x="4069860" y="1105565"/>
              <a:chExt cx="1704265" cy="17871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443549" y="147853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3549" y="1984470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43549" y="2490408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3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43549" y="1478532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51926" y="198447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51926" y="249513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69860" y="1105565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 Users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198423" y="2847069"/>
              <a:ext cx="1704265" cy="1787121"/>
              <a:chOff x="4222260" y="3244619"/>
              <a:chExt cx="1704265" cy="17871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95949" y="361758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4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95949" y="412352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3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95949" y="462946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95949" y="361758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04326" y="412352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04326" y="463419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22260" y="324461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2 Users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198423" y="4814809"/>
              <a:ext cx="1704265" cy="1787121"/>
              <a:chOff x="4355539" y="4814809"/>
              <a:chExt cx="1704265" cy="178712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729228" y="518777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5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29228" y="569371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9228" y="619965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3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29228" y="518777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37605" y="569371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37605" y="620438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55539" y="481480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3 Users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3342444" y="3798617"/>
              <a:ext cx="1159285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331055" y="4297839"/>
              <a:ext cx="1170674" cy="1581382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36500" y="5787563"/>
              <a:ext cx="1826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(Not including </a:t>
              </a:r>
            </a:p>
            <a:p>
              <a:r>
                <a:rPr lang="en-US" dirty="0" err="1" smtClean="0"/>
                <a:t>Recommendee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174025" y="2021733"/>
            <a:ext cx="1979839" cy="3210620"/>
            <a:chOff x="7111789" y="2021733"/>
            <a:chExt cx="1979839" cy="3210620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1789" y="3798617"/>
              <a:ext cx="560857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697051" y="2021733"/>
              <a:ext cx="139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Sorted User Count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30251" y="2856985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1 : 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30251" y="3358494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3 : 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30251" y="3860003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2 : 1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30251" y="4361512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4 : 1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30251" y="4863021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5 : 1 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91233" y="957481"/>
            <a:ext cx="2057586" cy="5580525"/>
            <a:chOff x="3591233" y="957481"/>
            <a:chExt cx="2057586" cy="5580525"/>
          </a:xfrm>
        </p:grpSpPr>
        <p:sp>
          <p:nvSpPr>
            <p:cNvPr id="57" name="TextBox 56"/>
            <p:cNvSpPr txBox="1"/>
            <p:nvPr/>
          </p:nvSpPr>
          <p:spPr>
            <a:xfrm>
              <a:off x="4026748" y="957481"/>
              <a:ext cx="16220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Concatenated</a:t>
              </a:r>
            </a:p>
            <a:p>
              <a:r>
                <a:rPr lang="en-US" dirty="0" smtClean="0"/>
                <a:t>and sorted</a:t>
              </a:r>
            </a:p>
            <a:p>
              <a:r>
                <a:rPr lang="en-US" dirty="0" smtClean="0"/>
                <a:t>list of users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18243" y="1986020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05150" y="3984674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3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05150" y="4490612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3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318243" y="198602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313527" y="3984674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13527" y="449534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2015" y="2488323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1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312015" y="2488323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2015" y="2985261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12015" y="2985261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00434" y="5035832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3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08811" y="504056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00434" y="5572686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4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08811" y="5577414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87341" y="6135728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5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308811" y="6140456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3591233" y="3772429"/>
              <a:ext cx="669922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00434" y="3494608"/>
              <a:ext cx="8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2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08811" y="3495468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635726" y="2833975"/>
            <a:ext cx="1505045" cy="951548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345319" y="3017291"/>
            <a:ext cx="146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similar users!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3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4" y="25852"/>
            <a:ext cx="8843916" cy="694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but what if the user has a history?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194654" y="2180213"/>
            <a:ext cx="1394577" cy="3210620"/>
            <a:chOff x="7697051" y="2021733"/>
            <a:chExt cx="1394577" cy="3210620"/>
          </a:xfrm>
        </p:grpSpPr>
        <p:sp>
          <p:nvSpPr>
            <p:cNvPr id="82" name="TextBox 81"/>
            <p:cNvSpPr txBox="1"/>
            <p:nvPr/>
          </p:nvSpPr>
          <p:spPr>
            <a:xfrm>
              <a:off x="7697051" y="2021733"/>
              <a:ext cx="139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Sorted User Count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30251" y="2856985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1 : 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30251" y="3358494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3 : 3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30251" y="3860003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2 : 1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30251" y="4361512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4 : 1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30251" y="4863021"/>
              <a:ext cx="1185315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5 : 1 </a:t>
              </a:r>
              <a:endParaRPr lang="en-US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8000" y="2974040"/>
            <a:ext cx="1505045" cy="951548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12968" y="1423402"/>
            <a:ext cx="3140002" cy="5222021"/>
            <a:chOff x="1112968" y="1423402"/>
            <a:chExt cx="3140002" cy="5222021"/>
          </a:xfrm>
        </p:grpSpPr>
        <p:grpSp>
          <p:nvGrpSpPr>
            <p:cNvPr id="6" name="Group 5"/>
            <p:cNvGrpSpPr/>
            <p:nvPr/>
          </p:nvGrpSpPr>
          <p:grpSpPr>
            <a:xfrm>
              <a:off x="1658166" y="1423402"/>
              <a:ext cx="2594804" cy="4441624"/>
              <a:chOff x="1658166" y="1423402"/>
              <a:chExt cx="2594804" cy="444162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V="1">
                <a:off x="1658166" y="2500960"/>
                <a:ext cx="1065230" cy="638227"/>
              </a:xfrm>
              <a:prstGeom prst="straightConnector1">
                <a:avLst/>
              </a:prstGeom>
              <a:ln w="3810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2518878" y="1423402"/>
                <a:ext cx="1704265" cy="1787121"/>
                <a:chOff x="4069860" y="1105565"/>
                <a:chExt cx="1704265" cy="1787121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4443549" y="1478532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1</a:t>
                  </a:r>
                  <a:endParaRPr lang="en-US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443549" y="1984470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2</a:t>
                  </a:r>
                  <a:endParaRPr lang="en-US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4443549" y="2490408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3</a:t>
                  </a:r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43549" y="1478532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451926" y="1984470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51926" y="2495136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4069860" y="1105565"/>
                  <a:ext cx="1704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User 1 Playlist</a:t>
                  </a:r>
                  <a:endParaRPr lang="en-US" dirty="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2548705" y="4064811"/>
                <a:ext cx="1704265" cy="1800215"/>
                <a:chOff x="4222260" y="4527831"/>
                <a:chExt cx="1704265" cy="1800215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4595949" y="4900798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4</a:t>
                  </a:r>
                  <a:endParaRPr 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595949" y="5406736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1</a:t>
                  </a:r>
                  <a:endParaRPr lang="en-US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595949" y="5912674"/>
                  <a:ext cx="921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Song 5</a:t>
                  </a:r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4595949" y="4913892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4604326" y="5419830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4604326" y="5930496"/>
                  <a:ext cx="825933" cy="397550"/>
                </a:xfrm>
                <a:prstGeom prst="rect">
                  <a:avLst/>
                </a:prstGeom>
                <a:noFill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22260" y="4527831"/>
                  <a:ext cx="1704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User 3 Playlist</a:t>
                  </a:r>
                  <a:endParaRPr lang="en-US" dirty="0"/>
                </a:p>
              </p:txBody>
            </p:sp>
          </p:grpSp>
          <p:cxnSp>
            <p:nvCxnSpPr>
              <p:cNvPr id="90" name="Straight Arrow Connector 89"/>
              <p:cNvCxnSpPr>
                <a:endCxn id="108" idx="1"/>
              </p:cNvCxnSpPr>
              <p:nvPr/>
            </p:nvCxnSpPr>
            <p:spPr>
              <a:xfrm>
                <a:off x="1692726" y="3721400"/>
                <a:ext cx="855979" cy="528077"/>
              </a:xfrm>
              <a:prstGeom prst="straightConnector1">
                <a:avLst/>
              </a:prstGeom>
              <a:ln w="3810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1112968" y="5722093"/>
              <a:ext cx="17499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(Not including </a:t>
              </a:r>
            </a:p>
            <a:p>
              <a:r>
                <a:rPr lang="en-US" dirty="0" err="1" smtClean="0"/>
                <a:t>Recommendee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Songs)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933446" y="1916981"/>
            <a:ext cx="2136955" cy="3210620"/>
            <a:chOff x="6954673" y="2021733"/>
            <a:chExt cx="2136955" cy="3210620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6954673" y="3798617"/>
              <a:ext cx="560857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697051" y="2021733"/>
              <a:ext cx="139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Sorted Song Count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730251" y="2856985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1 : 2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30251" y="3358494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2 : 1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730251" y="3860003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3 : 1 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730251" y="4361512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4 : 1 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730251" y="4863021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5 : 1 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95086" y="1152276"/>
            <a:ext cx="2093271" cy="4072018"/>
            <a:chOff x="3995086" y="1152276"/>
            <a:chExt cx="2093271" cy="4072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4841136" y="2254659"/>
              <a:ext cx="921247" cy="1414154"/>
              <a:chOff x="4443549" y="1478532"/>
              <a:chExt cx="921247" cy="1414154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4443549" y="147853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443549" y="1984470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443549" y="2490408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2</a:t>
                </a:r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443549" y="1478532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451926" y="198447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451926" y="249513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4841136" y="3797046"/>
              <a:ext cx="921247" cy="1427248"/>
              <a:chOff x="4595949" y="4900798"/>
              <a:chExt cx="921247" cy="1427248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4595949" y="4900798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3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595949" y="540673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4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595949" y="591267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5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595949" y="4913892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604326" y="541983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604326" y="593049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471910" y="1152276"/>
              <a:ext cx="1616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Concatenated and sorted songs</a:t>
              </a:r>
              <a:endParaRPr lang="en-US" dirty="0"/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3995086" y="3755251"/>
              <a:ext cx="560857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9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this works…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91558"/>
            <a:ext cx="815816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python </a:t>
            </a:r>
            <a:r>
              <a:rPr lang="en-US" dirty="0" err="1" smtClean="0"/>
              <a:t>repl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import recommender as Rec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Rec.user_recommender</a:t>
            </a:r>
            <a:r>
              <a:rPr lang="en-US" dirty="0" smtClean="0"/>
              <a:t> (user = ‘CAEYTUX1332EA3C8E2’)</a:t>
            </a:r>
          </a:p>
          <a:p>
            <a:endParaRPr lang="en-US" dirty="0"/>
          </a:p>
          <a:p>
            <a:r>
              <a:rPr lang="en-US" dirty="0"/>
              <a:t>Your songs are:</a:t>
            </a:r>
          </a:p>
          <a:p>
            <a:r>
              <a:rPr lang="en-US" dirty="0"/>
              <a:t>1. Incantation by </a:t>
            </a:r>
            <a:r>
              <a:rPr lang="en-US" dirty="0" err="1"/>
              <a:t>Delerium</a:t>
            </a:r>
            <a:endParaRPr lang="en-US" dirty="0"/>
          </a:p>
          <a:p>
            <a:r>
              <a:rPr lang="en-US" dirty="0"/>
              <a:t>2. Fall Line by Jack Johnson</a:t>
            </a:r>
          </a:p>
          <a:p>
            <a:r>
              <a:rPr lang="en-US" dirty="0"/>
              <a:t>3. Driving (Acoustic Mix) by Everything but the Girl</a:t>
            </a:r>
          </a:p>
          <a:p>
            <a:r>
              <a:rPr lang="en-US" dirty="0"/>
              <a:t>4. A Whisper by Coldplay</a:t>
            </a:r>
          </a:p>
          <a:p>
            <a:r>
              <a:rPr lang="en-US" dirty="0"/>
              <a:t>5. Staple It Together by Jack Johnson</a:t>
            </a:r>
          </a:p>
          <a:p>
            <a:r>
              <a:rPr lang="en-US" dirty="0"/>
              <a:t>6. Rock The House (Explicit) by </a:t>
            </a:r>
            <a:r>
              <a:rPr lang="en-US" dirty="0" err="1"/>
              <a:t>Gorillaz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Politik</a:t>
            </a:r>
            <a:r>
              <a:rPr lang="en-US" dirty="0"/>
              <a:t> by Coldplay</a:t>
            </a:r>
          </a:p>
          <a:p>
            <a:r>
              <a:rPr lang="en-US" dirty="0"/>
              <a:t>8. </a:t>
            </a:r>
            <a:r>
              <a:rPr lang="en-US" dirty="0" err="1"/>
              <a:t>Murdoc</a:t>
            </a:r>
            <a:r>
              <a:rPr lang="en-US" dirty="0"/>
              <a:t> Is God by </a:t>
            </a:r>
            <a:r>
              <a:rPr lang="en-US" dirty="0" err="1"/>
              <a:t>Gorillaz</a:t>
            </a:r>
            <a:endParaRPr lang="en-US" dirty="0"/>
          </a:p>
          <a:p>
            <a:r>
              <a:rPr lang="en-US" dirty="0"/>
              <a:t>9. Left Hand Suzuki Method by </a:t>
            </a:r>
            <a:r>
              <a:rPr lang="en-US" dirty="0" err="1"/>
              <a:t>Gorillaz</a:t>
            </a:r>
            <a:endParaRPr lang="en-US" dirty="0"/>
          </a:p>
          <a:p>
            <a:r>
              <a:rPr lang="en-US" dirty="0"/>
              <a:t>10. God Put A Smile Upon Your Face by Coldplay</a:t>
            </a:r>
          </a:p>
          <a:p>
            <a:r>
              <a:rPr lang="en-US" dirty="0"/>
              <a:t>11. Do You Remember by Jack Johnson</a:t>
            </a:r>
          </a:p>
          <a:p>
            <a:r>
              <a:rPr lang="en-US" dirty="0"/>
              <a:t>12. Crying Shame by Jack Johnson</a:t>
            </a:r>
          </a:p>
          <a:p>
            <a:r>
              <a:rPr lang="en-US" dirty="0"/>
              <a:t>13. Constellations by Jack Johnson</a:t>
            </a:r>
          </a:p>
          <a:p>
            <a:r>
              <a:rPr lang="en-US" dirty="0"/>
              <a:t>14. Cocoon by Jack Johnson</a:t>
            </a:r>
          </a:p>
          <a:p>
            <a:r>
              <a:rPr lang="en-US" dirty="0"/>
              <a:t>15. Belle by Jack Johnson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50234" y="3260414"/>
            <a:ext cx="28408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songs by Jack Johnson </a:t>
            </a:r>
          </a:p>
          <a:p>
            <a:r>
              <a:rPr lang="en-US" dirty="0" smtClean="0"/>
              <a:t>3 by </a:t>
            </a:r>
            <a:r>
              <a:rPr lang="en-US" dirty="0" err="1" smtClean="0"/>
              <a:t>Gorillaz</a:t>
            </a:r>
            <a:endParaRPr lang="en-US" dirty="0" smtClean="0"/>
          </a:p>
          <a:p>
            <a:r>
              <a:rPr lang="en-US" dirty="0" smtClean="0"/>
              <a:t>3 by Coldplay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16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how this works…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91558"/>
            <a:ext cx="8158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python </a:t>
            </a:r>
            <a:r>
              <a:rPr lang="en-US" dirty="0" err="1" smtClean="0"/>
              <a:t>repl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import recommender as Rec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Rec.user_recommender</a:t>
            </a:r>
            <a:r>
              <a:rPr lang="en-US" dirty="0" smtClean="0"/>
              <a:t> (user = ‘CAEYTUX1332EA3C8E2’)</a:t>
            </a:r>
          </a:p>
          <a:p>
            <a:endParaRPr lang="en-US" dirty="0"/>
          </a:p>
          <a:p>
            <a:r>
              <a:rPr lang="en-US" dirty="0" smtClean="0"/>
              <a:t>-------</a:t>
            </a:r>
          </a:p>
          <a:p>
            <a:endParaRPr lang="en-US" dirty="0"/>
          </a:p>
          <a:p>
            <a:r>
              <a:rPr lang="en-US" dirty="0"/>
              <a:t>User CAEYTUX1332EA3C8E2, you have great taste in music! People with similar </a:t>
            </a:r>
            <a:r>
              <a:rPr lang="en-US" dirty="0" smtClean="0"/>
              <a:t>play lists </a:t>
            </a:r>
            <a:r>
              <a:rPr lang="en-US" dirty="0"/>
              <a:t>are also listening to:</a:t>
            </a:r>
          </a:p>
          <a:p>
            <a:endParaRPr lang="en-US" dirty="0"/>
          </a:p>
          <a:p>
            <a:r>
              <a:rPr lang="en-US" dirty="0"/>
              <a:t>1. If I Could by Jack Johnson</a:t>
            </a:r>
          </a:p>
          <a:p>
            <a:r>
              <a:rPr lang="en-US" dirty="0"/>
              <a:t>2. I Miss My </a:t>
            </a:r>
            <a:r>
              <a:rPr lang="en-US" dirty="0" err="1"/>
              <a:t>Dawgs</a:t>
            </a:r>
            <a:r>
              <a:rPr lang="en-US" dirty="0"/>
              <a:t> by Lil Wayne</a:t>
            </a:r>
          </a:p>
          <a:p>
            <a:r>
              <a:rPr lang="en-US" dirty="0"/>
              <a:t>3. Skeleton Boy by Friendly Fires</a:t>
            </a:r>
          </a:p>
          <a:p>
            <a:r>
              <a:rPr lang="en-US" dirty="0"/>
              <a:t>4. Lovesick by Friendly Fires</a:t>
            </a:r>
          </a:p>
          <a:p>
            <a:r>
              <a:rPr lang="en-US" dirty="0"/>
              <a:t>5. How It Be Between U &amp; Me? (co-produced by JT Donaldson) by </a:t>
            </a:r>
            <a:r>
              <a:rPr lang="en-US" dirty="0" err="1"/>
              <a:t>Khia</a:t>
            </a:r>
            <a:endParaRPr lang="en-US" dirty="0"/>
          </a:p>
          <a:p>
            <a:r>
              <a:rPr lang="en-US" dirty="0"/>
              <a:t>6. Stand Up Guy (Explicit Album Version) by T.I.</a:t>
            </a: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57430" y="4111526"/>
            <a:ext cx="3059798" cy="2623899"/>
            <a:chOff x="5957430" y="4111526"/>
            <a:chExt cx="3059798" cy="2623899"/>
          </a:xfrm>
        </p:grpSpPr>
        <p:sp>
          <p:nvSpPr>
            <p:cNvPr id="3" name="TextBox 2"/>
            <p:cNvSpPr txBox="1"/>
            <p:nvPr/>
          </p:nvSpPr>
          <p:spPr>
            <a:xfrm>
              <a:off x="5957430" y="4111526"/>
              <a:ext cx="2905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 song by Jack Johnson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228" y="5211425"/>
              <a:ext cx="15240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6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9724"/>
            <a:ext cx="844621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would you know if the recommender is giving back good recommendations?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78" y="4892036"/>
            <a:ext cx="2154415" cy="215441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6021" y="2551610"/>
            <a:ext cx="7467600" cy="25383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Brute force: Take a survey</a:t>
            </a:r>
          </a:p>
          <a:p>
            <a:r>
              <a:rPr lang="en-US" dirty="0" smtClean="0"/>
              <a:t>Find more data with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12903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4621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Latency of Recommender Call</a:t>
            </a:r>
            <a:endParaRPr lang="en-US" dirty="0"/>
          </a:p>
        </p:txBody>
      </p:sp>
      <p:pic>
        <p:nvPicPr>
          <p:cNvPr id="10" name="Picture 9" descr="Play_list_count_h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2" y="2282283"/>
            <a:ext cx="3753855" cy="281539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76502" y="2243609"/>
            <a:ext cx="6581075" cy="4465268"/>
            <a:chOff x="2376502" y="2243609"/>
            <a:chExt cx="6581075" cy="4465268"/>
          </a:xfrm>
        </p:grpSpPr>
        <p:sp>
          <p:nvSpPr>
            <p:cNvPr id="5" name="TextBox 4"/>
            <p:cNvSpPr txBox="1"/>
            <p:nvPr/>
          </p:nvSpPr>
          <p:spPr>
            <a:xfrm>
              <a:off x="2376502" y="5534622"/>
              <a:ext cx="26965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recommender run 1000 times with random users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28233" y="2243609"/>
              <a:ext cx="3829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laptop:</a:t>
              </a:r>
            </a:p>
            <a:p>
              <a:pPr marL="285750" indent="-285750">
                <a:buFont typeface="Wingdings" charset="2"/>
                <a:buChar char="§"/>
              </a:pPr>
              <a:r>
                <a:rPr lang="en-US" dirty="0" smtClean="0"/>
                <a:t>2.2 GHz Intel Core i7 processor</a:t>
              </a:r>
              <a:endParaRPr lang="en-US" dirty="0"/>
            </a:p>
            <a:p>
              <a:pPr marL="285750" indent="-285750">
                <a:buFont typeface="Wingdings" charset="2"/>
                <a:buChar char="§"/>
              </a:pPr>
              <a:r>
                <a:rPr lang="en-US" dirty="0" smtClean="0"/>
                <a:t>16 Gb Memory </a:t>
              </a:r>
              <a:endParaRPr lang="en-US" dirty="0"/>
            </a:p>
          </p:txBody>
        </p:sp>
        <p:pic>
          <p:nvPicPr>
            <p:cNvPr id="8" name="Picture 7" descr="latency_user_rec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054" y="3189640"/>
              <a:ext cx="3519237" cy="351923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08549" y="1358767"/>
            <a:ext cx="518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Number of users with song in playlist</a:t>
            </a: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Number of songs in the users’ playlists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6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462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Latency of Recommender Call:</a:t>
            </a:r>
            <a:br>
              <a:rPr lang="en-US" dirty="0" smtClean="0"/>
            </a:br>
            <a:r>
              <a:rPr lang="en-US" dirty="0" smtClean="0"/>
              <a:t>Pitfalls of the deterministic approach</a:t>
            </a:r>
            <a:endParaRPr lang="en-US" dirty="0"/>
          </a:p>
        </p:txBody>
      </p:sp>
      <p:pic>
        <p:nvPicPr>
          <p:cNvPr id="8" name="Picture 7" descr="latency_user_re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7" y="1932099"/>
            <a:ext cx="4684105" cy="4684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077" y="2087949"/>
            <a:ext cx="366933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increases as user song lists get larger.  Similarly, memory also increases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Modeling approaches can help reduce run time by defining groups – need more predictive variables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 methods to reduce run time – </a:t>
            </a:r>
          </a:p>
          <a:p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b="1" dirty="0" smtClean="0"/>
              <a:t>More filtering </a:t>
            </a:r>
            <a:r>
              <a:rPr lang="en-US" dirty="0" smtClean="0"/>
              <a:t>– use how many times a song was played and the time it was last listened to.</a:t>
            </a:r>
          </a:p>
          <a:p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b="1" dirty="0" smtClean="0"/>
              <a:t>Sampling the data</a:t>
            </a:r>
          </a:p>
        </p:txBody>
      </p:sp>
    </p:spTree>
    <p:extLst>
      <p:ext uri="{BB962C8B-B14F-4D97-AF65-F5344CB8AC3E}">
        <p14:creationId xmlns:p14="http://schemas.microsoft.com/office/powerpoint/2010/main" val="307656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</a:t>
            </a:r>
            <a:r>
              <a:rPr lang="en-US" dirty="0" err="1" smtClean="0"/>
              <a:t>Manju</a:t>
            </a:r>
            <a:r>
              <a:rPr lang="en-US" dirty="0" smtClean="0"/>
              <a:t> wrote…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“For the pre-audition, we'd like to ask you to create a recommender solution around the Million </a:t>
            </a:r>
            <a:r>
              <a:rPr lang="en-US" dirty="0" smtClean="0"/>
              <a:t>Song…. </a:t>
            </a:r>
            <a:r>
              <a:rPr lang="en-US" dirty="0"/>
              <a:t>In particular, we'd like you to focus on the Taste </a:t>
            </a:r>
            <a:r>
              <a:rPr lang="en-US" dirty="0" smtClean="0"/>
              <a:t>Profile.”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My background is in earthquakes.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Earthquake recommenders???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59559" y="3822005"/>
            <a:ext cx="2784441" cy="3035995"/>
            <a:chOff x="6359559" y="3822005"/>
            <a:chExt cx="2784441" cy="3035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9559" y="3822005"/>
              <a:ext cx="2784441" cy="30359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26330" y="4334125"/>
              <a:ext cx="17021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Cool!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Interesting problem, never thought about that before…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96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84" y="25852"/>
            <a:ext cx="7467600" cy="694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Recommender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414076" y="1962532"/>
            <a:ext cx="2356783" cy="2523989"/>
            <a:chOff x="1414076" y="1962532"/>
            <a:chExt cx="2356783" cy="2523989"/>
          </a:xfrm>
        </p:grpSpPr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>
              <a:off x="1414076" y="3798617"/>
              <a:ext cx="785594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98556" y="1962532"/>
              <a:ext cx="17723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Other users with song in their playlist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21197" y="3072367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1197" y="3578305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1197" y="4084243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1197" y="3072367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29574" y="3578305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574" y="4088971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470" y="3125389"/>
            <a:ext cx="1693742" cy="958854"/>
            <a:chOff x="65470" y="3125389"/>
            <a:chExt cx="1693742" cy="958854"/>
          </a:xfrm>
        </p:grpSpPr>
        <p:sp>
          <p:nvSpPr>
            <p:cNvPr id="4" name="TextBox 3"/>
            <p:cNvSpPr txBox="1"/>
            <p:nvPr/>
          </p:nvSpPr>
          <p:spPr>
            <a:xfrm>
              <a:off x="65470" y="3613951"/>
              <a:ext cx="134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Artist/Song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49" y="3578305"/>
              <a:ext cx="1230766" cy="50593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930" y="3125389"/>
              <a:ext cx="1628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Input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62686" y="847266"/>
            <a:ext cx="3162547" cy="5754664"/>
            <a:chOff x="2762686" y="847266"/>
            <a:chExt cx="3162547" cy="57546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307884" y="1924823"/>
              <a:ext cx="1193845" cy="1279834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220968" y="847266"/>
              <a:ext cx="1704265" cy="1787121"/>
              <a:chOff x="4069860" y="1105565"/>
              <a:chExt cx="1704265" cy="178712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443549" y="147853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43549" y="1984470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2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43549" y="2490408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3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43549" y="1478532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51926" y="198447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51926" y="249513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69860" y="1105565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1 Playlist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198423" y="2847069"/>
              <a:ext cx="1704265" cy="1787121"/>
              <a:chOff x="4222260" y="3244619"/>
              <a:chExt cx="1704265" cy="17871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95949" y="361758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4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95949" y="412352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95949" y="462946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5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95949" y="361758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604326" y="412352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04326" y="463419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22260" y="324461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2 Playlist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198423" y="4814809"/>
              <a:ext cx="1704265" cy="1787121"/>
              <a:chOff x="4355539" y="4814809"/>
              <a:chExt cx="1704265" cy="178712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729228" y="5187776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6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29228" y="5693714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1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9228" y="6199652"/>
                <a:ext cx="921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Song 5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29228" y="5187776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37605" y="5693714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737605" y="6204380"/>
                <a:ext cx="825933" cy="39755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55539" y="4814809"/>
                <a:ext cx="1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 3 Playlist</a:t>
                </a:r>
                <a:endParaRPr lang="en-US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3342444" y="3798617"/>
              <a:ext cx="1159285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331055" y="4297839"/>
              <a:ext cx="1170674" cy="1581382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762686" y="5787563"/>
              <a:ext cx="1763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(Not including </a:t>
              </a:r>
            </a:p>
            <a:p>
              <a:r>
                <a:rPr lang="en-US" dirty="0" smtClean="0"/>
                <a:t>Selected Song)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89718" y="564661"/>
            <a:ext cx="2057586" cy="5632901"/>
            <a:chOff x="5489718" y="564661"/>
            <a:chExt cx="2057586" cy="5632901"/>
          </a:xfrm>
        </p:grpSpPr>
        <p:sp>
          <p:nvSpPr>
            <p:cNvPr id="57" name="TextBox 56"/>
            <p:cNvSpPr txBox="1"/>
            <p:nvPr/>
          </p:nvSpPr>
          <p:spPr>
            <a:xfrm>
              <a:off x="5925233" y="564661"/>
              <a:ext cx="16220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Concatenated</a:t>
              </a:r>
            </a:p>
            <a:p>
              <a:r>
                <a:rPr lang="en-US" dirty="0" smtClean="0"/>
                <a:t>and sorted</a:t>
              </a:r>
            </a:p>
            <a:p>
              <a:r>
                <a:rPr lang="en-US" dirty="0" smtClean="0"/>
                <a:t>playlist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16728" y="1593200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03635" y="3120470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03635" y="3626408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3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216728" y="159320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12012" y="312047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2012" y="3631136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10500" y="2095503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500" y="2095503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10500" y="2592441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10500" y="2592441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98919" y="4171628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4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07296" y="4176356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98919" y="4708482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5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07296" y="4713210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85826" y="5271524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5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07296" y="5276252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8919" y="5795284"/>
              <a:ext cx="92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Song 6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07296" y="5800012"/>
              <a:ext cx="825933" cy="39755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489718" y="3798617"/>
              <a:ext cx="669922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11789" y="1497973"/>
            <a:ext cx="2032211" cy="3712131"/>
            <a:chOff x="7111789" y="1497973"/>
            <a:chExt cx="2032211" cy="3712131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1789" y="3798617"/>
              <a:ext cx="560857" cy="0"/>
            </a:xfrm>
            <a:prstGeom prst="straightConnector1">
              <a:avLst/>
            </a:prstGeom>
            <a:ln w="38100"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749423" y="1497973"/>
              <a:ext cx="139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Sorted Song Count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82623" y="2333225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1 : 3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82623" y="2834734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5 : 2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82623" y="3336243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2 : 1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82623" y="3837752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3 : 1 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82623" y="4339261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4 : 1 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82623" y="4840772"/>
              <a:ext cx="1237050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Song 6 : 1 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11963" y="1001493"/>
            <a:ext cx="201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Out of a sampled subset pick: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1911963" y="1001493"/>
            <a:ext cx="2011647" cy="19602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0795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Recommender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215"/>
            <a:ext cx="7467600" cy="1199768"/>
          </a:xfrm>
        </p:spPr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Include </a:t>
            </a:r>
            <a:r>
              <a:rPr lang="en-US" dirty="0" err="1" smtClean="0"/>
              <a:t>Last.fm</a:t>
            </a:r>
            <a:r>
              <a:rPr lang="en-US" dirty="0" smtClean="0"/>
              <a:t> dataset – contains predictor variables!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5285" y="3272877"/>
            <a:ext cx="7467600" cy="3154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To do list: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en-US" dirty="0" smtClean="0"/>
              <a:t>Make a relational database that relates song in user’s playlist with the song’s characteristics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en-US" dirty="0" smtClean="0"/>
              <a:t>Compare current recommender recommended songs with songs in the </a:t>
            </a:r>
            <a:r>
              <a:rPr lang="en-US" dirty="0" err="1" smtClean="0"/>
              <a:t>recommendee’s</a:t>
            </a:r>
            <a:r>
              <a:rPr lang="en-US" dirty="0" smtClean="0"/>
              <a:t> playlist – how similar are they</a:t>
            </a:r>
            <a:r>
              <a:rPr lang="en-US" dirty="0" smtClean="0"/>
              <a:t>?</a:t>
            </a:r>
          </a:p>
          <a:p>
            <a:pPr marL="978408" lvl="3" indent="-384048">
              <a:buSzPct val="80000"/>
              <a:buFont typeface="Wingdings 2"/>
              <a:buChar char=""/>
            </a:pPr>
            <a:r>
              <a:rPr lang="en-US" dirty="0" smtClean="0"/>
              <a:t>Find ways to reduce latency of recommender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31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5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Earthquake Recommenders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8516"/>
            <a:ext cx="8485491" cy="45259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Oh, you live in Seattle, then you would love the M6.8 2001 Nisqually Earthquake…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2" y="2542327"/>
            <a:ext cx="3382965" cy="3920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877" y="2681701"/>
            <a:ext cx="5245100" cy="3493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3954" y="6135747"/>
            <a:ext cx="529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theimagearsenal.com</a:t>
            </a:r>
            <a:r>
              <a:rPr lang="en-US" dirty="0"/>
              <a:t>/2011/seattles-6-8.html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810" y="6390114"/>
            <a:ext cx="118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look at the data!</a:t>
            </a:r>
            <a:br>
              <a:rPr lang="en-US" dirty="0" smtClean="0"/>
            </a:br>
            <a:r>
              <a:rPr lang="en-US" dirty="0" smtClean="0"/>
              <a:t>The 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Publicly available audio ‘features’ for a million contemporary music tracks</a:t>
            </a:r>
          </a:p>
          <a:p>
            <a:r>
              <a:rPr lang="en-US" b="1" i="1" dirty="0" smtClean="0"/>
              <a:t>Taste profile subset </a:t>
            </a:r>
            <a:r>
              <a:rPr lang="en-US" dirty="0" smtClean="0"/>
              <a:t>contains user data including:</a:t>
            </a:r>
          </a:p>
          <a:p>
            <a:pPr lvl="1"/>
            <a:r>
              <a:rPr lang="en-US" dirty="0" smtClean="0"/>
              <a:t>user id</a:t>
            </a:r>
          </a:p>
          <a:p>
            <a:pPr lvl="1"/>
            <a:r>
              <a:rPr lang="en-US" dirty="0" smtClean="0"/>
              <a:t>song name and id</a:t>
            </a:r>
          </a:p>
          <a:p>
            <a:pPr lvl="1"/>
            <a:r>
              <a:rPr lang="en-US" dirty="0" smtClean="0"/>
              <a:t>artist name and id</a:t>
            </a:r>
          </a:p>
          <a:p>
            <a:pPr lvl="1"/>
            <a:r>
              <a:rPr lang="en-US" dirty="0" smtClean="0"/>
              <a:t>how many times the user played the song</a:t>
            </a:r>
          </a:p>
          <a:p>
            <a:pPr lvl="1"/>
            <a:r>
              <a:rPr lang="en-US" dirty="0" smtClean="0"/>
              <a:t>date added</a:t>
            </a:r>
          </a:p>
          <a:p>
            <a:pPr lvl="1"/>
            <a:r>
              <a:rPr lang="en-US" dirty="0" smtClean="0"/>
              <a:t>date last modified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89" y="5561598"/>
            <a:ext cx="2216727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Million Song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didn’t download the whole shebang, so here are some stats on the data I downloaded:</a:t>
            </a:r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9,721 users</a:t>
            </a:r>
          </a:p>
          <a:p>
            <a:pPr lvl="1"/>
            <a:r>
              <a:rPr lang="en-US" dirty="0" smtClean="0"/>
              <a:t>8,456 unique artists</a:t>
            </a:r>
          </a:p>
          <a:p>
            <a:pPr lvl="1"/>
            <a:r>
              <a:rPr lang="en-US" dirty="0" smtClean="0"/>
              <a:t>33,746 unique songs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0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5409883"/>
            <a:ext cx="24384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2" y="182980"/>
            <a:ext cx="88782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of songs in each user’s play list </a:t>
            </a:r>
            <a:endParaRPr lang="en-US" dirty="0"/>
          </a:p>
        </p:txBody>
      </p:sp>
      <p:pic>
        <p:nvPicPr>
          <p:cNvPr id="5" name="Picture 4" descr="Play_list_count_h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8812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1000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Thoughts…  How to make a recommender from the </a:t>
            </a:r>
            <a:r>
              <a:rPr lang="en-US" i="1" dirty="0" smtClean="0"/>
              <a:t>Taste 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Model </a:t>
            </a:r>
            <a:r>
              <a:rPr lang="en-US" dirty="0" smtClean="0"/>
              <a:t>approach? </a:t>
            </a:r>
            <a:endParaRPr lang="en-US" dirty="0" smtClean="0"/>
          </a:p>
          <a:p>
            <a:pPr lvl="1"/>
            <a:r>
              <a:rPr lang="en-US" dirty="0" smtClean="0"/>
              <a:t>Identify Groups of Users based on their playlist </a:t>
            </a:r>
            <a:endParaRPr lang="en-US" dirty="0" smtClean="0"/>
          </a:p>
          <a:p>
            <a:pPr lvl="2"/>
            <a:r>
              <a:rPr lang="en-US" dirty="0" smtClean="0"/>
              <a:t>Dataset </a:t>
            </a:r>
            <a:r>
              <a:rPr lang="en-US" dirty="0" smtClean="0"/>
              <a:t>is long, not wide (i.e., not many predictor variables)</a:t>
            </a:r>
          </a:p>
          <a:p>
            <a:pPr lvl="2"/>
            <a:r>
              <a:rPr lang="en-US" dirty="0"/>
              <a:t>No </a:t>
            </a:r>
            <a:r>
              <a:rPr lang="en-US" dirty="0" smtClean="0"/>
              <a:t>“</a:t>
            </a:r>
            <a:r>
              <a:rPr lang="en-US" dirty="0" err="1" smtClean="0"/>
              <a:t>knowns</a:t>
            </a:r>
            <a:r>
              <a:rPr lang="en-US" dirty="0" smtClean="0"/>
              <a:t>” </a:t>
            </a:r>
            <a:r>
              <a:rPr lang="en-US" dirty="0"/>
              <a:t>to test the predicted classification against actual (like genre,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4"/>
            <a:r>
              <a:rPr lang="en-US" dirty="0"/>
              <a:t>Left with the question:  How well does my model predict a recommended song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I could estimate how similar each user is to each other by counting the number of identical songs in their playlists, but computationally </a:t>
            </a:r>
            <a:r>
              <a:rPr lang="en-US" dirty="0" smtClean="0"/>
              <a:t>intensive</a:t>
            </a:r>
          </a:p>
        </p:txBody>
      </p:sp>
    </p:spTree>
    <p:extLst>
      <p:ext uri="{BB962C8B-B14F-4D97-AF65-F5344CB8AC3E}">
        <p14:creationId xmlns:p14="http://schemas.microsoft.com/office/powerpoint/2010/main" val="153232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1000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Thoughts…  How to make a recommender from the </a:t>
            </a:r>
            <a:r>
              <a:rPr lang="en-US" i="1" dirty="0" smtClean="0"/>
              <a:t>Taste 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Approach</a:t>
            </a:r>
          </a:p>
          <a:p>
            <a:pPr lvl="1"/>
            <a:r>
              <a:rPr lang="en-US" b="1" i="1" dirty="0" smtClean="0"/>
              <a:t>Assumption:</a:t>
            </a:r>
            <a:r>
              <a:rPr lang="en-US" dirty="0"/>
              <a:t> </a:t>
            </a:r>
            <a:r>
              <a:rPr lang="en-US" dirty="0" smtClean="0"/>
              <a:t>Other people that listened to the same song as the ‘</a:t>
            </a:r>
            <a:r>
              <a:rPr lang="en-US" dirty="0" err="1" smtClean="0"/>
              <a:t>recommendee</a:t>
            </a:r>
            <a:r>
              <a:rPr lang="en-US" dirty="0" smtClean="0"/>
              <a:t>’ have similar tastes.  </a:t>
            </a:r>
          </a:p>
          <a:p>
            <a:pPr lvl="1"/>
            <a:r>
              <a:rPr lang="en-US" dirty="0"/>
              <a:t>Grab filtered data from the dataset </a:t>
            </a:r>
            <a:r>
              <a:rPr lang="en-US" dirty="0" smtClean="0"/>
              <a:t>directly</a:t>
            </a:r>
          </a:p>
          <a:p>
            <a:pPr lvl="1"/>
            <a:endParaRPr lang="en-US" b="1" i="1" dirty="0"/>
          </a:p>
          <a:p>
            <a:pPr lvl="1"/>
            <a:r>
              <a:rPr lang="en-US" b="1" i="1" dirty="0" smtClean="0"/>
              <a:t>The filtering involves choosing only those users that have listened to the same songs</a:t>
            </a:r>
          </a:p>
        </p:txBody>
      </p:sp>
    </p:spTree>
    <p:extLst>
      <p:ext uri="{BB962C8B-B14F-4D97-AF65-F5344CB8AC3E}">
        <p14:creationId xmlns:p14="http://schemas.microsoft.com/office/powerpoint/2010/main" val="339775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1000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Thoughts…  How to make a recommender from the </a:t>
            </a:r>
            <a:r>
              <a:rPr lang="en-US" i="1" dirty="0" smtClean="0"/>
              <a:t>Taste 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Deterministic Approach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Given our similar-tastes assumption, we have a known outcome (</a:t>
            </a:r>
            <a:r>
              <a:rPr lang="en-US" i="1" dirty="0" smtClean="0"/>
              <a:t>We know precisely who listened to a selected song because it is in their playlist, and we know the other songs in their playlists…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Cons: Hard to scale</a:t>
            </a:r>
          </a:p>
          <a:p>
            <a:pPr lvl="3"/>
            <a:r>
              <a:rPr lang="en-US" dirty="0" smtClean="0"/>
              <a:t>We will talk about that more later…</a:t>
            </a:r>
          </a:p>
        </p:txBody>
      </p:sp>
    </p:spTree>
    <p:extLst>
      <p:ext uri="{BB962C8B-B14F-4D97-AF65-F5344CB8AC3E}">
        <p14:creationId xmlns:p14="http://schemas.microsoft.com/office/powerpoint/2010/main" val="21756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1765</TotalTime>
  <Words>1367</Words>
  <Application>Microsoft Macintosh PowerPoint</Application>
  <PresentationFormat>On-screen Show (4:3)</PresentationFormat>
  <Paragraphs>284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Technic</vt:lpstr>
      <vt:lpstr>Recommendation Systems and the Million Song Dataset</vt:lpstr>
      <vt:lpstr>Last week Manju wrote…</vt:lpstr>
      <vt:lpstr>Earthquake Recommenders</vt:lpstr>
      <vt:lpstr>Let’s look at the data! The Million Song Dataset</vt:lpstr>
      <vt:lpstr>The Million Song Dataset</vt:lpstr>
      <vt:lpstr>Number of songs in each user’s play list </vt:lpstr>
      <vt:lpstr>Thoughts…  How to make a recommender from the Taste Profile?</vt:lpstr>
      <vt:lpstr>Thoughts…  How to make a recommender from the Taste Profile?</vt:lpstr>
      <vt:lpstr>Thoughts…  How to make a recommender from the Taste Profile?</vt:lpstr>
      <vt:lpstr>Thoughts…  How to make a recommender from the Taste Profile?</vt:lpstr>
      <vt:lpstr>Simple Recommender</vt:lpstr>
      <vt:lpstr>Simple Recommender</vt:lpstr>
      <vt:lpstr>OK, but what if the user has a history?</vt:lpstr>
      <vt:lpstr>OK, but what if the user has a history?</vt:lpstr>
      <vt:lpstr>Let’s see how this works…</vt:lpstr>
      <vt:lpstr>Let’s see how this works…</vt:lpstr>
      <vt:lpstr>How would you know if the recommender is giving back good recommendations?</vt:lpstr>
      <vt:lpstr>Latency of Recommender Call</vt:lpstr>
      <vt:lpstr>Latency of Recommender Call: Pitfalls of the deterministic approach</vt:lpstr>
      <vt:lpstr>Simple Recommender</vt:lpstr>
      <vt:lpstr>Future Recommender Improvements</vt:lpstr>
      <vt:lpstr>Thanks for listening!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</dc:title>
  <dc:creator>Gina Schmalzle</dc:creator>
  <cp:lastModifiedBy>Gina Schmalzle</cp:lastModifiedBy>
  <cp:revision>77</cp:revision>
  <dcterms:created xsi:type="dcterms:W3CDTF">2014-07-29T00:01:18Z</dcterms:created>
  <dcterms:modified xsi:type="dcterms:W3CDTF">2014-07-31T17:01:53Z</dcterms:modified>
</cp:coreProperties>
</file>