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BD15CD0-3F03-4832-9135-8BEE08E29D32}" type="datetimeFigureOut">
              <a:rPr lang="en-US" smtClean="0"/>
              <a:t>6/20/2020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7503E2C-425E-4F3E-A5C2-6EDFA0FABEB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03E2C-425E-4F3E-A5C2-6EDFA0FABE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03E2C-425E-4F3E-A5C2-6EDFA0FABE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03E2C-425E-4F3E-A5C2-6EDFA0FABE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BD15CD0-3F03-4832-9135-8BEE08E29D32}" type="datetimeFigureOut">
              <a:rPr lang="en-US" smtClean="0"/>
              <a:t>6/20/2020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7503E2C-425E-4F3E-A5C2-6EDFA0FABEB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7503E2C-425E-4F3E-A5C2-6EDFA0FABEB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7503E2C-425E-4F3E-A5C2-6EDFA0FABE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7503E2C-425E-4F3E-A5C2-6EDFA0FABEB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BD15CD0-3F03-4832-9135-8BEE08E29D32}" type="datetimeFigureOut">
              <a:rPr lang="en-US" smtClean="0"/>
              <a:t>6/20/2020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7503E2C-425E-4F3E-A5C2-6EDFA0FABE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BD15CD0-3F03-4832-9135-8BEE08E29D32}" type="datetimeFigureOut">
              <a:rPr lang="en-US" smtClean="0"/>
              <a:t>6/20/2020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7503E2C-425E-4F3E-A5C2-6EDFA0FABEB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BD15CD0-3F03-4832-9135-8BEE08E29D32}" type="datetimeFigureOut">
              <a:rPr lang="en-US" smtClean="0"/>
              <a:t>6/20/2020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7503E2C-425E-4F3E-A5C2-6EDFA0FABEB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BD15CD0-3F03-4832-9135-8BEE08E29D32}" type="datetimeFigureOut">
              <a:rPr lang="en-US" smtClean="0"/>
              <a:t>6/20/2020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7503E2C-425E-4F3E-A5C2-6EDFA0FABEB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ld map.jpg"/>
          <p:cNvPicPr>
            <a:picLocks noChangeAspect="1"/>
          </p:cNvPicPr>
          <p:nvPr/>
        </p:nvPicPr>
        <p:blipFill>
          <a:blip r:embed="rId2"/>
          <a:stretch>
            <a:fillRect/>
          </a:stretch>
        </p:blipFill>
        <p:spPr>
          <a:xfrm>
            <a:off x="-609600" y="0"/>
            <a:ext cx="10210800" cy="6858000"/>
          </a:xfrm>
          <a:prstGeom prst="rect">
            <a:avLst/>
          </a:prstGeom>
        </p:spPr>
      </p:pic>
      <p:sp>
        <p:nvSpPr>
          <p:cNvPr id="2" name="Title 1"/>
          <p:cNvSpPr>
            <a:spLocks noGrp="1"/>
          </p:cNvSpPr>
          <p:nvPr>
            <p:ph type="ctrTitle"/>
          </p:nvPr>
        </p:nvSpPr>
        <p:spPr>
          <a:xfrm>
            <a:off x="609600" y="2590800"/>
            <a:ext cx="7772400" cy="1470025"/>
          </a:xfrm>
        </p:spPr>
        <p:txBody>
          <a:bodyPr>
            <a:normAutofit fontScale="90000"/>
          </a:bodyPr>
          <a:lstStyle/>
          <a:p>
            <a:pPr algn="ctr"/>
            <a:r>
              <a:rPr lang="en-US" sz="6000" u="sng" dirty="0" smtClean="0">
                <a:solidFill>
                  <a:schemeClr val="bg1">
                    <a:lumMod val="95000"/>
                    <a:lumOff val="5000"/>
                  </a:schemeClr>
                </a:solidFill>
                <a:latin typeface="Comic Sans MS" pitchFamily="66" charset="0"/>
              </a:rPr>
              <a:t>Battle of </a:t>
            </a:r>
            <a:r>
              <a:rPr lang="en-US" sz="6000" u="sng" dirty="0" err="1" smtClean="0">
                <a:solidFill>
                  <a:schemeClr val="bg1">
                    <a:lumMod val="95000"/>
                    <a:lumOff val="5000"/>
                  </a:schemeClr>
                </a:solidFill>
                <a:latin typeface="Comic Sans MS" pitchFamily="66" charset="0"/>
              </a:rPr>
              <a:t>Neighbourhood</a:t>
            </a:r>
            <a:endParaRPr lang="en-US" sz="6000" u="sng" dirty="0">
              <a:solidFill>
                <a:schemeClr val="bg1">
                  <a:lumMod val="95000"/>
                  <a:lumOff val="5000"/>
                </a:schemeClr>
              </a:solidFill>
              <a:latin typeface="Comic Sans MS" pitchFamily="66" charset="0"/>
            </a:endParaRPr>
          </a:p>
        </p:txBody>
      </p:sp>
      <p:sp>
        <p:nvSpPr>
          <p:cNvPr id="3" name="Subtitle 2"/>
          <p:cNvSpPr>
            <a:spLocks noGrp="1"/>
          </p:cNvSpPr>
          <p:nvPr>
            <p:ph type="subTitle" idx="1"/>
          </p:nvPr>
        </p:nvSpPr>
        <p:spPr>
          <a:xfrm>
            <a:off x="3429000" y="5791200"/>
            <a:ext cx="6400800" cy="1752600"/>
          </a:xfrm>
        </p:spPr>
        <p:txBody>
          <a:bodyPr/>
          <a:lstStyle/>
          <a:p>
            <a:r>
              <a:rPr lang="en-US" dirty="0" smtClean="0">
                <a:solidFill>
                  <a:schemeClr val="accent6">
                    <a:lumMod val="50000"/>
                  </a:schemeClr>
                </a:solidFill>
              </a:rPr>
              <a:t>-- </a:t>
            </a:r>
            <a:r>
              <a:rPr lang="en-US" dirty="0" smtClean="0">
                <a:solidFill>
                  <a:schemeClr val="accent6">
                    <a:lumMod val="50000"/>
                  </a:schemeClr>
                </a:solidFill>
                <a:latin typeface="Comic Sans MS" pitchFamily="66" charset="0"/>
              </a:rPr>
              <a:t>By Shivani Polagoni</a:t>
            </a:r>
            <a:endParaRPr lang="en-US" dirty="0">
              <a:solidFill>
                <a:schemeClr val="accent6">
                  <a:lumMod val="50000"/>
                </a:schemeClr>
              </a:solidFill>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ctr"/>
            <a:r>
              <a:rPr lang="en-US" dirty="0" smtClean="0">
                <a:latin typeface="Algerian" pitchFamily="82" charset="0"/>
              </a:rPr>
              <a:t>Introduction</a:t>
            </a:r>
            <a:br>
              <a:rPr lang="en-US" dirty="0" smtClean="0">
                <a:latin typeface="Algerian" pitchFamily="82" charset="0"/>
              </a:rPr>
            </a:br>
            <a:endParaRPr lang="en-US" dirty="0">
              <a:latin typeface="Algerian" pitchFamily="82" charset="0"/>
            </a:endParaRPr>
          </a:p>
        </p:txBody>
      </p:sp>
      <p:sp>
        <p:nvSpPr>
          <p:cNvPr id="3" name="Content Placeholder 2"/>
          <p:cNvSpPr>
            <a:spLocks noGrp="1"/>
          </p:cNvSpPr>
          <p:nvPr>
            <p:ph idx="1"/>
          </p:nvPr>
        </p:nvSpPr>
        <p:spPr>
          <a:xfrm>
            <a:off x="381000" y="1447800"/>
            <a:ext cx="8305800" cy="5943600"/>
          </a:xfrm>
        </p:spPr>
        <p:txBody>
          <a:bodyPr>
            <a:normAutofit fontScale="32500" lnSpcReduction="20000"/>
          </a:bodyPr>
          <a:lstStyle/>
          <a:p>
            <a:pPr algn="just">
              <a:lnSpc>
                <a:spcPct val="120000"/>
              </a:lnSpc>
            </a:pPr>
            <a:r>
              <a:rPr lang="en-IN" sz="4900" dirty="0" smtClean="0">
                <a:latin typeface="Comic Sans MS" pitchFamily="66"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r>
              <a:rPr lang="en-IN" sz="4900" dirty="0" smtClean="0">
                <a:latin typeface="Comic Sans MS" pitchFamily="66" charset="0"/>
              </a:rPr>
              <a:t>.</a:t>
            </a:r>
          </a:p>
          <a:p>
            <a:pPr algn="just">
              <a:lnSpc>
                <a:spcPct val="120000"/>
              </a:lnSpc>
            </a:pPr>
            <a:endParaRPr lang="en-IN" sz="4200" dirty="0" smtClean="0">
              <a:latin typeface="Comic Sans MS" pitchFamily="66" charset="0"/>
            </a:endParaRPr>
          </a:p>
          <a:p>
            <a:pPr algn="just">
              <a:lnSpc>
                <a:spcPct val="120000"/>
              </a:lnSpc>
            </a:pPr>
            <a:r>
              <a:rPr lang="en-IN" sz="4900" dirty="0" smtClean="0">
                <a:latin typeface="Comic Sans MS" pitchFamily="66"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sz="4900" dirty="0" smtClean="0">
              <a:latin typeface="Comic Sans MS" pitchFamily="66" charset="0"/>
            </a:endParaRPr>
          </a:p>
          <a:p>
            <a:pPr algn="just">
              <a:lnSpc>
                <a:spcPct val="120000"/>
              </a:lnSpc>
            </a:pPr>
            <a:endParaRPr lang="en-IN" sz="4200" dirty="0" smtClean="0">
              <a:latin typeface="Comic Sans MS" pitchFamily="66" charset="0"/>
            </a:endParaRPr>
          </a:p>
          <a:p>
            <a:pPr algn="just">
              <a:lnSpc>
                <a:spcPct val="120000"/>
              </a:lnSpc>
            </a:pPr>
            <a:r>
              <a:rPr lang="en-IN" sz="4900" dirty="0" smtClean="0">
                <a:latin typeface="Comic Sans MS" pitchFamily="66" charset="0"/>
              </a:rPr>
              <a:t>With its diverse culture, comes diverse food items. There are many restaurants in New York City, each belonging to different categories like Chinese, Indian, and French etc.</a:t>
            </a:r>
          </a:p>
          <a:p>
            <a:endParaRPr lang="en-US"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ctr"/>
            <a:r>
              <a:rPr lang="en-US" dirty="0" smtClean="0">
                <a:latin typeface="Algerian" pitchFamily="82" charset="0"/>
              </a:rPr>
              <a:t>Data Section</a:t>
            </a:r>
            <a:endParaRPr lang="en-US"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pPr>
              <a:buNone/>
            </a:pPr>
            <a:r>
              <a:rPr lang="en-IN" dirty="0" smtClean="0">
                <a:latin typeface="Comic Sans MS" pitchFamily="66" charset="0"/>
              </a:rPr>
              <a:t>For this project we need the following data</a:t>
            </a:r>
            <a:r>
              <a:rPr lang="en-IN" dirty="0" smtClean="0"/>
              <a:t>:</a:t>
            </a:r>
          </a:p>
          <a:p>
            <a:pPr>
              <a:buNone/>
            </a:pPr>
            <a:endParaRPr lang="en-IN" dirty="0" smtClean="0"/>
          </a:p>
          <a:p>
            <a:pPr marL="502920" indent="-457200" algn="just">
              <a:buFont typeface="+mj-lt"/>
              <a:buAutoNum type="arabicPeriod"/>
            </a:pPr>
            <a:r>
              <a:rPr lang="en-IN" sz="2300" dirty="0" smtClean="0">
                <a:latin typeface="Comic Sans MS" pitchFamily="66" charset="0"/>
              </a:rPr>
              <a:t>New York City data that contains list Boroughs, Neighbourhoods along with their latitude and longitude.</a:t>
            </a:r>
          </a:p>
          <a:p>
            <a:pPr lvl="1" algn="just"/>
            <a:r>
              <a:rPr lang="en-IN" sz="2300" dirty="0" smtClean="0">
                <a:latin typeface="Comic Sans MS" pitchFamily="66" charset="0"/>
              </a:rPr>
              <a:t>Data source : </a:t>
            </a:r>
            <a:r>
              <a:rPr lang="en-IN" sz="2300" dirty="0" smtClean="0">
                <a:latin typeface="Comic Sans MS" pitchFamily="66" charset="0"/>
                <a:hlinkClick r:id="rId2"/>
              </a:rPr>
              <a:t>https://cocl.us/new_york_dataset</a:t>
            </a:r>
            <a:endParaRPr lang="en-IN" sz="2300" dirty="0" smtClean="0">
              <a:latin typeface="Comic Sans MS" pitchFamily="66" charset="0"/>
            </a:endParaRPr>
          </a:p>
          <a:p>
            <a:pPr lvl="1" algn="just"/>
            <a:r>
              <a:rPr lang="en-IN" sz="2300" dirty="0" smtClean="0">
                <a:latin typeface="Comic Sans MS" pitchFamily="66" charset="0"/>
              </a:rPr>
              <a:t>Description: This data set contains the required information. And we will use this data set to explore various neighbourhoods of New York City</a:t>
            </a:r>
            <a:r>
              <a:rPr lang="en-IN" sz="2300" dirty="0" smtClean="0">
                <a:latin typeface="Comic Sans MS" pitchFamily="66" charset="0"/>
              </a:rPr>
              <a:t>.</a:t>
            </a:r>
          </a:p>
          <a:p>
            <a:pPr lvl="1" algn="just">
              <a:buNone/>
            </a:pPr>
            <a:endParaRPr lang="en-IN" dirty="0" smtClean="0">
              <a:latin typeface="Comic Sans MS" pitchFamily="66" charset="0"/>
            </a:endParaRPr>
          </a:p>
          <a:p>
            <a:pPr marL="502920" indent="-457200" algn="just">
              <a:buFont typeface="+mj-lt"/>
              <a:buAutoNum type="arabicPeriod"/>
            </a:pPr>
            <a:r>
              <a:rPr lang="en-IN" sz="2300" dirty="0" smtClean="0">
                <a:latin typeface="Comic Sans MS" pitchFamily="66" charset="0"/>
              </a:rPr>
              <a:t>Indian restaurants in each neighbourhood of New York City.</a:t>
            </a:r>
          </a:p>
          <a:p>
            <a:pPr lvl="1" algn="just"/>
            <a:r>
              <a:rPr lang="en-IN" sz="2300" dirty="0" smtClean="0">
                <a:latin typeface="Comic Sans MS" pitchFamily="66" charset="0"/>
              </a:rPr>
              <a:t>Data source : Foursquare API</a:t>
            </a:r>
          </a:p>
          <a:p>
            <a:pPr lvl="1" algn="just"/>
            <a:r>
              <a:rPr lang="en-IN" sz="2300" dirty="0" smtClean="0">
                <a:latin typeface="Comic Sans MS" pitchFamily="66" charset="0"/>
              </a:rPr>
              <a:t>Description: By using this API we will get all the venues in each neighbourhood. We can filter these venues to get only Indian restaurants</a:t>
            </a:r>
            <a:r>
              <a:rPr lang="en-IN" sz="2300" dirty="0" smtClean="0">
                <a:latin typeface="Comic Sans MS" pitchFamily="66" charset="0"/>
              </a:rPr>
              <a:t>.</a:t>
            </a:r>
          </a:p>
          <a:p>
            <a:pPr lvl="1" algn="just">
              <a:buNone/>
            </a:pPr>
            <a:endParaRPr lang="en-IN" sz="1800" dirty="0" smtClean="0">
              <a:latin typeface="Comic Sans MS" pitchFamily="66" charset="0"/>
            </a:endParaRPr>
          </a:p>
          <a:p>
            <a:pPr marL="502920" indent="-457200" algn="just">
              <a:buFont typeface="+mj-lt"/>
              <a:buAutoNum type="arabicPeriod"/>
            </a:pPr>
            <a:r>
              <a:rPr lang="en-IN" sz="2600" dirty="0" err="1" smtClean="0">
                <a:latin typeface="Comic Sans MS" pitchFamily="66" charset="0"/>
              </a:rPr>
              <a:t>GeoSpace</a:t>
            </a:r>
            <a:r>
              <a:rPr lang="en-IN" sz="2600" dirty="0" smtClean="0">
                <a:latin typeface="Comic Sans MS" pitchFamily="66" charset="0"/>
              </a:rPr>
              <a:t> data</a:t>
            </a:r>
          </a:p>
          <a:p>
            <a:pPr lvl="1" algn="just"/>
            <a:r>
              <a:rPr lang="en-IN" dirty="0" err="1" smtClean="0">
                <a:latin typeface="Comic Sans MS" pitchFamily="66" charset="0"/>
              </a:rPr>
              <a:t>Datasource:</a:t>
            </a:r>
            <a:r>
              <a:rPr lang="en-IN" u="sng" dirty="0" err="1" smtClean="0">
                <a:latin typeface="Comic Sans MS" pitchFamily="66" charset="0"/>
                <a:hlinkClick r:id="rId3"/>
              </a:rPr>
              <a:t>https</a:t>
            </a:r>
            <a:r>
              <a:rPr lang="en-IN" u="sng" dirty="0" smtClean="0">
                <a:latin typeface="Comic Sans MS" pitchFamily="66" charset="0"/>
                <a:hlinkClick r:id="rId3"/>
              </a:rPr>
              <a:t>://data.cityofnewyork.us/City-Government/Borough-Boundaries/tqmj-j8zm</a:t>
            </a:r>
            <a:endParaRPr lang="en-IN" dirty="0" smtClean="0">
              <a:latin typeface="Comic Sans MS" pitchFamily="66" charset="0"/>
            </a:endParaRPr>
          </a:p>
          <a:p>
            <a:pPr lvl="1" algn="just"/>
            <a:r>
              <a:rPr lang="en-IN" dirty="0" smtClean="0">
                <a:latin typeface="Comic Sans MS" pitchFamily="66" charset="0"/>
              </a:rPr>
              <a:t>Description: By using this geo space data we will get the New York Borough boundaries that will help us visualize </a:t>
            </a:r>
            <a:r>
              <a:rPr lang="en-IN" dirty="0" err="1" smtClean="0">
                <a:latin typeface="Comic Sans MS" pitchFamily="66" charset="0"/>
              </a:rPr>
              <a:t>choropleth</a:t>
            </a:r>
            <a:r>
              <a:rPr lang="en-IN" dirty="0" smtClean="0">
                <a:latin typeface="Comic Sans MS" pitchFamily="66" charset="0"/>
              </a:rPr>
              <a:t> map.</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latin typeface="Algerian" pitchFamily="82" charset="0"/>
              </a:rPr>
              <a:t>Methodology</a:t>
            </a:r>
            <a:endParaRPr lang="en-US" dirty="0">
              <a:latin typeface="Algerian" pitchFamily="82" charset="0"/>
            </a:endParaRPr>
          </a:p>
        </p:txBody>
      </p:sp>
      <p:sp>
        <p:nvSpPr>
          <p:cNvPr id="3" name="Content Placeholder 2"/>
          <p:cNvSpPr>
            <a:spLocks noGrp="1"/>
          </p:cNvSpPr>
          <p:nvPr>
            <p:ph idx="1"/>
          </p:nvPr>
        </p:nvSpPr>
        <p:spPr/>
        <p:txBody>
          <a:bodyPr>
            <a:normAutofit fontScale="62500" lnSpcReduction="20000"/>
          </a:bodyPr>
          <a:lstStyle/>
          <a:p>
            <a:pPr marL="502920" lvl="0" indent="-457200" algn="just">
              <a:buFont typeface="+mj-lt"/>
              <a:buAutoNum type="arabicPeriod"/>
            </a:pPr>
            <a:r>
              <a:rPr lang="en-IN" sz="3400" dirty="0" smtClean="0">
                <a:latin typeface="Comic Sans MS" pitchFamily="66" charset="0"/>
              </a:rPr>
              <a:t>We begin by collecting the New York city data from the following link "</a:t>
            </a:r>
            <a:r>
              <a:rPr lang="en-IN" sz="3400" dirty="0" smtClean="0">
                <a:latin typeface="Comic Sans MS" pitchFamily="66" charset="0"/>
                <a:hlinkClick r:id="rId2"/>
              </a:rPr>
              <a:t>https://cocl.us/new_york_dataset“</a:t>
            </a:r>
            <a:endParaRPr lang="en-IN" sz="3400" dirty="0" smtClean="0">
              <a:latin typeface="Comic Sans MS" pitchFamily="66" charset="0"/>
            </a:endParaRPr>
          </a:p>
          <a:p>
            <a:pPr marL="502920" lvl="0" indent="-457200" algn="just">
              <a:buFont typeface="+mj-lt"/>
              <a:buAutoNum type="arabicPeriod"/>
            </a:pPr>
            <a:r>
              <a:rPr lang="en-IN" sz="3400" dirty="0" smtClean="0">
                <a:latin typeface="Comic Sans MS" pitchFamily="66" charset="0"/>
              </a:rPr>
              <a:t>We will find all venues for each neighbourhood using Foursquare API.</a:t>
            </a:r>
          </a:p>
          <a:p>
            <a:pPr marL="502920" lvl="0" indent="-457200" algn="just">
              <a:buFont typeface="+mj-lt"/>
              <a:buAutoNum type="arabicPeriod"/>
            </a:pPr>
            <a:r>
              <a:rPr lang="en-IN" sz="3400" dirty="0" smtClean="0">
                <a:latin typeface="Comic Sans MS" pitchFamily="66" charset="0"/>
              </a:rPr>
              <a:t>We will then filter out all venues with Indian restaurant for further analysis.</a:t>
            </a:r>
          </a:p>
          <a:p>
            <a:pPr marL="502920" indent="-457200" algn="just">
              <a:buFont typeface="+mj-lt"/>
              <a:buAutoNum type="arabicPeriod"/>
            </a:pPr>
            <a:r>
              <a:rPr lang="en-IN" sz="3400" dirty="0" smtClean="0">
                <a:latin typeface="Comic Sans MS" pitchFamily="66" charset="0"/>
              </a:rPr>
              <a:t>Next using Foursquare API, we will find the Ratings, Tips, and Number of Likes for all the Indian Restaurants.</a:t>
            </a:r>
          </a:p>
          <a:p>
            <a:pPr marL="502920" indent="-457200" algn="just">
              <a:buFont typeface="+mj-lt"/>
              <a:buAutoNum type="arabicPeriod"/>
            </a:pPr>
            <a:r>
              <a:rPr lang="en-IN" sz="3400" dirty="0" smtClean="0">
                <a:latin typeface="Comic Sans MS" pitchFamily="66" charset="0"/>
              </a:rPr>
              <a:t>We will then sort Neighbourhoods and Borough the data keeping Ratings as the constraint.</a:t>
            </a:r>
          </a:p>
          <a:p>
            <a:pPr marL="502920" indent="-457200" algn="just">
              <a:buFont typeface="+mj-lt"/>
              <a:buAutoNum type="arabicPeriod"/>
            </a:pPr>
            <a:r>
              <a:rPr lang="en-IN" sz="3400" dirty="0" smtClean="0">
                <a:latin typeface="Comic Sans MS" pitchFamily="66" charset="0"/>
              </a:rPr>
              <a:t>Next we will consider all the neighbourhoods with average rating greater or equal 9.0 to visualize on map.</a:t>
            </a:r>
          </a:p>
          <a:p>
            <a:pPr marL="502920" indent="-457200" algn="just">
              <a:buFont typeface="+mj-lt"/>
              <a:buAutoNum type="arabicPeriod"/>
            </a:pPr>
            <a:r>
              <a:rPr lang="en-IN" sz="3400" dirty="0" smtClean="0">
                <a:latin typeface="Comic Sans MS" pitchFamily="66" charset="0"/>
              </a:rPr>
              <a:t>We will join this dataset to original New York data to get longitude and latitude.</a:t>
            </a:r>
          </a:p>
          <a:p>
            <a:pPr marL="502920" indent="-457200" algn="just">
              <a:buFont typeface="+mj-lt"/>
              <a:buAutoNum type="arabicPeriod"/>
            </a:pPr>
            <a:r>
              <a:rPr lang="en-IN" sz="3400" dirty="0" smtClean="0">
                <a:latin typeface="Comic Sans MS" pitchFamily="66" charset="0"/>
              </a:rPr>
              <a:t>Finally, we will visualize the Neighbourhoods and Borough based on average </a:t>
            </a:r>
            <a:r>
              <a:rPr lang="en-IN" sz="3400" dirty="0" smtClean="0">
                <a:latin typeface="Comic Sans MS" pitchFamily="66" charset="0"/>
              </a:rPr>
              <a:t>Rating </a:t>
            </a:r>
            <a:r>
              <a:rPr lang="en-IN" sz="3400" dirty="0" smtClean="0">
                <a:latin typeface="Comic Sans MS" pitchFamily="66" charset="0"/>
              </a:rPr>
              <a:t>using python’s Folium library.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Conclusion</a:t>
            </a:r>
            <a:endParaRPr lang="en-US" dirty="0">
              <a:latin typeface="Algerian" pitchFamily="82" charset="0"/>
            </a:endParaRPr>
          </a:p>
        </p:txBody>
      </p:sp>
      <p:sp>
        <p:nvSpPr>
          <p:cNvPr id="3" name="Content Placeholder 2"/>
          <p:cNvSpPr>
            <a:spLocks noGrp="1"/>
          </p:cNvSpPr>
          <p:nvPr>
            <p:ph idx="1"/>
          </p:nvPr>
        </p:nvSpPr>
        <p:spPr/>
        <p:txBody>
          <a:bodyPr>
            <a:noAutofit/>
          </a:bodyPr>
          <a:lstStyle/>
          <a:p>
            <a:pPr marL="45720" indent="0">
              <a:buNone/>
            </a:pPr>
            <a:r>
              <a:rPr lang="en-IN" sz="2000" dirty="0" smtClean="0">
                <a:latin typeface="Comic Sans MS" pitchFamily="66" charset="0"/>
              </a:rPr>
              <a:t>So now we can answer the questions asked above in the Questions section:</a:t>
            </a:r>
            <a:endParaRPr lang="en-US" sz="2000" dirty="0" smtClean="0">
              <a:latin typeface="Comic Sans MS" pitchFamily="66" charset="0"/>
            </a:endParaRPr>
          </a:p>
          <a:p>
            <a:pPr marL="45720" indent="0">
              <a:buNone/>
            </a:pPr>
            <a:r>
              <a:rPr lang="en-IN" sz="2000" dirty="0" smtClean="0">
                <a:latin typeface="Comic Sans MS" pitchFamily="66" charset="0"/>
              </a:rPr>
              <a:t>Answers:</a:t>
            </a:r>
          </a:p>
          <a:p>
            <a:pPr marL="502920" indent="-457200">
              <a:buFont typeface="+mj-lt"/>
              <a:buAutoNum type="arabicPeriod"/>
            </a:pPr>
            <a:r>
              <a:rPr lang="en-IN" sz="2000" dirty="0" smtClean="0">
                <a:latin typeface="Comic Sans MS" pitchFamily="66" charset="0"/>
              </a:rPr>
              <a:t>The following location in New York City has great Indian restaurants.</a:t>
            </a:r>
          </a:p>
          <a:p>
            <a:pPr marL="502920" indent="-457200">
              <a:buFont typeface="+mj-lt"/>
              <a:buAutoNum type="arabicPeriod"/>
            </a:pPr>
            <a:endParaRPr lang="en-IN" sz="2000" dirty="0" smtClean="0">
              <a:latin typeface="Comic Sans MS" pitchFamily="66" charset="0"/>
            </a:endParaRPr>
          </a:p>
          <a:p>
            <a:pPr marL="502920" indent="-457200">
              <a:buFont typeface="+mj-lt"/>
              <a:buAutoNum type="arabicPeriod"/>
            </a:pPr>
            <a:endParaRPr lang="en-IN" sz="2000" dirty="0" smtClean="0">
              <a:latin typeface="Comic Sans MS" pitchFamily="66" charset="0"/>
            </a:endParaRPr>
          </a:p>
          <a:p>
            <a:pPr marL="502920" indent="-457200">
              <a:buFont typeface="+mj-lt"/>
              <a:buAutoNum type="arabicPeriod"/>
            </a:pPr>
            <a:endParaRPr lang="en-IN" sz="2000" dirty="0" smtClean="0">
              <a:latin typeface="Comic Sans MS" pitchFamily="66" charset="0"/>
            </a:endParaRPr>
          </a:p>
          <a:p>
            <a:pPr marL="502920" indent="-457200">
              <a:buFont typeface="+mj-lt"/>
              <a:buAutoNum type="arabicPeriod"/>
            </a:pPr>
            <a:endParaRPr lang="en-IN" sz="2000" dirty="0" smtClean="0">
              <a:latin typeface="Comic Sans MS" pitchFamily="66" charset="0"/>
            </a:endParaRPr>
          </a:p>
          <a:p>
            <a:pPr marL="502920" indent="-457200">
              <a:buFont typeface="+mj-lt"/>
              <a:buAutoNum type="arabicPeriod"/>
            </a:pPr>
            <a:r>
              <a:rPr lang="en-IN" sz="2000" dirty="0" smtClean="0">
                <a:latin typeface="Comic Sans MS" pitchFamily="66" charset="0"/>
              </a:rPr>
              <a:t>Astoria </a:t>
            </a:r>
            <a:r>
              <a:rPr lang="en-IN" sz="2000" dirty="0" smtClean="0">
                <a:latin typeface="Comic Sans MS" pitchFamily="66" charset="0"/>
              </a:rPr>
              <a:t>(Queens), </a:t>
            </a:r>
            <a:r>
              <a:rPr lang="en-IN" sz="2000" dirty="0" err="1" smtClean="0">
                <a:latin typeface="Comic Sans MS" pitchFamily="66" charset="0"/>
              </a:rPr>
              <a:t>Blissville</a:t>
            </a:r>
            <a:r>
              <a:rPr lang="en-IN" sz="2000" dirty="0" smtClean="0">
                <a:latin typeface="Comic Sans MS" pitchFamily="66" charset="0"/>
              </a:rPr>
              <a:t> (Queens), Civic </a:t>
            </a:r>
            <a:r>
              <a:rPr lang="en-IN" sz="2000" dirty="0" err="1" smtClean="0">
                <a:latin typeface="Comic Sans MS" pitchFamily="66" charset="0"/>
              </a:rPr>
              <a:t>Center</a:t>
            </a:r>
            <a:r>
              <a:rPr lang="en-IN" sz="2000" dirty="0" smtClean="0">
                <a:latin typeface="Comic Sans MS" pitchFamily="66" charset="0"/>
              </a:rPr>
              <a:t> (Manhattan) are some of the best neighbourhoods for Indian cuisine.</a:t>
            </a:r>
          </a:p>
          <a:p>
            <a:pPr marL="502920" indent="-457200">
              <a:buFont typeface="+mj-lt"/>
              <a:buAutoNum type="arabicPeriod"/>
            </a:pPr>
            <a:r>
              <a:rPr lang="en-IN" sz="2000" dirty="0" smtClean="0">
                <a:latin typeface="Comic Sans MS" pitchFamily="66" charset="0"/>
              </a:rPr>
              <a:t>Manhattan have potential Indian Restaurant Market.</a:t>
            </a:r>
          </a:p>
          <a:p>
            <a:pPr marL="502920" indent="-457200">
              <a:buFont typeface="+mj-lt"/>
              <a:buAutoNum type="arabicPeriod"/>
            </a:pPr>
            <a:r>
              <a:rPr lang="en-IN" sz="2000" dirty="0" smtClean="0">
                <a:latin typeface="Comic Sans MS" pitchFamily="66" charset="0"/>
              </a:rPr>
              <a:t>Staten Island ranks last in average rating of Indian Restaurants.</a:t>
            </a:r>
          </a:p>
          <a:p>
            <a:pPr marL="502920" indent="-457200">
              <a:buFont typeface="+mj-lt"/>
              <a:buAutoNum type="arabicPeriod"/>
            </a:pPr>
            <a:r>
              <a:rPr lang="en-IN" sz="2000" dirty="0" smtClean="0">
                <a:latin typeface="Comic Sans MS" pitchFamily="66" charset="0"/>
              </a:rPr>
              <a:t>Manhattan is the best place to stay if you prefer Indian Cuisine.</a:t>
            </a:r>
          </a:p>
          <a:p>
            <a:pPr>
              <a:buNone/>
            </a:pPr>
            <a:endParaRPr lang="en-US" sz="2000" dirty="0">
              <a:latin typeface="Comic Sans MS" pitchFamily="66" charset="0"/>
            </a:endParaRPr>
          </a:p>
        </p:txBody>
      </p:sp>
      <p:pic>
        <p:nvPicPr>
          <p:cNvPr id="4" name="Picture 3"/>
          <p:cNvPicPr/>
          <p:nvPr/>
        </p:nvPicPr>
        <p:blipFill rotWithShape="1">
          <a:blip r:embed="rId2"/>
          <a:srcRect r="41869"/>
          <a:stretch/>
        </p:blipFill>
        <p:spPr>
          <a:xfrm>
            <a:off x="1371600" y="3276600"/>
            <a:ext cx="4502596" cy="1066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17</TotalTime>
  <Words>614</Words>
  <Application>Microsoft Office PowerPoint</Application>
  <PresentationFormat>On-screen Show (4:3)</PresentationFormat>
  <Paragraphs>43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Battle of Neighbourhood</vt:lpstr>
      <vt:lpstr>Introduction </vt:lpstr>
      <vt:lpstr>Data Section</vt:lpstr>
      <vt:lpstr>Methodology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dc:title>
  <dc:creator>pcs</dc:creator>
  <cp:lastModifiedBy>pcs</cp:lastModifiedBy>
  <cp:revision>2</cp:revision>
  <dcterms:created xsi:type="dcterms:W3CDTF">2020-06-20T06:22:57Z</dcterms:created>
  <dcterms:modified xsi:type="dcterms:W3CDTF">2020-06-20T06:40:55Z</dcterms:modified>
</cp:coreProperties>
</file>