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31"/>
  </p:notesMasterIdLst>
  <p:sldIdLst>
    <p:sldId id="287" r:id="rId4"/>
    <p:sldId id="257" r:id="rId5"/>
    <p:sldId id="301" r:id="rId6"/>
    <p:sldId id="299" r:id="rId7"/>
    <p:sldId id="258" r:id="rId8"/>
    <p:sldId id="259" r:id="rId9"/>
    <p:sldId id="260" r:id="rId10"/>
    <p:sldId id="261" r:id="rId11"/>
    <p:sldId id="262" r:id="rId12"/>
    <p:sldId id="263" r:id="rId13"/>
    <p:sldId id="264" r:id="rId14"/>
    <p:sldId id="302" r:id="rId15"/>
    <p:sldId id="268" r:id="rId16"/>
    <p:sldId id="269" r:id="rId17"/>
    <p:sldId id="270" r:id="rId18"/>
    <p:sldId id="288" r:id="rId19"/>
    <p:sldId id="289" r:id="rId20"/>
    <p:sldId id="290" r:id="rId21"/>
    <p:sldId id="292" r:id="rId22"/>
    <p:sldId id="293" r:id="rId23"/>
    <p:sldId id="294" r:id="rId24"/>
    <p:sldId id="295" r:id="rId25"/>
    <p:sldId id="303" r:id="rId26"/>
    <p:sldId id="296" r:id="rId27"/>
    <p:sldId id="297" r:id="rId28"/>
    <p:sldId id="298" r:id="rId29"/>
    <p:sldId id="300" r:id="rId30"/>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57" d="100"/>
          <a:sy n="57" d="100"/>
        </p:scale>
        <p:origin x="-77" y="-816"/>
      </p:cViewPr>
      <p:guideLst>
        <p:guide orient="horz" pos="1786"/>
        <p:guide pos="3175"/>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C35B0D45-C5C6-4840-A240-81FE844FAD80}" type="datetimeFigureOut">
              <a:rPr lang="en-US" smtClean="0"/>
              <a:pPr/>
              <a:t>5/22/2025</a:t>
            </a:fld>
            <a:endParaRPr lang="en-US"/>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B2BB0686-6ADC-4D72-BD2F-5A2689CFBA7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24" name="PlaceHolder 2"/>
          <p:cNvSpPr>
            <a:spLocks noGrp="1"/>
          </p:cNvSpPr>
          <p:nvPr>
            <p:ph/>
          </p:nvPr>
        </p:nvSpPr>
        <p:spPr>
          <a:xfrm>
            <a:off x="503640" y="1326600"/>
            <a:ext cx="907200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25" name="PlaceHolder 3"/>
          <p:cNvSpPr>
            <a:spLocks noGrp="1"/>
          </p:cNvSpPr>
          <p:nvPr>
            <p:ph/>
          </p:nvPr>
        </p:nvSpPr>
        <p:spPr>
          <a:xfrm>
            <a:off x="503640" y="3044520"/>
            <a:ext cx="907200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27" name="PlaceHolder 2"/>
          <p:cNvSpPr>
            <a:spLocks noGrp="1"/>
          </p:cNvSpPr>
          <p:nvPr>
            <p:ph/>
          </p:nvPr>
        </p:nvSpPr>
        <p:spPr>
          <a:xfrm>
            <a:off x="50364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28" name="PlaceHolder 3"/>
          <p:cNvSpPr>
            <a:spLocks noGrp="1"/>
          </p:cNvSpPr>
          <p:nvPr>
            <p:ph/>
          </p:nvPr>
        </p:nvSpPr>
        <p:spPr>
          <a:xfrm>
            <a:off x="515232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29" name="PlaceHolder 4"/>
          <p:cNvSpPr>
            <a:spLocks noGrp="1"/>
          </p:cNvSpPr>
          <p:nvPr>
            <p:ph/>
          </p:nvPr>
        </p:nvSpPr>
        <p:spPr>
          <a:xfrm>
            <a:off x="503640" y="304452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30" name="PlaceHolder 5"/>
          <p:cNvSpPr>
            <a:spLocks noGrp="1"/>
          </p:cNvSpPr>
          <p:nvPr>
            <p:ph/>
          </p:nvPr>
        </p:nvSpPr>
        <p:spPr>
          <a:xfrm>
            <a:off x="5152320" y="304452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32" name="PlaceHolder 2"/>
          <p:cNvSpPr>
            <a:spLocks noGrp="1"/>
          </p:cNvSpPr>
          <p:nvPr>
            <p:ph/>
          </p:nvPr>
        </p:nvSpPr>
        <p:spPr>
          <a:xfrm>
            <a:off x="503640" y="132660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33" name="PlaceHolder 3"/>
          <p:cNvSpPr>
            <a:spLocks noGrp="1"/>
          </p:cNvSpPr>
          <p:nvPr>
            <p:ph/>
          </p:nvPr>
        </p:nvSpPr>
        <p:spPr>
          <a:xfrm>
            <a:off x="3571200" y="132660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34" name="PlaceHolder 4"/>
          <p:cNvSpPr>
            <a:spLocks noGrp="1"/>
          </p:cNvSpPr>
          <p:nvPr>
            <p:ph/>
          </p:nvPr>
        </p:nvSpPr>
        <p:spPr>
          <a:xfrm>
            <a:off x="6638760" y="132660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35" name="PlaceHolder 5"/>
          <p:cNvSpPr>
            <a:spLocks noGrp="1"/>
          </p:cNvSpPr>
          <p:nvPr>
            <p:ph/>
          </p:nvPr>
        </p:nvSpPr>
        <p:spPr>
          <a:xfrm>
            <a:off x="503640" y="304452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36" name="PlaceHolder 6"/>
          <p:cNvSpPr>
            <a:spLocks noGrp="1"/>
          </p:cNvSpPr>
          <p:nvPr>
            <p:ph/>
          </p:nvPr>
        </p:nvSpPr>
        <p:spPr>
          <a:xfrm>
            <a:off x="3571200" y="304452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37" name="PlaceHolder 7"/>
          <p:cNvSpPr>
            <a:spLocks noGrp="1"/>
          </p:cNvSpPr>
          <p:nvPr>
            <p:ph/>
          </p:nvPr>
        </p:nvSpPr>
        <p:spPr>
          <a:xfrm>
            <a:off x="6638760" y="304452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CA6B3BD5-F49C-4126-BDE8-93BD2F6A2A98}" type="slidenum">
              <a:rPr/>
              <a:pPr/>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44" name="PlaceHolder 2"/>
          <p:cNvSpPr>
            <a:spLocks noGrp="1"/>
          </p:cNvSpPr>
          <p:nvPr>
            <p:ph type="subTitle"/>
          </p:nvPr>
        </p:nvSpPr>
        <p:spPr>
          <a:xfrm>
            <a:off x="503640" y="1326600"/>
            <a:ext cx="9072000" cy="328860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50E7AD1E-8826-473F-9489-7B3F1B20EB46}" type="slidenum">
              <a:rPr/>
              <a:pPr/>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46" name="PlaceHolder 2"/>
          <p:cNvSpPr>
            <a:spLocks noGrp="1"/>
          </p:cNvSpPr>
          <p:nvPr>
            <p:ph/>
          </p:nvPr>
        </p:nvSpPr>
        <p:spPr>
          <a:xfrm>
            <a:off x="503640" y="1326600"/>
            <a:ext cx="9072000" cy="328860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C5C61183-FA01-43B6-B89D-FB99F8015516}" type="slidenum">
              <a:rPr/>
              <a:pPr/>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48" name="PlaceHolder 2"/>
          <p:cNvSpPr>
            <a:spLocks noGrp="1"/>
          </p:cNvSpPr>
          <p:nvPr>
            <p:ph/>
          </p:nvPr>
        </p:nvSpPr>
        <p:spPr>
          <a:xfrm>
            <a:off x="503640" y="1326600"/>
            <a:ext cx="4426920" cy="328860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49" name="PlaceHolder 3"/>
          <p:cNvSpPr>
            <a:spLocks noGrp="1"/>
          </p:cNvSpPr>
          <p:nvPr>
            <p:ph/>
          </p:nvPr>
        </p:nvSpPr>
        <p:spPr>
          <a:xfrm>
            <a:off x="5152320" y="1326600"/>
            <a:ext cx="4426920" cy="328860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5731B0F0-4DDD-4FAD-BA9B-726A5DDAE17D}" type="slidenum">
              <a:rPr/>
              <a:pPr/>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0E995AD3-4911-46BD-B481-63E7435C971F}" type="slidenum">
              <a:rPr/>
              <a:pPr/>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3640" y="226080"/>
            <a:ext cx="9072000" cy="439020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A8DAA6A3-2F19-45C7-B893-E3385FA1A3D6}" type="slidenum">
              <a:rPr/>
              <a:pPr/>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53" name="PlaceHolder 2"/>
          <p:cNvSpPr>
            <a:spLocks noGrp="1"/>
          </p:cNvSpPr>
          <p:nvPr>
            <p:ph/>
          </p:nvPr>
        </p:nvSpPr>
        <p:spPr>
          <a:xfrm>
            <a:off x="50364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54" name="PlaceHolder 3"/>
          <p:cNvSpPr>
            <a:spLocks noGrp="1"/>
          </p:cNvSpPr>
          <p:nvPr>
            <p:ph/>
          </p:nvPr>
        </p:nvSpPr>
        <p:spPr>
          <a:xfrm>
            <a:off x="5152320" y="1326600"/>
            <a:ext cx="4426920" cy="328860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55" name="PlaceHolder 4"/>
          <p:cNvSpPr>
            <a:spLocks noGrp="1"/>
          </p:cNvSpPr>
          <p:nvPr>
            <p:ph/>
          </p:nvPr>
        </p:nvSpPr>
        <p:spPr>
          <a:xfrm>
            <a:off x="503640" y="304452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818E507A-16F0-45B1-B375-BB2AF658240D}" type="slidenum">
              <a:rPr/>
              <a:pPr/>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3" name="PlaceHolder 2"/>
          <p:cNvSpPr>
            <a:spLocks noGrp="1"/>
          </p:cNvSpPr>
          <p:nvPr>
            <p:ph type="subTitle"/>
          </p:nvPr>
        </p:nvSpPr>
        <p:spPr>
          <a:xfrm>
            <a:off x="503640" y="1326600"/>
            <a:ext cx="9072000" cy="328860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57" name="PlaceHolder 2"/>
          <p:cNvSpPr>
            <a:spLocks noGrp="1"/>
          </p:cNvSpPr>
          <p:nvPr>
            <p:ph/>
          </p:nvPr>
        </p:nvSpPr>
        <p:spPr>
          <a:xfrm>
            <a:off x="503640" y="1326600"/>
            <a:ext cx="4426920" cy="328860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58" name="PlaceHolder 3"/>
          <p:cNvSpPr>
            <a:spLocks noGrp="1"/>
          </p:cNvSpPr>
          <p:nvPr>
            <p:ph/>
          </p:nvPr>
        </p:nvSpPr>
        <p:spPr>
          <a:xfrm>
            <a:off x="515232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59" name="PlaceHolder 4"/>
          <p:cNvSpPr>
            <a:spLocks noGrp="1"/>
          </p:cNvSpPr>
          <p:nvPr>
            <p:ph/>
          </p:nvPr>
        </p:nvSpPr>
        <p:spPr>
          <a:xfrm>
            <a:off x="5152320" y="304452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B6CF78CF-80C8-4F89-8E57-1D20389A0D05}" type="slidenum">
              <a:rPr/>
              <a:pPr/>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61" name="PlaceHolder 2"/>
          <p:cNvSpPr>
            <a:spLocks noGrp="1"/>
          </p:cNvSpPr>
          <p:nvPr>
            <p:ph/>
          </p:nvPr>
        </p:nvSpPr>
        <p:spPr>
          <a:xfrm>
            <a:off x="50364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62" name="PlaceHolder 3"/>
          <p:cNvSpPr>
            <a:spLocks noGrp="1"/>
          </p:cNvSpPr>
          <p:nvPr>
            <p:ph/>
          </p:nvPr>
        </p:nvSpPr>
        <p:spPr>
          <a:xfrm>
            <a:off x="515232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63" name="PlaceHolder 4"/>
          <p:cNvSpPr>
            <a:spLocks noGrp="1"/>
          </p:cNvSpPr>
          <p:nvPr>
            <p:ph/>
          </p:nvPr>
        </p:nvSpPr>
        <p:spPr>
          <a:xfrm>
            <a:off x="503640" y="3044520"/>
            <a:ext cx="907200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618326CD-D902-493F-A10F-E3D5941FFFF1}" type="slidenum">
              <a:rPr/>
              <a:pPr/>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65" name="PlaceHolder 2"/>
          <p:cNvSpPr>
            <a:spLocks noGrp="1"/>
          </p:cNvSpPr>
          <p:nvPr>
            <p:ph/>
          </p:nvPr>
        </p:nvSpPr>
        <p:spPr>
          <a:xfrm>
            <a:off x="503640" y="1326600"/>
            <a:ext cx="907200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66" name="PlaceHolder 3"/>
          <p:cNvSpPr>
            <a:spLocks noGrp="1"/>
          </p:cNvSpPr>
          <p:nvPr>
            <p:ph/>
          </p:nvPr>
        </p:nvSpPr>
        <p:spPr>
          <a:xfrm>
            <a:off x="503640" y="3044520"/>
            <a:ext cx="907200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5478E040-D149-4E01-B6FC-3F7993F62CE3}" type="slidenum">
              <a:rPr/>
              <a:pPr/>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68" name="PlaceHolder 2"/>
          <p:cNvSpPr>
            <a:spLocks noGrp="1"/>
          </p:cNvSpPr>
          <p:nvPr>
            <p:ph/>
          </p:nvPr>
        </p:nvSpPr>
        <p:spPr>
          <a:xfrm>
            <a:off x="50364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69" name="PlaceHolder 3"/>
          <p:cNvSpPr>
            <a:spLocks noGrp="1"/>
          </p:cNvSpPr>
          <p:nvPr>
            <p:ph/>
          </p:nvPr>
        </p:nvSpPr>
        <p:spPr>
          <a:xfrm>
            <a:off x="515232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70" name="PlaceHolder 4"/>
          <p:cNvSpPr>
            <a:spLocks noGrp="1"/>
          </p:cNvSpPr>
          <p:nvPr>
            <p:ph/>
          </p:nvPr>
        </p:nvSpPr>
        <p:spPr>
          <a:xfrm>
            <a:off x="503640" y="304452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71" name="PlaceHolder 5"/>
          <p:cNvSpPr>
            <a:spLocks noGrp="1"/>
          </p:cNvSpPr>
          <p:nvPr>
            <p:ph/>
          </p:nvPr>
        </p:nvSpPr>
        <p:spPr>
          <a:xfrm>
            <a:off x="5152320" y="304452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47B5BF8B-D432-4A0B-B1FA-35EE2C64B852}" type="slidenum">
              <a:rPr/>
              <a:pPr/>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73" name="PlaceHolder 2"/>
          <p:cNvSpPr>
            <a:spLocks noGrp="1"/>
          </p:cNvSpPr>
          <p:nvPr>
            <p:ph/>
          </p:nvPr>
        </p:nvSpPr>
        <p:spPr>
          <a:xfrm>
            <a:off x="503640" y="132660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74" name="PlaceHolder 3"/>
          <p:cNvSpPr>
            <a:spLocks noGrp="1"/>
          </p:cNvSpPr>
          <p:nvPr>
            <p:ph/>
          </p:nvPr>
        </p:nvSpPr>
        <p:spPr>
          <a:xfrm>
            <a:off x="3571200" y="132660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75" name="PlaceHolder 4"/>
          <p:cNvSpPr>
            <a:spLocks noGrp="1"/>
          </p:cNvSpPr>
          <p:nvPr>
            <p:ph/>
          </p:nvPr>
        </p:nvSpPr>
        <p:spPr>
          <a:xfrm>
            <a:off x="6638760" y="132660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76" name="PlaceHolder 5"/>
          <p:cNvSpPr>
            <a:spLocks noGrp="1"/>
          </p:cNvSpPr>
          <p:nvPr>
            <p:ph/>
          </p:nvPr>
        </p:nvSpPr>
        <p:spPr>
          <a:xfrm>
            <a:off x="503640" y="304452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77" name="PlaceHolder 6"/>
          <p:cNvSpPr>
            <a:spLocks noGrp="1"/>
          </p:cNvSpPr>
          <p:nvPr>
            <p:ph/>
          </p:nvPr>
        </p:nvSpPr>
        <p:spPr>
          <a:xfrm>
            <a:off x="3571200" y="304452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78" name="PlaceHolder 7"/>
          <p:cNvSpPr>
            <a:spLocks noGrp="1"/>
          </p:cNvSpPr>
          <p:nvPr>
            <p:ph/>
          </p:nvPr>
        </p:nvSpPr>
        <p:spPr>
          <a:xfrm>
            <a:off x="6638760" y="304452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281DE900-D060-4AA4-8C89-59D240004644}" type="slidenum">
              <a:rPr/>
              <a:pPr/>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82" name="PlaceHolder 2"/>
          <p:cNvSpPr>
            <a:spLocks noGrp="1"/>
          </p:cNvSpPr>
          <p:nvPr>
            <p:ph type="subTitle"/>
          </p:nvPr>
        </p:nvSpPr>
        <p:spPr>
          <a:xfrm>
            <a:off x="503640" y="1326600"/>
            <a:ext cx="9072000" cy="328860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84" name="PlaceHolder 2"/>
          <p:cNvSpPr>
            <a:spLocks noGrp="1"/>
          </p:cNvSpPr>
          <p:nvPr>
            <p:ph/>
          </p:nvPr>
        </p:nvSpPr>
        <p:spPr>
          <a:xfrm>
            <a:off x="503640" y="1326600"/>
            <a:ext cx="9072000" cy="328860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86" name="PlaceHolder 2"/>
          <p:cNvSpPr>
            <a:spLocks noGrp="1"/>
          </p:cNvSpPr>
          <p:nvPr>
            <p:ph/>
          </p:nvPr>
        </p:nvSpPr>
        <p:spPr>
          <a:xfrm>
            <a:off x="503640" y="1326600"/>
            <a:ext cx="4426920" cy="328860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87" name="PlaceHolder 3"/>
          <p:cNvSpPr>
            <a:spLocks noGrp="1"/>
          </p:cNvSpPr>
          <p:nvPr>
            <p:ph/>
          </p:nvPr>
        </p:nvSpPr>
        <p:spPr>
          <a:xfrm>
            <a:off x="5152320" y="1326600"/>
            <a:ext cx="4426920" cy="328860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5" name="PlaceHolder 2"/>
          <p:cNvSpPr>
            <a:spLocks noGrp="1"/>
          </p:cNvSpPr>
          <p:nvPr>
            <p:ph/>
          </p:nvPr>
        </p:nvSpPr>
        <p:spPr>
          <a:xfrm>
            <a:off x="503640" y="1326600"/>
            <a:ext cx="9072000" cy="328860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3640" y="226080"/>
            <a:ext cx="9072000" cy="439020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91" name="PlaceHolder 2"/>
          <p:cNvSpPr>
            <a:spLocks noGrp="1"/>
          </p:cNvSpPr>
          <p:nvPr>
            <p:ph/>
          </p:nvPr>
        </p:nvSpPr>
        <p:spPr>
          <a:xfrm>
            <a:off x="50364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92" name="PlaceHolder 3"/>
          <p:cNvSpPr>
            <a:spLocks noGrp="1"/>
          </p:cNvSpPr>
          <p:nvPr>
            <p:ph/>
          </p:nvPr>
        </p:nvSpPr>
        <p:spPr>
          <a:xfrm>
            <a:off x="5152320" y="1326600"/>
            <a:ext cx="4426920" cy="328860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93" name="PlaceHolder 4"/>
          <p:cNvSpPr>
            <a:spLocks noGrp="1"/>
          </p:cNvSpPr>
          <p:nvPr>
            <p:ph/>
          </p:nvPr>
        </p:nvSpPr>
        <p:spPr>
          <a:xfrm>
            <a:off x="503640" y="304452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95" name="PlaceHolder 2"/>
          <p:cNvSpPr>
            <a:spLocks noGrp="1"/>
          </p:cNvSpPr>
          <p:nvPr>
            <p:ph/>
          </p:nvPr>
        </p:nvSpPr>
        <p:spPr>
          <a:xfrm>
            <a:off x="503640" y="1326600"/>
            <a:ext cx="4426920" cy="328860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96" name="PlaceHolder 3"/>
          <p:cNvSpPr>
            <a:spLocks noGrp="1"/>
          </p:cNvSpPr>
          <p:nvPr>
            <p:ph/>
          </p:nvPr>
        </p:nvSpPr>
        <p:spPr>
          <a:xfrm>
            <a:off x="515232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97" name="PlaceHolder 4"/>
          <p:cNvSpPr>
            <a:spLocks noGrp="1"/>
          </p:cNvSpPr>
          <p:nvPr>
            <p:ph/>
          </p:nvPr>
        </p:nvSpPr>
        <p:spPr>
          <a:xfrm>
            <a:off x="5152320" y="304452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99" name="PlaceHolder 2"/>
          <p:cNvSpPr>
            <a:spLocks noGrp="1"/>
          </p:cNvSpPr>
          <p:nvPr>
            <p:ph/>
          </p:nvPr>
        </p:nvSpPr>
        <p:spPr>
          <a:xfrm>
            <a:off x="50364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100" name="PlaceHolder 3"/>
          <p:cNvSpPr>
            <a:spLocks noGrp="1"/>
          </p:cNvSpPr>
          <p:nvPr>
            <p:ph/>
          </p:nvPr>
        </p:nvSpPr>
        <p:spPr>
          <a:xfrm>
            <a:off x="515232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101" name="PlaceHolder 4"/>
          <p:cNvSpPr>
            <a:spLocks noGrp="1"/>
          </p:cNvSpPr>
          <p:nvPr>
            <p:ph/>
          </p:nvPr>
        </p:nvSpPr>
        <p:spPr>
          <a:xfrm>
            <a:off x="503640" y="3044520"/>
            <a:ext cx="907200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103" name="PlaceHolder 2"/>
          <p:cNvSpPr>
            <a:spLocks noGrp="1"/>
          </p:cNvSpPr>
          <p:nvPr>
            <p:ph/>
          </p:nvPr>
        </p:nvSpPr>
        <p:spPr>
          <a:xfrm>
            <a:off x="503640" y="1326600"/>
            <a:ext cx="907200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104" name="PlaceHolder 3"/>
          <p:cNvSpPr>
            <a:spLocks noGrp="1"/>
          </p:cNvSpPr>
          <p:nvPr>
            <p:ph/>
          </p:nvPr>
        </p:nvSpPr>
        <p:spPr>
          <a:xfrm>
            <a:off x="503640" y="3044520"/>
            <a:ext cx="907200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106" name="PlaceHolder 2"/>
          <p:cNvSpPr>
            <a:spLocks noGrp="1"/>
          </p:cNvSpPr>
          <p:nvPr>
            <p:ph/>
          </p:nvPr>
        </p:nvSpPr>
        <p:spPr>
          <a:xfrm>
            <a:off x="50364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107" name="PlaceHolder 3"/>
          <p:cNvSpPr>
            <a:spLocks noGrp="1"/>
          </p:cNvSpPr>
          <p:nvPr>
            <p:ph/>
          </p:nvPr>
        </p:nvSpPr>
        <p:spPr>
          <a:xfrm>
            <a:off x="515232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108" name="PlaceHolder 4"/>
          <p:cNvSpPr>
            <a:spLocks noGrp="1"/>
          </p:cNvSpPr>
          <p:nvPr>
            <p:ph/>
          </p:nvPr>
        </p:nvSpPr>
        <p:spPr>
          <a:xfrm>
            <a:off x="503640" y="304452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109" name="PlaceHolder 5"/>
          <p:cNvSpPr>
            <a:spLocks noGrp="1"/>
          </p:cNvSpPr>
          <p:nvPr>
            <p:ph/>
          </p:nvPr>
        </p:nvSpPr>
        <p:spPr>
          <a:xfrm>
            <a:off x="5152320" y="304452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111" name="PlaceHolder 2"/>
          <p:cNvSpPr>
            <a:spLocks noGrp="1"/>
          </p:cNvSpPr>
          <p:nvPr>
            <p:ph/>
          </p:nvPr>
        </p:nvSpPr>
        <p:spPr>
          <a:xfrm>
            <a:off x="503640" y="132660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112" name="PlaceHolder 3"/>
          <p:cNvSpPr>
            <a:spLocks noGrp="1"/>
          </p:cNvSpPr>
          <p:nvPr>
            <p:ph/>
          </p:nvPr>
        </p:nvSpPr>
        <p:spPr>
          <a:xfrm>
            <a:off x="3571200" y="132660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113" name="PlaceHolder 4"/>
          <p:cNvSpPr>
            <a:spLocks noGrp="1"/>
          </p:cNvSpPr>
          <p:nvPr>
            <p:ph/>
          </p:nvPr>
        </p:nvSpPr>
        <p:spPr>
          <a:xfrm>
            <a:off x="6638760" y="132660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114" name="PlaceHolder 5"/>
          <p:cNvSpPr>
            <a:spLocks noGrp="1"/>
          </p:cNvSpPr>
          <p:nvPr>
            <p:ph/>
          </p:nvPr>
        </p:nvSpPr>
        <p:spPr>
          <a:xfrm>
            <a:off x="503640" y="304452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115" name="PlaceHolder 6"/>
          <p:cNvSpPr>
            <a:spLocks noGrp="1"/>
          </p:cNvSpPr>
          <p:nvPr>
            <p:ph/>
          </p:nvPr>
        </p:nvSpPr>
        <p:spPr>
          <a:xfrm>
            <a:off x="3571200" y="304452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116" name="PlaceHolder 7"/>
          <p:cNvSpPr>
            <a:spLocks noGrp="1"/>
          </p:cNvSpPr>
          <p:nvPr>
            <p:ph/>
          </p:nvPr>
        </p:nvSpPr>
        <p:spPr>
          <a:xfrm>
            <a:off x="6638760" y="304452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7" name="PlaceHolder 2"/>
          <p:cNvSpPr>
            <a:spLocks noGrp="1"/>
          </p:cNvSpPr>
          <p:nvPr>
            <p:ph/>
          </p:nvPr>
        </p:nvSpPr>
        <p:spPr>
          <a:xfrm>
            <a:off x="503640" y="1326600"/>
            <a:ext cx="4426920" cy="328860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8" name="PlaceHolder 3"/>
          <p:cNvSpPr>
            <a:spLocks noGrp="1"/>
          </p:cNvSpPr>
          <p:nvPr>
            <p:ph/>
          </p:nvPr>
        </p:nvSpPr>
        <p:spPr>
          <a:xfrm>
            <a:off x="5152320" y="1326600"/>
            <a:ext cx="4426920" cy="328860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3640" y="226080"/>
            <a:ext cx="9072000" cy="439020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12" name="PlaceHolder 2"/>
          <p:cNvSpPr>
            <a:spLocks noGrp="1"/>
          </p:cNvSpPr>
          <p:nvPr>
            <p:ph/>
          </p:nvPr>
        </p:nvSpPr>
        <p:spPr>
          <a:xfrm>
            <a:off x="50364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13" name="PlaceHolder 3"/>
          <p:cNvSpPr>
            <a:spLocks noGrp="1"/>
          </p:cNvSpPr>
          <p:nvPr>
            <p:ph/>
          </p:nvPr>
        </p:nvSpPr>
        <p:spPr>
          <a:xfrm>
            <a:off x="5152320" y="1326600"/>
            <a:ext cx="4426920" cy="328860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14" name="PlaceHolder 4"/>
          <p:cNvSpPr>
            <a:spLocks noGrp="1"/>
          </p:cNvSpPr>
          <p:nvPr>
            <p:ph/>
          </p:nvPr>
        </p:nvSpPr>
        <p:spPr>
          <a:xfrm>
            <a:off x="503640" y="304452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16" name="PlaceHolder 2"/>
          <p:cNvSpPr>
            <a:spLocks noGrp="1"/>
          </p:cNvSpPr>
          <p:nvPr>
            <p:ph/>
          </p:nvPr>
        </p:nvSpPr>
        <p:spPr>
          <a:xfrm>
            <a:off x="503640" y="1326600"/>
            <a:ext cx="4426920" cy="328860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17" name="PlaceHolder 3"/>
          <p:cNvSpPr>
            <a:spLocks noGrp="1"/>
          </p:cNvSpPr>
          <p:nvPr>
            <p:ph/>
          </p:nvPr>
        </p:nvSpPr>
        <p:spPr>
          <a:xfrm>
            <a:off x="515232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18" name="PlaceHolder 4"/>
          <p:cNvSpPr>
            <a:spLocks noGrp="1"/>
          </p:cNvSpPr>
          <p:nvPr>
            <p:ph/>
          </p:nvPr>
        </p:nvSpPr>
        <p:spPr>
          <a:xfrm>
            <a:off x="5152320" y="304452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20" name="PlaceHolder 2"/>
          <p:cNvSpPr>
            <a:spLocks noGrp="1"/>
          </p:cNvSpPr>
          <p:nvPr>
            <p:ph/>
          </p:nvPr>
        </p:nvSpPr>
        <p:spPr>
          <a:xfrm>
            <a:off x="50364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21" name="PlaceHolder 3"/>
          <p:cNvSpPr>
            <a:spLocks noGrp="1"/>
          </p:cNvSpPr>
          <p:nvPr>
            <p:ph/>
          </p:nvPr>
        </p:nvSpPr>
        <p:spPr>
          <a:xfrm>
            <a:off x="515232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22" name="PlaceHolder 4"/>
          <p:cNvSpPr>
            <a:spLocks noGrp="1"/>
          </p:cNvSpPr>
          <p:nvPr>
            <p:ph/>
          </p:nvPr>
        </p:nvSpPr>
        <p:spPr>
          <a:xfrm>
            <a:off x="503640" y="3044520"/>
            <a:ext cx="907200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1640" cy="946080"/>
          </a:xfrm>
          <a:prstGeom prst="rect">
            <a:avLst/>
          </a:prstGeom>
          <a:noFill/>
          <a:ln w="0">
            <a:noFill/>
          </a:ln>
        </p:spPr>
        <p:txBody>
          <a:bodyPr lIns="0" tIns="0" rIns="0" bIns="0" anchor="ctr">
            <a:noAutofit/>
          </a:bodyPr>
          <a:lstStyle/>
          <a:p>
            <a:pPr indent="0">
              <a:buNone/>
            </a:pPr>
            <a:r>
              <a:rPr lang="en-IN" sz="1800" b="0" strike="noStrike" spc="-1">
                <a:solidFill>
                  <a:srgbClr val="000000"/>
                </a:solidFill>
                <a:latin typeface="Arial"/>
              </a:rPr>
              <a:t>Click to edit the title text format</a:t>
            </a:r>
          </a:p>
        </p:txBody>
      </p:sp>
      <p:sp>
        <p:nvSpPr>
          <p:cNvPr id="3" name="PlaceHolder 2"/>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PlaceHolder 1"/>
          <p:cNvSpPr>
            <a:spLocks noGrp="1"/>
          </p:cNvSpPr>
          <p:nvPr>
            <p:ph type="ftr" idx="1"/>
          </p:nvPr>
        </p:nvSpPr>
        <p:spPr>
          <a:xfrm>
            <a:off x="3447360" y="5165280"/>
            <a:ext cx="3193920" cy="389520"/>
          </a:xfrm>
          <a:prstGeom prst="rect">
            <a:avLst/>
          </a:prstGeom>
          <a:noFill/>
          <a:ln w="0">
            <a:noFill/>
          </a:ln>
        </p:spPr>
        <p:txBody>
          <a:bodyPr lIns="0" tIns="0" rIns="0" bIns="0" anchor="t">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39" name="PlaceHolder 2"/>
          <p:cNvSpPr>
            <a:spLocks noGrp="1"/>
          </p:cNvSpPr>
          <p:nvPr>
            <p:ph type="sldNum" idx="2"/>
          </p:nvPr>
        </p:nvSpPr>
        <p:spPr>
          <a:xfrm>
            <a:off x="7227360" y="5165280"/>
            <a:ext cx="2347200" cy="389520"/>
          </a:xfrm>
          <a:prstGeom prst="rect">
            <a:avLst/>
          </a:prstGeom>
          <a:noFill/>
          <a:ln w="0">
            <a:noFill/>
          </a:ln>
        </p:spPr>
        <p:txBody>
          <a:bodyPr lIns="0" tIns="0" rIns="0" bIns="0" anchor="t">
            <a:noAutofit/>
          </a:bodyPr>
          <a:lstStyle>
            <a:lvl1pPr indent="0" algn="r">
              <a:lnSpc>
                <a:spcPct val="100000"/>
              </a:lnSpc>
              <a:buNone/>
              <a:tabLst>
                <a:tab pos="0" algn="l"/>
              </a:tabLst>
              <a:defRPr lang="en-IN" sz="1400" b="0" strike="noStrike" spc="-1">
                <a:solidFill>
                  <a:srgbClr val="000000"/>
                </a:solidFill>
                <a:latin typeface="Times New Roman"/>
              </a:defRPr>
            </a:lvl1pPr>
          </a:lstStyle>
          <a:p>
            <a:pPr indent="0" algn="r">
              <a:lnSpc>
                <a:spcPct val="100000"/>
              </a:lnSpc>
              <a:buNone/>
              <a:tabLst>
                <a:tab pos="0" algn="l"/>
              </a:tabLst>
            </a:pPr>
            <a:fld id="{A8048C1A-2F8E-490E-BA68-AFC7BD3B4659}" type="slidenum">
              <a:rPr lang="en-IN" sz="1400" b="0" strike="noStrike" spc="-1">
                <a:solidFill>
                  <a:srgbClr val="000000"/>
                </a:solidFill>
                <a:latin typeface="Times New Roman"/>
              </a:rPr>
              <a:pPr indent="0" algn="r">
                <a:lnSpc>
                  <a:spcPct val="100000"/>
                </a:lnSpc>
                <a:buNone/>
                <a:tabLst>
                  <a:tab pos="0" algn="l"/>
                </a:tabLst>
              </a:pPr>
              <a:t>‹#›</a:t>
            </a:fld>
            <a:endParaRPr lang="en-IN" sz="1400" b="0" strike="noStrike" spc="-1">
              <a:solidFill>
                <a:srgbClr val="000000"/>
              </a:solidFill>
              <a:latin typeface="Times New Roman"/>
            </a:endParaRPr>
          </a:p>
        </p:txBody>
      </p:sp>
      <p:sp>
        <p:nvSpPr>
          <p:cNvPr id="40" name="PlaceHolder 3"/>
          <p:cNvSpPr>
            <a:spLocks noGrp="1"/>
          </p:cNvSpPr>
          <p:nvPr>
            <p:ph type="dt" idx="3"/>
          </p:nvPr>
        </p:nvSpPr>
        <p:spPr>
          <a:xfrm>
            <a:off x="504000" y="5165280"/>
            <a:ext cx="2347200" cy="389520"/>
          </a:xfrm>
          <a:prstGeom prst="rect">
            <a:avLst/>
          </a:prstGeom>
          <a:noFill/>
          <a:ln w="0">
            <a:noFill/>
          </a:ln>
        </p:spPr>
        <p:txBody>
          <a:bodyPr lIns="0" tIns="0" rIns="0" bIns="0" anchor="t">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41" name="PlaceHolder 4"/>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42" name="PlaceHolder 5"/>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80" name="PlaceHolder 2"/>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4E14A40-CD6A-62EE-86C8-991B54F95172}"/>
              </a:ext>
            </a:extLst>
          </p:cNvPr>
          <p:cNvSpPr txBox="1"/>
          <p:nvPr/>
        </p:nvSpPr>
        <p:spPr>
          <a:xfrm>
            <a:off x="922283" y="1984599"/>
            <a:ext cx="8458200" cy="1841466"/>
          </a:xfrm>
          <a:prstGeom prst="rect">
            <a:avLst/>
          </a:prstGeom>
          <a:noFill/>
        </p:spPr>
        <p:txBody>
          <a:bodyPr wrap="square">
            <a:spAutoFit/>
          </a:bodyPr>
          <a:lstStyle/>
          <a:p>
            <a:pPr algn="ctr">
              <a:lnSpc>
                <a:spcPct val="107000"/>
              </a:lnSpc>
              <a:spcAft>
                <a:spcPts val="800"/>
              </a:spcAft>
            </a:pPr>
            <a:r>
              <a:rPr lang="en-IN" sz="3600" b="1" dirty="0" smtClean="0">
                <a:latin typeface="Times New Roman"/>
                <a:ea typeface="Calibri"/>
                <a:cs typeface="Times New Roman"/>
              </a:rPr>
              <a:t>Greenland: A Secure Land Registration Scheme for </a:t>
            </a:r>
            <a:r>
              <a:rPr lang="en-IN" sz="3600" b="1" dirty="0" err="1" smtClean="0">
                <a:latin typeface="Times New Roman"/>
                <a:ea typeface="Calibri"/>
                <a:cs typeface="Times New Roman"/>
              </a:rPr>
              <a:t>Blockchain</a:t>
            </a:r>
            <a:r>
              <a:rPr lang="en-IN" sz="3600" b="1" dirty="0" smtClean="0">
                <a:latin typeface="Times New Roman"/>
                <a:ea typeface="Calibri"/>
                <a:cs typeface="Times New Roman"/>
              </a:rPr>
              <a:t> and AI-Enabled Agriculture Industry 5.0</a:t>
            </a:r>
            <a:endParaRPr lang="en-US" sz="3600" dirty="0">
              <a:latin typeface="Calibri"/>
              <a:ea typeface="Calibri"/>
              <a:cs typeface="Times New Roman"/>
            </a:endParaRPr>
          </a:p>
        </p:txBody>
      </p:sp>
    </p:spTree>
    <p:extLst>
      <p:ext uri="{BB962C8B-B14F-4D97-AF65-F5344CB8AC3E}">
        <p14:creationId xmlns:p14="http://schemas.microsoft.com/office/powerpoint/2010/main" xmlns="" val="757776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6"/>
          <p:cNvSpPr/>
          <p:nvPr/>
        </p:nvSpPr>
        <p:spPr>
          <a:xfrm>
            <a:off x="673920" y="187920"/>
            <a:ext cx="8978760" cy="81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62500" lnSpcReduction="20000"/>
          </a:bodyPr>
          <a:lstStyle/>
          <a:p>
            <a:pPr>
              <a:lnSpc>
                <a:spcPct val="100000"/>
              </a:lnSpc>
            </a:pPr>
            <a:r>
              <a:rPr lang="en-US" sz="4400" b="1" u="sng" strike="noStrike" spc="-1">
                <a:solidFill>
                  <a:srgbClr val="775F55"/>
                </a:solidFill>
                <a:uFillTx/>
                <a:latin typeface="Tw Cen MT"/>
                <a:ea typeface="DejaVu Sans"/>
              </a:rPr>
              <a:t>SOFTWARE REQUIREMENTS:</a:t>
            </a:r>
            <a:r>
              <a:rPr sz="4400"/>
              <a:t/>
            </a:r>
            <a:br>
              <a:rPr sz="4400"/>
            </a:br>
            <a:endParaRPr lang="en-IN" sz="4400" b="0" strike="noStrike" spc="-1">
              <a:solidFill>
                <a:srgbClr val="000000"/>
              </a:solidFill>
              <a:latin typeface="Arial"/>
            </a:endParaRPr>
          </a:p>
        </p:txBody>
      </p:sp>
      <p:sp>
        <p:nvSpPr>
          <p:cNvPr id="173" name="CustomShape 15"/>
          <p:cNvSpPr/>
          <p:nvPr/>
        </p:nvSpPr>
        <p:spPr>
          <a:xfrm>
            <a:off x="673920" y="1321920"/>
            <a:ext cx="8978760" cy="3709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20040" indent="-316440">
              <a:lnSpc>
                <a:spcPct val="100000"/>
              </a:lnSpc>
              <a:spcBef>
                <a:spcPts val="700"/>
              </a:spcBef>
              <a:buClr>
                <a:srgbClr val="DD8047"/>
              </a:buClr>
              <a:buSzPct val="60000"/>
              <a:buFont typeface="Wingdings" charset="2"/>
              <a:buChar char=""/>
            </a:pPr>
            <a:r>
              <a:rPr lang="en-US" sz="2000" b="0" strike="noStrike" spc="-1" dirty="0">
                <a:solidFill>
                  <a:srgbClr val="000000"/>
                </a:solidFill>
                <a:latin typeface="Tw Cen MT"/>
                <a:ea typeface="DejaVu Sans"/>
              </a:rPr>
              <a:t>Operating system 			: 	Windows Family</a:t>
            </a:r>
            <a:endParaRPr lang="en-IN" sz="2000" b="0" strike="noStrike" spc="-1" dirty="0">
              <a:solidFill>
                <a:srgbClr val="000000"/>
              </a:solidFill>
              <a:latin typeface="Arial"/>
            </a:endParaRPr>
          </a:p>
          <a:p>
            <a:pPr marL="320040" indent="-316440">
              <a:lnSpc>
                <a:spcPct val="100000"/>
              </a:lnSpc>
              <a:spcBef>
                <a:spcPts val="700"/>
              </a:spcBef>
              <a:buClr>
                <a:srgbClr val="DD8047"/>
              </a:buClr>
              <a:buSzPct val="60000"/>
              <a:buFont typeface="Wingdings" charset="2"/>
              <a:buChar char=""/>
            </a:pPr>
            <a:r>
              <a:rPr lang="en-US" sz="2000" b="0" strike="noStrike" spc="-1" dirty="0">
                <a:solidFill>
                  <a:srgbClr val="000000"/>
                </a:solidFill>
                <a:latin typeface="Tw Cen MT"/>
                <a:ea typeface="DejaVu Sans"/>
              </a:rPr>
              <a:t>Coding Language			: 	Python</a:t>
            </a:r>
            <a:endParaRPr lang="en-IN" sz="2000" b="0" strike="noStrike" spc="-1" dirty="0">
              <a:solidFill>
                <a:srgbClr val="000000"/>
              </a:solidFill>
              <a:latin typeface="Arial"/>
            </a:endParaRPr>
          </a:p>
          <a:p>
            <a:pPr>
              <a:lnSpc>
                <a:spcPct val="100000"/>
              </a:lnSpc>
              <a:spcBef>
                <a:spcPts val="700"/>
              </a:spcBef>
            </a:pPr>
            <a:endParaRPr lang="en-IN" sz="2900" b="0" strike="noStrike" spc="-1" dirty="0">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7"/>
          <p:cNvSpPr/>
          <p:nvPr/>
        </p:nvSpPr>
        <p:spPr>
          <a:xfrm>
            <a:off x="548970" y="280786"/>
            <a:ext cx="8978760" cy="81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IN" sz="2400" b="1" strike="noStrike" spc="-1" dirty="0">
                <a:solidFill>
                  <a:srgbClr val="000000"/>
                </a:solidFill>
                <a:latin typeface="Times New Roman" panose="02020603050405020304" pitchFamily="18" charset="0"/>
                <a:ea typeface="DejaVu Sans"/>
                <a:cs typeface="Times New Roman" panose="02020603050405020304" pitchFamily="18" charset="0"/>
              </a:rPr>
              <a:t>Modules</a:t>
            </a:r>
            <a:endParaRPr lang="en-IN" sz="24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xmlns="" id="{2571C4AE-1CAE-293E-CC04-EDD8E103FDC6}"/>
              </a:ext>
            </a:extLst>
          </p:cNvPr>
          <p:cNvSpPr>
            <a:spLocks noChangeArrowheads="1"/>
          </p:cNvSpPr>
          <p:nvPr/>
        </p:nvSpPr>
        <p:spPr bwMode="auto">
          <a:xfrm>
            <a:off x="1006169" y="941630"/>
            <a:ext cx="8440867" cy="20621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spcAft>
                <a:spcPts val="800"/>
              </a:spcAft>
            </a:pPr>
            <a:r>
              <a:rPr lang="en-US" b="1" dirty="0" smtClean="0">
                <a:latin typeface="Times New Roman"/>
                <a:ea typeface="Times New Roman"/>
                <a:cs typeface="Times New Roman"/>
              </a:rPr>
              <a:t>1. </a:t>
            </a:r>
            <a:r>
              <a:rPr lang="en-US" b="1" dirty="0" err="1" smtClean="0">
                <a:latin typeface="Times New Roman"/>
                <a:ea typeface="Times New Roman"/>
                <a:cs typeface="Times New Roman"/>
              </a:rPr>
              <a:t>Blockchain</a:t>
            </a:r>
            <a:r>
              <a:rPr lang="en-US" b="1" dirty="0" smtClean="0">
                <a:latin typeface="Times New Roman"/>
                <a:ea typeface="Times New Roman"/>
                <a:cs typeface="Times New Roman"/>
              </a:rPr>
              <a:t> and Smart Contract Deployment</a:t>
            </a:r>
            <a:endParaRPr lang="en-US" sz="1600" dirty="0" smtClean="0">
              <a:latin typeface="Calibri"/>
              <a:ea typeface="Calibri"/>
              <a:cs typeface="Times New Roman"/>
            </a:endParaRPr>
          </a:p>
          <a:p>
            <a:pPr algn="just">
              <a:lnSpc>
                <a:spcPct val="150000"/>
              </a:lnSpc>
              <a:spcAft>
                <a:spcPts val="800"/>
              </a:spcAft>
            </a:pPr>
            <a:r>
              <a:rPr lang="en-US" b="1" dirty="0" smtClean="0">
                <a:latin typeface="Times New Roman"/>
                <a:ea typeface="Times New Roman"/>
                <a:cs typeface="Times New Roman"/>
              </a:rPr>
              <a:t>2. IPFS Server Integration</a:t>
            </a:r>
            <a:endParaRPr lang="en-US" sz="1600" dirty="0" smtClean="0">
              <a:latin typeface="Calibri"/>
              <a:ea typeface="Calibri"/>
              <a:cs typeface="Times New Roman"/>
            </a:endParaRPr>
          </a:p>
          <a:p>
            <a:pPr algn="just">
              <a:lnSpc>
                <a:spcPct val="150000"/>
              </a:lnSpc>
              <a:spcAft>
                <a:spcPts val="800"/>
              </a:spcAft>
            </a:pPr>
            <a:r>
              <a:rPr lang="en-US" b="1" dirty="0" smtClean="0">
                <a:latin typeface="Times New Roman"/>
                <a:ea typeface="Times New Roman"/>
                <a:cs typeface="Times New Roman"/>
              </a:rPr>
              <a:t>3. AI/ML-Based Fraud Detection</a:t>
            </a:r>
            <a:endParaRPr lang="en-US" sz="1600" dirty="0" smtClean="0">
              <a:latin typeface="Calibri"/>
              <a:ea typeface="Calibri"/>
              <a:cs typeface="Times New Roman"/>
            </a:endParaRPr>
          </a:p>
          <a:p>
            <a:pPr algn="just">
              <a:lnSpc>
                <a:spcPct val="150000"/>
              </a:lnSpc>
              <a:spcAft>
                <a:spcPts val="800"/>
              </a:spcAft>
            </a:pPr>
            <a:r>
              <a:rPr lang="en-US" b="1" dirty="0" smtClean="0">
                <a:latin typeface="Times New Roman"/>
                <a:ea typeface="Times New Roman"/>
                <a:cs typeface="Times New Roman"/>
              </a:rPr>
              <a:t>4. Web Application Modules</a:t>
            </a:r>
            <a:endParaRPr lang="en-US" sz="1600" dirty="0">
              <a:latin typeface="Calibri"/>
              <a:ea typeface="Calibri"/>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529" y="578224"/>
            <a:ext cx="4840942" cy="461665"/>
          </a:xfrm>
          <a:prstGeom prst="rect">
            <a:avLst/>
          </a:prstGeom>
          <a:noFill/>
        </p:spPr>
        <p:txBody>
          <a:bodyPr wrap="square" rtlCol="0">
            <a:spAutoFit/>
          </a:bodyPr>
          <a:lstStyle/>
          <a:p>
            <a:r>
              <a:rPr lang="en-IN" sz="2400" b="1" dirty="0" smtClean="0">
                <a:latin typeface="Times New Roman" pitchFamily="18" charset="0"/>
                <a:cs typeface="Times New Roman" pitchFamily="18" charset="0"/>
              </a:rPr>
              <a:t>System Architecture:</a:t>
            </a:r>
            <a:endParaRPr lang="en-US" sz="2400" b="1" dirty="0">
              <a:latin typeface="Times New Roman" pitchFamily="18" charset="0"/>
              <a:cs typeface="Times New Roman" pitchFamily="18" charset="0"/>
            </a:endParaRPr>
          </a:p>
        </p:txBody>
      </p:sp>
      <p:pic>
        <p:nvPicPr>
          <p:cNvPr id="5" name="Picture 4" descr="C:\Users\sandeep\OneDrive\Desktop\2 Months Schedule\CSS\Managing-Land-registry-and-administration-using-blockchain-technology-A-proposed-model.png"/>
          <p:cNvPicPr/>
          <p:nvPr/>
        </p:nvPicPr>
        <p:blipFill>
          <a:blip r:embed="rId2"/>
          <a:srcRect/>
          <a:stretch>
            <a:fillRect/>
          </a:stretch>
        </p:blipFill>
        <p:spPr bwMode="auto">
          <a:xfrm>
            <a:off x="2243324" y="1126938"/>
            <a:ext cx="5058429" cy="3781239"/>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9"/>
          <p:cNvSpPr/>
          <p:nvPr/>
        </p:nvSpPr>
        <p:spPr>
          <a:xfrm>
            <a:off x="673920" y="187920"/>
            <a:ext cx="8978760" cy="81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N" sz="4400" b="0" strike="noStrike" spc="-1">
                <a:solidFill>
                  <a:srgbClr val="000000"/>
                </a:solidFill>
                <a:latin typeface="Arial"/>
                <a:ea typeface="DejaVu Sans"/>
              </a:rPr>
              <a:t>UML</a:t>
            </a:r>
            <a:endParaRPr lang="en-IN" sz="4400" b="0" strike="noStrike" spc="-1">
              <a:solidFill>
                <a:srgbClr val="000000"/>
              </a:solidFill>
              <a:latin typeface="Arial"/>
            </a:endParaRPr>
          </a:p>
        </p:txBody>
      </p:sp>
      <p:sp>
        <p:nvSpPr>
          <p:cNvPr id="183" name="CustomShape 20"/>
          <p:cNvSpPr/>
          <p:nvPr/>
        </p:nvSpPr>
        <p:spPr>
          <a:xfrm>
            <a:off x="631080" y="824400"/>
            <a:ext cx="8978760" cy="3709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8000"/>
              </a:lnSpc>
              <a:spcAft>
                <a:spcPts val="799"/>
              </a:spcAft>
            </a:pPr>
            <a:endParaRPr lang="en-IN" sz="1800" b="0" strike="noStrike" spc="-1">
              <a:solidFill>
                <a:srgbClr val="000000"/>
              </a:solidFill>
              <a:latin typeface="Times New Roman"/>
              <a:ea typeface="Times New Roman"/>
            </a:endParaRPr>
          </a:p>
        </p:txBody>
      </p:sp>
      <p:sp>
        <p:nvSpPr>
          <p:cNvPr id="6" name="TextBox 5"/>
          <p:cNvSpPr txBox="1"/>
          <p:nvPr/>
        </p:nvSpPr>
        <p:spPr>
          <a:xfrm>
            <a:off x="1116106" y="1183341"/>
            <a:ext cx="3724835" cy="400110"/>
          </a:xfrm>
          <a:prstGeom prst="rect">
            <a:avLst/>
          </a:prstGeom>
          <a:noFill/>
        </p:spPr>
        <p:txBody>
          <a:bodyPr wrap="square" rtlCol="0">
            <a:spAutoFit/>
          </a:bodyPr>
          <a:lstStyle/>
          <a:p>
            <a:r>
              <a:rPr lang="en-IN" sz="2000" b="1" dirty="0" smtClean="0">
                <a:latin typeface="Times New Roman" pitchFamily="18" charset="0"/>
                <a:cs typeface="Times New Roman" pitchFamily="18" charset="0"/>
              </a:rPr>
              <a:t>Class Diagram:</a:t>
            </a:r>
            <a:endParaRPr lang="en-US" sz="2000" b="1" dirty="0">
              <a:latin typeface="Times New Roman" pitchFamily="18" charset="0"/>
              <a:cs typeface="Times New Roman" pitchFamily="18" charset="0"/>
            </a:endParaRPr>
          </a:p>
        </p:txBody>
      </p:sp>
      <p:pic>
        <p:nvPicPr>
          <p:cNvPr id="8" name="Picture 7"/>
          <p:cNvPicPr/>
          <p:nvPr/>
        </p:nvPicPr>
        <p:blipFill>
          <a:blip r:embed="rId2"/>
          <a:srcRect/>
          <a:stretch>
            <a:fillRect/>
          </a:stretch>
        </p:blipFill>
        <p:spPr bwMode="auto">
          <a:xfrm>
            <a:off x="1715358" y="1932304"/>
            <a:ext cx="7240383" cy="2612801"/>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6106" y="753037"/>
            <a:ext cx="3724835" cy="400110"/>
          </a:xfrm>
          <a:prstGeom prst="rect">
            <a:avLst/>
          </a:prstGeom>
          <a:noFill/>
        </p:spPr>
        <p:txBody>
          <a:bodyPr wrap="square" rtlCol="0">
            <a:spAutoFit/>
          </a:bodyPr>
          <a:lstStyle/>
          <a:p>
            <a:r>
              <a:rPr lang="en-IN" sz="2000" b="1" dirty="0" smtClean="0">
                <a:latin typeface="Times New Roman" pitchFamily="18" charset="0"/>
                <a:cs typeface="Times New Roman" pitchFamily="18" charset="0"/>
              </a:rPr>
              <a:t>Use case Diagram:</a:t>
            </a:r>
            <a:endParaRPr lang="en-US" sz="2000" b="1" dirty="0">
              <a:latin typeface="Times New Roman" pitchFamily="18" charset="0"/>
              <a:cs typeface="Times New Roman" pitchFamily="18" charset="0"/>
            </a:endParaRPr>
          </a:p>
        </p:txBody>
      </p:sp>
      <p:pic>
        <p:nvPicPr>
          <p:cNvPr id="9" name="Picture 8"/>
          <p:cNvPicPr/>
          <p:nvPr/>
        </p:nvPicPr>
        <p:blipFill>
          <a:blip r:embed="rId2"/>
          <a:srcRect/>
          <a:stretch>
            <a:fillRect/>
          </a:stretch>
        </p:blipFill>
        <p:spPr bwMode="auto">
          <a:xfrm>
            <a:off x="1484691" y="1159996"/>
            <a:ext cx="8331662" cy="4510554"/>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89212" y="820270"/>
            <a:ext cx="2327881" cy="400110"/>
          </a:xfrm>
          <a:prstGeom prst="rect">
            <a:avLst/>
          </a:prstGeom>
          <a:noFill/>
        </p:spPr>
        <p:txBody>
          <a:bodyPr wrap="none" rtlCol="0">
            <a:spAutoFit/>
          </a:bodyPr>
          <a:lstStyle/>
          <a:p>
            <a:r>
              <a:rPr lang="en-IN" sz="2000" b="1" dirty="0" smtClean="0">
                <a:latin typeface="Times New Roman" pitchFamily="18" charset="0"/>
                <a:cs typeface="Times New Roman" pitchFamily="18" charset="0"/>
              </a:rPr>
              <a:t>Sequence Diagram:</a:t>
            </a:r>
            <a:endParaRPr lang="en-US" sz="2000" b="1"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2619842" y="1101804"/>
            <a:ext cx="5943600" cy="4568746"/>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8153" y="1021976"/>
            <a:ext cx="2824812" cy="400110"/>
          </a:xfrm>
          <a:prstGeom prst="rect">
            <a:avLst/>
          </a:prstGeom>
          <a:noFill/>
        </p:spPr>
        <p:txBody>
          <a:bodyPr wrap="none" rtlCol="0">
            <a:spAutoFit/>
          </a:bodyPr>
          <a:lstStyle/>
          <a:p>
            <a:r>
              <a:rPr lang="en-IN" sz="2000" b="1" dirty="0" smtClean="0">
                <a:latin typeface="Times New Roman" pitchFamily="18" charset="0"/>
                <a:cs typeface="Times New Roman" pitchFamily="18" charset="0"/>
              </a:rPr>
              <a:t>Collaboration Diagram:</a:t>
            </a:r>
            <a:endParaRPr lang="en-US" sz="2000" b="1" dirty="0">
              <a:latin typeface="Times New Roman" pitchFamily="18" charset="0"/>
              <a:cs typeface="Times New Roman" pitchFamily="18" charset="0"/>
            </a:endParaRPr>
          </a:p>
        </p:txBody>
      </p:sp>
      <p:pic>
        <p:nvPicPr>
          <p:cNvPr id="6" name="Picture 5"/>
          <p:cNvPicPr/>
          <p:nvPr/>
        </p:nvPicPr>
        <p:blipFill>
          <a:blip r:embed="rId2"/>
          <a:srcRect/>
          <a:stretch>
            <a:fillRect/>
          </a:stretch>
        </p:blipFill>
        <p:spPr bwMode="auto">
          <a:xfrm>
            <a:off x="5199716" y="799778"/>
            <a:ext cx="2962275" cy="5281228"/>
          </a:xfrm>
          <a:prstGeom prst="rect">
            <a:avLst/>
          </a:prstGeom>
          <a:noFill/>
          <a:ln w="9525">
            <a:noFill/>
            <a:miter lim="800000"/>
            <a:headEnd/>
            <a:tailEnd/>
          </a:ln>
        </p:spPr>
      </p:pic>
    </p:spTree>
    <p:extLst>
      <p:ext uri="{BB962C8B-B14F-4D97-AF65-F5344CB8AC3E}">
        <p14:creationId xmlns:p14="http://schemas.microsoft.com/office/powerpoint/2010/main" xmlns="" val="3113015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174557" y="1223962"/>
            <a:ext cx="5731510" cy="3222625"/>
          </a:xfrm>
          <a:prstGeom prst="rect">
            <a:avLst/>
          </a:prstGeom>
        </p:spPr>
      </p:pic>
    </p:spTree>
    <p:extLst>
      <p:ext uri="{BB962C8B-B14F-4D97-AF65-F5344CB8AC3E}">
        <p14:creationId xmlns:p14="http://schemas.microsoft.com/office/powerpoint/2010/main" xmlns="" val="3604280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174557" y="1223962"/>
            <a:ext cx="5731510" cy="3222625"/>
          </a:xfrm>
          <a:prstGeom prst="rect">
            <a:avLst/>
          </a:prstGeom>
        </p:spPr>
      </p:pic>
    </p:spTree>
    <p:extLst>
      <p:ext uri="{BB962C8B-B14F-4D97-AF65-F5344CB8AC3E}">
        <p14:creationId xmlns:p14="http://schemas.microsoft.com/office/powerpoint/2010/main" xmlns="" val="1139955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2174557" y="1223962"/>
            <a:ext cx="5731510" cy="3222625"/>
          </a:xfrm>
          <a:prstGeom prst="rect">
            <a:avLst/>
          </a:prstGeom>
        </p:spPr>
      </p:pic>
    </p:spTree>
    <p:extLst>
      <p:ext uri="{BB962C8B-B14F-4D97-AF65-F5344CB8AC3E}">
        <p14:creationId xmlns:p14="http://schemas.microsoft.com/office/powerpoint/2010/main" xmlns="" val="268455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4"/>
          <p:cNvSpPr/>
          <p:nvPr/>
        </p:nvSpPr>
        <p:spPr>
          <a:xfrm>
            <a:off x="0" y="324396"/>
            <a:ext cx="9063720" cy="939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800" b="0" strike="noStrike" spc="-1" dirty="0">
                <a:solidFill>
                  <a:srgbClr val="000000"/>
                </a:solidFill>
                <a:latin typeface="Times New Roman" panose="02020603050405020304" pitchFamily="18" charset="0"/>
                <a:ea typeface="DejaVu Sans"/>
                <a:cs typeface="Times New Roman" panose="02020603050405020304" pitchFamily="18" charset="0"/>
              </a:rPr>
              <a:t>Abstract</a:t>
            </a:r>
            <a:endParaRPr lang="en-IN"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xmlns="" id="{84D1E9ED-49DA-4226-F38F-5F6CDD7DEDE1}"/>
              </a:ext>
            </a:extLst>
          </p:cNvPr>
          <p:cNvSpPr>
            <a:spLocks noChangeArrowheads="1"/>
          </p:cNvSpPr>
          <p:nvPr/>
        </p:nvSpPr>
        <p:spPr bwMode="auto">
          <a:xfrm>
            <a:off x="693599" y="1018179"/>
            <a:ext cx="8693426" cy="43499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spcAft>
                <a:spcPts val="800"/>
              </a:spcAft>
            </a:pPr>
            <a:r>
              <a:rPr lang="en-US" sz="2000" dirty="0" smtClean="0">
                <a:latin typeface="Times New Roman"/>
                <a:ea typeface="Calibri"/>
                <a:cs typeface="Times New Roman"/>
              </a:rPr>
              <a:t>The Greenland framework introduces a secure and intelligent land registration system integrating </a:t>
            </a:r>
            <a:r>
              <a:rPr lang="en-US" sz="2000" dirty="0" err="1" smtClean="0">
                <a:latin typeface="Times New Roman"/>
                <a:ea typeface="Calibri"/>
                <a:cs typeface="Times New Roman"/>
              </a:rPr>
              <a:t>Blockchain</a:t>
            </a:r>
            <a:r>
              <a:rPr lang="en-US" sz="2000" dirty="0" smtClean="0">
                <a:latin typeface="Times New Roman"/>
                <a:ea typeface="Calibri"/>
                <a:cs typeface="Times New Roman"/>
              </a:rPr>
              <a:t> and Artificial Intelligence (AI) to meet the demands of Agriculture Industry 5.0. Traditional land registration systems, reliant on centralized servers, are prone to data tampering and lack transparency. Greenland addresses these issues through a decentralized </a:t>
            </a:r>
            <a:r>
              <a:rPr lang="en-US" sz="2000" dirty="0" err="1" smtClean="0">
                <a:latin typeface="Times New Roman"/>
                <a:ea typeface="Calibri"/>
                <a:cs typeface="Times New Roman"/>
              </a:rPr>
              <a:t>Blockchain</a:t>
            </a:r>
            <a:r>
              <a:rPr lang="en-US" sz="2000" dirty="0" smtClean="0">
                <a:latin typeface="Times New Roman"/>
                <a:ea typeface="Calibri"/>
                <a:cs typeface="Times New Roman"/>
              </a:rPr>
              <a:t>-based infrastructure that ensures tamper-proof, encrypted storage of land transaction data, utilizing IPFS (</a:t>
            </a:r>
            <a:r>
              <a:rPr lang="en-US" sz="2000" dirty="0" err="1" smtClean="0">
                <a:latin typeface="Times New Roman"/>
                <a:ea typeface="Calibri"/>
                <a:cs typeface="Times New Roman"/>
              </a:rPr>
              <a:t>InterPlanetary</a:t>
            </a:r>
            <a:r>
              <a:rPr lang="en-US" sz="2000" dirty="0" smtClean="0">
                <a:latin typeface="Times New Roman"/>
                <a:ea typeface="Calibri"/>
                <a:cs typeface="Times New Roman"/>
              </a:rPr>
              <a:t> File System) for scalable and secure data handling.</a:t>
            </a:r>
            <a:endParaRPr lang="en-US" sz="1600" dirty="0" smtClean="0">
              <a:latin typeface="Calibri"/>
              <a:ea typeface="Calibri"/>
              <a:cs typeface="Times New Roman"/>
            </a:endParaRPr>
          </a:p>
          <a:p>
            <a:pPr algn="just"/>
            <a:r>
              <a:rPr lang="en-US" sz="2000" dirty="0" smtClean="0">
                <a:latin typeface="Times New Roman"/>
                <a:ea typeface="Calibri"/>
              </a:rPr>
              <a:t>Smart contracts, developed using Solidity, are deployed on the </a:t>
            </a:r>
            <a:r>
              <a:rPr lang="en-US" sz="2000" dirty="0" err="1" smtClean="0">
                <a:latin typeface="Times New Roman"/>
                <a:ea typeface="Calibri"/>
              </a:rPr>
              <a:t>Ethereum</a:t>
            </a:r>
            <a:r>
              <a:rPr lang="en-US" sz="2000" dirty="0" smtClean="0">
                <a:latin typeface="Times New Roman"/>
                <a:ea typeface="Calibri"/>
              </a:rPr>
              <a:t> </a:t>
            </a:r>
            <a:r>
              <a:rPr lang="en-US" sz="2000" dirty="0" err="1" smtClean="0">
                <a:latin typeface="Times New Roman"/>
                <a:ea typeface="Calibri"/>
              </a:rPr>
              <a:t>Blockchain</a:t>
            </a:r>
            <a:r>
              <a:rPr lang="en-US" sz="2000" dirty="0" smtClean="0">
                <a:latin typeface="Times New Roman"/>
                <a:ea typeface="Calibri"/>
              </a:rPr>
              <a:t> to manage buyer, seller, and transaction metadata. AI algorithms are integrated to detect fraudulent land transactions by analyzing </a:t>
            </a:r>
            <a:r>
              <a:rPr lang="en-US" sz="2000" dirty="0" err="1" smtClean="0">
                <a:latin typeface="Times New Roman"/>
                <a:ea typeface="Calibri"/>
              </a:rPr>
              <a:t>Blockchain</a:t>
            </a:r>
            <a:r>
              <a:rPr lang="en-US" sz="2000" dirty="0" smtClean="0">
                <a:latin typeface="Times New Roman"/>
                <a:ea typeface="Calibri"/>
              </a:rPr>
              <a:t> raw data. </a:t>
            </a: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2174557" y="1336675"/>
            <a:ext cx="5731510" cy="2997200"/>
          </a:xfrm>
          <a:prstGeom prst="rect">
            <a:avLst/>
          </a:prstGeom>
        </p:spPr>
      </p:pic>
    </p:spTree>
    <p:extLst>
      <p:ext uri="{BB962C8B-B14F-4D97-AF65-F5344CB8AC3E}">
        <p14:creationId xmlns:p14="http://schemas.microsoft.com/office/powerpoint/2010/main" xmlns="" val="7336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2174557" y="1223962"/>
            <a:ext cx="5731510" cy="3222625"/>
          </a:xfrm>
          <a:prstGeom prst="rect">
            <a:avLst/>
          </a:prstGeom>
        </p:spPr>
      </p:pic>
    </p:spTree>
    <p:extLst>
      <p:ext uri="{BB962C8B-B14F-4D97-AF65-F5344CB8AC3E}">
        <p14:creationId xmlns:p14="http://schemas.microsoft.com/office/powerpoint/2010/main" xmlns="" val="3436068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2174557" y="1223962"/>
            <a:ext cx="5731510" cy="3222625"/>
          </a:xfrm>
          <a:prstGeom prst="rect">
            <a:avLst/>
          </a:prstGeom>
        </p:spPr>
      </p:pic>
    </p:spTree>
    <p:extLst>
      <p:ext uri="{BB962C8B-B14F-4D97-AF65-F5344CB8AC3E}">
        <p14:creationId xmlns:p14="http://schemas.microsoft.com/office/powerpoint/2010/main" xmlns="" val="3634582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174557" y="1223962"/>
            <a:ext cx="5731510" cy="32226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8F02837-69E7-F570-94A1-F410F148CCE6}"/>
              </a:ext>
            </a:extLst>
          </p:cNvPr>
          <p:cNvSpPr txBox="1"/>
          <p:nvPr/>
        </p:nvSpPr>
        <p:spPr>
          <a:xfrm>
            <a:off x="3761815" y="435057"/>
            <a:ext cx="5041024"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C</a:t>
            </a:r>
            <a:r>
              <a:rPr lang="en-IN" sz="3200" b="1" dirty="0" smtClean="0">
                <a:latin typeface="Times New Roman" panose="02020603050405020304" pitchFamily="18" charset="0"/>
                <a:cs typeface="Times New Roman" panose="02020603050405020304" pitchFamily="18" charset="0"/>
              </a:rPr>
              <a:t>onclusion</a:t>
            </a:r>
            <a:endParaRPr lang="en-IN" sz="32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xmlns="" id="{012400A7-CB27-3D65-CD21-44DDFBB3A8EA}"/>
              </a:ext>
            </a:extLst>
          </p:cNvPr>
          <p:cNvSpPr>
            <a:spLocks noChangeArrowheads="1"/>
          </p:cNvSpPr>
          <p:nvPr/>
        </p:nvSpPr>
        <p:spPr bwMode="auto">
          <a:xfrm>
            <a:off x="588556" y="1054142"/>
            <a:ext cx="9037983" cy="37873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spcAft>
                <a:spcPts val="800"/>
              </a:spcAft>
            </a:pPr>
            <a:r>
              <a:rPr lang="en-US" dirty="0" smtClean="0">
                <a:latin typeface="Times New Roman"/>
                <a:ea typeface="Calibri"/>
                <a:cs typeface="Times New Roman"/>
              </a:rPr>
              <a:t>The proposed </a:t>
            </a:r>
            <a:r>
              <a:rPr lang="en-US" i="1" dirty="0" smtClean="0">
                <a:latin typeface="Times New Roman"/>
                <a:ea typeface="Calibri"/>
                <a:cs typeface="Times New Roman"/>
              </a:rPr>
              <a:t>Greenland</a:t>
            </a:r>
            <a:r>
              <a:rPr lang="en-US" dirty="0" smtClean="0">
                <a:latin typeface="Times New Roman"/>
                <a:ea typeface="Calibri"/>
                <a:cs typeface="Times New Roman"/>
              </a:rPr>
              <a:t> framework successfully demonstrates a secure, decentralized, and AI-augmented approach to land registration for Agriculture Industry 5.0. By integrating </a:t>
            </a:r>
            <a:r>
              <a:rPr lang="en-US" dirty="0" err="1" smtClean="0">
                <a:latin typeface="Times New Roman"/>
                <a:ea typeface="Calibri"/>
                <a:cs typeface="Times New Roman"/>
              </a:rPr>
              <a:t>blockchain</a:t>
            </a:r>
            <a:r>
              <a:rPr lang="en-US" dirty="0" smtClean="0">
                <a:latin typeface="Times New Roman"/>
                <a:ea typeface="Calibri"/>
                <a:cs typeface="Times New Roman"/>
              </a:rPr>
              <a:t> technology, particularly </a:t>
            </a:r>
            <a:r>
              <a:rPr lang="en-US" dirty="0" err="1" smtClean="0">
                <a:latin typeface="Times New Roman"/>
                <a:ea typeface="Calibri"/>
                <a:cs typeface="Times New Roman"/>
              </a:rPr>
              <a:t>Ethereum</a:t>
            </a:r>
            <a:r>
              <a:rPr lang="en-US" dirty="0" smtClean="0">
                <a:latin typeface="Times New Roman"/>
                <a:ea typeface="Calibri"/>
                <a:cs typeface="Times New Roman"/>
              </a:rPr>
              <a:t> smart contracts, and IPFS-based distributed storage, the system ensures data integrity, tamper-proof ownership records, and transparent land transactions. Additionally, the implementation of various machine learning models — including Logistic Regression, SVM, Random Forest, </a:t>
            </a:r>
            <a:r>
              <a:rPr lang="en-US" dirty="0" err="1" smtClean="0">
                <a:latin typeface="Times New Roman"/>
                <a:ea typeface="Calibri"/>
                <a:cs typeface="Times New Roman"/>
              </a:rPr>
              <a:t>XGBoost</a:t>
            </a:r>
            <a:r>
              <a:rPr lang="en-US" dirty="0" smtClean="0">
                <a:latin typeface="Times New Roman"/>
                <a:ea typeface="Calibri"/>
                <a:cs typeface="Times New Roman"/>
              </a:rPr>
              <a:t>, and </a:t>
            </a:r>
            <a:r>
              <a:rPr lang="en-US" dirty="0" err="1" smtClean="0">
                <a:latin typeface="Times New Roman"/>
                <a:ea typeface="Calibri"/>
                <a:cs typeface="Times New Roman"/>
              </a:rPr>
              <a:t>LightGBM</a:t>
            </a:r>
            <a:r>
              <a:rPr lang="en-US" dirty="0" smtClean="0">
                <a:latin typeface="Times New Roman"/>
                <a:ea typeface="Calibri"/>
                <a:cs typeface="Times New Roman"/>
              </a:rPr>
              <a:t> — enables the real-time detection of fraudulent transactions using historical </a:t>
            </a:r>
            <a:r>
              <a:rPr lang="en-US" dirty="0" err="1" smtClean="0">
                <a:latin typeface="Times New Roman"/>
                <a:ea typeface="Calibri"/>
                <a:cs typeface="Times New Roman"/>
              </a:rPr>
              <a:t>Ethereum</a:t>
            </a:r>
            <a:r>
              <a:rPr lang="en-US" dirty="0" smtClean="0">
                <a:latin typeface="Times New Roman"/>
                <a:ea typeface="Calibri"/>
                <a:cs typeface="Times New Roman"/>
              </a:rPr>
              <a:t> data. Among these, </a:t>
            </a:r>
            <a:r>
              <a:rPr lang="en-US" dirty="0" err="1" smtClean="0">
                <a:latin typeface="Times New Roman"/>
                <a:ea typeface="Calibri"/>
                <a:cs typeface="Times New Roman"/>
              </a:rPr>
              <a:t>LightGBM</a:t>
            </a:r>
            <a:r>
              <a:rPr lang="en-US" dirty="0" smtClean="0">
                <a:latin typeface="Times New Roman"/>
                <a:ea typeface="Calibri"/>
                <a:cs typeface="Times New Roman"/>
              </a:rPr>
              <a:t> achieved the highest accuracy, validating its effectiveness in identifying irregularities in land registry data.</a:t>
            </a:r>
            <a:endParaRPr lang="en-US" sz="1400" dirty="0">
              <a:latin typeface="Calibri"/>
              <a:ea typeface="Calibri"/>
              <a:cs typeface="Times New Roman"/>
            </a:endParaRPr>
          </a:p>
        </p:txBody>
      </p:sp>
    </p:spTree>
    <p:extLst>
      <p:ext uri="{BB962C8B-B14F-4D97-AF65-F5344CB8AC3E}">
        <p14:creationId xmlns:p14="http://schemas.microsoft.com/office/powerpoint/2010/main" xmlns="" val="2421307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D5A5E8B-BA49-8881-A56C-446675C4133C}"/>
              </a:ext>
            </a:extLst>
          </p:cNvPr>
          <p:cNvSpPr txBox="1"/>
          <p:nvPr/>
        </p:nvSpPr>
        <p:spPr>
          <a:xfrm>
            <a:off x="3425639" y="392860"/>
            <a:ext cx="5041024"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F</a:t>
            </a:r>
            <a:r>
              <a:rPr lang="en-IN" sz="3200" b="1" dirty="0" smtClean="0">
                <a:latin typeface="Times New Roman" panose="02020603050405020304" pitchFamily="18" charset="0"/>
                <a:cs typeface="Times New Roman" panose="02020603050405020304" pitchFamily="18" charset="0"/>
              </a:rPr>
              <a:t>uture </a:t>
            </a:r>
            <a:r>
              <a:rPr lang="en-IN" sz="3200" b="1" dirty="0">
                <a:latin typeface="Times New Roman" panose="02020603050405020304" pitchFamily="18" charset="0"/>
                <a:cs typeface="Times New Roman" panose="02020603050405020304" pitchFamily="18" charset="0"/>
              </a:rPr>
              <a:t>work</a:t>
            </a:r>
          </a:p>
        </p:txBody>
      </p:sp>
      <p:sp>
        <p:nvSpPr>
          <p:cNvPr id="4" name="Rectangle 1">
            <a:extLst>
              <a:ext uri="{FF2B5EF4-FFF2-40B4-BE49-F238E27FC236}">
                <a16:creationId xmlns:a16="http://schemas.microsoft.com/office/drawing/2014/main" xmlns="" id="{E44B1C4B-0455-4877-9244-EEF3D798AF86}"/>
              </a:ext>
            </a:extLst>
          </p:cNvPr>
          <p:cNvSpPr>
            <a:spLocks noChangeArrowheads="1"/>
          </p:cNvSpPr>
          <p:nvPr/>
        </p:nvSpPr>
        <p:spPr bwMode="auto">
          <a:xfrm>
            <a:off x="988516" y="1070513"/>
            <a:ext cx="8641474" cy="37820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lgn="just">
              <a:lnSpc>
                <a:spcPct val="150000"/>
              </a:lnSpc>
              <a:buFont typeface="+mj-lt"/>
              <a:buAutoNum type="arabicPeriod"/>
              <a:tabLst>
                <a:tab pos="457200" algn="l"/>
              </a:tabLst>
            </a:pPr>
            <a:r>
              <a:rPr lang="en-US" b="1" dirty="0" smtClean="0">
                <a:latin typeface="Times New Roman"/>
                <a:ea typeface="Times New Roman"/>
              </a:rPr>
              <a:t>Scalability Across Jurisdictions</a:t>
            </a:r>
            <a:r>
              <a:rPr lang="en-US" dirty="0" smtClean="0">
                <a:latin typeface="Times New Roman"/>
                <a:ea typeface="Times New Roman"/>
              </a:rPr>
              <a:t>: Future research could explore how the framework can be adapted to support country-specific land governance policies and legal compliance across different jurisdictions.</a:t>
            </a:r>
          </a:p>
          <a:p>
            <a:pPr marL="342900" lvl="0" indent="-342900" algn="just">
              <a:lnSpc>
                <a:spcPct val="150000"/>
              </a:lnSpc>
              <a:buFont typeface="+mj-lt"/>
              <a:buAutoNum type="arabicPeriod"/>
              <a:tabLst>
                <a:tab pos="457200" algn="l"/>
              </a:tabLst>
            </a:pPr>
            <a:r>
              <a:rPr lang="en-US" b="1" dirty="0" smtClean="0">
                <a:latin typeface="Times New Roman"/>
                <a:ea typeface="Times New Roman"/>
              </a:rPr>
              <a:t>Incorporation of Satellite and </a:t>
            </a:r>
            <a:r>
              <a:rPr lang="en-US" b="1" dirty="0" err="1" smtClean="0">
                <a:latin typeface="Times New Roman"/>
                <a:ea typeface="Times New Roman"/>
              </a:rPr>
              <a:t>IoT</a:t>
            </a:r>
            <a:r>
              <a:rPr lang="en-US" b="1" dirty="0" smtClean="0">
                <a:latin typeface="Times New Roman"/>
                <a:ea typeface="Times New Roman"/>
              </a:rPr>
              <a:t> Data</a:t>
            </a:r>
            <a:r>
              <a:rPr lang="en-US" dirty="0" smtClean="0">
                <a:latin typeface="Times New Roman"/>
                <a:ea typeface="Times New Roman"/>
              </a:rPr>
              <a:t>: Integrating real-time geospatial data and </a:t>
            </a:r>
            <a:r>
              <a:rPr lang="en-US" dirty="0" err="1" smtClean="0">
                <a:latin typeface="Times New Roman"/>
                <a:ea typeface="Times New Roman"/>
              </a:rPr>
              <a:t>IoT</a:t>
            </a:r>
            <a:r>
              <a:rPr lang="en-US" dirty="0" smtClean="0">
                <a:latin typeface="Times New Roman"/>
                <a:ea typeface="Times New Roman"/>
              </a:rPr>
              <a:t> sensors into the </a:t>
            </a:r>
            <a:r>
              <a:rPr lang="en-US" dirty="0" err="1" smtClean="0">
                <a:latin typeface="Times New Roman"/>
                <a:ea typeface="Times New Roman"/>
              </a:rPr>
              <a:t>blockchain</a:t>
            </a:r>
            <a:r>
              <a:rPr lang="en-US" dirty="0" smtClean="0">
                <a:latin typeface="Times New Roman"/>
                <a:ea typeface="Times New Roman"/>
              </a:rPr>
              <a:t> can further verify land usage patterns and support precision agriculture.</a:t>
            </a:r>
          </a:p>
          <a:p>
            <a:pPr marL="342900" lvl="0" indent="-342900" algn="just">
              <a:lnSpc>
                <a:spcPct val="150000"/>
              </a:lnSpc>
              <a:buFont typeface="+mj-lt"/>
              <a:buAutoNum type="arabicPeriod"/>
              <a:tabLst>
                <a:tab pos="457200" algn="l"/>
              </a:tabLst>
            </a:pPr>
            <a:r>
              <a:rPr lang="en-US" b="1" dirty="0" smtClean="0">
                <a:latin typeface="Times New Roman"/>
                <a:ea typeface="Times New Roman"/>
              </a:rPr>
              <a:t>Advanced AI Techniques</a:t>
            </a:r>
            <a:r>
              <a:rPr lang="en-US" dirty="0" smtClean="0">
                <a:latin typeface="Times New Roman"/>
                <a:ea typeface="Times New Roman"/>
              </a:rPr>
              <a:t>: Employing deep learning models and graph-based algorithms could improve fraud detection capabilities, especially for complex transaction networks</a:t>
            </a:r>
            <a:r>
              <a:rPr lang="en-US" dirty="0" smtClean="0">
                <a:latin typeface="Times New Roman"/>
                <a:ea typeface="Times New Roman"/>
              </a:rPr>
              <a:t>.</a:t>
            </a:r>
            <a:endParaRPr lang="en-US" dirty="0" smtClean="0">
              <a:latin typeface="Times New Roman"/>
              <a:ea typeface="Times New Roman"/>
            </a:endParaRPr>
          </a:p>
        </p:txBody>
      </p:sp>
    </p:spTree>
    <p:extLst>
      <p:ext uri="{BB962C8B-B14F-4D97-AF65-F5344CB8AC3E}">
        <p14:creationId xmlns:p14="http://schemas.microsoft.com/office/powerpoint/2010/main" xmlns="" val="3826949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BF5C202-A8AF-CB20-14FE-1BC7A0FB86ED}"/>
              </a:ext>
            </a:extLst>
          </p:cNvPr>
          <p:cNvSpPr txBox="1"/>
          <p:nvPr/>
        </p:nvSpPr>
        <p:spPr>
          <a:xfrm>
            <a:off x="2299795" y="497656"/>
            <a:ext cx="5041024" cy="58477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R</a:t>
            </a:r>
            <a:r>
              <a:rPr lang="en-IN" sz="3200" b="1" dirty="0" smtClean="0">
                <a:latin typeface="Times New Roman" panose="02020603050405020304" pitchFamily="18" charset="0"/>
                <a:cs typeface="Times New Roman" panose="02020603050405020304" pitchFamily="18" charset="0"/>
              </a:rPr>
              <a:t>eference</a:t>
            </a:r>
            <a:endParaRPr lang="en-IN" sz="32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xmlns="" id="{E0363BAD-9D9D-747A-CFE6-730AB53B6F35}"/>
              </a:ext>
            </a:extLst>
          </p:cNvPr>
          <p:cNvSpPr>
            <a:spLocks noChangeArrowheads="1"/>
          </p:cNvSpPr>
          <p:nvPr/>
        </p:nvSpPr>
        <p:spPr bwMode="auto">
          <a:xfrm>
            <a:off x="576669" y="1102889"/>
            <a:ext cx="8943849" cy="35770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lgn="just">
              <a:lnSpc>
                <a:spcPct val="150000"/>
              </a:lnSpc>
              <a:spcAft>
                <a:spcPts val="800"/>
              </a:spcAft>
              <a:buFont typeface="+mj-lt"/>
              <a:buAutoNum type="arabicPeriod"/>
              <a:tabLst>
                <a:tab pos="457200" algn="l"/>
              </a:tabLst>
            </a:pPr>
            <a:r>
              <a:rPr lang="en-US" dirty="0" smtClean="0">
                <a:latin typeface="Times New Roman"/>
                <a:ea typeface="Calibri"/>
                <a:cs typeface="Times New Roman"/>
              </a:rPr>
              <a:t>  </a:t>
            </a:r>
            <a:r>
              <a:rPr lang="en-US" dirty="0" err="1" smtClean="0">
                <a:latin typeface="Times New Roman"/>
                <a:ea typeface="Calibri"/>
                <a:cs typeface="Times New Roman"/>
              </a:rPr>
              <a:t>Kshetri</a:t>
            </a:r>
            <a:r>
              <a:rPr lang="en-US" dirty="0" smtClean="0">
                <a:latin typeface="Times New Roman"/>
                <a:ea typeface="Calibri"/>
                <a:cs typeface="Times New Roman"/>
              </a:rPr>
              <a:t>, N. (2018). 1 </a:t>
            </a:r>
            <a:r>
              <a:rPr lang="en-US" dirty="0" err="1" smtClean="0">
                <a:latin typeface="Times New Roman"/>
                <a:ea typeface="Calibri"/>
                <a:cs typeface="Times New Roman"/>
              </a:rPr>
              <a:t>Blockchain’s</a:t>
            </a:r>
            <a:r>
              <a:rPr lang="en-US" dirty="0" smtClean="0">
                <a:latin typeface="Times New Roman"/>
                <a:ea typeface="Calibri"/>
                <a:cs typeface="Times New Roman"/>
              </a:rPr>
              <a:t> roles in meeting key supply chain management objectives. </a:t>
            </a:r>
            <a:r>
              <a:rPr lang="en-US" i="1" dirty="0" smtClean="0">
                <a:latin typeface="Times New Roman"/>
                <a:ea typeface="Calibri"/>
                <a:cs typeface="Times New Roman"/>
              </a:rPr>
              <a:t>International Journal of Information Management</a:t>
            </a:r>
            <a:r>
              <a:rPr lang="en-US" dirty="0" smtClean="0">
                <a:latin typeface="Times New Roman"/>
                <a:ea typeface="Calibri"/>
                <a:cs typeface="Times New Roman"/>
              </a:rPr>
              <a:t>, 39, 80-89.</a:t>
            </a:r>
            <a:endParaRPr lang="en-US" sz="1400" dirty="0" smtClean="0">
              <a:latin typeface="Calibri"/>
              <a:ea typeface="Calibri"/>
              <a:cs typeface="Times New Roman"/>
            </a:endParaRPr>
          </a:p>
          <a:p>
            <a:pPr marL="342900" lvl="0" indent="-342900" algn="just">
              <a:lnSpc>
                <a:spcPct val="150000"/>
              </a:lnSpc>
              <a:spcAft>
                <a:spcPts val="800"/>
              </a:spcAft>
              <a:buFont typeface="+mj-lt"/>
              <a:buAutoNum type="arabicPeriod"/>
              <a:tabLst>
                <a:tab pos="457200" algn="l"/>
              </a:tabLst>
            </a:pPr>
            <a:r>
              <a:rPr lang="en-US" dirty="0" smtClean="0">
                <a:latin typeface="Times New Roman"/>
                <a:ea typeface="Calibri"/>
                <a:cs typeface="Times New Roman"/>
              </a:rPr>
              <a:t>  Zhang, Y., </a:t>
            </a:r>
            <a:r>
              <a:rPr lang="en-US" dirty="0" err="1" smtClean="0">
                <a:latin typeface="Times New Roman"/>
                <a:ea typeface="Calibri"/>
                <a:cs typeface="Times New Roman"/>
              </a:rPr>
              <a:t>Kasahara</a:t>
            </a:r>
            <a:r>
              <a:rPr lang="en-US" dirty="0" smtClean="0">
                <a:latin typeface="Times New Roman"/>
                <a:ea typeface="Calibri"/>
                <a:cs typeface="Times New Roman"/>
              </a:rPr>
              <a:t>, S., </a:t>
            </a:r>
            <a:r>
              <a:rPr lang="en-US" dirty="0" err="1" smtClean="0">
                <a:latin typeface="Times New Roman"/>
                <a:ea typeface="Calibri"/>
                <a:cs typeface="Times New Roman"/>
              </a:rPr>
              <a:t>Shen</a:t>
            </a:r>
            <a:r>
              <a:rPr lang="en-US" dirty="0" smtClean="0">
                <a:latin typeface="Times New Roman"/>
                <a:ea typeface="Calibri"/>
                <a:cs typeface="Times New Roman"/>
              </a:rPr>
              <a:t>, Y., Jiang, X., &amp; Wan, J. (2019). Smart Contract-Based Access Control for the Internet of Things. </a:t>
            </a:r>
            <a:r>
              <a:rPr lang="en-US" i="1" dirty="0" smtClean="0">
                <a:latin typeface="Times New Roman"/>
                <a:ea typeface="Calibri"/>
                <a:cs typeface="Times New Roman"/>
              </a:rPr>
              <a:t>IEEE Internet of Things Journal</a:t>
            </a:r>
            <a:r>
              <a:rPr lang="en-US" dirty="0" smtClean="0">
                <a:latin typeface="Times New Roman"/>
                <a:ea typeface="Calibri"/>
                <a:cs typeface="Times New Roman"/>
              </a:rPr>
              <a:t>, 6(2), 1594-1605.</a:t>
            </a:r>
            <a:endParaRPr lang="en-US" sz="1400" dirty="0" smtClean="0">
              <a:latin typeface="Calibri"/>
              <a:ea typeface="Calibri"/>
              <a:cs typeface="Times New Roman"/>
            </a:endParaRPr>
          </a:p>
          <a:p>
            <a:pPr marL="342900" lvl="0" indent="-342900" algn="just">
              <a:lnSpc>
                <a:spcPct val="150000"/>
              </a:lnSpc>
              <a:spcAft>
                <a:spcPts val="800"/>
              </a:spcAft>
              <a:buFont typeface="+mj-lt"/>
              <a:buAutoNum type="arabicPeriod"/>
              <a:tabLst>
                <a:tab pos="457200" algn="l"/>
              </a:tabLst>
            </a:pPr>
            <a:r>
              <a:rPr lang="en-US" dirty="0" smtClean="0">
                <a:latin typeface="Times New Roman"/>
                <a:ea typeface="Calibri"/>
                <a:cs typeface="Times New Roman"/>
              </a:rPr>
              <a:t>  Reyna, A., </a:t>
            </a:r>
            <a:r>
              <a:rPr lang="en-US" dirty="0" err="1" smtClean="0">
                <a:latin typeface="Times New Roman"/>
                <a:ea typeface="Calibri"/>
                <a:cs typeface="Times New Roman"/>
              </a:rPr>
              <a:t>Martín</a:t>
            </a:r>
            <a:r>
              <a:rPr lang="en-US" dirty="0" smtClean="0">
                <a:latin typeface="Times New Roman"/>
                <a:ea typeface="Calibri"/>
                <a:cs typeface="Times New Roman"/>
              </a:rPr>
              <a:t>, C., Chen, J., </a:t>
            </a:r>
            <a:r>
              <a:rPr lang="en-US" dirty="0" err="1" smtClean="0">
                <a:latin typeface="Times New Roman"/>
                <a:ea typeface="Calibri"/>
                <a:cs typeface="Times New Roman"/>
              </a:rPr>
              <a:t>Soler</a:t>
            </a:r>
            <a:r>
              <a:rPr lang="en-US" dirty="0" smtClean="0">
                <a:latin typeface="Times New Roman"/>
                <a:ea typeface="Calibri"/>
                <a:cs typeface="Times New Roman"/>
              </a:rPr>
              <a:t>, E., &amp; </a:t>
            </a:r>
            <a:r>
              <a:rPr lang="en-US" dirty="0" err="1" smtClean="0">
                <a:latin typeface="Times New Roman"/>
                <a:ea typeface="Calibri"/>
                <a:cs typeface="Times New Roman"/>
              </a:rPr>
              <a:t>Díaz</a:t>
            </a:r>
            <a:r>
              <a:rPr lang="en-US" dirty="0" smtClean="0">
                <a:latin typeface="Times New Roman"/>
                <a:ea typeface="Calibri"/>
                <a:cs typeface="Times New Roman"/>
              </a:rPr>
              <a:t>, M. (2018). On </a:t>
            </a:r>
            <a:r>
              <a:rPr lang="en-US" dirty="0" err="1" smtClean="0">
                <a:latin typeface="Times New Roman"/>
                <a:ea typeface="Calibri"/>
                <a:cs typeface="Times New Roman"/>
              </a:rPr>
              <a:t>blockchain</a:t>
            </a:r>
            <a:r>
              <a:rPr lang="en-US" dirty="0" smtClean="0">
                <a:latin typeface="Times New Roman"/>
                <a:ea typeface="Calibri"/>
                <a:cs typeface="Times New Roman"/>
              </a:rPr>
              <a:t> and its integration with </a:t>
            </a:r>
            <a:r>
              <a:rPr lang="en-US" dirty="0" err="1" smtClean="0">
                <a:latin typeface="Times New Roman"/>
                <a:ea typeface="Calibri"/>
                <a:cs typeface="Times New Roman"/>
              </a:rPr>
              <a:t>IoT</a:t>
            </a:r>
            <a:r>
              <a:rPr lang="en-US" dirty="0" smtClean="0">
                <a:latin typeface="Times New Roman"/>
                <a:ea typeface="Calibri"/>
                <a:cs typeface="Times New Roman"/>
              </a:rPr>
              <a:t>. Challenges and opportunities. </a:t>
            </a:r>
            <a:r>
              <a:rPr lang="en-US" i="1" dirty="0" smtClean="0">
                <a:latin typeface="Times New Roman"/>
                <a:ea typeface="Calibri"/>
                <a:cs typeface="Times New Roman"/>
              </a:rPr>
              <a:t>Future Generation Computer Systems</a:t>
            </a:r>
            <a:r>
              <a:rPr lang="en-US" dirty="0" smtClean="0">
                <a:latin typeface="Times New Roman"/>
                <a:ea typeface="Calibri"/>
                <a:cs typeface="Times New Roman"/>
              </a:rPr>
              <a:t>, 88, 173-190</a:t>
            </a:r>
            <a:r>
              <a:rPr lang="en-US" dirty="0" smtClean="0">
                <a:latin typeface="Times New Roman"/>
                <a:ea typeface="Calibri"/>
                <a:cs typeface="Times New Roman"/>
              </a:rPr>
              <a:t>.</a:t>
            </a:r>
            <a:endParaRPr lang="en-US" sz="1400" dirty="0" smtClean="0">
              <a:latin typeface="Calibri"/>
              <a:ea typeface="Calibri"/>
              <a:cs typeface="Times New Roman"/>
            </a:endParaRPr>
          </a:p>
        </p:txBody>
      </p:sp>
    </p:spTree>
    <p:extLst>
      <p:ext uri="{BB962C8B-B14F-4D97-AF65-F5344CB8AC3E}">
        <p14:creationId xmlns:p14="http://schemas.microsoft.com/office/powerpoint/2010/main" xmlns="" val="3800705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84F27C7C-BEEF-C488-F786-980A6FC08CF4}"/>
              </a:ext>
            </a:extLst>
          </p:cNvPr>
          <p:cNvSpPr>
            <a:spLocks noGrp="1"/>
          </p:cNvSpPr>
          <p:nvPr>
            <p:ph type="subTitle"/>
          </p:nvPr>
        </p:nvSpPr>
        <p:spPr/>
        <p:txBody>
          <a:bodyPr/>
          <a:lstStyle/>
          <a:p>
            <a:pPr marL="0" indent="0" algn="ctr">
              <a:buNone/>
            </a:pPr>
            <a:r>
              <a:rPr lang="en-US" sz="5400" dirty="0">
                <a:latin typeface="Times New Roman" panose="02020603050405020304" pitchFamily="18" charset="0"/>
                <a:cs typeface="Times New Roman" panose="02020603050405020304" pitchFamily="18" charset="0"/>
              </a:rPr>
              <a:t>THANK YOU</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08757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564776"/>
            <a:ext cx="2232212" cy="523220"/>
          </a:xfrm>
          <a:prstGeom prst="rect">
            <a:avLst/>
          </a:prstGeom>
          <a:noFill/>
        </p:spPr>
        <p:txBody>
          <a:bodyPr wrap="square" rtlCol="0">
            <a:spAutoFit/>
          </a:bodyPr>
          <a:lstStyle/>
          <a:p>
            <a:r>
              <a:rPr lang="en-IN" sz="2800" b="1" dirty="0" smtClean="0">
                <a:latin typeface="Times New Roman" pitchFamily="18" charset="0"/>
                <a:cs typeface="Times New Roman" pitchFamily="18" charset="0"/>
              </a:rPr>
              <a:t>Introduction</a:t>
            </a:r>
            <a:endParaRPr lang="en-US" sz="2800" b="1" dirty="0">
              <a:latin typeface="Times New Roman" pitchFamily="18" charset="0"/>
              <a:cs typeface="Times New Roman" pitchFamily="18" charset="0"/>
            </a:endParaRPr>
          </a:p>
        </p:txBody>
      </p:sp>
      <p:sp>
        <p:nvSpPr>
          <p:cNvPr id="3" name="TextBox 2"/>
          <p:cNvSpPr txBox="1"/>
          <p:nvPr/>
        </p:nvSpPr>
        <p:spPr>
          <a:xfrm>
            <a:off x="1035423" y="1062319"/>
            <a:ext cx="8269941" cy="4305474"/>
          </a:xfrm>
          <a:prstGeom prst="rect">
            <a:avLst/>
          </a:prstGeom>
          <a:noFill/>
        </p:spPr>
        <p:txBody>
          <a:bodyPr wrap="square" rtlCol="0">
            <a:spAutoFit/>
          </a:bodyPr>
          <a:lstStyle/>
          <a:p>
            <a:pPr algn="just">
              <a:lnSpc>
                <a:spcPct val="150000"/>
              </a:lnSpc>
              <a:spcAft>
                <a:spcPts val="800"/>
              </a:spcAft>
            </a:pPr>
            <a:r>
              <a:rPr lang="en-US" dirty="0" smtClean="0">
                <a:latin typeface="Times New Roman"/>
                <a:ea typeface="Calibri"/>
                <a:cs typeface="Times New Roman"/>
              </a:rPr>
              <a:t>The agriculture sector is undergoing a transformative evolution towards Industry 5.0, where technologies like Artificial Intelligence (AI) and </a:t>
            </a:r>
            <a:r>
              <a:rPr lang="en-US" dirty="0" err="1" smtClean="0">
                <a:latin typeface="Times New Roman"/>
                <a:ea typeface="Calibri"/>
                <a:cs typeface="Times New Roman"/>
              </a:rPr>
              <a:t>Blockchain</a:t>
            </a:r>
            <a:r>
              <a:rPr lang="en-US" dirty="0" smtClean="0">
                <a:latin typeface="Times New Roman"/>
                <a:ea typeface="Calibri"/>
                <a:cs typeface="Times New Roman"/>
              </a:rPr>
              <a:t> converge to enhance transparency, efficiency, and trust. One critical challenge within this paradigm is the secure and tamper-proof management of land registration—a foundational component in agricultural operations and land ownership authentication.</a:t>
            </a:r>
            <a:endParaRPr lang="en-US" sz="1400" dirty="0" smtClean="0">
              <a:latin typeface="Calibri"/>
              <a:ea typeface="Calibri"/>
              <a:cs typeface="Times New Roman"/>
            </a:endParaRPr>
          </a:p>
          <a:p>
            <a:pPr algn="just">
              <a:lnSpc>
                <a:spcPct val="150000"/>
              </a:lnSpc>
              <a:spcAft>
                <a:spcPts val="800"/>
              </a:spcAft>
            </a:pPr>
            <a:r>
              <a:rPr lang="en-US" b="1" dirty="0" smtClean="0">
                <a:latin typeface="Times New Roman"/>
                <a:ea typeface="Calibri"/>
                <a:cs typeface="Times New Roman"/>
              </a:rPr>
              <a:t>Greenland</a:t>
            </a:r>
            <a:r>
              <a:rPr lang="en-US" dirty="0" smtClean="0">
                <a:latin typeface="Times New Roman"/>
                <a:ea typeface="Calibri"/>
                <a:cs typeface="Times New Roman"/>
              </a:rPr>
              <a:t> presents a novel, secure land registration system that leverages </a:t>
            </a:r>
            <a:r>
              <a:rPr lang="en-US" b="1" dirty="0" err="1" smtClean="0">
                <a:latin typeface="Times New Roman"/>
                <a:ea typeface="Calibri"/>
                <a:cs typeface="Times New Roman"/>
              </a:rPr>
              <a:t>Blockchain’s</a:t>
            </a:r>
            <a:r>
              <a:rPr lang="en-US" b="1" dirty="0" smtClean="0">
                <a:latin typeface="Times New Roman"/>
                <a:ea typeface="Calibri"/>
                <a:cs typeface="Times New Roman"/>
              </a:rPr>
              <a:t> decentralized ledger</a:t>
            </a:r>
            <a:r>
              <a:rPr lang="en-US" dirty="0" smtClean="0">
                <a:latin typeface="Times New Roman"/>
                <a:ea typeface="Calibri"/>
                <a:cs typeface="Times New Roman"/>
              </a:rPr>
              <a:t> and </a:t>
            </a:r>
            <a:r>
              <a:rPr lang="en-US" b="1" dirty="0" smtClean="0">
                <a:latin typeface="Times New Roman"/>
                <a:ea typeface="Calibri"/>
                <a:cs typeface="Times New Roman"/>
              </a:rPr>
              <a:t>AI-powered fraud detection</a:t>
            </a:r>
            <a:r>
              <a:rPr lang="en-US" dirty="0" smtClean="0">
                <a:latin typeface="Times New Roman"/>
                <a:ea typeface="Calibri"/>
                <a:cs typeface="Times New Roman"/>
              </a:rPr>
              <a:t> to overcome the vulnerabilities of traditional, centralized land record systems. Conventional approaches are susceptible to manipulation by database administrators and lack real-time validation mechanisms. </a:t>
            </a:r>
            <a:endParaRPr lang="en-US" sz="1400" dirty="0">
              <a:latin typeface="Calibri"/>
              <a:ea typeface="Calibri"/>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5E9B21A-5B79-61A6-578E-106D7DAE09B3}"/>
              </a:ext>
            </a:extLst>
          </p:cNvPr>
          <p:cNvSpPr txBox="1"/>
          <p:nvPr/>
        </p:nvSpPr>
        <p:spPr>
          <a:xfrm>
            <a:off x="3348202" y="268592"/>
            <a:ext cx="5041024"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literature </a:t>
            </a:r>
            <a:r>
              <a:rPr lang="en-IN" sz="3200" b="1" dirty="0" smtClean="0">
                <a:latin typeface="Times New Roman" panose="02020603050405020304" pitchFamily="18" charset="0"/>
                <a:cs typeface="Times New Roman" panose="02020603050405020304" pitchFamily="18" charset="0"/>
              </a:rPr>
              <a:t>survey</a:t>
            </a:r>
            <a:endParaRPr lang="en-IN" sz="3200"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xmlns="" id="{D18DEC5B-FB3C-411B-D205-4B4F9E28AD19}"/>
              </a:ext>
            </a:extLst>
          </p:cNvPr>
          <p:cNvSpPr>
            <a:spLocks noChangeArrowheads="1"/>
          </p:cNvSpPr>
          <p:nvPr/>
        </p:nvSpPr>
        <p:spPr bwMode="auto">
          <a:xfrm>
            <a:off x="803513" y="904265"/>
            <a:ext cx="8811134" cy="46628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b="1" dirty="0" smtClean="0">
                <a:latin typeface="Times New Roman" pitchFamily="18" charset="0"/>
                <a:cs typeface="Times New Roman" pitchFamily="18" charset="0"/>
              </a:rPr>
              <a:t>1. Secure Decentralized Land Registration Using </a:t>
            </a:r>
            <a:r>
              <a:rPr lang="en-US" b="1" dirty="0" err="1" smtClean="0">
                <a:latin typeface="Times New Roman" pitchFamily="18" charset="0"/>
                <a:cs typeface="Times New Roman" pitchFamily="18" charset="0"/>
              </a:rPr>
              <a:t>Blockchain</a:t>
            </a:r>
            <a:endParaRPr lang="en-US" dirty="0" smtClean="0">
              <a:latin typeface="Times New Roman" pitchFamily="18" charset="0"/>
              <a:cs typeface="Times New Roman" pitchFamily="18" charset="0"/>
            </a:endParaRPr>
          </a:p>
          <a:p>
            <a:pPr lvl="0">
              <a:lnSpc>
                <a:spcPct val="150000"/>
              </a:lnSpc>
            </a:pPr>
            <a:r>
              <a:rPr lang="en-US" dirty="0" smtClean="0">
                <a:latin typeface="Times New Roman" pitchFamily="18" charset="0"/>
                <a:cs typeface="Times New Roman" pitchFamily="18" charset="0"/>
              </a:rPr>
              <a:t>Traditional land registration systems rely on centralized databases that are prone to tampering by administrators.</a:t>
            </a:r>
          </a:p>
          <a:p>
            <a:pPr lvl="0">
              <a:lnSpc>
                <a:spcPct val="150000"/>
              </a:lnSpc>
            </a:pPr>
            <a:r>
              <a:rPr lang="en-US" dirty="0" smtClean="0">
                <a:latin typeface="Times New Roman" pitchFamily="18" charset="0"/>
                <a:cs typeface="Times New Roman" pitchFamily="18" charset="0"/>
              </a:rPr>
              <a:t>The proposed scheme leverages </a:t>
            </a:r>
            <a:r>
              <a:rPr lang="en-US" dirty="0" err="1" smtClean="0">
                <a:latin typeface="Times New Roman" pitchFamily="18" charset="0"/>
                <a:cs typeface="Times New Roman" pitchFamily="18" charset="0"/>
              </a:rPr>
              <a:t>blockchain’s</a:t>
            </a:r>
            <a:r>
              <a:rPr lang="en-US" dirty="0" smtClean="0">
                <a:latin typeface="Times New Roman" pitchFamily="18" charset="0"/>
                <a:cs typeface="Times New Roman" pitchFamily="18" charset="0"/>
              </a:rPr>
              <a:t> decentralized, tamper-proof, and encrypted data storage to secure land registration records.</a:t>
            </a:r>
          </a:p>
          <a:p>
            <a:pPr lvl="0">
              <a:lnSpc>
                <a:spcPct val="150000"/>
              </a:lnSpc>
            </a:pPr>
            <a:r>
              <a:rPr lang="en-US" dirty="0" smtClean="0">
                <a:latin typeface="Times New Roman" pitchFamily="18" charset="0"/>
                <a:cs typeface="Times New Roman" pitchFamily="18" charset="0"/>
              </a:rPr>
              <a:t>Smart contracts written in Solidity are used to automate and secure land transactions</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lnSpc>
                <a:spcPct val="150000"/>
              </a:lnSpc>
            </a:pPr>
            <a:r>
              <a:rPr lang="en-US" b="1" dirty="0" smtClean="0">
                <a:latin typeface="Times New Roman" pitchFamily="18" charset="0"/>
                <a:cs typeface="Times New Roman" pitchFamily="18" charset="0"/>
              </a:rPr>
              <a:t>2. AI-Based Fraud Detection in Land Transactions</a:t>
            </a:r>
            <a:endParaRPr lang="en-US" dirty="0" smtClean="0">
              <a:latin typeface="Times New Roman" pitchFamily="18" charset="0"/>
              <a:cs typeface="Times New Roman" pitchFamily="18" charset="0"/>
            </a:endParaRPr>
          </a:p>
          <a:p>
            <a:pPr lvl="0">
              <a:lnSpc>
                <a:spcPct val="150000"/>
              </a:lnSpc>
            </a:pPr>
            <a:r>
              <a:rPr lang="en-US" dirty="0" smtClean="0">
                <a:latin typeface="Times New Roman" pitchFamily="18" charset="0"/>
                <a:cs typeface="Times New Roman" pitchFamily="18" charset="0"/>
              </a:rPr>
              <a:t>AI algorithms are employed to detect fraudulent land transactions from </a:t>
            </a:r>
            <a:r>
              <a:rPr lang="en-US" dirty="0" err="1" smtClean="0">
                <a:latin typeface="Times New Roman" pitchFamily="18" charset="0"/>
                <a:cs typeface="Times New Roman" pitchFamily="18" charset="0"/>
              </a:rPr>
              <a:t>blockchain</a:t>
            </a:r>
            <a:r>
              <a:rPr lang="en-US" dirty="0" smtClean="0">
                <a:latin typeface="Times New Roman" pitchFamily="18" charset="0"/>
                <a:cs typeface="Times New Roman" pitchFamily="18" charset="0"/>
              </a:rPr>
              <a:t> data (sender, receiver, transaction type, etc.).</a:t>
            </a:r>
          </a:p>
          <a:p>
            <a:pPr lvl="0">
              <a:lnSpc>
                <a:spcPct val="150000"/>
              </a:lnSpc>
            </a:pPr>
            <a:r>
              <a:rPr lang="en-US" dirty="0" smtClean="0">
                <a:latin typeface="Times New Roman" pitchFamily="18" charset="0"/>
                <a:cs typeface="Times New Roman" pitchFamily="18" charset="0"/>
              </a:rPr>
              <a:t>The AI models are trained on real-world </a:t>
            </a:r>
            <a:r>
              <a:rPr lang="en-US" dirty="0" err="1" smtClean="0">
                <a:latin typeface="Times New Roman" pitchFamily="18" charset="0"/>
                <a:cs typeface="Times New Roman" pitchFamily="18" charset="0"/>
              </a:rPr>
              <a:t>Ethereum</a:t>
            </a:r>
            <a:r>
              <a:rPr lang="en-US" dirty="0" smtClean="0">
                <a:latin typeface="Times New Roman" pitchFamily="18" charset="0"/>
                <a:cs typeface="Times New Roman" pitchFamily="18" charset="0"/>
              </a:rPr>
              <a:t> fraud datasets to identify suspicious patterns.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342907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6"/>
          <p:cNvSpPr/>
          <p:nvPr/>
        </p:nvSpPr>
        <p:spPr>
          <a:xfrm>
            <a:off x="502560" y="225720"/>
            <a:ext cx="9063720" cy="939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800" b="0" strike="noStrike" spc="-1" dirty="0">
                <a:solidFill>
                  <a:srgbClr val="000000"/>
                </a:solidFill>
                <a:latin typeface="Times New Roman" panose="02020603050405020304" pitchFamily="18" charset="0"/>
                <a:ea typeface="DejaVu Sans"/>
                <a:cs typeface="Times New Roman" panose="02020603050405020304" pitchFamily="18" charset="0"/>
              </a:rPr>
              <a:t>Existing System</a:t>
            </a:r>
            <a:endParaRPr lang="en-IN"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xmlns="" id="{4ACAFAE0-BF8D-F884-8035-FD9DB2A6B27A}"/>
              </a:ext>
            </a:extLst>
          </p:cNvPr>
          <p:cNvSpPr>
            <a:spLocks noChangeArrowheads="1"/>
          </p:cNvSpPr>
          <p:nvPr/>
        </p:nvSpPr>
        <p:spPr bwMode="auto">
          <a:xfrm>
            <a:off x="730235" y="1083533"/>
            <a:ext cx="8817178" cy="4202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spcAft>
                <a:spcPts val="800"/>
              </a:spcAft>
            </a:pPr>
            <a:r>
              <a:rPr lang="en-US" dirty="0" smtClean="0">
                <a:latin typeface="Times New Roman"/>
                <a:ea typeface="Calibri"/>
                <a:cs typeface="Times New Roman"/>
              </a:rPr>
              <a:t>Traditional land registration systems are largely centralized, relying on local government servers or administrative databases. These centralized structures are highly vulnerable to tampering and unauthorized modifications by internal administrators or malicious actors. The lack of transparency, immutability, and decentralized control makes it difficult to trace fraudulent transactions or ensure the authenticity of ownership records. Moreover, current systems do not incorporate intelligent mechanisms to detect anomalies or fraud, leaving the process open to human error and manipulation. These deficiencies highlight the urgent requirement for a more secure, transparent, and intelligent solution to manage land records effectively, especially as agricultural sectors adopt Industry 5.0 practices that demand trust, automation, and data-driven insights.</a:t>
            </a:r>
            <a:endParaRPr lang="en-US" sz="1400" dirty="0">
              <a:latin typeface="Calibri"/>
              <a:ea typeface="Calibri"/>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8"/>
          <p:cNvSpPr/>
          <p:nvPr/>
        </p:nvSpPr>
        <p:spPr>
          <a:xfrm>
            <a:off x="502560" y="225720"/>
            <a:ext cx="9063720" cy="939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ea typeface="DejaVu Sans"/>
              </a:rPr>
              <a:t>Drawbacks</a:t>
            </a:r>
            <a:endParaRPr lang="en-IN" sz="4400" b="0" strike="noStrike" spc="-1">
              <a:solidFill>
                <a:srgbClr val="000000"/>
              </a:solidFill>
              <a:latin typeface="Arial"/>
            </a:endParaRPr>
          </a:p>
        </p:txBody>
      </p:sp>
      <p:sp>
        <p:nvSpPr>
          <p:cNvPr id="2" name="Rectangle 1">
            <a:extLst>
              <a:ext uri="{FF2B5EF4-FFF2-40B4-BE49-F238E27FC236}">
                <a16:creationId xmlns:a16="http://schemas.microsoft.com/office/drawing/2014/main" xmlns="" id="{4D5A3512-BCC8-A273-6B07-740E9E78CA20}"/>
              </a:ext>
            </a:extLst>
          </p:cNvPr>
          <p:cNvSpPr>
            <a:spLocks noChangeArrowheads="1"/>
          </p:cNvSpPr>
          <p:nvPr/>
        </p:nvSpPr>
        <p:spPr bwMode="auto">
          <a:xfrm>
            <a:off x="952793" y="1179542"/>
            <a:ext cx="8163339" cy="35803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07000"/>
              </a:lnSpc>
              <a:spcAft>
                <a:spcPts val="800"/>
              </a:spcAft>
            </a:pPr>
            <a:r>
              <a:rPr lang="en-US" dirty="0" smtClean="0">
                <a:latin typeface="Times New Roman"/>
                <a:ea typeface="Times New Roman"/>
                <a:cs typeface="Times New Roman"/>
              </a:rPr>
              <a:t>  </a:t>
            </a:r>
            <a:r>
              <a:rPr lang="en-US" b="1" dirty="0" smtClean="0">
                <a:latin typeface="Times New Roman"/>
                <a:ea typeface="Times New Roman"/>
                <a:cs typeface="Times New Roman"/>
              </a:rPr>
              <a:t>Centralized Databases:</a:t>
            </a:r>
            <a:endParaRPr lang="en-US" sz="1400" dirty="0" smtClean="0">
              <a:latin typeface="Calibri"/>
              <a:ea typeface="Calibri"/>
              <a:cs typeface="Times New Roman"/>
            </a:endParaRPr>
          </a:p>
          <a:p>
            <a:pPr marL="342900" lvl="0" indent="-342900" algn="just">
              <a:lnSpc>
                <a:spcPct val="107000"/>
              </a:lnSpc>
              <a:spcAft>
                <a:spcPts val="800"/>
              </a:spcAft>
              <a:buSzPts val="1000"/>
              <a:buFont typeface="Symbol"/>
              <a:buChar char=""/>
              <a:tabLst>
                <a:tab pos="457200" algn="l"/>
              </a:tabLst>
            </a:pPr>
            <a:r>
              <a:rPr lang="en-US" dirty="0" smtClean="0">
                <a:latin typeface="Times New Roman"/>
                <a:ea typeface="Times New Roman"/>
                <a:cs typeface="Times New Roman"/>
              </a:rPr>
              <a:t>Vulnerable to tampering by administrators.</a:t>
            </a:r>
            <a:endParaRPr lang="en-US" sz="1400" dirty="0" smtClean="0">
              <a:latin typeface="Calibri"/>
              <a:ea typeface="Calibri"/>
              <a:cs typeface="Times New Roman"/>
            </a:endParaRPr>
          </a:p>
          <a:p>
            <a:pPr marL="342900" lvl="0" indent="-342900" algn="just">
              <a:lnSpc>
                <a:spcPct val="107000"/>
              </a:lnSpc>
              <a:spcAft>
                <a:spcPts val="800"/>
              </a:spcAft>
              <a:buSzPts val="1000"/>
              <a:buFont typeface="Symbol"/>
              <a:buChar char=""/>
              <a:tabLst>
                <a:tab pos="457200" algn="l"/>
              </a:tabLst>
            </a:pPr>
            <a:r>
              <a:rPr lang="en-US" dirty="0" smtClean="0">
                <a:latin typeface="Times New Roman"/>
                <a:ea typeface="Times New Roman"/>
                <a:cs typeface="Times New Roman"/>
              </a:rPr>
              <a:t>Single point of failure leads to potential data breaches or manipulation.</a:t>
            </a:r>
            <a:endParaRPr lang="en-US" sz="1400" dirty="0" smtClean="0">
              <a:latin typeface="Calibri"/>
              <a:ea typeface="Calibri"/>
              <a:cs typeface="Times New Roman"/>
            </a:endParaRPr>
          </a:p>
          <a:p>
            <a:pPr algn="just">
              <a:lnSpc>
                <a:spcPct val="107000"/>
              </a:lnSpc>
              <a:spcAft>
                <a:spcPts val="800"/>
              </a:spcAft>
            </a:pPr>
            <a:r>
              <a:rPr lang="en-US" dirty="0" smtClean="0">
                <a:latin typeface="Times New Roman"/>
                <a:ea typeface="Times New Roman"/>
                <a:cs typeface="Times New Roman"/>
              </a:rPr>
              <a:t>  </a:t>
            </a:r>
            <a:r>
              <a:rPr lang="en-US" b="1" dirty="0" smtClean="0">
                <a:latin typeface="Times New Roman"/>
                <a:ea typeface="Times New Roman"/>
                <a:cs typeface="Times New Roman"/>
              </a:rPr>
              <a:t>No Transparency:</a:t>
            </a:r>
            <a:endParaRPr lang="en-US" sz="1400" dirty="0" smtClean="0">
              <a:latin typeface="Calibri"/>
              <a:ea typeface="Calibri"/>
              <a:cs typeface="Times New Roman"/>
            </a:endParaRPr>
          </a:p>
          <a:p>
            <a:pPr marL="342900" lvl="0" indent="-342900" algn="just">
              <a:lnSpc>
                <a:spcPct val="107000"/>
              </a:lnSpc>
              <a:spcAft>
                <a:spcPts val="800"/>
              </a:spcAft>
              <a:buSzPts val="1000"/>
              <a:buFont typeface="Symbol"/>
              <a:buChar char=""/>
              <a:tabLst>
                <a:tab pos="457200" algn="l"/>
              </a:tabLst>
            </a:pPr>
            <a:r>
              <a:rPr lang="en-US" dirty="0" smtClean="0">
                <a:latin typeface="Times New Roman"/>
                <a:ea typeface="Times New Roman"/>
                <a:cs typeface="Times New Roman"/>
              </a:rPr>
              <a:t>Transactions and ownership details lack public traceability or </a:t>
            </a:r>
            <a:r>
              <a:rPr lang="en-US" dirty="0" err="1" smtClean="0">
                <a:latin typeface="Times New Roman"/>
                <a:ea typeface="Times New Roman"/>
                <a:cs typeface="Times New Roman"/>
              </a:rPr>
              <a:t>auditability</a:t>
            </a:r>
            <a:r>
              <a:rPr lang="en-US" dirty="0" smtClean="0">
                <a:latin typeface="Times New Roman"/>
                <a:ea typeface="Times New Roman"/>
                <a:cs typeface="Times New Roman"/>
              </a:rPr>
              <a:t>.</a:t>
            </a:r>
            <a:endParaRPr lang="en-US" sz="1400" dirty="0" smtClean="0">
              <a:latin typeface="Calibri"/>
              <a:ea typeface="Calibri"/>
              <a:cs typeface="Times New Roman"/>
            </a:endParaRPr>
          </a:p>
          <a:p>
            <a:pPr marL="342900" lvl="0" indent="-342900" algn="just">
              <a:lnSpc>
                <a:spcPct val="107000"/>
              </a:lnSpc>
              <a:spcAft>
                <a:spcPts val="800"/>
              </a:spcAft>
              <a:buSzPts val="1000"/>
              <a:buFont typeface="Symbol"/>
              <a:buChar char=""/>
              <a:tabLst>
                <a:tab pos="457200" algn="l"/>
              </a:tabLst>
            </a:pPr>
            <a:r>
              <a:rPr lang="en-US" dirty="0" smtClean="0">
                <a:latin typeface="Times New Roman"/>
                <a:ea typeface="Times New Roman"/>
                <a:cs typeface="Times New Roman"/>
              </a:rPr>
              <a:t>Disputes over land ownership are common due to unclear or falsified records.</a:t>
            </a:r>
            <a:endParaRPr lang="en-US" sz="1400" dirty="0" smtClean="0">
              <a:latin typeface="Calibri"/>
              <a:ea typeface="Calibri"/>
              <a:cs typeface="Times New Roman"/>
            </a:endParaRPr>
          </a:p>
          <a:p>
            <a:pPr algn="just">
              <a:lnSpc>
                <a:spcPct val="107000"/>
              </a:lnSpc>
              <a:spcAft>
                <a:spcPts val="800"/>
              </a:spcAft>
            </a:pPr>
            <a:r>
              <a:rPr lang="en-US" dirty="0" smtClean="0">
                <a:latin typeface="Times New Roman"/>
                <a:ea typeface="Times New Roman"/>
                <a:cs typeface="Times New Roman"/>
              </a:rPr>
              <a:t>  </a:t>
            </a:r>
            <a:r>
              <a:rPr lang="en-US" b="1" dirty="0" smtClean="0">
                <a:latin typeface="Times New Roman"/>
                <a:ea typeface="Times New Roman"/>
                <a:cs typeface="Times New Roman"/>
              </a:rPr>
              <a:t>Manual Verification:</a:t>
            </a:r>
            <a:endParaRPr lang="en-US" sz="1400" dirty="0" smtClean="0">
              <a:latin typeface="Calibri"/>
              <a:ea typeface="Calibri"/>
              <a:cs typeface="Times New Roman"/>
            </a:endParaRPr>
          </a:p>
          <a:p>
            <a:pPr marL="342900" lvl="0" indent="-342900" algn="just">
              <a:lnSpc>
                <a:spcPct val="107000"/>
              </a:lnSpc>
              <a:spcAft>
                <a:spcPts val="800"/>
              </a:spcAft>
              <a:buSzPts val="1000"/>
              <a:buFont typeface="Symbol"/>
              <a:buChar char=""/>
              <a:tabLst>
                <a:tab pos="457200" algn="l"/>
              </a:tabLst>
            </a:pPr>
            <a:r>
              <a:rPr lang="en-US" dirty="0" smtClean="0">
                <a:latin typeface="Times New Roman"/>
                <a:ea typeface="Times New Roman"/>
                <a:cs typeface="Times New Roman"/>
              </a:rPr>
              <a:t>Time-consuming and error-prone verification processes.</a:t>
            </a:r>
            <a:endParaRPr lang="en-US" sz="1400" dirty="0" smtClean="0">
              <a:latin typeface="Calibri"/>
              <a:ea typeface="Calibri"/>
              <a:cs typeface="Times New Roman"/>
            </a:endParaRPr>
          </a:p>
          <a:p>
            <a:pPr marL="342900" lvl="0" indent="-342900" algn="just">
              <a:lnSpc>
                <a:spcPct val="107000"/>
              </a:lnSpc>
              <a:spcAft>
                <a:spcPts val="800"/>
              </a:spcAft>
              <a:buSzPts val="1000"/>
              <a:buFont typeface="Symbol"/>
              <a:buChar char=""/>
              <a:tabLst>
                <a:tab pos="457200" algn="l"/>
              </a:tabLst>
            </a:pPr>
            <a:r>
              <a:rPr lang="en-US" dirty="0" smtClean="0">
                <a:latin typeface="Times New Roman"/>
                <a:ea typeface="Times New Roman"/>
                <a:cs typeface="Times New Roman"/>
              </a:rPr>
              <a:t>High dependency on human judgment which may be biased or corrupt.</a:t>
            </a:r>
            <a:endParaRPr lang="en-US" sz="1400" dirty="0">
              <a:latin typeface="Calibri"/>
              <a:ea typeface="Calibri"/>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0"/>
          <p:cNvSpPr/>
          <p:nvPr/>
        </p:nvSpPr>
        <p:spPr>
          <a:xfrm>
            <a:off x="502560" y="225720"/>
            <a:ext cx="9063720" cy="939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800" b="0" strike="noStrike" spc="-1" dirty="0">
                <a:solidFill>
                  <a:srgbClr val="000000"/>
                </a:solidFill>
                <a:latin typeface="Times New Roman" panose="02020603050405020304" pitchFamily="18" charset="0"/>
                <a:ea typeface="DejaVu Sans"/>
                <a:cs typeface="Times New Roman" panose="02020603050405020304" pitchFamily="18" charset="0"/>
              </a:rPr>
              <a:t>Proposed System</a:t>
            </a:r>
            <a:endParaRPr lang="en-IN"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xmlns="" id="{B74160CC-D8EC-52F7-7BCC-FC999B0EC6C1}"/>
              </a:ext>
            </a:extLst>
          </p:cNvPr>
          <p:cNvSpPr>
            <a:spLocks noChangeArrowheads="1"/>
          </p:cNvSpPr>
          <p:nvPr/>
        </p:nvSpPr>
        <p:spPr bwMode="auto">
          <a:xfrm>
            <a:off x="846350" y="927858"/>
            <a:ext cx="8719930" cy="4247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spcAft>
                <a:spcPts val="800"/>
              </a:spcAft>
            </a:pPr>
            <a:r>
              <a:rPr lang="en-IN" dirty="0" smtClean="0">
                <a:latin typeface="Times New Roman"/>
                <a:ea typeface="Calibri"/>
                <a:cs typeface="Times New Roman"/>
              </a:rPr>
              <a:t>The proposed “Greenland” system integrates </a:t>
            </a:r>
            <a:r>
              <a:rPr lang="en-IN" dirty="0" err="1" smtClean="0">
                <a:latin typeface="Times New Roman"/>
                <a:ea typeface="Calibri"/>
                <a:cs typeface="Times New Roman"/>
              </a:rPr>
              <a:t>Blockchain</a:t>
            </a:r>
            <a:r>
              <a:rPr lang="en-IN" dirty="0" smtClean="0">
                <a:latin typeface="Times New Roman"/>
                <a:ea typeface="Calibri"/>
                <a:cs typeface="Times New Roman"/>
              </a:rPr>
              <a:t> and Artificial Intelligence to create a secure, transparent, and intelligent land registration framework tailored for Agriculture Industry 5.0. </a:t>
            </a:r>
            <a:r>
              <a:rPr lang="en-IN" dirty="0" err="1" smtClean="0">
                <a:latin typeface="Times New Roman"/>
                <a:ea typeface="Calibri"/>
                <a:cs typeface="Times New Roman"/>
              </a:rPr>
              <a:t>Blockchain</a:t>
            </a:r>
            <a:r>
              <a:rPr lang="en-IN" dirty="0" smtClean="0">
                <a:latin typeface="Times New Roman"/>
                <a:ea typeface="Calibri"/>
                <a:cs typeface="Times New Roman"/>
              </a:rPr>
              <a:t> provides decentralized, tamper-proof data storage with built-in cryptographic security, ensuring that land records remain immutable and trustworthy. Simultaneously, AI and Machine Learning algorithms (e.g., </a:t>
            </a:r>
            <a:r>
              <a:rPr lang="en-IN" dirty="0" err="1" smtClean="0">
                <a:latin typeface="Times New Roman"/>
                <a:ea typeface="Calibri"/>
                <a:cs typeface="Times New Roman"/>
              </a:rPr>
              <a:t>LightGBM</a:t>
            </a:r>
            <a:r>
              <a:rPr lang="en-IN" dirty="0" smtClean="0">
                <a:latin typeface="Times New Roman"/>
                <a:ea typeface="Calibri"/>
                <a:cs typeface="Times New Roman"/>
              </a:rPr>
              <a:t>, </a:t>
            </a:r>
            <a:r>
              <a:rPr lang="en-IN" dirty="0" err="1" smtClean="0">
                <a:latin typeface="Times New Roman"/>
                <a:ea typeface="Calibri"/>
                <a:cs typeface="Times New Roman"/>
              </a:rPr>
              <a:t>XGBoost</a:t>
            </a:r>
            <a:r>
              <a:rPr lang="en-IN" dirty="0" smtClean="0">
                <a:latin typeface="Times New Roman"/>
                <a:ea typeface="Calibri"/>
                <a:cs typeface="Times New Roman"/>
              </a:rPr>
              <a:t>, SVM) are employed to detect fraudulent transactions from </a:t>
            </a:r>
            <a:r>
              <a:rPr lang="en-IN" dirty="0" err="1" smtClean="0">
                <a:latin typeface="Times New Roman"/>
                <a:ea typeface="Calibri"/>
                <a:cs typeface="Times New Roman"/>
              </a:rPr>
              <a:t>Blockchain</a:t>
            </a:r>
            <a:r>
              <a:rPr lang="en-IN" dirty="0" smtClean="0">
                <a:latin typeface="Times New Roman"/>
                <a:ea typeface="Calibri"/>
                <a:cs typeface="Times New Roman"/>
              </a:rPr>
              <a:t> raw data, enhancing the system’s ability to automatically flag suspicious activities. Through smart contracts and IPFS (Interplanetary File System), the system supports decentralized storage and automated data retrieval. Web modules for buyers and sellers facilitate seamless interaction, while ML predictions guide decision-making in </a:t>
            </a:r>
            <a:r>
              <a:rPr lang="en-IN" dirty="0" smtClean="0">
                <a:latin typeface="Times New Roman"/>
                <a:ea typeface="Calibri"/>
                <a:cs typeface="Times New Roman"/>
              </a:rPr>
              <a:t>real-time.</a:t>
            </a:r>
            <a:endParaRPr lang="en-US" sz="1400" dirty="0">
              <a:latin typeface="Calibri"/>
              <a:ea typeface="Calibri"/>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2"/>
          <p:cNvSpPr/>
          <p:nvPr/>
        </p:nvSpPr>
        <p:spPr>
          <a:xfrm>
            <a:off x="502560" y="225720"/>
            <a:ext cx="9063720" cy="939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ea typeface="DejaVu Sans"/>
              </a:rPr>
              <a:t>Advantages</a:t>
            </a:r>
            <a:endParaRPr lang="en-IN" sz="4400" b="0" strike="noStrike" spc="-1">
              <a:solidFill>
                <a:srgbClr val="000000"/>
              </a:solidFill>
              <a:latin typeface="Arial"/>
            </a:endParaRPr>
          </a:p>
        </p:txBody>
      </p:sp>
      <p:sp>
        <p:nvSpPr>
          <p:cNvPr id="3" name="Rectangle 1">
            <a:extLst>
              <a:ext uri="{FF2B5EF4-FFF2-40B4-BE49-F238E27FC236}">
                <a16:creationId xmlns:a16="http://schemas.microsoft.com/office/drawing/2014/main" xmlns="" id="{8EC1ED73-8027-7564-7E45-8E5E7ADF29AD}"/>
              </a:ext>
            </a:extLst>
          </p:cNvPr>
          <p:cNvSpPr>
            <a:spLocks noChangeArrowheads="1"/>
          </p:cNvSpPr>
          <p:nvPr/>
        </p:nvSpPr>
        <p:spPr bwMode="auto">
          <a:xfrm>
            <a:off x="850626" y="1090806"/>
            <a:ext cx="8817810" cy="31536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15000"/>
              </a:lnSpc>
              <a:spcAft>
                <a:spcPts val="800"/>
              </a:spcAft>
            </a:pPr>
            <a:r>
              <a:rPr lang="en-US" b="1" dirty="0" smtClean="0">
                <a:latin typeface="Times New Roman"/>
                <a:ea typeface="Times New Roman"/>
                <a:cs typeface="Times New Roman"/>
              </a:rPr>
              <a:t>1. Tamper-Proof Land Registration</a:t>
            </a:r>
            <a:endParaRPr lang="en-US" sz="1600" dirty="0" smtClean="0">
              <a:latin typeface="Calibri"/>
              <a:ea typeface="Calibri"/>
              <a:cs typeface="Times New Roman"/>
            </a:endParaRPr>
          </a:p>
          <a:p>
            <a:pPr marL="342900" lvl="0" indent="-342900" algn="just">
              <a:lnSpc>
                <a:spcPct val="115000"/>
              </a:lnSpc>
              <a:spcAft>
                <a:spcPts val="800"/>
              </a:spcAft>
              <a:buSzPts val="1000"/>
              <a:buFont typeface="Symbol"/>
              <a:buChar char=""/>
              <a:tabLst>
                <a:tab pos="457200" algn="l"/>
              </a:tabLst>
            </a:pPr>
            <a:r>
              <a:rPr lang="en-US" b="1" dirty="0" err="1" smtClean="0">
                <a:latin typeface="Times New Roman"/>
                <a:ea typeface="Times New Roman"/>
                <a:cs typeface="Times New Roman"/>
              </a:rPr>
              <a:t>Blockchain</a:t>
            </a:r>
            <a:r>
              <a:rPr lang="en-US" b="1" dirty="0" smtClean="0">
                <a:latin typeface="Times New Roman"/>
                <a:ea typeface="Times New Roman"/>
                <a:cs typeface="Times New Roman"/>
              </a:rPr>
              <a:t> technology</a:t>
            </a:r>
            <a:r>
              <a:rPr lang="en-US" dirty="0" smtClean="0">
                <a:latin typeface="Times New Roman"/>
                <a:ea typeface="Times New Roman"/>
                <a:cs typeface="Times New Roman"/>
              </a:rPr>
              <a:t> ensures decentralization and immutability.</a:t>
            </a:r>
            <a:endParaRPr lang="en-US" sz="1600" dirty="0" smtClean="0">
              <a:latin typeface="Calibri"/>
              <a:ea typeface="Calibri"/>
              <a:cs typeface="Times New Roman"/>
            </a:endParaRPr>
          </a:p>
          <a:p>
            <a:pPr marL="342900" lvl="0" indent="-342900" algn="just">
              <a:lnSpc>
                <a:spcPct val="115000"/>
              </a:lnSpc>
              <a:spcAft>
                <a:spcPts val="800"/>
              </a:spcAft>
              <a:buSzPts val="1000"/>
              <a:buFont typeface="Symbol"/>
              <a:buChar char=""/>
              <a:tabLst>
                <a:tab pos="457200" algn="l"/>
              </a:tabLst>
            </a:pPr>
            <a:r>
              <a:rPr lang="en-US" dirty="0" smtClean="0">
                <a:latin typeface="Times New Roman"/>
                <a:ea typeface="Times New Roman"/>
                <a:cs typeface="Times New Roman"/>
              </a:rPr>
              <a:t>Land records cannot be altered or deleted, protecting ownership from fraud.</a:t>
            </a:r>
            <a:endParaRPr lang="en-US" sz="1600" dirty="0" smtClean="0">
              <a:latin typeface="Calibri"/>
              <a:ea typeface="Calibri"/>
              <a:cs typeface="Times New Roman"/>
            </a:endParaRPr>
          </a:p>
          <a:p>
            <a:pPr algn="just">
              <a:lnSpc>
                <a:spcPct val="115000"/>
              </a:lnSpc>
              <a:spcAft>
                <a:spcPts val="800"/>
              </a:spcAft>
            </a:pPr>
            <a:r>
              <a:rPr lang="en-US" b="1" dirty="0" smtClean="0">
                <a:latin typeface="Times New Roman"/>
                <a:ea typeface="Times New Roman"/>
                <a:cs typeface="Times New Roman"/>
              </a:rPr>
              <a:t>2. Fraud Detection with AI/ML</a:t>
            </a:r>
            <a:endParaRPr lang="en-US" sz="1600" dirty="0" smtClean="0">
              <a:latin typeface="Calibri"/>
              <a:ea typeface="Calibri"/>
              <a:cs typeface="Times New Roman"/>
            </a:endParaRPr>
          </a:p>
          <a:p>
            <a:pPr marL="342900" lvl="0" indent="-342900" algn="just">
              <a:lnSpc>
                <a:spcPct val="115000"/>
              </a:lnSpc>
              <a:spcAft>
                <a:spcPts val="800"/>
              </a:spcAft>
              <a:buSzPts val="1000"/>
              <a:buFont typeface="Symbol"/>
              <a:buChar char=""/>
              <a:tabLst>
                <a:tab pos="457200" algn="l"/>
              </a:tabLst>
            </a:pPr>
            <a:r>
              <a:rPr lang="en-US" dirty="0" smtClean="0">
                <a:latin typeface="Times New Roman"/>
                <a:ea typeface="Times New Roman"/>
                <a:cs typeface="Times New Roman"/>
              </a:rPr>
              <a:t>Advanced </a:t>
            </a:r>
            <a:r>
              <a:rPr lang="en-US" b="1" dirty="0" smtClean="0">
                <a:latin typeface="Times New Roman"/>
                <a:ea typeface="Times New Roman"/>
                <a:cs typeface="Times New Roman"/>
              </a:rPr>
              <a:t>AI models (e.g., LIGHTGBM, XGBOOST, SVM)</a:t>
            </a:r>
            <a:r>
              <a:rPr lang="en-US" dirty="0" smtClean="0">
                <a:latin typeface="Times New Roman"/>
                <a:ea typeface="Times New Roman"/>
                <a:cs typeface="Times New Roman"/>
              </a:rPr>
              <a:t> are trained to detect fraudulent transactions.</a:t>
            </a:r>
            <a:endParaRPr lang="en-US" sz="1600" dirty="0" smtClean="0">
              <a:latin typeface="Calibri"/>
              <a:ea typeface="Calibri"/>
              <a:cs typeface="Times New Roman"/>
            </a:endParaRPr>
          </a:p>
          <a:p>
            <a:pPr marL="342900" lvl="0" indent="-342900" algn="just">
              <a:lnSpc>
                <a:spcPct val="115000"/>
              </a:lnSpc>
              <a:spcAft>
                <a:spcPts val="800"/>
              </a:spcAft>
              <a:buSzPts val="1000"/>
              <a:buFont typeface="Symbol"/>
              <a:buChar char=""/>
              <a:tabLst>
                <a:tab pos="457200" algn="l"/>
              </a:tabLst>
            </a:pPr>
            <a:r>
              <a:rPr lang="en-US" dirty="0" smtClean="0">
                <a:latin typeface="Times New Roman"/>
                <a:ea typeface="Times New Roman"/>
                <a:cs typeface="Times New Roman"/>
              </a:rPr>
              <a:t>The system achieved up to </a:t>
            </a:r>
            <a:r>
              <a:rPr lang="en-US" b="1" dirty="0" smtClean="0">
                <a:latin typeface="Times New Roman"/>
                <a:ea typeface="Times New Roman"/>
                <a:cs typeface="Times New Roman"/>
              </a:rPr>
              <a:t>99.35% accuracy</a:t>
            </a:r>
            <a:r>
              <a:rPr lang="en-US" dirty="0" smtClean="0">
                <a:latin typeface="Times New Roman"/>
                <a:ea typeface="Times New Roman"/>
                <a:cs typeface="Times New Roman"/>
              </a:rPr>
              <a:t> in fraud detection using </a:t>
            </a:r>
            <a:r>
              <a:rPr lang="en-US" dirty="0" err="1" smtClean="0">
                <a:latin typeface="Times New Roman"/>
                <a:ea typeface="Times New Roman"/>
                <a:cs typeface="Times New Roman"/>
              </a:rPr>
              <a:t>Ethereum</a:t>
            </a:r>
            <a:r>
              <a:rPr lang="en-US" dirty="0" smtClean="0">
                <a:latin typeface="Times New Roman"/>
                <a:ea typeface="Times New Roman"/>
                <a:cs typeface="Times New Roman"/>
              </a:rPr>
              <a:t> transaction datasets.</a:t>
            </a:r>
            <a:endParaRPr lang="en-US" sz="1600" dirty="0">
              <a:latin typeface="Calibri"/>
              <a:ea typeface="Calibri"/>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4"/>
          <p:cNvSpPr/>
          <p:nvPr/>
        </p:nvSpPr>
        <p:spPr>
          <a:xfrm>
            <a:off x="673920" y="187920"/>
            <a:ext cx="8978760" cy="81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62500" lnSpcReduction="20000"/>
          </a:bodyPr>
          <a:lstStyle/>
          <a:p>
            <a:pPr>
              <a:lnSpc>
                <a:spcPct val="100000"/>
              </a:lnSpc>
            </a:pPr>
            <a:r>
              <a:rPr lang="en-US" sz="4400" b="1" u="sng" strike="noStrike" spc="-1">
                <a:solidFill>
                  <a:srgbClr val="775F55"/>
                </a:solidFill>
                <a:uFillTx/>
                <a:latin typeface="Tw Cen MT"/>
                <a:ea typeface="DejaVu Sans"/>
              </a:rPr>
              <a:t>HARDWARE REQUIREMENTS:</a:t>
            </a:r>
            <a:r>
              <a:rPr sz="4400"/>
              <a:t/>
            </a:r>
            <a:br>
              <a:rPr sz="4400"/>
            </a:br>
            <a:endParaRPr lang="en-IN" sz="4400" b="0" strike="noStrike" spc="-1">
              <a:solidFill>
                <a:srgbClr val="000000"/>
              </a:solidFill>
              <a:latin typeface="Arial"/>
            </a:endParaRPr>
          </a:p>
        </p:txBody>
      </p:sp>
      <p:sp>
        <p:nvSpPr>
          <p:cNvPr id="171" name="CustomShape 13"/>
          <p:cNvSpPr/>
          <p:nvPr/>
        </p:nvSpPr>
        <p:spPr>
          <a:xfrm>
            <a:off x="673920" y="1321920"/>
            <a:ext cx="8978760" cy="3709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20040" indent="-316440">
              <a:lnSpc>
                <a:spcPct val="100000"/>
              </a:lnSpc>
              <a:spcBef>
                <a:spcPts val="700"/>
              </a:spcBef>
              <a:buClr>
                <a:srgbClr val="DD8047"/>
              </a:buClr>
              <a:buSzPct val="60000"/>
              <a:buFont typeface="Wingdings" charset="2"/>
              <a:buChar char=""/>
            </a:pPr>
            <a:r>
              <a:rPr lang="en-GB" sz="2000" b="0" strike="noStrike" spc="-1" dirty="0">
                <a:solidFill>
                  <a:srgbClr val="000000"/>
                </a:solidFill>
                <a:latin typeface="Tw Cen MT"/>
                <a:ea typeface="DejaVu Sans"/>
              </a:rPr>
              <a:t>System		 			: 	i3</a:t>
            </a:r>
            <a:endParaRPr lang="en-IN" sz="2000" b="0" strike="noStrike" spc="-1" dirty="0">
              <a:solidFill>
                <a:srgbClr val="000000"/>
              </a:solidFill>
              <a:latin typeface="Arial"/>
            </a:endParaRPr>
          </a:p>
          <a:p>
            <a:pPr marL="320040" indent="-316440">
              <a:lnSpc>
                <a:spcPct val="100000"/>
              </a:lnSpc>
              <a:spcBef>
                <a:spcPts val="700"/>
              </a:spcBef>
              <a:buClr>
                <a:srgbClr val="DD8047"/>
              </a:buClr>
              <a:buSzPct val="60000"/>
              <a:buFont typeface="Wingdings" charset="2"/>
              <a:buChar char=""/>
            </a:pPr>
            <a:r>
              <a:rPr lang="en-GB" sz="2000" b="0" strike="noStrike" spc="-1" dirty="0">
                <a:solidFill>
                  <a:srgbClr val="000000"/>
                </a:solidFill>
                <a:latin typeface="Tw Cen MT"/>
                <a:ea typeface="DejaVu Sans"/>
              </a:rPr>
              <a:t>Hard Disk           				: 	250 GB</a:t>
            </a:r>
            <a:endParaRPr lang="en-IN" sz="2000" b="0" strike="noStrike" spc="-1" dirty="0">
              <a:solidFill>
                <a:srgbClr val="000000"/>
              </a:solidFill>
              <a:latin typeface="Arial"/>
            </a:endParaRPr>
          </a:p>
          <a:p>
            <a:pPr marL="320040" indent="-316440">
              <a:lnSpc>
                <a:spcPct val="100000"/>
              </a:lnSpc>
              <a:spcBef>
                <a:spcPts val="700"/>
              </a:spcBef>
              <a:buClr>
                <a:srgbClr val="DD8047"/>
              </a:buClr>
              <a:buSzPct val="60000"/>
              <a:buFont typeface="Wingdings" charset="2"/>
              <a:buChar char=""/>
            </a:pPr>
            <a:r>
              <a:rPr lang="en-GB" sz="2000" b="0" strike="noStrike" spc="-1" dirty="0">
                <a:solidFill>
                  <a:srgbClr val="000000"/>
                </a:solidFill>
                <a:latin typeface="Tw Cen MT"/>
                <a:ea typeface="DejaVu Sans"/>
              </a:rPr>
              <a:t>RAM						:	4 GB</a:t>
            </a:r>
            <a:endParaRPr lang="en-IN" sz="2000" b="0" strike="noStrike" spc="-1" dirty="0">
              <a:solidFill>
                <a:srgbClr val="000000"/>
              </a:solidFill>
              <a:latin typeface="Arial"/>
            </a:endParaRPr>
          </a:p>
          <a:p>
            <a:pPr>
              <a:lnSpc>
                <a:spcPct val="100000"/>
              </a:lnSpc>
              <a:spcBef>
                <a:spcPts val="700"/>
              </a:spcBef>
            </a:pPr>
            <a:endParaRPr lang="en-IN" sz="2900" b="0" strike="noStrike" spc="-1" dirty="0">
              <a:solidFill>
                <a:srgbClr val="000000"/>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TotalTime>
  <Words>1095</Words>
  <Application>Microsoft Office PowerPoint</Application>
  <PresentationFormat>Custom</PresentationFormat>
  <Paragraphs>65</Paragraphs>
  <Slides>27</Slides>
  <Notes>0</Notes>
  <HiddenSlides>0</HiddenSlides>
  <MMClips>0</MMClips>
  <ScaleCrop>false</ScaleCrop>
  <HeadingPairs>
    <vt:vector size="4" baseType="variant">
      <vt:variant>
        <vt:lpstr>Theme</vt:lpstr>
      </vt:variant>
      <vt:variant>
        <vt:i4>3</vt:i4>
      </vt:variant>
      <vt:variant>
        <vt:lpstr>Slide Titles</vt:lpstr>
      </vt:variant>
      <vt:variant>
        <vt:i4>27</vt:i4>
      </vt:variant>
    </vt:vector>
  </HeadingPairs>
  <TitlesOfParts>
    <vt:vector size="30" baseType="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perikala Gowtham</dc:creator>
  <cp:lastModifiedBy>sandeep</cp:lastModifiedBy>
  <cp:revision>19</cp:revision>
  <dcterms:created xsi:type="dcterms:W3CDTF">2024-02-19T10:18:03Z</dcterms:created>
  <dcterms:modified xsi:type="dcterms:W3CDTF">2025-05-22T14:23:08Z</dcterms:modified>
  <dc:language>en-IN</dc:language>
</cp:coreProperties>
</file>