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handoutMasterIdLst>
    <p:handoutMasterId r:id="rId30"/>
  </p:handoutMasterIdLst>
  <p:sldIdLst>
    <p:sldId id="323" r:id="rId2"/>
    <p:sldId id="321" r:id="rId3"/>
    <p:sldId id="336" r:id="rId4"/>
    <p:sldId id="337" r:id="rId5"/>
    <p:sldId id="296" r:id="rId6"/>
    <p:sldId id="338" r:id="rId7"/>
    <p:sldId id="339" r:id="rId8"/>
    <p:sldId id="324" r:id="rId9"/>
    <p:sldId id="325" r:id="rId10"/>
    <p:sldId id="326" r:id="rId11"/>
    <p:sldId id="327" r:id="rId12"/>
    <p:sldId id="328" r:id="rId13"/>
    <p:sldId id="329" r:id="rId14"/>
    <p:sldId id="330" r:id="rId15"/>
    <p:sldId id="331" r:id="rId16"/>
    <p:sldId id="332" r:id="rId17"/>
    <p:sldId id="333" r:id="rId18"/>
    <p:sldId id="341" r:id="rId19"/>
    <p:sldId id="340" r:id="rId20"/>
    <p:sldId id="334" r:id="rId21"/>
    <p:sldId id="335" r:id="rId22"/>
    <p:sldId id="342" r:id="rId23"/>
    <p:sldId id="345" r:id="rId24"/>
    <p:sldId id="343" r:id="rId25"/>
    <p:sldId id="344" r:id="rId26"/>
    <p:sldId id="346" r:id="rId27"/>
    <p:sldId id="297" r:id="rId28"/>
  </p:sldIdLst>
  <p:sldSz cx="12192000" cy="6858000"/>
  <p:notesSz cx="6858000" cy="9144000"/>
  <p:embeddedFontLst>
    <p:embeddedFont>
      <p:font typeface="굴림체" panose="020B0609000101010101" pitchFamily="49" charset="-127"/>
      <p:regular r:id="rId31"/>
    </p:embeddedFont>
    <p:embeddedFont>
      <p:font typeface="맑은 고딕" panose="020B0503020000020004" pitchFamily="34" charset="-127"/>
      <p:regular r:id="rId32"/>
      <p:bold r:id="rId33"/>
    </p:embeddedFont>
  </p:embeddedFontLst>
  <p:defaultTextStyle>
    <a:defPPr>
      <a:defRPr lang="ko-KR"/>
    </a:defPPr>
    <a:lvl1pPr marL="0" algn="l" defTabSz="995391" rtl="0" eaLnBrk="1" latinLnBrk="1" hangingPunct="1">
      <a:defRPr sz="1999" kern="1200">
        <a:solidFill>
          <a:schemeClr val="tx1"/>
        </a:solidFill>
        <a:latin typeface="+mn-lt"/>
        <a:ea typeface="+mn-ea"/>
        <a:cs typeface="+mn-cs"/>
      </a:defRPr>
    </a:lvl1pPr>
    <a:lvl2pPr marL="497696" algn="l" defTabSz="995391" rtl="0" eaLnBrk="1" latinLnBrk="1" hangingPunct="1">
      <a:defRPr sz="1999" kern="1200">
        <a:solidFill>
          <a:schemeClr val="tx1"/>
        </a:solidFill>
        <a:latin typeface="+mn-lt"/>
        <a:ea typeface="+mn-ea"/>
        <a:cs typeface="+mn-cs"/>
      </a:defRPr>
    </a:lvl2pPr>
    <a:lvl3pPr marL="995391" algn="l" defTabSz="995391" rtl="0" eaLnBrk="1" latinLnBrk="1" hangingPunct="1">
      <a:defRPr sz="1999" kern="1200">
        <a:solidFill>
          <a:schemeClr val="tx1"/>
        </a:solidFill>
        <a:latin typeface="+mn-lt"/>
        <a:ea typeface="+mn-ea"/>
        <a:cs typeface="+mn-cs"/>
      </a:defRPr>
    </a:lvl3pPr>
    <a:lvl4pPr marL="1493087" algn="l" defTabSz="995391" rtl="0" eaLnBrk="1" latinLnBrk="1" hangingPunct="1">
      <a:defRPr sz="1999" kern="1200">
        <a:solidFill>
          <a:schemeClr val="tx1"/>
        </a:solidFill>
        <a:latin typeface="+mn-lt"/>
        <a:ea typeface="+mn-ea"/>
        <a:cs typeface="+mn-cs"/>
      </a:defRPr>
    </a:lvl4pPr>
    <a:lvl5pPr marL="1990783" algn="l" defTabSz="995391" rtl="0" eaLnBrk="1" latinLnBrk="1" hangingPunct="1">
      <a:defRPr sz="1999" kern="1200">
        <a:solidFill>
          <a:schemeClr val="tx1"/>
        </a:solidFill>
        <a:latin typeface="+mn-lt"/>
        <a:ea typeface="+mn-ea"/>
        <a:cs typeface="+mn-cs"/>
      </a:defRPr>
    </a:lvl5pPr>
    <a:lvl6pPr marL="2488478" algn="l" defTabSz="995391" rtl="0" eaLnBrk="1" latinLnBrk="1" hangingPunct="1">
      <a:defRPr sz="1999" kern="1200">
        <a:solidFill>
          <a:schemeClr val="tx1"/>
        </a:solidFill>
        <a:latin typeface="+mn-lt"/>
        <a:ea typeface="+mn-ea"/>
        <a:cs typeface="+mn-cs"/>
      </a:defRPr>
    </a:lvl6pPr>
    <a:lvl7pPr marL="2986174" algn="l" defTabSz="995391" rtl="0" eaLnBrk="1" latinLnBrk="1" hangingPunct="1">
      <a:defRPr sz="1999" kern="1200">
        <a:solidFill>
          <a:schemeClr val="tx1"/>
        </a:solidFill>
        <a:latin typeface="+mn-lt"/>
        <a:ea typeface="+mn-ea"/>
        <a:cs typeface="+mn-cs"/>
      </a:defRPr>
    </a:lvl7pPr>
    <a:lvl8pPr marL="3483871" algn="l" defTabSz="995391" rtl="0" eaLnBrk="1" latinLnBrk="1" hangingPunct="1">
      <a:defRPr sz="1999" kern="1200">
        <a:solidFill>
          <a:schemeClr val="tx1"/>
        </a:solidFill>
        <a:latin typeface="+mn-lt"/>
        <a:ea typeface="+mn-ea"/>
        <a:cs typeface="+mn-cs"/>
      </a:defRPr>
    </a:lvl8pPr>
    <a:lvl9pPr marL="3981566" algn="l" defTabSz="995391" rtl="0" eaLnBrk="1" latinLnBrk="1" hangingPunct="1">
      <a:defRPr sz="19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81B6"/>
    <a:srgbClr val="1D5B96"/>
    <a:srgbClr val="BF73AB"/>
    <a:srgbClr val="0092ED"/>
    <a:srgbClr val="91427D"/>
    <a:srgbClr val="A43F7B"/>
    <a:srgbClr val="FE0450"/>
    <a:srgbClr val="9AB037"/>
    <a:srgbClr val="C32583"/>
    <a:srgbClr val="FF6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792" autoAdjust="0"/>
  </p:normalViewPr>
  <p:slideViewPr>
    <p:cSldViewPr>
      <p:cViewPr varScale="1">
        <p:scale>
          <a:sx n="86" d="100"/>
          <a:sy n="86" d="100"/>
        </p:scale>
        <p:origin x="686" y="67"/>
      </p:cViewPr>
      <p:guideLst>
        <p:guide orient="horz" pos="2160"/>
        <p:guide pos="3841"/>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70" d="100"/>
          <a:sy n="70" d="100"/>
        </p:scale>
        <p:origin x="3048"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2024-04-24</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2024-04-24</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95391" rtl="0" eaLnBrk="1" latinLnBrk="1" hangingPunct="1">
      <a:defRPr sz="1300" kern="1200">
        <a:solidFill>
          <a:schemeClr val="tx1"/>
        </a:solidFill>
        <a:latin typeface="+mn-lt"/>
        <a:ea typeface="+mn-ea"/>
        <a:cs typeface="+mn-cs"/>
      </a:defRPr>
    </a:lvl1pPr>
    <a:lvl2pPr marL="497696" algn="l" defTabSz="995391" rtl="0" eaLnBrk="1" latinLnBrk="1" hangingPunct="1">
      <a:defRPr sz="1300" kern="1200">
        <a:solidFill>
          <a:schemeClr val="tx1"/>
        </a:solidFill>
        <a:latin typeface="+mn-lt"/>
        <a:ea typeface="+mn-ea"/>
        <a:cs typeface="+mn-cs"/>
      </a:defRPr>
    </a:lvl2pPr>
    <a:lvl3pPr marL="995391" algn="l" defTabSz="995391" rtl="0" eaLnBrk="1" latinLnBrk="1" hangingPunct="1">
      <a:defRPr sz="1300" kern="1200">
        <a:solidFill>
          <a:schemeClr val="tx1"/>
        </a:solidFill>
        <a:latin typeface="+mn-lt"/>
        <a:ea typeface="+mn-ea"/>
        <a:cs typeface="+mn-cs"/>
      </a:defRPr>
    </a:lvl3pPr>
    <a:lvl4pPr marL="1493087" algn="l" defTabSz="995391" rtl="0" eaLnBrk="1" latinLnBrk="1" hangingPunct="1">
      <a:defRPr sz="1300" kern="1200">
        <a:solidFill>
          <a:schemeClr val="tx1"/>
        </a:solidFill>
        <a:latin typeface="+mn-lt"/>
        <a:ea typeface="+mn-ea"/>
        <a:cs typeface="+mn-cs"/>
      </a:defRPr>
    </a:lvl4pPr>
    <a:lvl5pPr marL="1990783" algn="l" defTabSz="995391" rtl="0" eaLnBrk="1" latinLnBrk="1" hangingPunct="1">
      <a:defRPr sz="1300" kern="1200">
        <a:solidFill>
          <a:schemeClr val="tx1"/>
        </a:solidFill>
        <a:latin typeface="+mn-lt"/>
        <a:ea typeface="+mn-ea"/>
        <a:cs typeface="+mn-cs"/>
      </a:defRPr>
    </a:lvl5pPr>
    <a:lvl6pPr marL="2488478" algn="l" defTabSz="995391" rtl="0" eaLnBrk="1" latinLnBrk="1" hangingPunct="1">
      <a:defRPr sz="1300" kern="1200">
        <a:solidFill>
          <a:schemeClr val="tx1"/>
        </a:solidFill>
        <a:latin typeface="+mn-lt"/>
        <a:ea typeface="+mn-ea"/>
        <a:cs typeface="+mn-cs"/>
      </a:defRPr>
    </a:lvl6pPr>
    <a:lvl7pPr marL="2986174" algn="l" defTabSz="995391" rtl="0" eaLnBrk="1" latinLnBrk="1" hangingPunct="1">
      <a:defRPr sz="1300" kern="1200">
        <a:solidFill>
          <a:schemeClr val="tx1"/>
        </a:solidFill>
        <a:latin typeface="+mn-lt"/>
        <a:ea typeface="+mn-ea"/>
        <a:cs typeface="+mn-cs"/>
      </a:defRPr>
    </a:lvl7pPr>
    <a:lvl8pPr marL="3483871" algn="l" defTabSz="995391" rtl="0" eaLnBrk="1" latinLnBrk="1" hangingPunct="1">
      <a:defRPr sz="1300" kern="1200">
        <a:solidFill>
          <a:schemeClr val="tx1"/>
        </a:solidFill>
        <a:latin typeface="+mn-lt"/>
        <a:ea typeface="+mn-ea"/>
        <a:cs typeface="+mn-cs"/>
      </a:defRPr>
    </a:lvl8pPr>
    <a:lvl9pPr marL="3981566" algn="l" defTabSz="995391" rtl="0" eaLnBrk="1" latinLnBrk="1"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2404958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날짜 개체 틀 3"/>
          <p:cNvSpPr>
            <a:spLocks noGrp="1"/>
          </p:cNvSpPr>
          <p:nvPr>
            <p:ph type="dt" sz="half" idx="10"/>
          </p:nvPr>
        </p:nvSpPr>
        <p:spPr/>
        <p:txBody>
          <a:bodyPr/>
          <a:lstStyle/>
          <a:p>
            <a:fld id="{3674BB9F-4AFE-40A7-9DE2-B4FC839510DE}" type="datetime1">
              <a:rPr lang="ko-KR" altLang="en-US" smtClean="0"/>
              <a:t>2024-04-24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15" name="제목 1"/>
          <p:cNvSpPr>
            <a:spLocks noGrp="1"/>
          </p:cNvSpPr>
          <p:nvPr>
            <p:ph type="ctrTitle" hasCustomPrompt="1"/>
          </p:nvPr>
        </p:nvSpPr>
        <p:spPr>
          <a:xfrm>
            <a:off x="6600056" y="2132856"/>
            <a:ext cx="4752528" cy="2304256"/>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ctr" defTabSz="996088" rtl="0" eaLnBrk="1" fontAlgn="base" latinLnBrk="1" hangingPunct="1">
              <a:lnSpc>
                <a:spcPct val="100000"/>
              </a:lnSpc>
              <a:spcBef>
                <a:spcPct val="0"/>
              </a:spcBef>
              <a:spcAft>
                <a:spcPct val="0"/>
              </a:spcAft>
              <a:buClr>
                <a:schemeClr val="hlink"/>
              </a:buClr>
              <a:buFont typeface="굴림체" pitchFamily="49" charset="-127"/>
              <a:buNone/>
              <a:defRPr lang="ko-KR" altLang="en-US" sz="5800" kern="1200" baseline="0" dirty="0">
                <a:solidFill>
                  <a:schemeClr val="bg1"/>
                </a:solidFill>
                <a:effectLst/>
                <a:latin typeface="+mj-lt"/>
                <a:ea typeface="맑은 고딕" pitchFamily="50" charset="-127"/>
                <a:cs typeface="+mj-cs"/>
              </a:defRPr>
            </a:lvl1pPr>
          </a:lstStyle>
          <a:p>
            <a:r>
              <a:rPr lang="ko-KR" altLang="en-US" dirty="0"/>
              <a:t>제목을</a:t>
            </a:r>
            <a:r>
              <a:rPr lang="en-US" altLang="ko-KR" dirty="0"/>
              <a:t> </a:t>
            </a:r>
            <a:r>
              <a:rPr lang="ko-KR" altLang="en-US" dirty="0"/>
              <a:t>입력하시오</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날짜 개체 틀 1"/>
          <p:cNvSpPr>
            <a:spLocks noGrp="1"/>
          </p:cNvSpPr>
          <p:nvPr>
            <p:ph type="dt" sz="half" idx="10"/>
          </p:nvPr>
        </p:nvSpPr>
        <p:spPr/>
        <p:txBody>
          <a:bodyPr/>
          <a:lstStyle/>
          <a:p>
            <a:fld id="{BA53FE2F-FFB8-4FB8-84A8-97F0E44B6008}" type="datetime1">
              <a:rPr lang="ko-KR" altLang="en-US" smtClean="0"/>
              <a:t>2024-04-24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날짜 개체 틀 3"/>
          <p:cNvSpPr>
            <a:spLocks noGrp="1"/>
          </p:cNvSpPr>
          <p:nvPr>
            <p:ph type="dt" sz="half" idx="10"/>
          </p:nvPr>
        </p:nvSpPr>
        <p:spPr/>
        <p:txBody>
          <a:bodyPr/>
          <a:lstStyle/>
          <a:p>
            <a:fld id="{EDBB842A-2399-46BF-908E-F7F7A6BA6ECC}" type="datetime1">
              <a:rPr lang="ko-KR" altLang="en-US" smtClean="0"/>
              <a:t>2024-04-24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날짜 개체 틀 2"/>
          <p:cNvSpPr>
            <a:spLocks noGrp="1"/>
          </p:cNvSpPr>
          <p:nvPr>
            <p:ph type="dt" sz="half" idx="10"/>
          </p:nvPr>
        </p:nvSpPr>
        <p:spPr/>
        <p:txBody>
          <a:bodyPr/>
          <a:lstStyle/>
          <a:p>
            <a:fld id="{50B1CC08-81D7-4CAE-8923-3E40296AB09E}" type="datetime1">
              <a:rPr lang="ko-KR" altLang="en-US" smtClean="0"/>
              <a:t>2024-04-24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14" name="제목 1"/>
          <p:cNvSpPr>
            <a:spLocks noGrp="1"/>
          </p:cNvSpPr>
          <p:nvPr>
            <p:ph type="title"/>
          </p:nvPr>
        </p:nvSpPr>
        <p:spPr>
          <a:xfrm>
            <a:off x="262593" y="254168"/>
            <a:ext cx="8175943" cy="798568"/>
          </a:xfrm>
        </p:spPr>
        <p:txBody>
          <a:bodyPr vert="horz" lIns="99569" tIns="49785" rIns="99569" bIns="49785" rtlCol="0" anchor="ctr">
            <a:normAutofit/>
          </a:bodyPr>
          <a:lstStyle>
            <a:lvl1pPr algn="l" defTabSz="996088"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ko-KR" altLang="en-US" dirty="0"/>
              <a:t>마스터 제목 스타일 편집</a:t>
            </a:r>
          </a:p>
        </p:txBody>
      </p:sp>
      <p:sp>
        <p:nvSpPr>
          <p:cNvPr id="15" name="내용 개체 틀 2"/>
          <p:cNvSpPr>
            <a:spLocks noGrp="1"/>
          </p:cNvSpPr>
          <p:nvPr>
            <p:ph idx="1"/>
          </p:nvPr>
        </p:nvSpPr>
        <p:spPr>
          <a:xfrm>
            <a:off x="262593" y="1413243"/>
            <a:ext cx="11522779" cy="4823421"/>
          </a:xfrm>
        </p:spPr>
        <p:txBody>
          <a:bodyPr>
            <a:normAutofit/>
          </a:bodyPr>
          <a:lstStyle>
            <a:lvl1pPr algn="l">
              <a:buNone/>
              <a:defRPr sz="2001" i="1" baseline="0">
                <a:solidFill>
                  <a:schemeClr val="tx1"/>
                </a:solidFill>
                <a:latin typeface="+mj-lt"/>
                <a:ea typeface="맑은 고딕" pitchFamily="50" charset="-127"/>
              </a:defRPr>
            </a:lvl1pPr>
            <a:lvl2pPr algn="l">
              <a:buNone/>
              <a:defRPr sz="2001" i="1" baseline="0">
                <a:solidFill>
                  <a:schemeClr val="tx1"/>
                </a:solidFill>
                <a:latin typeface="+mj-lt"/>
                <a:ea typeface="맑은 고딕" pitchFamily="50" charset="-127"/>
              </a:defRPr>
            </a:lvl2pPr>
            <a:lvl3pPr algn="l">
              <a:buNone/>
              <a:defRPr sz="2001" i="1" baseline="0">
                <a:solidFill>
                  <a:schemeClr val="tx1"/>
                </a:solidFill>
                <a:latin typeface="+mj-lt"/>
                <a:ea typeface="맑은 고딕" pitchFamily="50" charset="-127"/>
              </a:defRPr>
            </a:lvl3pPr>
            <a:lvl4pPr algn="l">
              <a:buNone/>
              <a:defRPr sz="2001" i="1" baseline="0">
                <a:solidFill>
                  <a:schemeClr val="tx1"/>
                </a:solidFill>
                <a:latin typeface="+mj-lt"/>
                <a:ea typeface="맑은 고딕" pitchFamily="50" charset="-127"/>
              </a:defRPr>
            </a:lvl4pPr>
            <a:lvl5pPr algn="l">
              <a:buNone/>
              <a:defRPr sz="2001" i="1" baseline="0">
                <a:solidFill>
                  <a:schemeClr val="tx1"/>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날짜 개체 틀 3"/>
          <p:cNvSpPr>
            <a:spLocks noGrp="1"/>
          </p:cNvSpPr>
          <p:nvPr>
            <p:ph type="dt" sz="half" idx="10"/>
          </p:nvPr>
        </p:nvSpPr>
        <p:spPr>
          <a:xfrm>
            <a:off x="609601" y="6500837"/>
            <a:ext cx="2844800" cy="220641"/>
          </a:xfrm>
        </p:spPr>
        <p:txBody>
          <a:bodyPr/>
          <a:lstStyle/>
          <a:p>
            <a:fld id="{ADEC1EB6-F825-43F8-836D-3E2DE50DB2E7}" type="datetime1">
              <a:rPr lang="ko-KR" altLang="en-US" smtClean="0"/>
              <a:t>2024-04-24</a:t>
            </a:fld>
            <a:endParaRPr lang="ko-KR" altLang="en-US"/>
          </a:p>
        </p:txBody>
      </p:sp>
      <p:sp>
        <p:nvSpPr>
          <p:cNvPr id="5" name="바닥글 개체 틀 4"/>
          <p:cNvSpPr>
            <a:spLocks noGrp="1"/>
          </p:cNvSpPr>
          <p:nvPr>
            <p:ph type="ftr" sz="quarter" idx="11"/>
          </p:nvPr>
        </p:nvSpPr>
        <p:spPr>
          <a:xfrm>
            <a:off x="4165602" y="6500837"/>
            <a:ext cx="3860800" cy="220641"/>
          </a:xfrm>
        </p:spPr>
        <p:txBody>
          <a:bodyPr/>
          <a:lstStyle/>
          <a:p>
            <a:endParaRPr lang="ko-KR" altLang="en-US"/>
          </a:p>
        </p:txBody>
      </p:sp>
      <p:sp>
        <p:nvSpPr>
          <p:cNvPr id="6" name="슬라이드 번호 개체 틀 5"/>
          <p:cNvSpPr>
            <a:spLocks noGrp="1"/>
          </p:cNvSpPr>
          <p:nvPr>
            <p:ph type="sldNum" sz="quarter" idx="12"/>
          </p:nvPr>
        </p:nvSpPr>
        <p:spPr>
          <a:xfrm>
            <a:off x="8737601" y="6500837"/>
            <a:ext cx="2844800" cy="220641"/>
          </a:xfrm>
        </p:spPr>
        <p:txBody>
          <a:bodyPr/>
          <a:lstStyle/>
          <a:p>
            <a:fld id="{EE6BC638-39B7-4287-91A7-2A3DDA573295}" type="slidenum">
              <a:rPr lang="ko-KR" altLang="en-US" smtClean="0"/>
              <a:pPr/>
              <a:t>‹#›</a:t>
            </a:fld>
            <a:endParaRPr lang="ko-KR" altLang="en-US"/>
          </a:p>
        </p:txBody>
      </p:sp>
      <p:sp>
        <p:nvSpPr>
          <p:cNvPr id="15" name="제목 1"/>
          <p:cNvSpPr>
            <a:spLocks noGrp="1"/>
          </p:cNvSpPr>
          <p:nvPr>
            <p:ph type="title"/>
          </p:nvPr>
        </p:nvSpPr>
        <p:spPr>
          <a:xfrm>
            <a:off x="262593" y="117400"/>
            <a:ext cx="8785736" cy="798568"/>
          </a:xfrm>
        </p:spPr>
        <p:txBody>
          <a:bodyPr vert="horz" lIns="99569" tIns="49785" rIns="99569" bIns="49785" rtlCol="0" anchor="ctr">
            <a:normAutofit/>
          </a:bodyPr>
          <a:lstStyle>
            <a:lvl1pPr algn="l" defTabSz="996088" rtl="0" eaLnBrk="1" latinLnBrk="1" hangingPunct="1">
              <a:spcBef>
                <a:spcPct val="0"/>
              </a:spcBef>
              <a:buNone/>
              <a:defRPr lang="ko-KR" altLang="en-US" sz="4000" b="1" kern="1200" baseline="0" dirty="0">
                <a:solidFill>
                  <a:srgbClr val="1D5B96"/>
                </a:solidFill>
                <a:effectLst/>
                <a:latin typeface="+mj-lt"/>
                <a:ea typeface="맑은 고딕" pitchFamily="50" charset="-127"/>
                <a:cs typeface="+mj-cs"/>
              </a:defRPr>
            </a:lvl1pPr>
          </a:lstStyle>
          <a:p>
            <a:r>
              <a:rPr lang="ko-KR" altLang="en-US" dirty="0"/>
              <a:t>마스터 제목 스타일 편집</a:t>
            </a:r>
          </a:p>
        </p:txBody>
      </p:sp>
      <p:sp>
        <p:nvSpPr>
          <p:cNvPr id="16" name="내용 개체 틀 2"/>
          <p:cNvSpPr>
            <a:spLocks noGrp="1"/>
          </p:cNvSpPr>
          <p:nvPr>
            <p:ph idx="1"/>
          </p:nvPr>
        </p:nvSpPr>
        <p:spPr>
          <a:xfrm>
            <a:off x="262592" y="1413243"/>
            <a:ext cx="11522780" cy="4823421"/>
          </a:xfrm>
        </p:spPr>
        <p:txBody>
          <a:bodyPr>
            <a:normAutofit/>
          </a:bodyPr>
          <a:lstStyle>
            <a:lvl1pPr algn="l">
              <a:buNone/>
              <a:defRPr sz="2001" i="1" baseline="0">
                <a:solidFill>
                  <a:schemeClr val="tx1">
                    <a:lumMod val="75000"/>
                    <a:lumOff val="25000"/>
                  </a:schemeClr>
                </a:solidFill>
                <a:latin typeface="+mj-lt"/>
                <a:ea typeface="맑은 고딕" pitchFamily="50" charset="-127"/>
              </a:defRPr>
            </a:lvl1pPr>
            <a:lvl2pPr algn="l">
              <a:buNone/>
              <a:defRPr sz="2001" i="1" baseline="0">
                <a:solidFill>
                  <a:schemeClr val="tx1">
                    <a:lumMod val="75000"/>
                    <a:lumOff val="25000"/>
                  </a:schemeClr>
                </a:solidFill>
                <a:latin typeface="+mj-lt"/>
                <a:ea typeface="맑은 고딕" pitchFamily="50" charset="-127"/>
              </a:defRPr>
            </a:lvl2pPr>
            <a:lvl3pPr algn="l">
              <a:buNone/>
              <a:defRPr sz="2001" i="1" baseline="0">
                <a:solidFill>
                  <a:schemeClr val="tx1">
                    <a:lumMod val="75000"/>
                    <a:lumOff val="25000"/>
                  </a:schemeClr>
                </a:solidFill>
                <a:latin typeface="+mj-lt"/>
                <a:ea typeface="맑은 고딕" pitchFamily="50" charset="-127"/>
              </a:defRPr>
            </a:lvl3pPr>
            <a:lvl4pPr algn="l">
              <a:buNone/>
              <a:defRPr sz="2001" i="1" baseline="0">
                <a:solidFill>
                  <a:schemeClr val="tx1">
                    <a:lumMod val="75000"/>
                    <a:lumOff val="25000"/>
                  </a:schemeClr>
                </a:solidFill>
                <a:latin typeface="+mj-lt"/>
                <a:ea typeface="맑은 고딕" pitchFamily="50" charset="-127"/>
              </a:defRPr>
            </a:lvl4pPr>
            <a:lvl5pPr algn="l">
              <a:buNone/>
              <a:defRPr sz="2001" i="1" baseline="0">
                <a:solidFill>
                  <a:schemeClr val="tx1">
                    <a:lumMod val="75000"/>
                    <a:lumOff val="2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날짜 개체 틀 2"/>
          <p:cNvSpPr>
            <a:spLocks noGrp="1"/>
          </p:cNvSpPr>
          <p:nvPr>
            <p:ph type="dt" sz="half" idx="10"/>
          </p:nvPr>
        </p:nvSpPr>
        <p:spPr/>
        <p:txBody>
          <a:bodyPr/>
          <a:lstStyle/>
          <a:p>
            <a:fld id="{DBB0E0BD-CBC6-4B43-8878-2F99B61BE2C7}" type="datetime1">
              <a:rPr lang="ko-KR" altLang="en-US" smtClean="0"/>
              <a:t>2024-04-24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8" name="제목 1"/>
          <p:cNvSpPr>
            <a:spLocks noGrp="1"/>
          </p:cNvSpPr>
          <p:nvPr>
            <p:ph type="ctrTitle"/>
          </p:nvPr>
        </p:nvSpPr>
        <p:spPr>
          <a:xfrm>
            <a:off x="5809410" y="1659280"/>
            <a:ext cx="5894481" cy="2375714"/>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r" defTabSz="996088" rtl="0" eaLnBrk="1" fontAlgn="base" latinLnBrk="1" hangingPunct="1">
              <a:lnSpc>
                <a:spcPct val="100000"/>
              </a:lnSpc>
              <a:spcBef>
                <a:spcPct val="0"/>
              </a:spcBef>
              <a:spcAft>
                <a:spcPct val="0"/>
              </a:spcAft>
              <a:buClr>
                <a:schemeClr val="hlink"/>
              </a:buClr>
              <a:buFont typeface="굴림체" pitchFamily="49" charset="-127"/>
              <a:buNone/>
              <a:defRPr lang="ko-KR" altLang="en-US" sz="7200" kern="1200" baseline="0" dirty="0">
                <a:solidFill>
                  <a:schemeClr val="bg1"/>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19027"/>
            <a:ext cx="10972800" cy="796908"/>
          </a:xfrm>
          <a:prstGeom prst="rect">
            <a:avLst/>
          </a:prstGeom>
        </p:spPr>
        <p:txBody>
          <a:bodyPr vert="horz" lIns="99569" tIns="49785" rIns="99569" bIns="49785"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062021"/>
            <a:ext cx="10972800" cy="5286412"/>
          </a:xfrm>
          <a:prstGeom prst="rect">
            <a:avLst/>
          </a:prstGeom>
        </p:spPr>
        <p:txBody>
          <a:bodyPr vert="horz" lIns="99569" tIns="49785" rIns="99569" bIns="49785"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1" y="6429400"/>
            <a:ext cx="2844800" cy="292079"/>
          </a:xfrm>
          <a:prstGeom prst="rect">
            <a:avLst/>
          </a:prstGeom>
        </p:spPr>
        <p:txBody>
          <a:bodyPr vert="horz" lIns="99569" tIns="49785" rIns="99569" bIns="49785" rtlCol="0" anchor="ctr"/>
          <a:lstStyle>
            <a:lvl1pPr algn="l">
              <a:defRPr sz="1301">
                <a:solidFill>
                  <a:schemeClr val="tx1">
                    <a:tint val="75000"/>
                  </a:schemeClr>
                </a:solidFill>
              </a:defRPr>
            </a:lvl1pPr>
          </a:lstStyle>
          <a:p>
            <a:fld id="{BF241330-565B-4372-AF41-EBB3DDCD9484}" type="datetime1">
              <a:rPr lang="ko-KR" altLang="en-US" smtClean="0"/>
              <a:t>2024-04-24</a:t>
            </a:fld>
            <a:endParaRPr lang="ko-KR" altLang="en-US"/>
          </a:p>
        </p:txBody>
      </p:sp>
      <p:sp>
        <p:nvSpPr>
          <p:cNvPr id="5" name="바닥글 개체 틀 4"/>
          <p:cNvSpPr>
            <a:spLocks noGrp="1"/>
          </p:cNvSpPr>
          <p:nvPr>
            <p:ph type="ftr" sz="quarter" idx="3"/>
          </p:nvPr>
        </p:nvSpPr>
        <p:spPr>
          <a:xfrm>
            <a:off x="4165602" y="6429400"/>
            <a:ext cx="3860800" cy="292079"/>
          </a:xfrm>
          <a:prstGeom prst="rect">
            <a:avLst/>
          </a:prstGeom>
        </p:spPr>
        <p:txBody>
          <a:bodyPr vert="horz" lIns="99569" tIns="49785" rIns="99569" bIns="49785" rtlCol="0" anchor="ctr"/>
          <a:lstStyle>
            <a:lvl1pPr algn="ctr">
              <a:defRPr sz="1301">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7601" y="6429400"/>
            <a:ext cx="2844800" cy="292079"/>
          </a:xfrm>
          <a:prstGeom prst="rect">
            <a:avLst/>
          </a:prstGeom>
        </p:spPr>
        <p:txBody>
          <a:bodyPr vert="horz" lIns="99569" tIns="49785" rIns="99569" bIns="49785" rtlCol="0" anchor="ctr"/>
          <a:lstStyle>
            <a:lvl1pPr algn="r">
              <a:defRPr sz="1301">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hf hdr="0" ftr="0" dt="0"/>
  <p:txStyles>
    <p:titleStyle>
      <a:lvl1pPr algn="l" defTabSz="996088" rtl="0" eaLnBrk="1" latinLnBrk="1" hangingPunct="1">
        <a:spcBef>
          <a:spcPct val="0"/>
        </a:spcBef>
        <a:buNone/>
        <a:defRPr lang="ko-KR" altLang="en-US" sz="3802" kern="1200">
          <a:solidFill>
            <a:sysClr val="windowText" lastClr="000000"/>
          </a:solidFill>
          <a:latin typeface="맑은 고딕" pitchFamily="50" charset="-127"/>
          <a:ea typeface="맑은 고딕" pitchFamily="50" charset="-127"/>
          <a:cs typeface="+mj-cs"/>
        </a:defRPr>
      </a:lvl1pPr>
    </p:titleStyle>
    <p:bodyStyle>
      <a:lvl1pPr marL="373533" indent="-373533" algn="l" defTabSz="996088" rtl="0" eaLnBrk="1" latinLnBrk="1" hangingPunct="1">
        <a:spcBef>
          <a:spcPct val="20000"/>
        </a:spcBef>
        <a:buFont typeface="Arial" pitchFamily="34" charset="0"/>
        <a:buChar char="•"/>
        <a:defRPr lang="ko-KR" altLang="en-US" sz="2701" kern="1200" smtClean="0">
          <a:solidFill>
            <a:schemeClr val="tx1"/>
          </a:solidFill>
          <a:latin typeface="맑은 고딕" pitchFamily="50" charset="-127"/>
          <a:ea typeface="맑은 고딕" pitchFamily="50" charset="-127"/>
          <a:cs typeface="+mn-cs"/>
        </a:defRPr>
      </a:lvl1pPr>
      <a:lvl2pPr marL="809322" indent="-311277" algn="l" defTabSz="996088" rtl="0" eaLnBrk="1" latinLnBrk="1" hangingPunct="1">
        <a:spcBef>
          <a:spcPct val="20000"/>
        </a:spcBef>
        <a:buFont typeface="Arial" pitchFamily="34" charset="0"/>
        <a:buChar char="–"/>
        <a:defRPr lang="ko-KR" altLang="en-US" sz="2001" kern="1200" smtClean="0">
          <a:solidFill>
            <a:schemeClr val="tx1"/>
          </a:solidFill>
          <a:latin typeface="맑은 고딕" pitchFamily="50" charset="-127"/>
          <a:ea typeface="맑은 고딕" pitchFamily="50" charset="-127"/>
          <a:cs typeface="+mn-cs"/>
        </a:defRPr>
      </a:lvl2pPr>
      <a:lvl3pPr marL="1245111" indent="-249023" algn="l" defTabSz="996088" rtl="0" eaLnBrk="1" latinLnBrk="1" hangingPunct="1">
        <a:spcBef>
          <a:spcPct val="20000"/>
        </a:spcBef>
        <a:buFont typeface="Arial" pitchFamily="34" charset="0"/>
        <a:buChar char="•"/>
        <a:defRPr lang="ko-KR" altLang="en-US" sz="2001" kern="1200" smtClean="0">
          <a:solidFill>
            <a:schemeClr val="tx1"/>
          </a:solidFill>
          <a:latin typeface="맑은 고딕" pitchFamily="50" charset="-127"/>
          <a:ea typeface="맑은 고딕" pitchFamily="50" charset="-127"/>
          <a:cs typeface="+mn-cs"/>
        </a:defRPr>
      </a:lvl3pPr>
      <a:lvl4pPr marL="1743155" indent="-249023" algn="l" defTabSz="996088" rtl="0" eaLnBrk="1" latinLnBrk="1" hangingPunct="1">
        <a:spcBef>
          <a:spcPct val="20000"/>
        </a:spcBef>
        <a:buFont typeface="Arial" pitchFamily="34" charset="0"/>
        <a:buChar char="–"/>
        <a:defRPr lang="ko-KR" altLang="en-US" sz="2001" kern="1200" smtClean="0">
          <a:solidFill>
            <a:schemeClr val="tx1"/>
          </a:solidFill>
          <a:latin typeface="맑은 고딕" pitchFamily="50" charset="-127"/>
          <a:ea typeface="맑은 고딕" pitchFamily="50" charset="-127"/>
          <a:cs typeface="+mn-cs"/>
        </a:defRPr>
      </a:lvl4pPr>
      <a:lvl5pPr marL="2241199" indent="-249023" algn="l" defTabSz="996088" rtl="0" eaLnBrk="1" latinLnBrk="1" hangingPunct="1">
        <a:spcBef>
          <a:spcPct val="20000"/>
        </a:spcBef>
        <a:buFont typeface="Arial" pitchFamily="34" charset="0"/>
        <a:buChar char="»"/>
        <a:defRPr lang="ko-KR" altLang="en-US" sz="2001" kern="1200">
          <a:solidFill>
            <a:schemeClr val="tx1"/>
          </a:solidFill>
          <a:latin typeface="맑은 고딕" pitchFamily="50" charset="-127"/>
          <a:ea typeface="맑은 고딕" pitchFamily="50" charset="-127"/>
          <a:cs typeface="+mn-cs"/>
        </a:defRPr>
      </a:lvl5pPr>
      <a:lvl6pPr marL="2739243"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6pPr>
      <a:lvl7pPr marL="3237287"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7pPr>
      <a:lvl8pPr marL="3735332"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8pPr>
      <a:lvl9pPr marL="4233376"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9pPr>
    </p:bodyStyle>
    <p:otherStyle>
      <a:defPPr>
        <a:defRPr lang="ko-KR"/>
      </a:defPPr>
      <a:lvl1pPr marL="0" algn="l" defTabSz="996088" rtl="0" eaLnBrk="1" latinLnBrk="1" hangingPunct="1">
        <a:defRPr sz="2001" kern="1200">
          <a:solidFill>
            <a:schemeClr val="tx1"/>
          </a:solidFill>
          <a:latin typeface="+mn-lt"/>
          <a:ea typeface="+mn-ea"/>
          <a:cs typeface="+mn-cs"/>
        </a:defRPr>
      </a:lvl1pPr>
      <a:lvl2pPr marL="498044" algn="l" defTabSz="996088" rtl="0" eaLnBrk="1" latinLnBrk="1" hangingPunct="1">
        <a:defRPr sz="2001" kern="1200">
          <a:solidFill>
            <a:schemeClr val="tx1"/>
          </a:solidFill>
          <a:latin typeface="+mn-lt"/>
          <a:ea typeface="+mn-ea"/>
          <a:cs typeface="+mn-cs"/>
        </a:defRPr>
      </a:lvl2pPr>
      <a:lvl3pPr marL="996088" algn="l" defTabSz="996088" rtl="0" eaLnBrk="1" latinLnBrk="1" hangingPunct="1">
        <a:defRPr sz="2001" kern="1200">
          <a:solidFill>
            <a:schemeClr val="tx1"/>
          </a:solidFill>
          <a:latin typeface="+mn-lt"/>
          <a:ea typeface="+mn-ea"/>
          <a:cs typeface="+mn-cs"/>
        </a:defRPr>
      </a:lvl3pPr>
      <a:lvl4pPr marL="1494132" algn="l" defTabSz="996088" rtl="0" eaLnBrk="1" latinLnBrk="1" hangingPunct="1">
        <a:defRPr sz="2001" kern="1200">
          <a:solidFill>
            <a:schemeClr val="tx1"/>
          </a:solidFill>
          <a:latin typeface="+mn-lt"/>
          <a:ea typeface="+mn-ea"/>
          <a:cs typeface="+mn-cs"/>
        </a:defRPr>
      </a:lvl4pPr>
      <a:lvl5pPr marL="1992177" algn="l" defTabSz="996088" rtl="0" eaLnBrk="1" latinLnBrk="1" hangingPunct="1">
        <a:defRPr sz="2001" kern="1200">
          <a:solidFill>
            <a:schemeClr val="tx1"/>
          </a:solidFill>
          <a:latin typeface="+mn-lt"/>
          <a:ea typeface="+mn-ea"/>
          <a:cs typeface="+mn-cs"/>
        </a:defRPr>
      </a:lvl5pPr>
      <a:lvl6pPr marL="2490221" algn="l" defTabSz="996088" rtl="0" eaLnBrk="1" latinLnBrk="1" hangingPunct="1">
        <a:defRPr sz="2001" kern="1200">
          <a:solidFill>
            <a:schemeClr val="tx1"/>
          </a:solidFill>
          <a:latin typeface="+mn-lt"/>
          <a:ea typeface="+mn-ea"/>
          <a:cs typeface="+mn-cs"/>
        </a:defRPr>
      </a:lvl6pPr>
      <a:lvl7pPr marL="2988265" algn="l" defTabSz="996088" rtl="0" eaLnBrk="1" latinLnBrk="1" hangingPunct="1">
        <a:defRPr sz="2001" kern="1200">
          <a:solidFill>
            <a:schemeClr val="tx1"/>
          </a:solidFill>
          <a:latin typeface="+mn-lt"/>
          <a:ea typeface="+mn-ea"/>
          <a:cs typeface="+mn-cs"/>
        </a:defRPr>
      </a:lvl7pPr>
      <a:lvl8pPr marL="3486310" algn="l" defTabSz="996088" rtl="0" eaLnBrk="1" latinLnBrk="1" hangingPunct="1">
        <a:defRPr sz="2001" kern="1200">
          <a:solidFill>
            <a:schemeClr val="tx1"/>
          </a:solidFill>
          <a:latin typeface="+mn-lt"/>
          <a:ea typeface="+mn-ea"/>
          <a:cs typeface="+mn-cs"/>
        </a:defRPr>
      </a:lvl8pPr>
      <a:lvl9pPr marL="3984354" algn="l" defTabSz="996088" rtl="0" eaLnBrk="1" latinLnBrk="1" hangingPunct="1">
        <a:defRPr sz="20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6456040" y="1772816"/>
            <a:ext cx="4824536" cy="2736304"/>
          </a:xfrm>
        </p:spPr>
        <p:txBody>
          <a:bodyPr/>
          <a:lstStyle/>
          <a:p>
            <a:r>
              <a:rPr lang="en-US" altLang="ko-KR" b="1" dirty="0">
                <a:latin typeface="Aptos" panose="020B0004020202020204" pitchFamily="34" charset="0"/>
                <a:cs typeface="AngsanaUPC" panose="020B0502040204020203" pitchFamily="18" charset="-34"/>
              </a:rPr>
              <a:t>CREDIT CARD FRAUD DETECTION</a:t>
            </a:r>
            <a:endParaRPr lang="ko-KR" altLang="en-US" b="1" dirty="0">
              <a:latin typeface="Aptos" panose="020B0004020202020204" pitchFamily="34" charset="0"/>
              <a:cs typeface="AngsanaUPC" panose="020B0502040204020203" pitchFamily="18" charset="-34"/>
            </a:endParaRPr>
          </a:p>
        </p:txBody>
      </p:sp>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7630" y="980728"/>
            <a:ext cx="752746" cy="535922"/>
          </a:xfrm>
          <a:prstGeom prst="rect">
            <a:avLst/>
          </a:prstGeom>
        </p:spPr>
      </p:pic>
      <p:sp>
        <p:nvSpPr>
          <p:cNvPr id="2" name="TextBox 1">
            <a:extLst>
              <a:ext uri="{FF2B5EF4-FFF2-40B4-BE49-F238E27FC236}">
                <a16:creationId xmlns:a16="http://schemas.microsoft.com/office/drawing/2014/main" id="{2BDF4FEB-7C64-30FA-69CC-077079517705}"/>
              </a:ext>
            </a:extLst>
          </p:cNvPr>
          <p:cNvSpPr txBox="1"/>
          <p:nvPr/>
        </p:nvSpPr>
        <p:spPr>
          <a:xfrm>
            <a:off x="7104112" y="4653136"/>
            <a:ext cx="4176464" cy="1754326"/>
          </a:xfrm>
          <a:prstGeom prst="rect">
            <a:avLst/>
          </a:prstGeom>
          <a:noFill/>
        </p:spPr>
        <p:txBody>
          <a:bodyPr wrap="square" rtlCol="0">
            <a:spAutoFit/>
          </a:bodyPr>
          <a:lstStyle/>
          <a:p>
            <a:r>
              <a:rPr lang="en-US" sz="1800" dirty="0">
                <a:solidFill>
                  <a:schemeClr val="bg1"/>
                </a:solidFill>
                <a:latin typeface="Aptos" panose="020B0004020202020204" pitchFamily="34" charset="0"/>
              </a:rPr>
              <a:t>By Team Members:</a:t>
            </a:r>
          </a:p>
          <a:p>
            <a:pPr marL="342900" indent="-342900">
              <a:buFont typeface="Arial" panose="020B0604020202020204" pitchFamily="34" charset="0"/>
              <a:buChar char="•"/>
            </a:pPr>
            <a:r>
              <a:rPr lang="en-US" sz="1800" dirty="0">
                <a:solidFill>
                  <a:schemeClr val="bg1"/>
                </a:solidFill>
                <a:latin typeface="Aptos" panose="020B0004020202020204" pitchFamily="34" charset="0"/>
              </a:rPr>
              <a:t>Brandon Sharp</a:t>
            </a:r>
          </a:p>
          <a:p>
            <a:pPr marL="342900" indent="-342900">
              <a:buFont typeface="Arial" panose="020B0604020202020204" pitchFamily="34" charset="0"/>
              <a:buChar char="•"/>
            </a:pPr>
            <a:r>
              <a:rPr lang="en-US" sz="1800" dirty="0">
                <a:solidFill>
                  <a:schemeClr val="bg1"/>
                </a:solidFill>
                <a:latin typeface="Aptos" panose="020B0004020202020204" pitchFamily="34" charset="0"/>
              </a:rPr>
              <a:t>Manpreet Kaur</a:t>
            </a:r>
          </a:p>
          <a:p>
            <a:pPr marL="342900" indent="-342900">
              <a:buFont typeface="Arial" panose="020B0604020202020204" pitchFamily="34" charset="0"/>
              <a:buChar char="•"/>
            </a:pPr>
            <a:r>
              <a:rPr lang="en-US" sz="1800" dirty="0">
                <a:solidFill>
                  <a:schemeClr val="bg1"/>
                </a:solidFill>
                <a:latin typeface="Aptos" panose="020B0004020202020204" pitchFamily="34" charset="0"/>
              </a:rPr>
              <a:t>Shivani </a:t>
            </a:r>
            <a:r>
              <a:rPr lang="en-US" sz="1800" dirty="0" err="1">
                <a:solidFill>
                  <a:schemeClr val="bg1"/>
                </a:solidFill>
                <a:latin typeface="Aptos" panose="020B0004020202020204" pitchFamily="34" charset="0"/>
              </a:rPr>
              <a:t>Shrivastav</a:t>
            </a:r>
            <a:endParaRPr lang="en-US" sz="1800" dirty="0">
              <a:solidFill>
                <a:schemeClr val="bg1"/>
              </a:solidFill>
              <a:latin typeface="Aptos" panose="020B0004020202020204" pitchFamily="34" charset="0"/>
            </a:endParaRPr>
          </a:p>
          <a:p>
            <a:pPr marL="342900" indent="-342900">
              <a:buFont typeface="Arial" panose="020B0604020202020204" pitchFamily="34" charset="0"/>
              <a:buChar char="•"/>
            </a:pPr>
            <a:r>
              <a:rPr lang="en-US" sz="1800" dirty="0" err="1">
                <a:solidFill>
                  <a:schemeClr val="bg1"/>
                </a:solidFill>
                <a:latin typeface="Aptos" panose="020B0004020202020204" pitchFamily="34" charset="0"/>
              </a:rPr>
              <a:t>Sarshaar</a:t>
            </a:r>
            <a:r>
              <a:rPr lang="en-US" sz="1800" dirty="0">
                <a:solidFill>
                  <a:schemeClr val="bg1"/>
                </a:solidFill>
                <a:latin typeface="Aptos" panose="020B0004020202020204" pitchFamily="34" charset="0"/>
              </a:rPr>
              <a:t> Mohammed</a:t>
            </a:r>
          </a:p>
          <a:p>
            <a:pPr marL="342900" indent="-342900">
              <a:buFont typeface="Arial" panose="020B0604020202020204" pitchFamily="34" charset="0"/>
              <a:buChar char="•"/>
            </a:pPr>
            <a:r>
              <a:rPr lang="en-US" sz="1800" dirty="0">
                <a:solidFill>
                  <a:schemeClr val="bg1"/>
                </a:solidFill>
                <a:latin typeface="Aptos" panose="020B0004020202020204" pitchFamily="34" charset="0"/>
              </a:rPr>
              <a:t>Tyler Keating</a:t>
            </a:r>
            <a:endParaRPr lang="en-IN" sz="1800" dirty="0">
              <a:solidFill>
                <a:schemeClr val="bg1"/>
              </a:solidFill>
              <a:latin typeface="Aptos" panose="020B0004020202020204" pitchFamily="34" charset="0"/>
            </a:endParaRPr>
          </a:p>
        </p:txBody>
      </p:sp>
      <p:sp>
        <p:nvSpPr>
          <p:cNvPr id="4" name="Slide Number Placeholder 3">
            <a:extLst>
              <a:ext uri="{FF2B5EF4-FFF2-40B4-BE49-F238E27FC236}">
                <a16:creationId xmlns:a16="http://schemas.microsoft.com/office/drawing/2014/main" id="{9A4E5944-EE82-C835-FDC8-4917B96296FD}"/>
              </a:ext>
            </a:extLst>
          </p:cNvPr>
          <p:cNvSpPr>
            <a:spLocks noGrp="1"/>
          </p:cNvSpPr>
          <p:nvPr>
            <p:ph type="sldNum" sz="quarter" idx="12"/>
          </p:nvPr>
        </p:nvSpPr>
        <p:spPr/>
        <p:txBody>
          <a:bodyPr/>
          <a:lstStyle/>
          <a:p>
            <a:fld id="{EE6BC638-39B7-4287-91A7-2A3DDA573295}" type="slidenum">
              <a:rPr lang="ko-KR" altLang="en-US" smtClean="0"/>
              <a:pPr/>
              <a:t>1</a:t>
            </a:fld>
            <a:endParaRPr lang="ko-KR" altLang="en-US"/>
          </a:p>
        </p:txBody>
      </p:sp>
    </p:spTree>
    <p:extLst>
      <p:ext uri="{BB962C8B-B14F-4D97-AF65-F5344CB8AC3E}">
        <p14:creationId xmlns:p14="http://schemas.microsoft.com/office/powerpoint/2010/main" val="2690042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Preprocessing</a:t>
            </a:r>
            <a:endParaRPr lang="ko-KR" altLang="en-US" dirty="0">
              <a:latin typeface="Aptos" panose="020B0004020202020204" pitchFamily="34" charset="0"/>
            </a:endParaRPr>
          </a:p>
        </p:txBody>
      </p:sp>
      <p:sp>
        <p:nvSpPr>
          <p:cNvPr id="37" name="내용 개체 틀 36"/>
          <p:cNvSpPr>
            <a:spLocks noGrp="1"/>
          </p:cNvSpPr>
          <p:nvPr>
            <p:ph idx="1"/>
          </p:nvPr>
        </p:nvSpPr>
        <p:spPr>
          <a:xfrm>
            <a:off x="766649" y="1772816"/>
            <a:ext cx="10369911" cy="4463848"/>
          </a:xfrm>
        </p:spPr>
        <p:txBody>
          <a:bodyPr/>
          <a:lstStyle/>
          <a:p>
            <a:pPr algn="just">
              <a:buFont typeface="Arial" panose="020B0604020202020204" pitchFamily="34" charset="0"/>
              <a:buChar char="•"/>
            </a:pPr>
            <a:r>
              <a:rPr lang="en-US" altLang="ko-KR" i="0" dirty="0">
                <a:latin typeface="Aptos" panose="020B0004020202020204" pitchFamily="34" charset="0"/>
              </a:rPr>
              <a:t>Prior to model building, the dataset undergoes preprocessing steps to enhance model performance.</a:t>
            </a:r>
          </a:p>
          <a:p>
            <a:pPr algn="just">
              <a:buFont typeface="Arial" panose="020B0604020202020204" pitchFamily="34" charset="0"/>
              <a:buChar char="•"/>
            </a:pPr>
            <a:r>
              <a:rPr lang="en-US" altLang="ko-KR" i="0" dirty="0">
                <a:latin typeface="Aptos" panose="020B0004020202020204" pitchFamily="34" charset="0"/>
              </a:rPr>
              <a:t>These steps include handling missing values, if any, and standardizing features such as 'Time' and 'Amount' to ensure consistency and improve model accuracy.</a:t>
            </a:r>
          </a:p>
          <a:p>
            <a:pPr algn="just">
              <a:buFont typeface="Arial" panose="020B0604020202020204" pitchFamily="34" charset="0"/>
              <a:buChar char="•"/>
            </a:pPr>
            <a:r>
              <a:rPr lang="en-US" altLang="ko-KR" i="0" dirty="0">
                <a:latin typeface="Aptos" panose="020B0004020202020204" pitchFamily="34" charset="0"/>
              </a:rPr>
              <a:t>Additionally, feature scaling and normalization are applied to facilitate the convergence of machine learning algorithms.</a:t>
            </a:r>
          </a:p>
          <a:p>
            <a:pPr algn="just">
              <a:buFont typeface="Arial" panose="020B0604020202020204" pitchFamily="34" charset="0"/>
              <a:buChar char="•"/>
            </a:pPr>
            <a:r>
              <a:rPr lang="en-US" altLang="ko-KR" i="0" dirty="0">
                <a:latin typeface="Aptos" panose="020B0004020202020204" pitchFamily="34" charset="0"/>
              </a:rPr>
              <a:t>The main challenges in preprocessing included dealing with a highly imbalanced dataset, ensuring data privacy, and handling missing values or anomalies. Techniques like PCA for dimensionality reduction and various data normalization methods were used to prepare the data for modeling.</a:t>
            </a:r>
          </a:p>
          <a:p>
            <a:pPr algn="just">
              <a:buFont typeface="Arial" panose="020B0604020202020204" pitchFamily="34" charset="0"/>
              <a:buChar char="•"/>
            </a:pPr>
            <a:endParaRPr lang="en-US" altLang="ko-KR" i="0" dirty="0">
              <a:latin typeface="Aptos" panose="020B0004020202020204" pitchFamily="34" charset="0"/>
            </a:endParaRPr>
          </a:p>
          <a:p>
            <a:pPr algn="just">
              <a:buFont typeface="Arial" panose="020B0604020202020204" pitchFamily="34" charset="0"/>
              <a:buChar char="•"/>
            </a:pPr>
            <a:endParaRPr lang="ko-KR" altLang="en-US" i="0" dirty="0">
              <a:latin typeface="Aptos" panose="020B0004020202020204" pitchFamily="34" charset="0"/>
            </a:endParaRPr>
          </a:p>
        </p:txBody>
      </p:sp>
      <p:sp>
        <p:nvSpPr>
          <p:cNvPr id="3" name="Slide Number Placeholder 2">
            <a:extLst>
              <a:ext uri="{FF2B5EF4-FFF2-40B4-BE49-F238E27FC236}">
                <a16:creationId xmlns:a16="http://schemas.microsoft.com/office/drawing/2014/main" id="{84D7DDF7-B64F-5E93-2218-2C1C292D2ADC}"/>
              </a:ext>
            </a:extLst>
          </p:cNvPr>
          <p:cNvSpPr>
            <a:spLocks noGrp="1"/>
          </p:cNvSpPr>
          <p:nvPr>
            <p:ph type="sldNum" sz="quarter" idx="12"/>
          </p:nvPr>
        </p:nvSpPr>
        <p:spPr/>
        <p:txBody>
          <a:bodyPr/>
          <a:lstStyle/>
          <a:p>
            <a:fld id="{EE6BC638-39B7-4287-91A7-2A3DDA573295}" type="slidenum">
              <a:rPr lang="ko-KR" altLang="en-US" smtClean="0"/>
              <a:pPr/>
              <a:t>10</a:t>
            </a:fld>
            <a:endParaRPr lang="ko-KR" altLang="en-US"/>
          </a:p>
        </p:txBody>
      </p:sp>
    </p:spTree>
    <p:extLst>
      <p:ext uri="{BB962C8B-B14F-4D97-AF65-F5344CB8AC3E}">
        <p14:creationId xmlns:p14="http://schemas.microsoft.com/office/powerpoint/2010/main" val="1248284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Exploratory Data Analysis (EDA)</a:t>
            </a:r>
            <a:endParaRPr lang="ko-KR" altLang="en-US" dirty="0">
              <a:latin typeface="Aptos" panose="020B0004020202020204" pitchFamily="34" charset="0"/>
            </a:endParaRPr>
          </a:p>
        </p:txBody>
      </p:sp>
      <p:sp>
        <p:nvSpPr>
          <p:cNvPr id="3" name="내용 개체 틀 36">
            <a:extLst>
              <a:ext uri="{FF2B5EF4-FFF2-40B4-BE49-F238E27FC236}">
                <a16:creationId xmlns:a16="http://schemas.microsoft.com/office/drawing/2014/main" id="{81D1ED20-65CD-DEA0-211A-B861E6E713B7}"/>
              </a:ext>
            </a:extLst>
          </p:cNvPr>
          <p:cNvSpPr txBox="1">
            <a:spLocks/>
          </p:cNvSpPr>
          <p:nvPr/>
        </p:nvSpPr>
        <p:spPr>
          <a:xfrm>
            <a:off x="766649" y="1772816"/>
            <a:ext cx="10369911" cy="4463848"/>
          </a:xfrm>
          <a:prstGeom prst="rect">
            <a:avLst/>
          </a:prstGeom>
        </p:spPr>
        <p:txBody>
          <a:bodyPr vert="horz" lIns="99569" tIns="49785" rIns="99569" bIns="49785" rtlCol="0">
            <a:normAutofit/>
          </a:bodyPr>
          <a:lstStyle>
            <a:lvl1pPr marL="373533" indent="-37353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1pPr>
            <a:lvl2pPr marL="809322" indent="-311277"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2pPr>
            <a:lvl3pPr marL="1245111"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3pPr>
            <a:lvl4pPr marL="1743155"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4pPr>
            <a:lvl5pPr marL="2241199"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5pPr>
            <a:lvl6pPr marL="2739243"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6pPr>
            <a:lvl7pPr marL="3237287"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7pPr>
            <a:lvl8pPr marL="3735332"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8pPr>
            <a:lvl9pPr marL="4233376"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9pPr>
          </a:lstStyle>
          <a:p>
            <a:pPr algn="just">
              <a:buFont typeface="Arial" pitchFamily="34" charset="0"/>
              <a:buChar char="•"/>
            </a:pPr>
            <a:r>
              <a:rPr lang="en-US" i="0" dirty="0">
                <a:solidFill>
                  <a:schemeClr val="tx1"/>
                </a:solidFill>
                <a:latin typeface="Aptos" panose="020B0004020202020204" pitchFamily="34" charset="0"/>
              </a:rPr>
              <a:t>Visualizing feature distributions helps identify irregularities like skewness or outliers.</a:t>
            </a:r>
          </a:p>
          <a:p>
            <a:pPr algn="just">
              <a:buFont typeface="Arial" pitchFamily="34" charset="0"/>
              <a:buChar char="•"/>
            </a:pPr>
            <a:r>
              <a:rPr lang="en-US" i="0" dirty="0">
                <a:solidFill>
                  <a:schemeClr val="tx1"/>
                </a:solidFill>
                <a:latin typeface="Aptos" panose="020B0004020202020204" pitchFamily="34" charset="0"/>
              </a:rPr>
              <a:t>We plot histograms overlaid with KDEs to observe distribution shapes.</a:t>
            </a:r>
          </a:p>
          <a:p>
            <a:pPr algn="just">
              <a:buFont typeface="Arial" pitchFamily="34" charset="0"/>
              <a:buChar char="•"/>
            </a:pPr>
            <a:r>
              <a:rPr lang="en-US" i="0" dirty="0">
                <a:solidFill>
                  <a:schemeClr val="tx1"/>
                </a:solidFill>
                <a:latin typeface="Aptos" panose="020B0004020202020204" pitchFamily="34" charset="0"/>
              </a:rPr>
              <a:t>Mean and median are marked for central tendency:</a:t>
            </a:r>
          </a:p>
          <a:p>
            <a:pPr lvl="1" algn="just">
              <a:buFont typeface="Arial" pitchFamily="34" charset="0"/>
              <a:buChar char="•"/>
            </a:pPr>
            <a:r>
              <a:rPr lang="en-US" i="0" dirty="0">
                <a:solidFill>
                  <a:schemeClr val="tx1"/>
                </a:solidFill>
                <a:latin typeface="Aptos" panose="020B0004020202020204" pitchFamily="34" charset="0"/>
              </a:rPr>
              <a:t>Histogram: Summary of frequency distribution.</a:t>
            </a:r>
          </a:p>
          <a:p>
            <a:pPr lvl="1" algn="just">
              <a:buFont typeface="Arial" pitchFamily="34" charset="0"/>
              <a:buChar char="•"/>
            </a:pPr>
            <a:r>
              <a:rPr lang="en-US" i="0" dirty="0">
                <a:solidFill>
                  <a:schemeClr val="tx1"/>
                </a:solidFill>
                <a:latin typeface="Aptos" panose="020B0004020202020204" pitchFamily="34" charset="0"/>
              </a:rPr>
              <a:t>Kernel Density Estimate (KDE): Smooth curve estimation</a:t>
            </a:r>
          </a:p>
          <a:p>
            <a:pPr lvl="1" algn="just">
              <a:buFont typeface="Arial" pitchFamily="34" charset="0"/>
              <a:buChar char="•"/>
            </a:pPr>
            <a:r>
              <a:rPr lang="en-US" i="0" dirty="0">
                <a:solidFill>
                  <a:schemeClr val="tx1"/>
                </a:solidFill>
                <a:latin typeface="Aptos" panose="020B0004020202020204" pitchFamily="34" charset="0"/>
              </a:rPr>
              <a:t>Mean (Red Dashed Line): Average value.</a:t>
            </a:r>
          </a:p>
          <a:p>
            <a:pPr lvl="1" algn="just">
              <a:buFont typeface="Arial" pitchFamily="34" charset="0"/>
              <a:buChar char="•"/>
            </a:pPr>
            <a:r>
              <a:rPr lang="en-US" i="0" dirty="0">
                <a:solidFill>
                  <a:schemeClr val="tx1"/>
                </a:solidFill>
                <a:latin typeface="Aptos" panose="020B0004020202020204" pitchFamily="34" charset="0"/>
              </a:rPr>
              <a:t>Median (Green Solid Line): Middle value, robust to outliers.</a:t>
            </a:r>
          </a:p>
          <a:p>
            <a:pPr algn="just">
              <a:buFont typeface="Arial" pitchFamily="34" charset="0"/>
              <a:buChar char="•"/>
            </a:pPr>
            <a:r>
              <a:rPr lang="en-US" i="0" dirty="0">
                <a:solidFill>
                  <a:schemeClr val="tx1"/>
                </a:solidFill>
                <a:latin typeface="Aptos" panose="020B0004020202020204" pitchFamily="34" charset="0"/>
              </a:rPr>
              <a:t>Insight from plots guides preprocessing steps and feature engineering for model accuracy</a:t>
            </a:r>
          </a:p>
        </p:txBody>
      </p:sp>
      <p:sp>
        <p:nvSpPr>
          <p:cNvPr id="4" name="Slide Number Placeholder 3">
            <a:extLst>
              <a:ext uri="{FF2B5EF4-FFF2-40B4-BE49-F238E27FC236}">
                <a16:creationId xmlns:a16="http://schemas.microsoft.com/office/drawing/2014/main" id="{870E0F21-B7D9-41D5-00C6-29683BC47125}"/>
              </a:ext>
            </a:extLst>
          </p:cNvPr>
          <p:cNvSpPr>
            <a:spLocks noGrp="1"/>
          </p:cNvSpPr>
          <p:nvPr>
            <p:ph type="sldNum" sz="quarter" idx="12"/>
          </p:nvPr>
        </p:nvSpPr>
        <p:spPr/>
        <p:txBody>
          <a:bodyPr/>
          <a:lstStyle/>
          <a:p>
            <a:fld id="{EE6BC638-39B7-4287-91A7-2A3DDA573295}" type="slidenum">
              <a:rPr lang="ko-KR" altLang="en-US" smtClean="0"/>
              <a:pPr/>
              <a:t>11</a:t>
            </a:fld>
            <a:endParaRPr lang="ko-KR" altLang="en-US"/>
          </a:p>
        </p:txBody>
      </p:sp>
    </p:spTree>
    <p:extLst>
      <p:ext uri="{BB962C8B-B14F-4D97-AF65-F5344CB8AC3E}">
        <p14:creationId xmlns:p14="http://schemas.microsoft.com/office/powerpoint/2010/main" val="83752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Exploratory Data Analysis (EDA)</a:t>
            </a:r>
            <a:endParaRPr lang="ko-KR" altLang="en-US" dirty="0">
              <a:latin typeface="Aptos" panose="020B0004020202020204" pitchFamily="34" charset="0"/>
            </a:endParaRPr>
          </a:p>
        </p:txBody>
      </p:sp>
      <p:pic>
        <p:nvPicPr>
          <p:cNvPr id="7" name="Picture 6" descr="A graph showing the time and time">
            <a:extLst>
              <a:ext uri="{FF2B5EF4-FFF2-40B4-BE49-F238E27FC236}">
                <a16:creationId xmlns:a16="http://schemas.microsoft.com/office/drawing/2014/main" id="{57F2F9EF-EC5B-41F0-2EC3-1D777326D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2018392"/>
            <a:ext cx="5976664" cy="3143041"/>
          </a:xfrm>
          <a:prstGeom prst="rect">
            <a:avLst/>
          </a:prstGeom>
        </p:spPr>
      </p:pic>
      <p:pic>
        <p:nvPicPr>
          <p:cNvPr id="9" name="Picture 8" descr="A graph with numbers and a number">
            <a:extLst>
              <a:ext uri="{FF2B5EF4-FFF2-40B4-BE49-F238E27FC236}">
                <a16:creationId xmlns:a16="http://schemas.microsoft.com/office/drawing/2014/main" id="{F2E51164-C4AC-C8DA-9D8E-FD890018AC5B}"/>
              </a:ext>
            </a:extLst>
          </p:cNvPr>
          <p:cNvPicPr>
            <a:picLocks noChangeAspect="1"/>
          </p:cNvPicPr>
          <p:nvPr/>
        </p:nvPicPr>
        <p:blipFill rotWithShape="1">
          <a:blip r:embed="rId3">
            <a:extLst>
              <a:ext uri="{28A0092B-C50C-407E-A947-70E740481C1C}">
                <a14:useLocalDpi xmlns:a14="http://schemas.microsoft.com/office/drawing/2010/main" val="0"/>
              </a:ext>
            </a:extLst>
          </a:blip>
          <a:srcRect t="5933"/>
          <a:stretch/>
        </p:blipFill>
        <p:spPr>
          <a:xfrm>
            <a:off x="6225432" y="2018392"/>
            <a:ext cx="5847232" cy="3143042"/>
          </a:xfrm>
          <a:prstGeom prst="rect">
            <a:avLst/>
          </a:prstGeom>
        </p:spPr>
      </p:pic>
      <p:sp>
        <p:nvSpPr>
          <p:cNvPr id="3" name="Slide Number Placeholder 2">
            <a:extLst>
              <a:ext uri="{FF2B5EF4-FFF2-40B4-BE49-F238E27FC236}">
                <a16:creationId xmlns:a16="http://schemas.microsoft.com/office/drawing/2014/main" id="{CDC7AA4E-E51C-FA8D-D379-B3662A5D1067}"/>
              </a:ext>
            </a:extLst>
          </p:cNvPr>
          <p:cNvSpPr>
            <a:spLocks noGrp="1"/>
          </p:cNvSpPr>
          <p:nvPr>
            <p:ph type="sldNum" sz="quarter" idx="12"/>
          </p:nvPr>
        </p:nvSpPr>
        <p:spPr/>
        <p:txBody>
          <a:bodyPr/>
          <a:lstStyle/>
          <a:p>
            <a:fld id="{EE6BC638-39B7-4287-91A7-2A3DDA573295}" type="slidenum">
              <a:rPr lang="ko-KR" altLang="en-US" smtClean="0"/>
              <a:pPr/>
              <a:t>12</a:t>
            </a:fld>
            <a:endParaRPr lang="ko-KR" altLang="en-US"/>
          </a:p>
        </p:txBody>
      </p:sp>
    </p:spTree>
    <p:extLst>
      <p:ext uri="{BB962C8B-B14F-4D97-AF65-F5344CB8AC3E}">
        <p14:creationId xmlns:p14="http://schemas.microsoft.com/office/powerpoint/2010/main" val="153208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latin typeface="Aptos" panose="020B0004020202020204" pitchFamily="34" charset="0"/>
              </a:rPr>
              <a:t>Random Forest Classifier (Base Model)</a:t>
            </a:r>
            <a:endParaRPr lang="ko-KR" altLang="en-US" dirty="0">
              <a:latin typeface="Aptos" panose="020B0004020202020204" pitchFamily="34" charset="0"/>
            </a:endParaRPr>
          </a:p>
        </p:txBody>
      </p:sp>
      <p:sp>
        <p:nvSpPr>
          <p:cNvPr id="37" name="내용 개체 틀 36"/>
          <p:cNvSpPr>
            <a:spLocks noGrp="1"/>
          </p:cNvSpPr>
          <p:nvPr>
            <p:ph idx="1"/>
          </p:nvPr>
        </p:nvSpPr>
        <p:spPr>
          <a:xfrm>
            <a:off x="766649" y="1694328"/>
            <a:ext cx="10369911" cy="4975032"/>
          </a:xfrm>
        </p:spPr>
        <p:txBody>
          <a:bodyPr>
            <a:noAutofit/>
          </a:bodyPr>
          <a:lstStyle/>
          <a:p>
            <a:pPr marL="0" indent="0" algn="just"/>
            <a:r>
              <a:rPr lang="en-US" altLang="ko-KR" sz="1800" b="1" i="0" dirty="0">
                <a:latin typeface="Aptos" panose="020B0004020202020204" pitchFamily="34" charset="0"/>
              </a:rPr>
              <a:t>Model Explanation and Implementation:</a:t>
            </a:r>
          </a:p>
          <a:p>
            <a:pPr algn="just">
              <a:buFont typeface="Arial" panose="020B0604020202020204" pitchFamily="34" charset="0"/>
              <a:buChar char="•"/>
            </a:pPr>
            <a:r>
              <a:rPr lang="en-US" altLang="ko-KR" sz="1800" i="0" dirty="0">
                <a:latin typeface="Aptos" panose="020B0004020202020204" pitchFamily="34" charset="0"/>
              </a:rPr>
              <a:t>The Random Forest algorithm was introduced as an ensemble learning method primarily used for classification and regression tasks.</a:t>
            </a:r>
          </a:p>
          <a:p>
            <a:pPr algn="just">
              <a:buFont typeface="Arial" panose="020B0604020202020204" pitchFamily="34" charset="0"/>
              <a:buChar char="•"/>
            </a:pPr>
            <a:r>
              <a:rPr lang="en-US" altLang="ko-KR" sz="1800" i="0" dirty="0">
                <a:latin typeface="Aptos" panose="020B0004020202020204" pitchFamily="34" charset="0"/>
              </a:rPr>
              <a:t>It was operated by constructing multiple decision trees during the training phase and outputted the mode of the classes or mean prediction of the individual trees.</a:t>
            </a:r>
          </a:p>
          <a:p>
            <a:pPr algn="just">
              <a:buFont typeface="Arial" panose="020B0604020202020204" pitchFamily="34" charset="0"/>
              <a:buChar char="•"/>
            </a:pPr>
            <a:r>
              <a:rPr lang="en-US" altLang="ko-KR" sz="1800" i="0" dirty="0">
                <a:latin typeface="Aptos" panose="020B0004020202020204" pitchFamily="34" charset="0"/>
              </a:rPr>
              <a:t>Random Forests correct for decision trees' habit of overfitting to their training set, providing a more generalized model.</a:t>
            </a:r>
          </a:p>
          <a:p>
            <a:pPr algn="just">
              <a:buFont typeface="Arial" panose="020B0604020202020204" pitchFamily="34" charset="0"/>
              <a:buChar char="•"/>
            </a:pPr>
            <a:r>
              <a:rPr lang="en-US" altLang="ko-KR" sz="1800" i="0" dirty="0">
                <a:latin typeface="Aptos" panose="020B0004020202020204" pitchFamily="34" charset="0"/>
              </a:rPr>
              <a:t>Random Forest was chosen because of its robustness to noise and overfitting, and its ability to handle unbalanced data effectively. It’s also beneficial for handling high dimensionality and complex feature relationships without extensive hyperparameter tuning.</a:t>
            </a:r>
          </a:p>
          <a:p>
            <a:pPr algn="just">
              <a:buFont typeface="Arial" panose="020B0604020202020204" pitchFamily="34" charset="0"/>
              <a:buChar char="•"/>
            </a:pPr>
            <a:r>
              <a:rPr lang="en-US" altLang="ko-KR" sz="1800" i="0" dirty="0">
                <a:latin typeface="Aptos" panose="020B0004020202020204" pitchFamily="34" charset="0"/>
              </a:rPr>
              <a:t>For our base model, the Random Forest classifier with default parameters provided by the sklearn library was utilized. </a:t>
            </a:r>
          </a:p>
          <a:p>
            <a:pPr algn="just">
              <a:buFont typeface="Arial" panose="020B0604020202020204" pitchFamily="34" charset="0"/>
              <a:buChar char="•"/>
            </a:pPr>
            <a:r>
              <a:rPr lang="en-US" altLang="ko-KR" sz="1800" i="0" dirty="0">
                <a:latin typeface="Aptos" panose="020B0004020202020204" pitchFamily="34" charset="0"/>
              </a:rPr>
              <a:t>The model was trained using all features in our dataset to predict whether a transaction was fraudulent.</a:t>
            </a:r>
          </a:p>
          <a:p>
            <a:pPr algn="just">
              <a:buFont typeface="Arial" panose="020B0604020202020204" pitchFamily="34" charset="0"/>
              <a:buChar char="•"/>
            </a:pPr>
            <a:r>
              <a:rPr lang="en-US" altLang="ko-KR" sz="1800" i="0" dirty="0">
                <a:latin typeface="Aptos" panose="020B0004020202020204" pitchFamily="34" charset="0"/>
              </a:rPr>
              <a:t>The dataset was split into training and testing sets to evaluate the model's performance realistically.</a:t>
            </a:r>
          </a:p>
        </p:txBody>
      </p:sp>
      <p:sp>
        <p:nvSpPr>
          <p:cNvPr id="3" name="Slide Number Placeholder 2">
            <a:extLst>
              <a:ext uri="{FF2B5EF4-FFF2-40B4-BE49-F238E27FC236}">
                <a16:creationId xmlns:a16="http://schemas.microsoft.com/office/drawing/2014/main" id="{C9E6A32E-62BF-5B96-2299-9134C35EA6C7}"/>
              </a:ext>
            </a:extLst>
          </p:cNvPr>
          <p:cNvSpPr>
            <a:spLocks noGrp="1"/>
          </p:cNvSpPr>
          <p:nvPr>
            <p:ph type="sldNum" sz="quarter" idx="12"/>
          </p:nvPr>
        </p:nvSpPr>
        <p:spPr/>
        <p:txBody>
          <a:bodyPr/>
          <a:lstStyle/>
          <a:p>
            <a:fld id="{EE6BC638-39B7-4287-91A7-2A3DDA573295}" type="slidenum">
              <a:rPr lang="ko-KR" altLang="en-US" smtClean="0"/>
              <a:pPr/>
              <a:t>13</a:t>
            </a:fld>
            <a:endParaRPr lang="ko-KR" altLang="en-US"/>
          </a:p>
        </p:txBody>
      </p:sp>
    </p:spTree>
    <p:extLst>
      <p:ext uri="{BB962C8B-B14F-4D97-AF65-F5344CB8AC3E}">
        <p14:creationId xmlns:p14="http://schemas.microsoft.com/office/powerpoint/2010/main" val="292590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latin typeface="Aptos" panose="020B0004020202020204" pitchFamily="34" charset="0"/>
              </a:rPr>
              <a:t>Random Forest Classifier (Base Model)</a:t>
            </a:r>
            <a:endParaRPr lang="ko-KR" altLang="en-US" dirty="0">
              <a:latin typeface="Aptos" panose="020B0004020202020204" pitchFamily="34" charset="0"/>
            </a:endParaRPr>
          </a:p>
        </p:txBody>
      </p:sp>
      <p:sp>
        <p:nvSpPr>
          <p:cNvPr id="37" name="내용 개체 틀 36"/>
          <p:cNvSpPr>
            <a:spLocks noGrp="1"/>
          </p:cNvSpPr>
          <p:nvPr>
            <p:ph idx="1"/>
          </p:nvPr>
        </p:nvSpPr>
        <p:spPr>
          <a:xfrm>
            <a:off x="766649" y="1628800"/>
            <a:ext cx="5185335" cy="4463848"/>
          </a:xfrm>
        </p:spPr>
        <p:txBody>
          <a:bodyPr>
            <a:noAutofit/>
          </a:bodyPr>
          <a:lstStyle/>
          <a:p>
            <a:pPr marL="0" indent="0" algn="just"/>
            <a:r>
              <a:rPr lang="en-US" altLang="ko-KR" sz="1800" b="1" i="0" dirty="0">
                <a:latin typeface="Aptos" panose="020B0004020202020204" pitchFamily="34" charset="0"/>
              </a:rPr>
              <a:t>Model Evaluation:</a:t>
            </a:r>
            <a:endParaRPr lang="en-US" altLang="ko-KR" sz="1800" i="0" dirty="0">
              <a:latin typeface="Aptos" panose="020B0004020202020204" pitchFamily="34" charset="0"/>
            </a:endParaRPr>
          </a:p>
          <a:p>
            <a:pPr algn="just">
              <a:buFont typeface="Arial" panose="020B0604020202020204" pitchFamily="34" charset="0"/>
              <a:buChar char="•"/>
            </a:pPr>
            <a:r>
              <a:rPr lang="en-US" altLang="ko-KR" sz="1800" i="0" dirty="0">
                <a:latin typeface="Aptos" panose="020B0004020202020204" pitchFamily="34" charset="0"/>
              </a:rPr>
              <a:t>Given the dataset's imbalance, traditional accuracy metrics might not have provided a true representation of performance. Instead, the focus was on the Area Under the Precision-Recall Curve (AUPRC) as a more indicative measure.</a:t>
            </a:r>
          </a:p>
          <a:p>
            <a:pPr algn="just">
              <a:buFont typeface="Arial" panose="020B0604020202020204" pitchFamily="34" charset="0"/>
              <a:buChar char="•"/>
            </a:pPr>
            <a:r>
              <a:rPr lang="en-US" altLang="ko-KR" sz="1800" i="0" dirty="0">
                <a:latin typeface="Aptos" panose="020B0004020202020204" pitchFamily="34" charset="0"/>
              </a:rPr>
              <a:t>Additionally, the confusion matrix was examined to understand the trade-offs between false positives and false negatives.</a:t>
            </a:r>
          </a:p>
          <a:p>
            <a:pPr algn="just">
              <a:buFont typeface="Arial" panose="020B0604020202020204" pitchFamily="34" charset="0"/>
              <a:buChar char="•"/>
            </a:pPr>
            <a:r>
              <a:rPr lang="en-US" altLang="ko-KR" sz="1800" i="0" dirty="0">
                <a:latin typeface="Aptos" panose="020B0004020202020204" pitchFamily="34" charset="0"/>
              </a:rPr>
              <a:t>The base Random Forest model was implemented, and its performance was evaluated.</a:t>
            </a:r>
            <a:endParaRPr lang="ko-KR" altLang="en-US" sz="1800" i="0" dirty="0">
              <a:latin typeface="Aptos" panose="020B0004020202020204" pitchFamily="34" charset="0"/>
            </a:endParaRPr>
          </a:p>
        </p:txBody>
      </p:sp>
      <p:pic>
        <p:nvPicPr>
          <p:cNvPr id="4" name="Picture 3" descr="A screenshot of a graph">
            <a:extLst>
              <a:ext uri="{FF2B5EF4-FFF2-40B4-BE49-F238E27FC236}">
                <a16:creationId xmlns:a16="http://schemas.microsoft.com/office/drawing/2014/main" id="{91DB3A2D-7A5B-6227-6F43-75FFE29C1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088" y="2204864"/>
            <a:ext cx="4362450" cy="2381250"/>
          </a:xfrm>
          <a:prstGeom prst="rect">
            <a:avLst/>
          </a:prstGeom>
        </p:spPr>
      </p:pic>
      <p:sp>
        <p:nvSpPr>
          <p:cNvPr id="3" name="Slide Number Placeholder 2">
            <a:extLst>
              <a:ext uri="{FF2B5EF4-FFF2-40B4-BE49-F238E27FC236}">
                <a16:creationId xmlns:a16="http://schemas.microsoft.com/office/drawing/2014/main" id="{1C5D735E-49EA-A2BD-AA0C-28D99C4E9814}"/>
              </a:ext>
            </a:extLst>
          </p:cNvPr>
          <p:cNvSpPr>
            <a:spLocks noGrp="1"/>
          </p:cNvSpPr>
          <p:nvPr>
            <p:ph type="sldNum" sz="quarter" idx="12"/>
          </p:nvPr>
        </p:nvSpPr>
        <p:spPr/>
        <p:txBody>
          <a:bodyPr/>
          <a:lstStyle/>
          <a:p>
            <a:fld id="{EE6BC638-39B7-4287-91A7-2A3DDA573295}" type="slidenum">
              <a:rPr lang="ko-KR" altLang="en-US" smtClean="0"/>
              <a:pPr/>
              <a:t>14</a:t>
            </a:fld>
            <a:endParaRPr lang="ko-KR" altLang="en-US"/>
          </a:p>
        </p:txBody>
      </p:sp>
    </p:spTree>
    <p:extLst>
      <p:ext uri="{BB962C8B-B14F-4D97-AF65-F5344CB8AC3E}">
        <p14:creationId xmlns:p14="http://schemas.microsoft.com/office/powerpoint/2010/main" val="682795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Feature Importance Analysis</a:t>
            </a:r>
            <a:endParaRPr lang="ko-KR" altLang="en-US" dirty="0">
              <a:latin typeface="Aptos" panose="020B0004020202020204" pitchFamily="34" charset="0"/>
            </a:endParaRPr>
          </a:p>
        </p:txBody>
      </p:sp>
      <p:sp>
        <p:nvSpPr>
          <p:cNvPr id="3" name="내용 개체 틀 36">
            <a:extLst>
              <a:ext uri="{FF2B5EF4-FFF2-40B4-BE49-F238E27FC236}">
                <a16:creationId xmlns:a16="http://schemas.microsoft.com/office/drawing/2014/main" id="{81D1ED20-65CD-DEA0-211A-B861E6E713B7}"/>
              </a:ext>
            </a:extLst>
          </p:cNvPr>
          <p:cNvSpPr txBox="1">
            <a:spLocks/>
          </p:cNvSpPr>
          <p:nvPr/>
        </p:nvSpPr>
        <p:spPr>
          <a:xfrm>
            <a:off x="766649" y="1772816"/>
            <a:ext cx="10369911" cy="4463848"/>
          </a:xfrm>
          <a:prstGeom prst="rect">
            <a:avLst/>
          </a:prstGeom>
        </p:spPr>
        <p:txBody>
          <a:bodyPr vert="horz" lIns="99569" tIns="49785" rIns="99569" bIns="49785" rtlCol="0">
            <a:normAutofit/>
          </a:bodyPr>
          <a:lstStyle>
            <a:lvl1pPr marL="373533" indent="-37353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1pPr>
            <a:lvl2pPr marL="809322" indent="-311277"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2pPr>
            <a:lvl3pPr marL="1245111"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3pPr>
            <a:lvl4pPr marL="1743155"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4pPr>
            <a:lvl5pPr marL="2241199"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5pPr>
            <a:lvl6pPr marL="2739243"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6pPr>
            <a:lvl7pPr marL="3237287"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7pPr>
            <a:lvl8pPr marL="3735332"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8pPr>
            <a:lvl9pPr marL="4233376"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9pPr>
          </a:lstStyle>
          <a:p>
            <a:pPr algn="just">
              <a:buFont typeface="Arial" pitchFamily="34" charset="0"/>
              <a:buChar char="•"/>
            </a:pPr>
            <a:r>
              <a:rPr lang="en-US" i="0" dirty="0">
                <a:solidFill>
                  <a:schemeClr val="tx1"/>
                </a:solidFill>
                <a:latin typeface="Aptos" panose="020B0004020202020204" pitchFamily="34" charset="0"/>
              </a:rPr>
              <a:t>Feature importance assessment provides insights into model dynamics.</a:t>
            </a:r>
          </a:p>
          <a:p>
            <a:pPr algn="just">
              <a:buFont typeface="Arial" pitchFamily="34" charset="0"/>
              <a:buChar char="•"/>
            </a:pPr>
            <a:r>
              <a:rPr lang="en-US" i="0" dirty="0">
                <a:solidFill>
                  <a:schemeClr val="tx1"/>
                </a:solidFill>
                <a:latin typeface="Aptos" panose="020B0004020202020204" pitchFamily="34" charset="0"/>
              </a:rPr>
              <a:t>In Random Forest, features are ranked based on their contribution to predictive accuracy.</a:t>
            </a:r>
          </a:p>
          <a:p>
            <a:pPr algn="just">
              <a:buFont typeface="Arial" pitchFamily="34" charset="0"/>
              <a:buChar char="•"/>
            </a:pPr>
            <a:r>
              <a:rPr lang="en-US" i="0" dirty="0">
                <a:solidFill>
                  <a:schemeClr val="tx1"/>
                </a:solidFill>
                <a:latin typeface="Aptos" panose="020B0004020202020204" pitchFamily="34" charset="0"/>
              </a:rPr>
              <a:t>Removal of less important features can enhance model efficiency and interpretability.</a:t>
            </a:r>
          </a:p>
          <a:p>
            <a:pPr algn="just">
              <a:buFont typeface="Arial" pitchFamily="34" charset="0"/>
              <a:buChar char="•"/>
            </a:pPr>
            <a:r>
              <a:rPr lang="en-US" i="0" dirty="0">
                <a:solidFill>
                  <a:schemeClr val="tx1"/>
                </a:solidFill>
                <a:latin typeface="Aptos" panose="020B0004020202020204" pitchFamily="34" charset="0"/>
              </a:rPr>
              <a:t>However, careful evaluation is crucial to avoid compromising model performance.</a:t>
            </a:r>
          </a:p>
          <a:p>
            <a:pPr algn="just">
              <a:buFont typeface="Arial" pitchFamily="34" charset="0"/>
              <a:buChar char="•"/>
            </a:pPr>
            <a:r>
              <a:rPr lang="en-US" i="0" dirty="0">
                <a:solidFill>
                  <a:schemeClr val="tx1"/>
                </a:solidFill>
                <a:latin typeface="Aptos" panose="020B0004020202020204" pitchFamily="34" charset="0"/>
              </a:rPr>
              <a:t>Visual representation, such as bar charts or heatmaps, facilitate understanding of feature importance.</a:t>
            </a:r>
          </a:p>
          <a:p>
            <a:pPr algn="just">
              <a:buFont typeface="Arial" pitchFamily="34" charset="0"/>
              <a:buChar char="•"/>
            </a:pPr>
            <a:r>
              <a:rPr lang="en-US" i="0" dirty="0">
                <a:solidFill>
                  <a:schemeClr val="tx1"/>
                </a:solidFill>
                <a:latin typeface="Aptos" panose="020B0004020202020204" pitchFamily="34" charset="0"/>
              </a:rPr>
              <a:t>By refining our model based on this analysis, complexity and accuracy of model was balanced.</a:t>
            </a:r>
          </a:p>
          <a:p>
            <a:pPr algn="just">
              <a:buFont typeface="Arial" pitchFamily="34" charset="0"/>
              <a:buChar char="•"/>
            </a:pPr>
            <a:r>
              <a:rPr lang="en-US" i="0" dirty="0">
                <a:solidFill>
                  <a:schemeClr val="tx1"/>
                </a:solidFill>
                <a:latin typeface="Aptos" panose="020B0004020202020204" pitchFamily="34" charset="0"/>
              </a:rPr>
              <a:t>Optimization in this case, involves iterative feature selection and model evaluation.</a:t>
            </a:r>
          </a:p>
          <a:p>
            <a:pPr algn="just">
              <a:buFont typeface="Arial" pitchFamily="34" charset="0"/>
              <a:buChar char="•"/>
            </a:pPr>
            <a:r>
              <a:rPr lang="en-US" i="0" dirty="0">
                <a:solidFill>
                  <a:schemeClr val="tx1"/>
                </a:solidFill>
                <a:latin typeface="Aptos" panose="020B0004020202020204" pitchFamily="34" charset="0"/>
              </a:rPr>
              <a:t>Balancing model complexity with predictive power ensures robust performance.</a:t>
            </a:r>
          </a:p>
          <a:p>
            <a:pPr algn="just">
              <a:buFont typeface="Arial" pitchFamily="34" charset="0"/>
              <a:buChar char="•"/>
            </a:pPr>
            <a:r>
              <a:rPr lang="en-US" i="0" dirty="0">
                <a:solidFill>
                  <a:schemeClr val="tx1"/>
                </a:solidFill>
                <a:latin typeface="Aptos" panose="020B0004020202020204" pitchFamily="34" charset="0"/>
              </a:rPr>
              <a:t>Continuous monitoring and adjustment adapt to evolving data patterns.</a:t>
            </a:r>
          </a:p>
        </p:txBody>
      </p:sp>
      <p:sp>
        <p:nvSpPr>
          <p:cNvPr id="4" name="Slide Number Placeholder 3">
            <a:extLst>
              <a:ext uri="{FF2B5EF4-FFF2-40B4-BE49-F238E27FC236}">
                <a16:creationId xmlns:a16="http://schemas.microsoft.com/office/drawing/2014/main" id="{A59B4CFF-C1D4-025D-7F53-36C5210B8208}"/>
              </a:ext>
            </a:extLst>
          </p:cNvPr>
          <p:cNvSpPr>
            <a:spLocks noGrp="1"/>
          </p:cNvSpPr>
          <p:nvPr>
            <p:ph type="sldNum" sz="quarter" idx="12"/>
          </p:nvPr>
        </p:nvSpPr>
        <p:spPr/>
        <p:txBody>
          <a:bodyPr/>
          <a:lstStyle/>
          <a:p>
            <a:fld id="{EE6BC638-39B7-4287-91A7-2A3DDA573295}" type="slidenum">
              <a:rPr lang="ko-KR" altLang="en-US" smtClean="0"/>
              <a:pPr/>
              <a:t>15</a:t>
            </a:fld>
            <a:endParaRPr lang="ko-KR" altLang="en-US"/>
          </a:p>
        </p:txBody>
      </p:sp>
    </p:spTree>
    <p:extLst>
      <p:ext uri="{BB962C8B-B14F-4D97-AF65-F5344CB8AC3E}">
        <p14:creationId xmlns:p14="http://schemas.microsoft.com/office/powerpoint/2010/main" val="2907240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Feature Importance Analysis</a:t>
            </a:r>
            <a:endParaRPr lang="ko-KR" altLang="en-US" dirty="0">
              <a:latin typeface="Aptos" panose="020B0004020202020204" pitchFamily="34" charset="0"/>
            </a:endParaRPr>
          </a:p>
        </p:txBody>
      </p:sp>
      <p:pic>
        <p:nvPicPr>
          <p:cNvPr id="5" name="Picture 4" descr="A graph of different colored bars&#10;&#10;Description automatically generated">
            <a:extLst>
              <a:ext uri="{FF2B5EF4-FFF2-40B4-BE49-F238E27FC236}">
                <a16:creationId xmlns:a16="http://schemas.microsoft.com/office/drawing/2014/main" id="{912B87B9-19FD-1B7F-E326-113E5FF77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132" y="1268760"/>
            <a:ext cx="6764244" cy="5405253"/>
          </a:xfrm>
          <a:prstGeom prst="rect">
            <a:avLst/>
          </a:prstGeom>
        </p:spPr>
      </p:pic>
      <p:sp>
        <p:nvSpPr>
          <p:cNvPr id="6" name="Slide Number Placeholder 5">
            <a:extLst>
              <a:ext uri="{FF2B5EF4-FFF2-40B4-BE49-F238E27FC236}">
                <a16:creationId xmlns:a16="http://schemas.microsoft.com/office/drawing/2014/main" id="{A6C33232-A7F9-BFCC-6E7C-6C435CCAD547}"/>
              </a:ext>
            </a:extLst>
          </p:cNvPr>
          <p:cNvSpPr>
            <a:spLocks noGrp="1"/>
          </p:cNvSpPr>
          <p:nvPr>
            <p:ph type="sldNum" sz="quarter" idx="12"/>
          </p:nvPr>
        </p:nvSpPr>
        <p:spPr/>
        <p:txBody>
          <a:bodyPr/>
          <a:lstStyle/>
          <a:p>
            <a:fld id="{EE6BC638-39B7-4287-91A7-2A3DDA573295}" type="slidenum">
              <a:rPr lang="ko-KR" altLang="en-US" smtClean="0"/>
              <a:pPr/>
              <a:t>16</a:t>
            </a:fld>
            <a:endParaRPr lang="ko-KR" altLang="en-US"/>
          </a:p>
        </p:txBody>
      </p:sp>
    </p:spTree>
    <p:extLst>
      <p:ext uri="{BB962C8B-B14F-4D97-AF65-F5344CB8AC3E}">
        <p14:creationId xmlns:p14="http://schemas.microsoft.com/office/powerpoint/2010/main" val="244992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2593" y="254168"/>
            <a:ext cx="10513927" cy="798568"/>
          </a:xfrm>
        </p:spPr>
        <p:txBody>
          <a:bodyPr>
            <a:normAutofit/>
          </a:bodyPr>
          <a:lstStyle/>
          <a:p>
            <a:r>
              <a:rPr lang="en-US" altLang="ko-KR" dirty="0" err="1">
                <a:latin typeface="Aptos" panose="020B0004020202020204" pitchFamily="34" charset="0"/>
              </a:rPr>
              <a:t>XGBoost</a:t>
            </a:r>
            <a:r>
              <a:rPr lang="en-US" altLang="ko-KR">
                <a:latin typeface="Aptos" panose="020B0004020202020204" pitchFamily="34" charset="0"/>
              </a:rPr>
              <a:t> Classifier</a:t>
            </a:r>
            <a:endParaRPr lang="ko-KR" altLang="en-US" dirty="0">
              <a:latin typeface="Aptos" panose="020B0004020202020204" pitchFamily="34" charset="0"/>
            </a:endParaRPr>
          </a:p>
        </p:txBody>
      </p:sp>
      <p:sp>
        <p:nvSpPr>
          <p:cNvPr id="37" name="내용 개체 틀 36"/>
          <p:cNvSpPr>
            <a:spLocks noGrp="1"/>
          </p:cNvSpPr>
          <p:nvPr>
            <p:ph idx="1"/>
          </p:nvPr>
        </p:nvSpPr>
        <p:spPr>
          <a:xfrm>
            <a:off x="766649" y="1628800"/>
            <a:ext cx="10369911" cy="4463848"/>
          </a:xfrm>
        </p:spPr>
        <p:txBody>
          <a:bodyPr>
            <a:noAutofit/>
          </a:bodyPr>
          <a:lstStyle/>
          <a:p>
            <a:pPr marL="342900" indent="-342900" algn="just">
              <a:buFont typeface="Arial" panose="020B0604020202020204" pitchFamily="34" charset="0"/>
              <a:buChar char="•"/>
            </a:pPr>
            <a:r>
              <a:rPr lang="en-US" altLang="ko-KR" sz="2000" i="0" dirty="0">
                <a:latin typeface="Aptos" panose="020B0004020202020204" pitchFamily="34" charset="0"/>
              </a:rPr>
              <a:t>Powerful tool used for fraud detection, like a toolbox full of features.</a:t>
            </a:r>
          </a:p>
          <a:p>
            <a:pPr marL="342900" indent="-342900" algn="just">
              <a:buFont typeface="Arial" panose="020B0604020202020204" pitchFamily="34" charset="0"/>
              <a:buChar char="•"/>
            </a:pPr>
            <a:r>
              <a:rPr lang="en-US" altLang="ko-KR" sz="2000" i="0" dirty="0" err="1">
                <a:latin typeface="Aptos" panose="020B0004020202020204" pitchFamily="34" charset="0"/>
              </a:rPr>
              <a:t>XGBoost</a:t>
            </a:r>
            <a:r>
              <a:rPr lang="en-US" altLang="ko-KR" sz="2000" i="0" dirty="0">
                <a:latin typeface="Aptos" panose="020B0004020202020204" pitchFamily="34" charset="0"/>
              </a:rPr>
              <a:t> (Extreme Gradient Boosting) is an optimized distributed gradient boosting library).</a:t>
            </a:r>
          </a:p>
          <a:p>
            <a:pPr marL="342900" indent="-342900" algn="just">
              <a:buFont typeface="Arial" panose="020B0604020202020204" pitchFamily="34" charset="0"/>
              <a:buChar char="•"/>
            </a:pPr>
            <a:r>
              <a:rPr lang="en-US" altLang="ko-KR" sz="2000" i="0" dirty="0">
                <a:latin typeface="Aptos" panose="020B0004020202020204" pitchFamily="34" charset="0"/>
              </a:rPr>
              <a:t>It provides parallel computing, regularization, enabled cross verification, missing values, flexibility, availability, save and reload, tree pruning.</a:t>
            </a:r>
          </a:p>
          <a:p>
            <a:pPr marL="342900" indent="-342900" algn="just">
              <a:buFont typeface="Arial" panose="020B0604020202020204" pitchFamily="34" charset="0"/>
              <a:buChar char="•"/>
            </a:pPr>
            <a:r>
              <a:rPr lang="en-US" altLang="ko-KR" sz="2000" i="0" dirty="0" err="1">
                <a:latin typeface="Aptos" panose="020B0004020202020204" pitchFamily="34" charset="0"/>
              </a:rPr>
              <a:t>XGBoost</a:t>
            </a:r>
            <a:r>
              <a:rPr lang="en-US" altLang="ko-KR" sz="2000" i="0" dirty="0">
                <a:latin typeface="Aptos" panose="020B0004020202020204" pitchFamily="34" charset="0"/>
              </a:rPr>
              <a:t> belongs to a family of boosting algorithms that convert weak learners into strong learners. A weak learner is one which is slightly better than random guessing.</a:t>
            </a:r>
          </a:p>
          <a:p>
            <a:pPr marL="342900" indent="-342900" algn="just">
              <a:buFont typeface="Arial" panose="020B0604020202020204" pitchFamily="34" charset="0"/>
              <a:buChar char="•"/>
            </a:pPr>
            <a:r>
              <a:rPr lang="en-US" altLang="ko-KR" sz="2000" i="0" dirty="0">
                <a:latin typeface="Aptos" panose="020B0004020202020204" pitchFamily="34" charset="0"/>
              </a:rPr>
              <a:t>Boosting is a sequential process i.e. trees are grown using the information from a previously grown tree one after the other. This process slowly learns from data and tries to improve its prediction in subsequent iterations.</a:t>
            </a:r>
          </a:p>
        </p:txBody>
      </p:sp>
      <p:sp>
        <p:nvSpPr>
          <p:cNvPr id="3" name="Slide Number Placeholder 2">
            <a:extLst>
              <a:ext uri="{FF2B5EF4-FFF2-40B4-BE49-F238E27FC236}">
                <a16:creationId xmlns:a16="http://schemas.microsoft.com/office/drawing/2014/main" id="{35A7098D-9ECC-2A02-2EBE-5E4DD3E7E38D}"/>
              </a:ext>
            </a:extLst>
          </p:cNvPr>
          <p:cNvSpPr>
            <a:spLocks noGrp="1"/>
          </p:cNvSpPr>
          <p:nvPr>
            <p:ph type="sldNum" sz="quarter" idx="12"/>
          </p:nvPr>
        </p:nvSpPr>
        <p:spPr/>
        <p:txBody>
          <a:bodyPr/>
          <a:lstStyle/>
          <a:p>
            <a:fld id="{EE6BC638-39B7-4287-91A7-2A3DDA573295}" type="slidenum">
              <a:rPr lang="ko-KR" altLang="en-US" smtClean="0"/>
              <a:pPr/>
              <a:t>17</a:t>
            </a:fld>
            <a:endParaRPr lang="ko-KR" altLang="en-US"/>
          </a:p>
        </p:txBody>
      </p:sp>
    </p:spTree>
    <p:extLst>
      <p:ext uri="{BB962C8B-B14F-4D97-AF65-F5344CB8AC3E}">
        <p14:creationId xmlns:p14="http://schemas.microsoft.com/office/powerpoint/2010/main" val="47247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Parameters of </a:t>
            </a:r>
            <a:r>
              <a:rPr lang="en-US" altLang="ko-KR" dirty="0" err="1">
                <a:latin typeface="Aptos" panose="020B0004020202020204" pitchFamily="34" charset="0"/>
              </a:rPr>
              <a:t>XGBoost</a:t>
            </a:r>
            <a:endParaRPr lang="ko-KR" altLang="en-US" dirty="0">
              <a:latin typeface="Aptos" panose="020B0004020202020204" pitchFamily="34" charset="0"/>
            </a:endParaRPr>
          </a:p>
        </p:txBody>
      </p:sp>
      <p:sp>
        <p:nvSpPr>
          <p:cNvPr id="3" name="내용 개체 틀 36">
            <a:extLst>
              <a:ext uri="{FF2B5EF4-FFF2-40B4-BE49-F238E27FC236}">
                <a16:creationId xmlns:a16="http://schemas.microsoft.com/office/drawing/2014/main" id="{81D1ED20-65CD-DEA0-211A-B861E6E713B7}"/>
              </a:ext>
            </a:extLst>
          </p:cNvPr>
          <p:cNvSpPr txBox="1">
            <a:spLocks/>
          </p:cNvSpPr>
          <p:nvPr/>
        </p:nvSpPr>
        <p:spPr>
          <a:xfrm>
            <a:off x="766649" y="1772816"/>
            <a:ext cx="10369911" cy="4463848"/>
          </a:xfrm>
          <a:prstGeom prst="rect">
            <a:avLst/>
          </a:prstGeom>
        </p:spPr>
        <p:txBody>
          <a:bodyPr vert="horz" lIns="99569" tIns="49785" rIns="99569" bIns="49785" rtlCol="0">
            <a:normAutofit fontScale="92500" lnSpcReduction="20000"/>
          </a:bodyPr>
          <a:lstStyle>
            <a:lvl1pPr marL="373533" indent="-37353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1pPr>
            <a:lvl2pPr marL="809322" indent="-311277"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2pPr>
            <a:lvl3pPr marL="1245111"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3pPr>
            <a:lvl4pPr marL="1743155"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4pPr>
            <a:lvl5pPr marL="2241199"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5pPr>
            <a:lvl6pPr marL="2739243"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6pPr>
            <a:lvl7pPr marL="3237287"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7pPr>
            <a:lvl8pPr marL="3735332"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8pPr>
            <a:lvl9pPr marL="4233376"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9pPr>
          </a:lstStyle>
          <a:p>
            <a:pPr algn="just">
              <a:buFont typeface="Arial" pitchFamily="34" charset="0"/>
              <a:buChar char="•"/>
            </a:pPr>
            <a:r>
              <a:rPr lang="en-US" b="1" i="0" dirty="0" err="1">
                <a:solidFill>
                  <a:schemeClr val="tx1"/>
                </a:solidFill>
                <a:latin typeface="Aptos" panose="020B0004020202020204" pitchFamily="34" charset="0"/>
              </a:rPr>
              <a:t>nrounds</a:t>
            </a:r>
            <a:r>
              <a:rPr lang="en-US" b="1" i="0" dirty="0">
                <a:solidFill>
                  <a:schemeClr val="tx1"/>
                </a:solidFill>
                <a:latin typeface="Aptos" panose="020B0004020202020204" pitchFamily="34" charset="0"/>
              </a:rPr>
              <a:t>[default=100]</a:t>
            </a:r>
          </a:p>
          <a:p>
            <a:pPr marL="435789" lvl="1" indent="0" algn="just"/>
            <a:r>
              <a:rPr lang="en-US" i="0" dirty="0">
                <a:solidFill>
                  <a:schemeClr val="tx1"/>
                </a:solidFill>
                <a:latin typeface="Aptos" panose="020B0004020202020204" pitchFamily="34" charset="0"/>
              </a:rPr>
              <a:t>It controls the maximum number of iterations of trees.</a:t>
            </a:r>
          </a:p>
          <a:p>
            <a:pPr algn="just">
              <a:buFont typeface="Arial" pitchFamily="34" charset="0"/>
              <a:buChar char="•"/>
            </a:pPr>
            <a:r>
              <a:rPr lang="en-US" b="1" i="0" dirty="0">
                <a:solidFill>
                  <a:schemeClr val="tx1"/>
                </a:solidFill>
                <a:latin typeface="Aptos" panose="020B0004020202020204" pitchFamily="34" charset="0"/>
              </a:rPr>
              <a:t>eta[default=0.3][range:(0,1)]</a:t>
            </a:r>
          </a:p>
          <a:p>
            <a:pPr marL="435789" lvl="1" indent="0" algn="just"/>
            <a:r>
              <a:rPr lang="en-US" i="0" dirty="0">
                <a:solidFill>
                  <a:schemeClr val="tx1"/>
                </a:solidFill>
                <a:latin typeface="Aptos" panose="020B0004020202020204" pitchFamily="34" charset="0"/>
              </a:rPr>
              <a:t>It controls the learning rate.</a:t>
            </a:r>
          </a:p>
          <a:p>
            <a:pPr algn="just">
              <a:buFont typeface="Arial" pitchFamily="34" charset="0"/>
              <a:buChar char="•"/>
            </a:pPr>
            <a:r>
              <a:rPr lang="en-US" b="1" i="0" dirty="0">
                <a:solidFill>
                  <a:schemeClr val="tx1"/>
                </a:solidFill>
                <a:latin typeface="Aptos" panose="020B0004020202020204" pitchFamily="34" charset="0"/>
              </a:rPr>
              <a:t>gamma[default=0][range:(0,lnf)]</a:t>
            </a:r>
          </a:p>
          <a:p>
            <a:pPr marL="435789" lvl="1" indent="0" algn="just"/>
            <a:r>
              <a:rPr lang="en-US" i="0" dirty="0">
                <a:solidFill>
                  <a:schemeClr val="tx1"/>
                </a:solidFill>
                <a:latin typeface="Aptos" panose="020B0004020202020204" pitchFamily="34" charset="0"/>
              </a:rPr>
              <a:t>It controls regularization and prevents overfitting.</a:t>
            </a:r>
          </a:p>
          <a:p>
            <a:pPr algn="just">
              <a:buFont typeface="Arial" pitchFamily="34" charset="0"/>
              <a:buChar char="•"/>
            </a:pPr>
            <a:r>
              <a:rPr lang="en-US" b="1" i="0" dirty="0" err="1">
                <a:solidFill>
                  <a:schemeClr val="tx1"/>
                </a:solidFill>
                <a:latin typeface="Aptos" panose="020B0004020202020204" pitchFamily="34" charset="0"/>
              </a:rPr>
              <a:t>max_depth</a:t>
            </a:r>
            <a:r>
              <a:rPr lang="en-US" b="1" i="0" dirty="0">
                <a:solidFill>
                  <a:schemeClr val="tx1"/>
                </a:solidFill>
                <a:latin typeface="Aptos" panose="020B0004020202020204" pitchFamily="34" charset="0"/>
              </a:rPr>
              <a:t>[default=6][range:(0,lnf)]</a:t>
            </a:r>
          </a:p>
          <a:p>
            <a:pPr marL="435789" lvl="1" indent="0" algn="just"/>
            <a:r>
              <a:rPr lang="en-US" i="0" dirty="0">
                <a:solidFill>
                  <a:schemeClr val="tx1"/>
                </a:solidFill>
                <a:latin typeface="Aptos" panose="020B0004020202020204" pitchFamily="34" charset="0"/>
              </a:rPr>
              <a:t>It controls the depth of the tree.</a:t>
            </a:r>
          </a:p>
          <a:p>
            <a:pPr algn="just">
              <a:buFont typeface="Arial" pitchFamily="34" charset="0"/>
              <a:buChar char="•"/>
            </a:pPr>
            <a:r>
              <a:rPr lang="en-US" b="1" i="0" dirty="0" err="1">
                <a:solidFill>
                  <a:schemeClr val="tx1"/>
                </a:solidFill>
                <a:latin typeface="Aptos" panose="020B0004020202020204" pitchFamily="34" charset="0"/>
              </a:rPr>
              <a:t>min_child_weight</a:t>
            </a:r>
            <a:r>
              <a:rPr lang="en-US" b="1" i="0" dirty="0">
                <a:solidFill>
                  <a:schemeClr val="tx1"/>
                </a:solidFill>
                <a:latin typeface="Aptos" panose="020B0004020202020204" pitchFamily="34" charset="0"/>
              </a:rPr>
              <a:t>[default=1][range:(0,lnf)]</a:t>
            </a:r>
          </a:p>
          <a:p>
            <a:pPr marL="435789" lvl="1" indent="0" algn="just"/>
            <a:r>
              <a:rPr lang="en-US" i="0" dirty="0">
                <a:solidFill>
                  <a:schemeClr val="tx1"/>
                </a:solidFill>
                <a:latin typeface="Aptos" panose="020B0004020202020204" pitchFamily="34" charset="0"/>
              </a:rPr>
              <a:t>If the leaf node has a minimum sum of instance weight lower than </a:t>
            </a:r>
            <a:r>
              <a:rPr lang="en-US" i="0" dirty="0" err="1">
                <a:solidFill>
                  <a:schemeClr val="tx1"/>
                </a:solidFill>
                <a:latin typeface="Aptos" panose="020B0004020202020204" pitchFamily="34" charset="0"/>
              </a:rPr>
              <a:t>min_child_weight</a:t>
            </a:r>
            <a:r>
              <a:rPr lang="en-US" i="0" dirty="0">
                <a:solidFill>
                  <a:schemeClr val="tx1"/>
                </a:solidFill>
                <a:latin typeface="Aptos" panose="020B0004020202020204" pitchFamily="34" charset="0"/>
              </a:rPr>
              <a:t>, the tree splitting stops.</a:t>
            </a:r>
          </a:p>
          <a:p>
            <a:pPr algn="just">
              <a:buFont typeface="Arial" pitchFamily="34" charset="0"/>
              <a:buChar char="•"/>
            </a:pPr>
            <a:r>
              <a:rPr lang="en-US" b="1" i="0" dirty="0" err="1">
                <a:solidFill>
                  <a:schemeClr val="tx1"/>
                </a:solidFill>
                <a:latin typeface="Aptos" panose="020B0004020202020204" pitchFamily="34" charset="0"/>
              </a:rPr>
              <a:t>sumsample</a:t>
            </a:r>
            <a:r>
              <a:rPr lang="en-US" b="1" i="0" dirty="0">
                <a:solidFill>
                  <a:schemeClr val="tx1"/>
                </a:solidFill>
                <a:latin typeface="Aptos" panose="020B0004020202020204" pitchFamily="34" charset="0"/>
              </a:rPr>
              <a:t>[default=1][range:(0,1)]</a:t>
            </a:r>
          </a:p>
          <a:p>
            <a:pPr marL="435789" lvl="1" indent="0" algn="just"/>
            <a:r>
              <a:rPr lang="en-US" i="0" dirty="0">
                <a:solidFill>
                  <a:schemeClr val="tx1"/>
                </a:solidFill>
                <a:latin typeface="Aptos" panose="020B0004020202020204" pitchFamily="34" charset="0"/>
              </a:rPr>
              <a:t>It controls the number of samples supplied to a tree.</a:t>
            </a:r>
          </a:p>
          <a:p>
            <a:pPr algn="just">
              <a:buFont typeface="Arial" pitchFamily="34" charset="0"/>
              <a:buChar char="•"/>
            </a:pPr>
            <a:r>
              <a:rPr lang="en-US" b="1" i="0" dirty="0" err="1">
                <a:solidFill>
                  <a:schemeClr val="tx1"/>
                </a:solidFill>
                <a:latin typeface="Aptos" panose="020B0004020202020204" pitchFamily="34" charset="0"/>
              </a:rPr>
              <a:t>colsample_bytree</a:t>
            </a:r>
            <a:r>
              <a:rPr lang="en-US" b="1" i="0" dirty="0">
                <a:solidFill>
                  <a:schemeClr val="tx1"/>
                </a:solidFill>
                <a:latin typeface="Aptos" panose="020B0004020202020204" pitchFamily="34" charset="0"/>
              </a:rPr>
              <a:t>[default=1][range:(0,1)]</a:t>
            </a:r>
          </a:p>
          <a:p>
            <a:pPr marL="435789" lvl="1" indent="0" algn="just"/>
            <a:r>
              <a:rPr lang="en-US" i="0" dirty="0">
                <a:solidFill>
                  <a:schemeClr val="tx1"/>
                </a:solidFill>
                <a:latin typeface="Aptos" panose="020B0004020202020204" pitchFamily="34" charset="0"/>
              </a:rPr>
              <a:t>It control the number of variables supplied to a tree.</a:t>
            </a:r>
          </a:p>
        </p:txBody>
      </p:sp>
      <p:sp>
        <p:nvSpPr>
          <p:cNvPr id="4" name="Slide Number Placeholder 3">
            <a:extLst>
              <a:ext uri="{FF2B5EF4-FFF2-40B4-BE49-F238E27FC236}">
                <a16:creationId xmlns:a16="http://schemas.microsoft.com/office/drawing/2014/main" id="{A59B4CFF-C1D4-025D-7F53-36C5210B8208}"/>
              </a:ext>
            </a:extLst>
          </p:cNvPr>
          <p:cNvSpPr>
            <a:spLocks noGrp="1"/>
          </p:cNvSpPr>
          <p:nvPr>
            <p:ph type="sldNum" sz="quarter" idx="12"/>
          </p:nvPr>
        </p:nvSpPr>
        <p:spPr/>
        <p:txBody>
          <a:bodyPr/>
          <a:lstStyle/>
          <a:p>
            <a:fld id="{EE6BC638-39B7-4287-91A7-2A3DDA573295}" type="slidenum">
              <a:rPr lang="ko-KR" altLang="en-US" smtClean="0"/>
              <a:pPr/>
              <a:t>18</a:t>
            </a:fld>
            <a:endParaRPr lang="ko-KR" altLang="en-US"/>
          </a:p>
        </p:txBody>
      </p:sp>
    </p:spTree>
    <p:extLst>
      <p:ext uri="{BB962C8B-B14F-4D97-AF65-F5344CB8AC3E}">
        <p14:creationId xmlns:p14="http://schemas.microsoft.com/office/powerpoint/2010/main" val="372510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2593" y="254168"/>
            <a:ext cx="10513927" cy="798568"/>
          </a:xfrm>
        </p:spPr>
        <p:txBody>
          <a:bodyPr>
            <a:normAutofit fontScale="90000"/>
          </a:bodyPr>
          <a:lstStyle/>
          <a:p>
            <a:r>
              <a:rPr lang="en-US" altLang="ko-KR" dirty="0">
                <a:latin typeface="Aptos" panose="020B0004020202020204" pitchFamily="34" charset="0"/>
              </a:rPr>
              <a:t>Optimizing with GPU-Enabled </a:t>
            </a:r>
            <a:r>
              <a:rPr lang="en-US" altLang="ko-KR" dirty="0" err="1">
                <a:latin typeface="Aptos" panose="020B0004020202020204" pitchFamily="34" charset="0"/>
              </a:rPr>
              <a:t>XGBoost</a:t>
            </a:r>
            <a:r>
              <a:rPr lang="en-US" altLang="ko-KR" dirty="0">
                <a:latin typeface="Aptos" panose="020B0004020202020204" pitchFamily="34" charset="0"/>
              </a:rPr>
              <a:t> Classifier</a:t>
            </a:r>
            <a:endParaRPr lang="ko-KR" altLang="en-US" dirty="0">
              <a:latin typeface="Aptos" panose="020B0004020202020204" pitchFamily="34" charset="0"/>
            </a:endParaRPr>
          </a:p>
        </p:txBody>
      </p:sp>
      <p:sp>
        <p:nvSpPr>
          <p:cNvPr id="37" name="내용 개체 틀 36"/>
          <p:cNvSpPr>
            <a:spLocks noGrp="1"/>
          </p:cNvSpPr>
          <p:nvPr>
            <p:ph idx="1"/>
          </p:nvPr>
        </p:nvSpPr>
        <p:spPr>
          <a:xfrm>
            <a:off x="766649" y="1628800"/>
            <a:ext cx="10369911" cy="4463848"/>
          </a:xfrm>
        </p:spPr>
        <p:txBody>
          <a:bodyPr>
            <a:noAutofit/>
          </a:bodyPr>
          <a:lstStyle/>
          <a:p>
            <a:pPr marL="0" indent="0" algn="just"/>
            <a:r>
              <a:rPr lang="en-US" altLang="ko-KR" sz="2000" b="1" i="0" dirty="0">
                <a:latin typeface="Aptos" panose="020B0004020202020204" pitchFamily="34" charset="0"/>
              </a:rPr>
              <a:t>Enhancing Fraud Detection Model:</a:t>
            </a:r>
          </a:p>
          <a:p>
            <a:pPr marL="285750" indent="-285750" algn="just">
              <a:buFont typeface="Arial" panose="020B0604020202020204" pitchFamily="34" charset="0"/>
              <a:buChar char="•"/>
            </a:pPr>
            <a:r>
              <a:rPr lang="en-US" altLang="ko-KR" sz="2000" i="0" dirty="0">
                <a:latin typeface="Aptos" panose="020B0004020202020204" pitchFamily="34" charset="0"/>
              </a:rPr>
              <a:t>Sought to improve the model's effectiveness in detecting fraud.</a:t>
            </a:r>
          </a:p>
          <a:p>
            <a:pPr marL="0" indent="0" algn="just"/>
            <a:r>
              <a:rPr lang="en-US" altLang="ko-KR" sz="2000" b="1" i="0" dirty="0">
                <a:latin typeface="Aptos" panose="020B0004020202020204" pitchFamily="34" charset="0"/>
              </a:rPr>
              <a:t>Leveraging </a:t>
            </a:r>
            <a:r>
              <a:rPr lang="en-US" altLang="ko-KR" sz="2000" b="1" i="0" dirty="0" err="1">
                <a:latin typeface="Aptos" panose="020B0004020202020204" pitchFamily="34" charset="0"/>
              </a:rPr>
              <a:t>XGBoost</a:t>
            </a:r>
            <a:r>
              <a:rPr lang="en-US" altLang="ko-KR" sz="2000" b="1" i="0" dirty="0">
                <a:latin typeface="Aptos" panose="020B0004020202020204" pitchFamily="34" charset="0"/>
              </a:rPr>
              <a:t>:</a:t>
            </a:r>
          </a:p>
          <a:p>
            <a:pPr marL="285750" indent="-285750" algn="just">
              <a:buFont typeface="Arial" panose="020B0604020202020204" pitchFamily="34" charset="0"/>
              <a:buChar char="•"/>
            </a:pPr>
            <a:r>
              <a:rPr lang="en-US" altLang="ko-KR" sz="2000" i="0" dirty="0">
                <a:latin typeface="Aptos" panose="020B0004020202020204" pitchFamily="34" charset="0"/>
              </a:rPr>
              <a:t>Chose </a:t>
            </a:r>
            <a:r>
              <a:rPr lang="en-US" altLang="ko-KR" sz="2000" i="0" dirty="0" err="1">
                <a:latin typeface="Aptos" panose="020B0004020202020204" pitchFamily="34" charset="0"/>
              </a:rPr>
              <a:t>XGBoost</a:t>
            </a:r>
            <a:r>
              <a:rPr lang="en-US" altLang="ko-KR" sz="2000" i="0" dirty="0">
                <a:latin typeface="Aptos" panose="020B0004020202020204" pitchFamily="34" charset="0"/>
              </a:rPr>
              <a:t> for its proven performance in handling complex data.</a:t>
            </a:r>
          </a:p>
          <a:p>
            <a:pPr marL="0" indent="0" algn="just"/>
            <a:r>
              <a:rPr lang="en-US" altLang="ko-KR" sz="2000" b="1" i="0" dirty="0">
                <a:latin typeface="Aptos" panose="020B0004020202020204" pitchFamily="34" charset="0"/>
              </a:rPr>
              <a:t>Efficiency with GPU Acceleration:</a:t>
            </a:r>
          </a:p>
          <a:p>
            <a:pPr marL="285750" indent="-285750" algn="just">
              <a:buFont typeface="Arial" panose="020B0604020202020204" pitchFamily="34" charset="0"/>
              <a:buChar char="•"/>
            </a:pPr>
            <a:r>
              <a:rPr lang="en-US" altLang="ko-KR" sz="2000" i="0" dirty="0">
                <a:latin typeface="Aptos" panose="020B0004020202020204" pitchFamily="34" charset="0"/>
              </a:rPr>
              <a:t>Utilized GPU acceleration to expedite training without sacrificing accuracy.</a:t>
            </a:r>
          </a:p>
          <a:p>
            <a:pPr marL="0" indent="0" algn="just"/>
            <a:r>
              <a:rPr lang="en-US" altLang="ko-KR" sz="2000" b="1" i="0" dirty="0">
                <a:latin typeface="Aptos" panose="020B0004020202020204" pitchFamily="34" charset="0"/>
              </a:rPr>
              <a:t>Advantages of GPU-Enabled </a:t>
            </a:r>
            <a:r>
              <a:rPr lang="en-US" altLang="ko-KR" sz="2000" b="1" i="0" dirty="0" err="1">
                <a:latin typeface="Aptos" panose="020B0004020202020204" pitchFamily="34" charset="0"/>
              </a:rPr>
              <a:t>XGBoost</a:t>
            </a:r>
            <a:r>
              <a:rPr lang="en-US" altLang="ko-KR" sz="2000" b="1" i="0" dirty="0">
                <a:latin typeface="Aptos" panose="020B0004020202020204" pitchFamily="34" charset="0"/>
              </a:rPr>
              <a:t>:</a:t>
            </a:r>
            <a:endParaRPr lang="en-US" altLang="ko-KR" sz="2000" i="0" dirty="0">
              <a:latin typeface="Aptos" panose="020B0004020202020204" pitchFamily="34" charset="0"/>
            </a:endParaRPr>
          </a:p>
          <a:p>
            <a:pPr marL="285750" indent="-285750" algn="just">
              <a:buFont typeface="Arial" panose="020B0604020202020204" pitchFamily="34" charset="0"/>
              <a:buChar char="•"/>
            </a:pPr>
            <a:r>
              <a:rPr lang="en-US" altLang="ko-KR" sz="2000" i="0" dirty="0">
                <a:latin typeface="Aptos" panose="020B0004020202020204" pitchFamily="34" charset="0"/>
              </a:rPr>
              <a:t>Speed: GPU acceleration allows </a:t>
            </a:r>
            <a:r>
              <a:rPr lang="en-US" altLang="ko-KR" sz="2000" i="0" dirty="0" err="1">
                <a:latin typeface="Aptos" panose="020B0004020202020204" pitchFamily="34" charset="0"/>
              </a:rPr>
              <a:t>XGBoost</a:t>
            </a:r>
            <a:r>
              <a:rPr lang="en-US" altLang="ko-KR" sz="2000" i="0" dirty="0">
                <a:latin typeface="Aptos" panose="020B0004020202020204" pitchFamily="34" charset="0"/>
              </a:rPr>
              <a:t> to train models much faster than CPU-based training, especially beneficial for large datasets.</a:t>
            </a:r>
          </a:p>
          <a:p>
            <a:pPr marL="285750" indent="-285750" algn="just">
              <a:buFont typeface="Arial" panose="020B0604020202020204" pitchFamily="34" charset="0"/>
              <a:buChar char="•"/>
            </a:pPr>
            <a:r>
              <a:rPr lang="en-US" altLang="ko-KR" sz="2000" i="0" dirty="0">
                <a:latin typeface="Aptos" panose="020B0004020202020204" pitchFamily="34" charset="0"/>
              </a:rPr>
              <a:t>Scalability: </a:t>
            </a:r>
            <a:r>
              <a:rPr lang="en-US" altLang="ko-KR" sz="2000" i="0" dirty="0" err="1">
                <a:latin typeface="Aptos" panose="020B0004020202020204" pitchFamily="34" charset="0"/>
              </a:rPr>
              <a:t>XGBoost</a:t>
            </a:r>
            <a:r>
              <a:rPr lang="en-US" altLang="ko-KR" sz="2000" i="0" dirty="0">
                <a:latin typeface="Aptos" panose="020B0004020202020204" pitchFamily="34" charset="0"/>
              </a:rPr>
              <a:t> efficiently scales to handle vast amounts of data, making it ideal for our fraud detection task with numerous features.</a:t>
            </a:r>
          </a:p>
          <a:p>
            <a:pPr marL="285750" indent="-285750" algn="just">
              <a:buFont typeface="Arial" panose="020B0604020202020204" pitchFamily="34" charset="0"/>
              <a:buChar char="•"/>
            </a:pPr>
            <a:r>
              <a:rPr lang="en-US" altLang="ko-KR" sz="2000" i="0" dirty="0">
                <a:latin typeface="Aptos" panose="020B0004020202020204" pitchFamily="34" charset="0"/>
              </a:rPr>
              <a:t>Performance: </a:t>
            </a:r>
            <a:r>
              <a:rPr lang="en-US" altLang="ko-KR" sz="2000" i="0" dirty="0" err="1">
                <a:latin typeface="Aptos" panose="020B0004020202020204" pitchFamily="34" charset="0"/>
              </a:rPr>
              <a:t>XGBoost</a:t>
            </a:r>
            <a:r>
              <a:rPr lang="en-US" altLang="ko-KR" sz="2000" i="0" dirty="0">
                <a:latin typeface="Aptos" panose="020B0004020202020204" pitchFamily="34" charset="0"/>
              </a:rPr>
              <a:t> has an excellent track record of winning machine learning competitions due to its high performance and flexibility.</a:t>
            </a:r>
          </a:p>
        </p:txBody>
      </p:sp>
      <p:sp>
        <p:nvSpPr>
          <p:cNvPr id="3" name="Slide Number Placeholder 2">
            <a:extLst>
              <a:ext uri="{FF2B5EF4-FFF2-40B4-BE49-F238E27FC236}">
                <a16:creationId xmlns:a16="http://schemas.microsoft.com/office/drawing/2014/main" id="{35A7098D-9ECC-2A02-2EBE-5E4DD3E7E38D}"/>
              </a:ext>
            </a:extLst>
          </p:cNvPr>
          <p:cNvSpPr>
            <a:spLocks noGrp="1"/>
          </p:cNvSpPr>
          <p:nvPr>
            <p:ph type="sldNum" sz="quarter" idx="12"/>
          </p:nvPr>
        </p:nvSpPr>
        <p:spPr/>
        <p:txBody>
          <a:bodyPr/>
          <a:lstStyle/>
          <a:p>
            <a:fld id="{EE6BC638-39B7-4287-91A7-2A3DDA573295}" type="slidenum">
              <a:rPr lang="ko-KR" altLang="en-US" smtClean="0"/>
              <a:pPr/>
              <a:t>19</a:t>
            </a:fld>
            <a:endParaRPr lang="ko-KR" altLang="en-US"/>
          </a:p>
        </p:txBody>
      </p:sp>
    </p:spTree>
    <p:extLst>
      <p:ext uri="{BB962C8B-B14F-4D97-AF65-F5344CB8AC3E}">
        <p14:creationId xmlns:p14="http://schemas.microsoft.com/office/powerpoint/2010/main" val="166278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Introduction</a:t>
            </a:r>
            <a:endParaRPr lang="ko-KR" altLang="en-US" dirty="0">
              <a:latin typeface="Aptos" panose="020B0004020202020204" pitchFamily="34" charset="0"/>
            </a:endParaRPr>
          </a:p>
        </p:txBody>
      </p:sp>
      <p:sp>
        <p:nvSpPr>
          <p:cNvPr id="37" name="내용 개체 틀 36"/>
          <p:cNvSpPr>
            <a:spLocks noGrp="1"/>
          </p:cNvSpPr>
          <p:nvPr>
            <p:ph idx="1"/>
          </p:nvPr>
        </p:nvSpPr>
        <p:spPr>
          <a:xfrm>
            <a:off x="766649" y="1772816"/>
            <a:ext cx="10369911" cy="4463848"/>
          </a:xfrm>
        </p:spPr>
        <p:txBody>
          <a:bodyPr/>
          <a:lstStyle/>
          <a:p>
            <a:pPr algn="just">
              <a:buFont typeface="Arial" panose="020B0604020202020204" pitchFamily="34" charset="0"/>
              <a:buChar char="•"/>
            </a:pPr>
            <a:r>
              <a:rPr lang="en-US" altLang="ko-KR" i="0" dirty="0">
                <a:latin typeface="Aptos" panose="020B0004020202020204" pitchFamily="34" charset="0"/>
              </a:rPr>
              <a:t>Credit card fraud is a significant concern in today's digital age, affecting both consumers and financial institutions.</a:t>
            </a:r>
          </a:p>
          <a:p>
            <a:pPr algn="just">
              <a:buFont typeface="Arial" panose="020B0604020202020204" pitchFamily="34" charset="0"/>
              <a:buChar char="•"/>
            </a:pPr>
            <a:r>
              <a:rPr lang="en-US" altLang="ko-KR" i="0" dirty="0">
                <a:latin typeface="Aptos" panose="020B0004020202020204" pitchFamily="34" charset="0"/>
              </a:rPr>
              <a:t>Credit card fraud is when someone uses your credit card or credit account to make a purchase you did not authorize.</a:t>
            </a:r>
          </a:p>
          <a:p>
            <a:pPr algn="just">
              <a:buFont typeface="Arial" panose="020B0604020202020204" pitchFamily="34" charset="0"/>
              <a:buChar char="•"/>
            </a:pPr>
            <a:r>
              <a:rPr lang="en-US" altLang="ko-KR" i="0" dirty="0">
                <a:latin typeface="Aptos" panose="020B0004020202020204" pitchFamily="34" charset="0"/>
              </a:rPr>
              <a:t>This can happen in different ways: If you lose your credit card or have it stolen, it can be used to make purchases or other transactions, either in person or online.</a:t>
            </a:r>
          </a:p>
          <a:p>
            <a:pPr algn="just">
              <a:buFont typeface="Arial" panose="020B0604020202020204" pitchFamily="34" charset="0"/>
              <a:buChar char="•"/>
            </a:pPr>
            <a:r>
              <a:rPr lang="en-US" altLang="ko-KR" i="0" dirty="0">
                <a:latin typeface="Aptos" panose="020B0004020202020204" pitchFamily="34" charset="0"/>
              </a:rPr>
              <a:t>The convenience of electronic transactions is accompanied by the risk of fraudulent activities, which can lead to substantial financial losses and undermine customer trust.</a:t>
            </a:r>
          </a:p>
          <a:p>
            <a:pPr algn="just">
              <a:buFont typeface="Arial" panose="020B0604020202020204" pitchFamily="34" charset="0"/>
              <a:buChar char="•"/>
            </a:pPr>
            <a:r>
              <a:rPr lang="en-US" altLang="ko-KR" i="0" dirty="0">
                <a:latin typeface="Aptos" panose="020B0004020202020204" pitchFamily="34" charset="0"/>
              </a:rPr>
              <a:t>Therefore, the development of robust fraud detection systems is imperative to safeguard the integrity of electronic payment systems.</a:t>
            </a:r>
            <a:endParaRPr lang="ko-KR" altLang="en-US" i="0" dirty="0">
              <a:latin typeface="Aptos" panose="020B0004020202020204" pitchFamily="34" charset="0"/>
            </a:endParaRPr>
          </a:p>
        </p:txBody>
      </p:sp>
      <p:sp>
        <p:nvSpPr>
          <p:cNvPr id="3" name="Slide Number Placeholder 2">
            <a:extLst>
              <a:ext uri="{FF2B5EF4-FFF2-40B4-BE49-F238E27FC236}">
                <a16:creationId xmlns:a16="http://schemas.microsoft.com/office/drawing/2014/main" id="{5287F9AA-6AF4-4FEE-15F2-79B38744BF29}"/>
              </a:ext>
            </a:extLst>
          </p:cNvPr>
          <p:cNvSpPr>
            <a:spLocks noGrp="1"/>
          </p:cNvSpPr>
          <p:nvPr>
            <p:ph type="sldNum" sz="quarter" idx="12"/>
          </p:nvPr>
        </p:nvSpPr>
        <p:spPr/>
        <p:txBody>
          <a:bodyPr/>
          <a:lstStyle/>
          <a:p>
            <a:fld id="{EE6BC638-39B7-4287-91A7-2A3DDA573295}" type="slidenum">
              <a:rPr lang="ko-KR" altLang="en-US" smtClean="0"/>
              <a:pPr/>
              <a:t>2</a:t>
            </a:fld>
            <a:endParaRPr lang="ko-KR"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2593" y="254168"/>
            <a:ext cx="10513927" cy="798568"/>
          </a:xfrm>
        </p:spPr>
        <p:txBody>
          <a:bodyPr>
            <a:normAutofit fontScale="90000"/>
          </a:bodyPr>
          <a:lstStyle/>
          <a:p>
            <a:r>
              <a:rPr lang="en-US" altLang="ko-KR" dirty="0">
                <a:latin typeface="Aptos" panose="020B0004020202020204" pitchFamily="34" charset="0"/>
              </a:rPr>
              <a:t>Optimizing with GPU-Enabled </a:t>
            </a:r>
            <a:r>
              <a:rPr lang="en-US" altLang="ko-KR" dirty="0" err="1">
                <a:latin typeface="Aptos" panose="020B0004020202020204" pitchFamily="34" charset="0"/>
              </a:rPr>
              <a:t>XGBoost</a:t>
            </a:r>
            <a:r>
              <a:rPr lang="en-US" altLang="ko-KR" dirty="0">
                <a:latin typeface="Aptos" panose="020B0004020202020204" pitchFamily="34" charset="0"/>
              </a:rPr>
              <a:t> Classifier</a:t>
            </a:r>
            <a:endParaRPr lang="ko-KR" altLang="en-US" dirty="0">
              <a:latin typeface="Aptos" panose="020B0004020202020204" pitchFamily="34" charset="0"/>
            </a:endParaRPr>
          </a:p>
        </p:txBody>
      </p:sp>
      <p:sp>
        <p:nvSpPr>
          <p:cNvPr id="37" name="내용 개체 틀 36"/>
          <p:cNvSpPr>
            <a:spLocks noGrp="1"/>
          </p:cNvSpPr>
          <p:nvPr>
            <p:ph idx="1"/>
          </p:nvPr>
        </p:nvSpPr>
        <p:spPr>
          <a:xfrm>
            <a:off x="766649" y="1628800"/>
            <a:ext cx="10369911" cy="4463848"/>
          </a:xfrm>
        </p:spPr>
        <p:txBody>
          <a:bodyPr>
            <a:noAutofit/>
          </a:bodyPr>
          <a:lstStyle/>
          <a:p>
            <a:pPr marL="0" indent="0" algn="just"/>
            <a:r>
              <a:rPr lang="en-US" altLang="ko-KR" sz="2000" b="1" i="0" dirty="0">
                <a:latin typeface="Aptos" panose="020B0004020202020204" pitchFamily="34" charset="0"/>
              </a:rPr>
              <a:t>Hyperparameter Optimization with Random Grid Search:</a:t>
            </a:r>
            <a:endParaRPr lang="en-US" altLang="ko-KR" sz="2000" i="0" dirty="0">
              <a:latin typeface="Aptos" panose="020B0004020202020204" pitchFamily="34" charset="0"/>
            </a:endParaRPr>
          </a:p>
          <a:p>
            <a:pPr marL="342900" indent="-342900" algn="just">
              <a:buFont typeface="Arial" panose="020B0604020202020204" pitchFamily="34" charset="0"/>
              <a:buChar char="•"/>
            </a:pPr>
            <a:r>
              <a:rPr lang="en-US" altLang="ko-KR" sz="2000" i="0" dirty="0">
                <a:latin typeface="Aptos" panose="020B0004020202020204" pitchFamily="34" charset="0"/>
              </a:rPr>
              <a:t>Random Grid Search method randomly samples from a distribution of hyperparameters, enabling us to identify the most effective model configurations without exhaustive searching. </a:t>
            </a:r>
          </a:p>
          <a:p>
            <a:pPr marL="342900" indent="-342900" algn="just">
              <a:buFont typeface="Arial" panose="020B0604020202020204" pitchFamily="34" charset="0"/>
              <a:buChar char="•"/>
            </a:pPr>
            <a:r>
              <a:rPr lang="en-US" altLang="ko-KR" sz="2000" i="0" dirty="0">
                <a:latin typeface="Aptos" panose="020B0004020202020204" pitchFamily="34" charset="0"/>
              </a:rPr>
              <a:t>We focused on tuning key hyperparameters that influence model performance, including:</a:t>
            </a:r>
          </a:p>
          <a:p>
            <a:pPr marL="778689" lvl="1" indent="-342900" algn="just">
              <a:buFont typeface="Arial" panose="020B0604020202020204" pitchFamily="34" charset="0"/>
              <a:buChar char="•"/>
            </a:pPr>
            <a:r>
              <a:rPr lang="en-US" altLang="ko-KR" sz="2000" i="0" dirty="0" err="1">
                <a:latin typeface="Aptos" panose="020B0004020202020204" pitchFamily="34" charset="0"/>
              </a:rPr>
              <a:t>n_estimators</a:t>
            </a:r>
            <a:r>
              <a:rPr lang="en-US" altLang="ko-KR" sz="2000" i="0" dirty="0">
                <a:latin typeface="Aptos" panose="020B0004020202020204" pitchFamily="34" charset="0"/>
              </a:rPr>
              <a:t>: Number of gradient boosted trees equivalent to the number of boosting rounds.</a:t>
            </a:r>
          </a:p>
          <a:p>
            <a:pPr marL="778689" lvl="1" indent="-342900" algn="just">
              <a:buFont typeface="Arial" panose="020B0604020202020204" pitchFamily="34" charset="0"/>
              <a:buChar char="•"/>
            </a:pPr>
            <a:r>
              <a:rPr lang="en-US" altLang="ko-KR" sz="2000" i="0" dirty="0" err="1">
                <a:latin typeface="Aptos" panose="020B0004020202020204" pitchFamily="34" charset="0"/>
              </a:rPr>
              <a:t>max_depth</a:t>
            </a:r>
            <a:r>
              <a:rPr lang="en-US" altLang="ko-KR" sz="2000" i="0" dirty="0">
                <a:latin typeface="Aptos" panose="020B0004020202020204" pitchFamily="34" charset="0"/>
              </a:rPr>
              <a:t>: Maximum tree depth for base learners.</a:t>
            </a:r>
          </a:p>
          <a:p>
            <a:pPr marL="778689" lvl="1" indent="-342900" algn="just">
              <a:buFont typeface="Arial" panose="020B0604020202020204" pitchFamily="34" charset="0"/>
              <a:buChar char="•"/>
            </a:pPr>
            <a:r>
              <a:rPr lang="en-US" altLang="ko-KR" sz="2000" i="0" dirty="0" err="1">
                <a:latin typeface="Aptos" panose="020B0004020202020204" pitchFamily="34" charset="0"/>
              </a:rPr>
              <a:t>learning_rate</a:t>
            </a:r>
            <a:r>
              <a:rPr lang="en-US" altLang="ko-KR" sz="2000" i="0" dirty="0">
                <a:latin typeface="Aptos" panose="020B0004020202020204" pitchFamily="34" charset="0"/>
              </a:rPr>
              <a:t>: Boosting learning rate (also known as eta).</a:t>
            </a:r>
          </a:p>
          <a:p>
            <a:pPr marL="778689" lvl="1" indent="-342900" algn="just">
              <a:buFont typeface="Arial" panose="020B0604020202020204" pitchFamily="34" charset="0"/>
              <a:buChar char="•"/>
            </a:pPr>
            <a:r>
              <a:rPr lang="en-US" altLang="ko-KR" sz="2000" i="0" dirty="0">
                <a:latin typeface="Aptos" panose="020B0004020202020204" pitchFamily="34" charset="0"/>
              </a:rPr>
              <a:t>subsample: Subsample ratio of the training instances.</a:t>
            </a:r>
          </a:p>
          <a:p>
            <a:pPr marL="778689" lvl="1" indent="-342900" algn="just">
              <a:buFont typeface="Arial" panose="020B0604020202020204" pitchFamily="34" charset="0"/>
              <a:buChar char="•"/>
            </a:pPr>
            <a:r>
              <a:rPr lang="en-US" altLang="ko-KR" sz="2000" i="0" dirty="0" err="1">
                <a:latin typeface="Aptos" panose="020B0004020202020204" pitchFamily="34" charset="0"/>
              </a:rPr>
              <a:t>colsample_bytree</a:t>
            </a:r>
            <a:r>
              <a:rPr lang="en-US" altLang="ko-KR" sz="2000" i="0" dirty="0">
                <a:latin typeface="Aptos" panose="020B0004020202020204" pitchFamily="34" charset="0"/>
              </a:rPr>
              <a:t>: Subsample ratio of columns when constructing each tree.</a:t>
            </a:r>
          </a:p>
          <a:p>
            <a:pPr marL="0" indent="0" algn="just"/>
            <a:r>
              <a:rPr lang="en-US" altLang="ko-KR" sz="2000" i="0" dirty="0">
                <a:latin typeface="Aptos" panose="020B0004020202020204" pitchFamily="34" charset="0"/>
              </a:rPr>
              <a:t>By fine-tuning these parameters, we build a highly accurate and efficient model capable of detecting fraudulent transactions with greater precision.</a:t>
            </a:r>
          </a:p>
        </p:txBody>
      </p:sp>
      <p:sp>
        <p:nvSpPr>
          <p:cNvPr id="3" name="Slide Number Placeholder 2">
            <a:extLst>
              <a:ext uri="{FF2B5EF4-FFF2-40B4-BE49-F238E27FC236}">
                <a16:creationId xmlns:a16="http://schemas.microsoft.com/office/drawing/2014/main" id="{2902AC7B-B27E-C26F-0466-5D37894391E3}"/>
              </a:ext>
            </a:extLst>
          </p:cNvPr>
          <p:cNvSpPr>
            <a:spLocks noGrp="1"/>
          </p:cNvSpPr>
          <p:nvPr>
            <p:ph type="sldNum" sz="quarter" idx="12"/>
          </p:nvPr>
        </p:nvSpPr>
        <p:spPr/>
        <p:txBody>
          <a:bodyPr/>
          <a:lstStyle/>
          <a:p>
            <a:fld id="{EE6BC638-39B7-4287-91A7-2A3DDA573295}" type="slidenum">
              <a:rPr lang="ko-KR" altLang="en-US" smtClean="0"/>
              <a:pPr/>
              <a:t>20</a:t>
            </a:fld>
            <a:endParaRPr lang="ko-KR" altLang="en-US"/>
          </a:p>
        </p:txBody>
      </p:sp>
    </p:spTree>
    <p:extLst>
      <p:ext uri="{BB962C8B-B14F-4D97-AF65-F5344CB8AC3E}">
        <p14:creationId xmlns:p14="http://schemas.microsoft.com/office/powerpoint/2010/main" val="1471257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2593" y="254168"/>
            <a:ext cx="10513927" cy="798568"/>
          </a:xfrm>
        </p:spPr>
        <p:txBody>
          <a:bodyPr>
            <a:normAutofit fontScale="90000"/>
          </a:bodyPr>
          <a:lstStyle/>
          <a:p>
            <a:r>
              <a:rPr lang="en-US" altLang="ko-KR" dirty="0">
                <a:latin typeface="Aptos" panose="020B0004020202020204" pitchFamily="34" charset="0"/>
              </a:rPr>
              <a:t>Optimizing with GPU-Enabled </a:t>
            </a:r>
            <a:r>
              <a:rPr lang="en-US" altLang="ko-KR" dirty="0" err="1">
                <a:latin typeface="Aptos" panose="020B0004020202020204" pitchFamily="34" charset="0"/>
              </a:rPr>
              <a:t>XGBoost</a:t>
            </a:r>
            <a:r>
              <a:rPr lang="en-US" altLang="ko-KR" dirty="0">
                <a:latin typeface="Aptos" panose="020B0004020202020204" pitchFamily="34" charset="0"/>
              </a:rPr>
              <a:t> Classifier</a:t>
            </a:r>
            <a:endParaRPr lang="ko-KR" altLang="en-US" dirty="0">
              <a:latin typeface="Aptos" panose="020B0004020202020204" pitchFamily="34" charset="0"/>
            </a:endParaRPr>
          </a:p>
        </p:txBody>
      </p:sp>
      <p:pic>
        <p:nvPicPr>
          <p:cNvPr id="8" name="Picture 7" descr="A screenshot of a computer&#10;&#10;Description automatically generated">
            <a:extLst>
              <a:ext uri="{FF2B5EF4-FFF2-40B4-BE49-F238E27FC236}">
                <a16:creationId xmlns:a16="http://schemas.microsoft.com/office/drawing/2014/main" id="{CB858202-6CCD-579B-D868-5A676D86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976795"/>
            <a:ext cx="6515113" cy="3756461"/>
          </a:xfrm>
          <a:prstGeom prst="rect">
            <a:avLst/>
          </a:prstGeom>
        </p:spPr>
      </p:pic>
      <p:sp>
        <p:nvSpPr>
          <p:cNvPr id="9" name="Slide Number Placeholder 8">
            <a:extLst>
              <a:ext uri="{FF2B5EF4-FFF2-40B4-BE49-F238E27FC236}">
                <a16:creationId xmlns:a16="http://schemas.microsoft.com/office/drawing/2014/main" id="{2A9B8F87-E841-3315-6BE1-0A0D745D5BB5}"/>
              </a:ext>
            </a:extLst>
          </p:cNvPr>
          <p:cNvSpPr>
            <a:spLocks noGrp="1"/>
          </p:cNvSpPr>
          <p:nvPr>
            <p:ph type="sldNum" sz="quarter" idx="12"/>
          </p:nvPr>
        </p:nvSpPr>
        <p:spPr/>
        <p:txBody>
          <a:bodyPr/>
          <a:lstStyle/>
          <a:p>
            <a:fld id="{EE6BC638-39B7-4287-91A7-2A3DDA573295}" type="slidenum">
              <a:rPr lang="ko-KR" altLang="en-US" smtClean="0"/>
              <a:pPr/>
              <a:t>21</a:t>
            </a:fld>
            <a:endParaRPr lang="ko-KR" altLang="en-US"/>
          </a:p>
        </p:txBody>
      </p:sp>
    </p:spTree>
    <p:extLst>
      <p:ext uri="{BB962C8B-B14F-4D97-AF65-F5344CB8AC3E}">
        <p14:creationId xmlns:p14="http://schemas.microsoft.com/office/powerpoint/2010/main" val="2435999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2593" y="117400"/>
            <a:ext cx="10657944" cy="798568"/>
          </a:xfrm>
        </p:spPr>
        <p:txBody>
          <a:bodyPr>
            <a:noAutofit/>
          </a:bodyPr>
          <a:lstStyle/>
          <a:p>
            <a:r>
              <a:rPr lang="en-US" altLang="ko-KR" sz="3400" dirty="0">
                <a:latin typeface="Aptos" panose="020B0004020202020204" pitchFamily="34" charset="0"/>
              </a:rPr>
              <a:t>Hyperparameter Optimization with Random Grid Search and Out-of-Bag Error</a:t>
            </a:r>
            <a:endParaRPr lang="ko-KR" altLang="en-US" sz="3400" dirty="0">
              <a:latin typeface="Aptos" panose="020B0004020202020204" pitchFamily="34" charset="0"/>
            </a:endParaRPr>
          </a:p>
        </p:txBody>
      </p:sp>
      <p:sp>
        <p:nvSpPr>
          <p:cNvPr id="3" name="내용 개체 틀 36">
            <a:extLst>
              <a:ext uri="{FF2B5EF4-FFF2-40B4-BE49-F238E27FC236}">
                <a16:creationId xmlns:a16="http://schemas.microsoft.com/office/drawing/2014/main" id="{81D1ED20-65CD-DEA0-211A-B861E6E713B7}"/>
              </a:ext>
            </a:extLst>
          </p:cNvPr>
          <p:cNvSpPr txBox="1">
            <a:spLocks/>
          </p:cNvSpPr>
          <p:nvPr/>
        </p:nvSpPr>
        <p:spPr>
          <a:xfrm>
            <a:off x="766649" y="1772816"/>
            <a:ext cx="10369911" cy="4463848"/>
          </a:xfrm>
          <a:prstGeom prst="rect">
            <a:avLst/>
          </a:prstGeom>
        </p:spPr>
        <p:txBody>
          <a:bodyPr vert="horz" lIns="99569" tIns="49785" rIns="99569" bIns="49785" rtlCol="0">
            <a:normAutofit fontScale="92500" lnSpcReduction="20000"/>
          </a:bodyPr>
          <a:lstStyle>
            <a:lvl1pPr marL="373533" indent="-37353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1pPr>
            <a:lvl2pPr marL="809322" indent="-311277"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2pPr>
            <a:lvl3pPr marL="1245111"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3pPr>
            <a:lvl4pPr marL="1743155"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4pPr>
            <a:lvl5pPr marL="2241199"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5pPr>
            <a:lvl6pPr marL="2739243"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6pPr>
            <a:lvl7pPr marL="3237287"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7pPr>
            <a:lvl8pPr marL="3735332"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8pPr>
            <a:lvl9pPr marL="4233376"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9pPr>
          </a:lstStyle>
          <a:p>
            <a:pPr marL="0" indent="0" algn="just">
              <a:lnSpc>
                <a:spcPct val="110000"/>
              </a:lnSpc>
            </a:pPr>
            <a:r>
              <a:rPr lang="en-US" b="1" i="0" dirty="0">
                <a:solidFill>
                  <a:schemeClr val="tx1"/>
                </a:solidFill>
                <a:latin typeface="Aptos" panose="020B0004020202020204" pitchFamily="34" charset="0"/>
              </a:rPr>
              <a:t>Out-of-Bag Error Estimation:</a:t>
            </a:r>
          </a:p>
          <a:p>
            <a:pPr marL="342900" indent="-342900" algn="just">
              <a:lnSpc>
                <a:spcPct val="110000"/>
              </a:lnSpc>
              <a:buFont typeface="Arial" panose="020B0604020202020204" pitchFamily="34" charset="0"/>
              <a:buChar char="•"/>
            </a:pPr>
            <a:r>
              <a:rPr lang="en-US" i="0" dirty="0">
                <a:solidFill>
                  <a:schemeClr val="tx1"/>
                </a:solidFill>
                <a:latin typeface="Aptos" panose="020B0004020202020204" pitchFamily="34" charset="0"/>
              </a:rPr>
              <a:t>Utilized the Out-of-Bag (OOB) error estimate in our Random Forest model. Each tree is trained on a different bootstrap sample, and the OOB error is calculated using only the cases not included in the bootstrap sample for each tree, serving as an internal cross-validation mechanism.</a:t>
            </a:r>
          </a:p>
          <a:p>
            <a:pPr marL="0" indent="0" algn="just">
              <a:lnSpc>
                <a:spcPct val="110000"/>
              </a:lnSpc>
            </a:pPr>
            <a:r>
              <a:rPr lang="en-US" b="1" i="0" dirty="0">
                <a:solidFill>
                  <a:schemeClr val="tx1"/>
                </a:solidFill>
                <a:latin typeface="Aptos" panose="020B0004020202020204" pitchFamily="34" charset="0"/>
              </a:rPr>
              <a:t>Advantages of OOB Error:</a:t>
            </a:r>
          </a:p>
          <a:p>
            <a:pPr marL="342900" indent="-342900" algn="just">
              <a:lnSpc>
                <a:spcPct val="110000"/>
              </a:lnSpc>
              <a:buFont typeface="Arial" panose="020B0604020202020204" pitchFamily="34" charset="0"/>
              <a:buChar char="•"/>
            </a:pPr>
            <a:r>
              <a:rPr lang="en-US" i="0" dirty="0">
                <a:solidFill>
                  <a:schemeClr val="tx1"/>
                </a:solidFill>
                <a:latin typeface="Aptos" panose="020B0004020202020204" pitchFamily="34" charset="0"/>
              </a:rPr>
              <a:t>Internal Validation: OOB error provides an unbiased estimate of the model’s error rate with-out the need for a separate validation set.</a:t>
            </a:r>
          </a:p>
          <a:p>
            <a:pPr marL="342900" indent="-342900" algn="just">
              <a:lnSpc>
                <a:spcPct val="110000"/>
              </a:lnSpc>
              <a:buFont typeface="Arial" panose="020B0604020202020204" pitchFamily="34" charset="0"/>
              <a:buChar char="•"/>
            </a:pPr>
            <a:r>
              <a:rPr lang="en-US" i="0" dirty="0">
                <a:solidFill>
                  <a:schemeClr val="tx1"/>
                </a:solidFill>
                <a:latin typeface="Aptos" panose="020B0004020202020204" pitchFamily="34" charset="0"/>
              </a:rPr>
              <a:t>Efficiency: It makes efficient use of data, because no data is set aside for validation; all data is used for both training and validating the model.</a:t>
            </a:r>
          </a:p>
          <a:p>
            <a:pPr marL="342900" indent="-342900" algn="just">
              <a:lnSpc>
                <a:spcPct val="110000"/>
              </a:lnSpc>
              <a:buFont typeface="Arial" panose="020B0604020202020204" pitchFamily="34" charset="0"/>
              <a:buChar char="•"/>
            </a:pPr>
            <a:r>
              <a:rPr lang="en-US" i="0" dirty="0">
                <a:solidFill>
                  <a:schemeClr val="tx1"/>
                </a:solidFill>
                <a:latin typeface="Aptos" panose="020B0004020202020204" pitchFamily="34" charset="0"/>
              </a:rPr>
              <a:t>Performance Indicator: It offers a quick glimpse into the model's potential performance on unseen data, helping in assessing the model's stability and robustness.</a:t>
            </a:r>
          </a:p>
          <a:p>
            <a:pPr marL="0" indent="0" algn="just">
              <a:lnSpc>
                <a:spcPct val="110000"/>
              </a:lnSpc>
            </a:pPr>
            <a:r>
              <a:rPr lang="en-US" i="0" dirty="0">
                <a:solidFill>
                  <a:schemeClr val="tx1"/>
                </a:solidFill>
                <a:latin typeface="Aptos" panose="020B0004020202020204" pitchFamily="34" charset="0"/>
              </a:rPr>
              <a:t>By evaluating the OOB error, we gained insights into how our model performs in a real-world scenario without further splitting the dataset or performing external cross-validation. In this version, we used the same random search as before but with OOB error.</a:t>
            </a:r>
          </a:p>
        </p:txBody>
      </p:sp>
      <p:sp>
        <p:nvSpPr>
          <p:cNvPr id="4" name="Slide Number Placeholder 3">
            <a:extLst>
              <a:ext uri="{FF2B5EF4-FFF2-40B4-BE49-F238E27FC236}">
                <a16:creationId xmlns:a16="http://schemas.microsoft.com/office/drawing/2014/main" id="{A59B4CFF-C1D4-025D-7F53-36C5210B8208}"/>
              </a:ext>
            </a:extLst>
          </p:cNvPr>
          <p:cNvSpPr>
            <a:spLocks noGrp="1"/>
          </p:cNvSpPr>
          <p:nvPr>
            <p:ph type="sldNum" sz="quarter" idx="12"/>
          </p:nvPr>
        </p:nvSpPr>
        <p:spPr/>
        <p:txBody>
          <a:bodyPr/>
          <a:lstStyle/>
          <a:p>
            <a:fld id="{EE6BC638-39B7-4287-91A7-2A3DDA573295}" type="slidenum">
              <a:rPr lang="ko-KR" altLang="en-US" smtClean="0"/>
              <a:pPr/>
              <a:t>22</a:t>
            </a:fld>
            <a:endParaRPr lang="ko-KR" altLang="en-US"/>
          </a:p>
        </p:txBody>
      </p:sp>
    </p:spTree>
    <p:extLst>
      <p:ext uri="{BB962C8B-B14F-4D97-AF65-F5344CB8AC3E}">
        <p14:creationId xmlns:p14="http://schemas.microsoft.com/office/powerpoint/2010/main" val="169354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2593" y="117400"/>
            <a:ext cx="10657944" cy="798568"/>
          </a:xfrm>
        </p:spPr>
        <p:txBody>
          <a:bodyPr>
            <a:noAutofit/>
          </a:bodyPr>
          <a:lstStyle/>
          <a:p>
            <a:r>
              <a:rPr lang="en-US" altLang="ko-KR" sz="3400" dirty="0">
                <a:latin typeface="Aptos" panose="020B0004020202020204" pitchFamily="34" charset="0"/>
              </a:rPr>
              <a:t>Hyperparameter Optimization with Random Grid Search and Out-of-Bag Error</a:t>
            </a:r>
            <a:endParaRPr lang="ko-KR" altLang="en-US" sz="3400" dirty="0">
              <a:latin typeface="Aptos" panose="020B0004020202020204" pitchFamily="34" charset="0"/>
            </a:endParaRPr>
          </a:p>
        </p:txBody>
      </p:sp>
      <p:sp>
        <p:nvSpPr>
          <p:cNvPr id="4" name="Slide Number Placeholder 3">
            <a:extLst>
              <a:ext uri="{FF2B5EF4-FFF2-40B4-BE49-F238E27FC236}">
                <a16:creationId xmlns:a16="http://schemas.microsoft.com/office/drawing/2014/main" id="{A59B4CFF-C1D4-025D-7F53-36C5210B8208}"/>
              </a:ext>
            </a:extLst>
          </p:cNvPr>
          <p:cNvSpPr>
            <a:spLocks noGrp="1"/>
          </p:cNvSpPr>
          <p:nvPr>
            <p:ph type="sldNum" sz="quarter" idx="12"/>
          </p:nvPr>
        </p:nvSpPr>
        <p:spPr/>
        <p:txBody>
          <a:bodyPr/>
          <a:lstStyle/>
          <a:p>
            <a:fld id="{EE6BC638-39B7-4287-91A7-2A3DDA573295}" type="slidenum">
              <a:rPr lang="ko-KR" altLang="en-US" smtClean="0"/>
              <a:pPr/>
              <a:t>23</a:t>
            </a:fld>
            <a:endParaRPr lang="ko-KR" altLang="en-US"/>
          </a:p>
        </p:txBody>
      </p:sp>
      <p:pic>
        <p:nvPicPr>
          <p:cNvPr id="6" name="Picture 5">
            <a:extLst>
              <a:ext uri="{FF2B5EF4-FFF2-40B4-BE49-F238E27FC236}">
                <a16:creationId xmlns:a16="http://schemas.microsoft.com/office/drawing/2014/main" id="{2C4151A8-FF22-13DC-A8FD-E60B790B2A6F}"/>
              </a:ext>
            </a:extLst>
          </p:cNvPr>
          <p:cNvPicPr>
            <a:picLocks noChangeAspect="1"/>
          </p:cNvPicPr>
          <p:nvPr/>
        </p:nvPicPr>
        <p:blipFill>
          <a:blip r:embed="rId2"/>
          <a:stretch>
            <a:fillRect/>
          </a:stretch>
        </p:blipFill>
        <p:spPr>
          <a:xfrm>
            <a:off x="3070300" y="2205037"/>
            <a:ext cx="5978028" cy="3275806"/>
          </a:xfrm>
          <a:prstGeom prst="rect">
            <a:avLst/>
          </a:prstGeom>
        </p:spPr>
      </p:pic>
    </p:spTree>
    <p:extLst>
      <p:ext uri="{BB962C8B-B14F-4D97-AF65-F5344CB8AC3E}">
        <p14:creationId xmlns:p14="http://schemas.microsoft.com/office/powerpoint/2010/main" val="2482132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2593" y="254168"/>
            <a:ext cx="10513927" cy="798568"/>
          </a:xfrm>
        </p:spPr>
        <p:txBody>
          <a:bodyPr>
            <a:noAutofit/>
          </a:bodyPr>
          <a:lstStyle/>
          <a:p>
            <a:r>
              <a:rPr lang="en-US" altLang="ko-KR" sz="3400" dirty="0">
                <a:latin typeface="Aptos" panose="020B0004020202020204" pitchFamily="34" charset="0"/>
              </a:rPr>
              <a:t>Model Interpretability and Visualization: Partial Dependence Plots (PDP)</a:t>
            </a:r>
            <a:endParaRPr lang="ko-KR" altLang="en-US" sz="3400" dirty="0">
              <a:latin typeface="Aptos" panose="020B0004020202020204" pitchFamily="34" charset="0"/>
            </a:endParaRPr>
          </a:p>
        </p:txBody>
      </p:sp>
      <p:sp>
        <p:nvSpPr>
          <p:cNvPr id="37" name="내용 개체 틀 36"/>
          <p:cNvSpPr>
            <a:spLocks noGrp="1"/>
          </p:cNvSpPr>
          <p:nvPr>
            <p:ph idx="1"/>
          </p:nvPr>
        </p:nvSpPr>
        <p:spPr>
          <a:xfrm>
            <a:off x="766649" y="1628800"/>
            <a:ext cx="10369911" cy="4463848"/>
          </a:xfrm>
        </p:spPr>
        <p:txBody>
          <a:bodyPr>
            <a:noAutofit/>
          </a:bodyPr>
          <a:lstStyle/>
          <a:p>
            <a:pPr marL="0" indent="0" algn="just"/>
            <a:r>
              <a:rPr lang="en-US" altLang="ko-KR" sz="2000" i="0" dirty="0">
                <a:latin typeface="Aptos" panose="020B0004020202020204" pitchFamily="34" charset="0"/>
              </a:rPr>
              <a:t>Partial Dependence Plots (PDP) provide a graphical depiction of the marginal effect of a variable on the predicted outcome of a model, holding all other variables constant. By applying PDPs to the PCA-transformed features in our model, we can explore how changes in these features affect the probability of detecting fraud.</a:t>
            </a:r>
          </a:p>
          <a:p>
            <a:pPr marL="0" indent="0" algn="just"/>
            <a:r>
              <a:rPr lang="en-US" altLang="ko-KR" sz="2000" b="1" i="0" dirty="0">
                <a:latin typeface="Aptos" panose="020B0004020202020204" pitchFamily="34" charset="0"/>
              </a:rPr>
              <a:t>Benefits of PDPs:</a:t>
            </a:r>
          </a:p>
          <a:p>
            <a:pPr marL="342900" indent="-342900" algn="just">
              <a:buFont typeface="Arial" panose="020B0604020202020204" pitchFamily="34" charset="0"/>
              <a:buChar char="•"/>
            </a:pPr>
            <a:r>
              <a:rPr lang="en-US" altLang="ko-KR" sz="2000" i="0" dirty="0">
                <a:latin typeface="Aptos" panose="020B0004020202020204" pitchFamily="34" charset="0"/>
              </a:rPr>
              <a:t>Insightful: Shows the influence of single or pairs of features on the predicted outcome.</a:t>
            </a:r>
          </a:p>
          <a:p>
            <a:pPr marL="342900" indent="-342900" algn="just">
              <a:buFont typeface="Arial" panose="020B0604020202020204" pitchFamily="34" charset="0"/>
              <a:buChar char="•"/>
            </a:pPr>
            <a:r>
              <a:rPr lang="en-US" altLang="ko-KR" sz="2000" i="0" dirty="0">
                <a:latin typeface="Aptos" panose="020B0004020202020204" pitchFamily="34" charset="0"/>
              </a:rPr>
              <a:t>Non-linear Patterns: Helps in capturing non-linear dependencies between features and the target.</a:t>
            </a:r>
          </a:p>
          <a:p>
            <a:pPr marL="342900" indent="-342900" algn="just">
              <a:buFont typeface="Arial" panose="020B0604020202020204" pitchFamily="34" charset="0"/>
              <a:buChar char="•"/>
            </a:pPr>
            <a:r>
              <a:rPr lang="en-US" altLang="ko-KR" sz="2000" i="0" dirty="0">
                <a:latin typeface="Aptos" panose="020B0004020202020204" pitchFamily="34" charset="0"/>
              </a:rPr>
              <a:t>Broad Applicability: Useful for any model as they depend only on the model outputs and feature values.</a:t>
            </a:r>
          </a:p>
          <a:p>
            <a:pPr marL="0" indent="0" algn="just"/>
            <a:r>
              <a:rPr lang="en-US" altLang="ko-KR" sz="2000" i="0" dirty="0">
                <a:latin typeface="Aptos" panose="020B0004020202020204" pitchFamily="34" charset="0"/>
              </a:rPr>
              <a:t>PDPs are instrumental in demystifying the black-box nature of complex models, especially those involving PCA features.</a:t>
            </a: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a:p>
            <a:pPr marL="0" indent="0" algn="just"/>
            <a:endParaRPr lang="en-US" altLang="ko-KR" sz="2000" i="0" dirty="0">
              <a:latin typeface="Aptos" panose="020B0004020202020204" pitchFamily="34" charset="0"/>
            </a:endParaRPr>
          </a:p>
        </p:txBody>
      </p:sp>
      <p:sp>
        <p:nvSpPr>
          <p:cNvPr id="3" name="Slide Number Placeholder 2">
            <a:extLst>
              <a:ext uri="{FF2B5EF4-FFF2-40B4-BE49-F238E27FC236}">
                <a16:creationId xmlns:a16="http://schemas.microsoft.com/office/drawing/2014/main" id="{2902AC7B-B27E-C26F-0466-5D37894391E3}"/>
              </a:ext>
            </a:extLst>
          </p:cNvPr>
          <p:cNvSpPr>
            <a:spLocks noGrp="1"/>
          </p:cNvSpPr>
          <p:nvPr>
            <p:ph type="sldNum" sz="quarter" idx="12"/>
          </p:nvPr>
        </p:nvSpPr>
        <p:spPr/>
        <p:txBody>
          <a:bodyPr/>
          <a:lstStyle/>
          <a:p>
            <a:fld id="{EE6BC638-39B7-4287-91A7-2A3DDA573295}" type="slidenum">
              <a:rPr lang="ko-KR" altLang="en-US" smtClean="0"/>
              <a:pPr/>
              <a:t>24</a:t>
            </a:fld>
            <a:endParaRPr lang="ko-KR" altLang="en-US"/>
          </a:p>
        </p:txBody>
      </p:sp>
    </p:spTree>
    <p:extLst>
      <p:ext uri="{BB962C8B-B14F-4D97-AF65-F5344CB8AC3E}">
        <p14:creationId xmlns:p14="http://schemas.microsoft.com/office/powerpoint/2010/main" val="3542953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2593" y="254168"/>
            <a:ext cx="10513927" cy="798568"/>
          </a:xfrm>
        </p:spPr>
        <p:txBody>
          <a:bodyPr>
            <a:noAutofit/>
          </a:bodyPr>
          <a:lstStyle/>
          <a:p>
            <a:r>
              <a:rPr lang="en-US" altLang="ko-KR" sz="3400" dirty="0">
                <a:latin typeface="Aptos" panose="020B0004020202020204" pitchFamily="34" charset="0"/>
              </a:rPr>
              <a:t>Model Interpretability and Visualization: Partial Dependence Plots (PDP)</a:t>
            </a:r>
            <a:endParaRPr lang="ko-KR" altLang="en-US" sz="3400" dirty="0">
              <a:latin typeface="Aptos" panose="020B0004020202020204" pitchFamily="34" charset="0"/>
            </a:endParaRPr>
          </a:p>
        </p:txBody>
      </p:sp>
      <p:sp>
        <p:nvSpPr>
          <p:cNvPr id="3" name="Slide Number Placeholder 2">
            <a:extLst>
              <a:ext uri="{FF2B5EF4-FFF2-40B4-BE49-F238E27FC236}">
                <a16:creationId xmlns:a16="http://schemas.microsoft.com/office/drawing/2014/main" id="{2902AC7B-B27E-C26F-0466-5D37894391E3}"/>
              </a:ext>
            </a:extLst>
          </p:cNvPr>
          <p:cNvSpPr>
            <a:spLocks noGrp="1"/>
          </p:cNvSpPr>
          <p:nvPr>
            <p:ph type="sldNum" sz="quarter" idx="12"/>
          </p:nvPr>
        </p:nvSpPr>
        <p:spPr/>
        <p:txBody>
          <a:bodyPr/>
          <a:lstStyle/>
          <a:p>
            <a:fld id="{EE6BC638-39B7-4287-91A7-2A3DDA573295}" type="slidenum">
              <a:rPr lang="ko-KR" altLang="en-US" smtClean="0"/>
              <a:pPr/>
              <a:t>25</a:t>
            </a:fld>
            <a:endParaRPr lang="ko-KR" altLang="en-US"/>
          </a:p>
        </p:txBody>
      </p:sp>
      <p:pic>
        <p:nvPicPr>
          <p:cNvPr id="7" name="Picture 6">
            <a:extLst>
              <a:ext uri="{FF2B5EF4-FFF2-40B4-BE49-F238E27FC236}">
                <a16:creationId xmlns:a16="http://schemas.microsoft.com/office/drawing/2014/main" id="{B34D73E9-5B0B-43AE-52D1-9936095A2EA0}"/>
              </a:ext>
            </a:extLst>
          </p:cNvPr>
          <p:cNvPicPr>
            <a:picLocks noChangeAspect="1"/>
          </p:cNvPicPr>
          <p:nvPr/>
        </p:nvPicPr>
        <p:blipFill rotWithShape="1">
          <a:blip r:embed="rId2"/>
          <a:srcRect l="3099"/>
          <a:stretch/>
        </p:blipFill>
        <p:spPr>
          <a:xfrm>
            <a:off x="1199456" y="1952624"/>
            <a:ext cx="10153128" cy="3348583"/>
          </a:xfrm>
          <a:prstGeom prst="rect">
            <a:avLst/>
          </a:prstGeom>
        </p:spPr>
      </p:pic>
    </p:spTree>
    <p:extLst>
      <p:ext uri="{BB962C8B-B14F-4D97-AF65-F5344CB8AC3E}">
        <p14:creationId xmlns:p14="http://schemas.microsoft.com/office/powerpoint/2010/main" val="1373273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3ECDB5-E584-0705-1DC3-0E1F865713C6}"/>
              </a:ext>
            </a:extLst>
          </p:cNvPr>
          <p:cNvSpPr>
            <a:spLocks noGrp="1"/>
          </p:cNvSpPr>
          <p:nvPr>
            <p:ph type="sldNum" sz="quarter" idx="12"/>
          </p:nvPr>
        </p:nvSpPr>
        <p:spPr/>
        <p:txBody>
          <a:bodyPr/>
          <a:lstStyle/>
          <a:p>
            <a:fld id="{EE6BC638-39B7-4287-91A7-2A3DDA573295}" type="slidenum">
              <a:rPr lang="ko-KR" altLang="en-US" smtClean="0"/>
              <a:pPr/>
              <a:t>26</a:t>
            </a:fld>
            <a:endParaRPr lang="ko-KR" altLang="en-US"/>
          </a:p>
        </p:txBody>
      </p:sp>
      <p:sp>
        <p:nvSpPr>
          <p:cNvPr id="3" name="Title 2">
            <a:extLst>
              <a:ext uri="{FF2B5EF4-FFF2-40B4-BE49-F238E27FC236}">
                <a16:creationId xmlns:a16="http://schemas.microsoft.com/office/drawing/2014/main" id="{7AD1A513-39BE-0517-65D1-AEA0CC9B9963}"/>
              </a:ext>
            </a:extLst>
          </p:cNvPr>
          <p:cNvSpPr>
            <a:spLocks noGrp="1"/>
          </p:cNvSpPr>
          <p:nvPr>
            <p:ph type="title"/>
          </p:nvPr>
        </p:nvSpPr>
        <p:spPr/>
        <p:txBody>
          <a:bodyPr>
            <a:normAutofit/>
          </a:bodyPr>
          <a:lstStyle/>
          <a:p>
            <a:r>
              <a:rPr lang="en-US" b="1" dirty="0"/>
              <a:t>Conclusion and Future Trends</a:t>
            </a:r>
            <a:endParaRPr lang="en-US" dirty="0"/>
          </a:p>
        </p:txBody>
      </p:sp>
      <p:sp>
        <p:nvSpPr>
          <p:cNvPr id="7" name="Content Placeholder 6">
            <a:extLst>
              <a:ext uri="{FF2B5EF4-FFF2-40B4-BE49-F238E27FC236}">
                <a16:creationId xmlns:a16="http://schemas.microsoft.com/office/drawing/2014/main" id="{3EC6B4FC-8579-A433-11E5-6B4CEAC7D52B}"/>
              </a:ext>
            </a:extLst>
          </p:cNvPr>
          <p:cNvSpPr>
            <a:spLocks noGrp="1"/>
          </p:cNvSpPr>
          <p:nvPr>
            <p:ph idx="1"/>
          </p:nvPr>
        </p:nvSpPr>
        <p:spPr/>
        <p:txBody>
          <a:bodyPr>
            <a:normAutofit fontScale="92500" lnSpcReduction="20000"/>
          </a:bodyPr>
          <a:lstStyle/>
          <a:p>
            <a:pPr marL="0" indent="0" algn="just">
              <a:lnSpc>
                <a:spcPct val="120000"/>
              </a:lnSpc>
            </a:pPr>
            <a:r>
              <a:rPr lang="en-US" b="1" i="0" dirty="0">
                <a:solidFill>
                  <a:schemeClr val="tx1"/>
                </a:solidFill>
                <a:latin typeface="Aptos" panose="020B0004020202020204" pitchFamily="34" charset="0"/>
              </a:rPr>
              <a:t>Conclusion &amp; Key Achievements:</a:t>
            </a:r>
          </a:p>
          <a:p>
            <a:pPr marL="0" indent="0" algn="just">
              <a:lnSpc>
                <a:spcPct val="120000"/>
              </a:lnSpc>
            </a:pPr>
            <a:r>
              <a:rPr lang="en-US" i="0" dirty="0">
                <a:solidFill>
                  <a:schemeClr val="tx1"/>
                </a:solidFill>
                <a:latin typeface="Aptos" panose="020B0004020202020204" pitchFamily="34" charset="0"/>
              </a:rPr>
              <a:t>This project underscores the vital role of fraud detection in today's digital economy. By using the  machine learning algorithms like Random Forest and </a:t>
            </a:r>
            <a:r>
              <a:rPr lang="en-US" i="0" dirty="0" err="1">
                <a:solidFill>
                  <a:schemeClr val="tx1"/>
                </a:solidFill>
                <a:latin typeface="Aptos" panose="020B0004020202020204" pitchFamily="34" charset="0"/>
              </a:rPr>
              <a:t>XGBoost</a:t>
            </a:r>
            <a:r>
              <a:rPr lang="en-US" i="0" dirty="0">
                <a:solidFill>
                  <a:schemeClr val="tx1"/>
                </a:solidFill>
                <a:latin typeface="Aptos" panose="020B0004020202020204" pitchFamily="34" charset="0"/>
              </a:rPr>
              <a:t>, we have demonstrated effective fraud mitigation strategies, bolstering consumer and financial institution security.</a:t>
            </a:r>
          </a:p>
          <a:p>
            <a:pPr marL="342900" indent="-342900" algn="just">
              <a:lnSpc>
                <a:spcPct val="120000"/>
              </a:lnSpc>
              <a:buFont typeface="Arial" panose="020B0604020202020204" pitchFamily="34" charset="0"/>
              <a:buChar char="•"/>
            </a:pPr>
            <a:r>
              <a:rPr lang="en-US" i="0" dirty="0">
                <a:solidFill>
                  <a:schemeClr val="tx1"/>
                </a:solidFill>
                <a:latin typeface="Aptos" panose="020B0004020202020204" pitchFamily="34" charset="0"/>
              </a:rPr>
              <a:t>Developed robust fraud detection models using Random Forest and </a:t>
            </a:r>
            <a:r>
              <a:rPr lang="en-US" i="0" dirty="0" err="1">
                <a:solidFill>
                  <a:schemeClr val="tx1"/>
                </a:solidFill>
                <a:latin typeface="Aptos" panose="020B0004020202020204" pitchFamily="34" charset="0"/>
              </a:rPr>
              <a:t>XGBoost</a:t>
            </a:r>
            <a:r>
              <a:rPr lang="en-US" i="0" dirty="0">
                <a:solidFill>
                  <a:schemeClr val="tx1"/>
                </a:solidFill>
                <a:latin typeface="Aptos" panose="020B0004020202020204" pitchFamily="34" charset="0"/>
              </a:rPr>
              <a:t>.</a:t>
            </a:r>
          </a:p>
          <a:p>
            <a:pPr marL="342900" indent="-342900" algn="just">
              <a:lnSpc>
                <a:spcPct val="120000"/>
              </a:lnSpc>
              <a:buFont typeface="Arial" panose="020B0604020202020204" pitchFamily="34" charset="0"/>
              <a:buChar char="•"/>
            </a:pPr>
            <a:r>
              <a:rPr lang="en-US" i="0" dirty="0">
                <a:solidFill>
                  <a:schemeClr val="tx1"/>
                </a:solidFill>
                <a:latin typeface="Aptos" panose="020B0004020202020204" pitchFamily="34" charset="0"/>
              </a:rPr>
              <a:t>Conducted hyperparameter optimization for improved accuracy.</a:t>
            </a:r>
          </a:p>
          <a:p>
            <a:pPr marL="342900" indent="-342900" algn="just">
              <a:lnSpc>
                <a:spcPct val="120000"/>
              </a:lnSpc>
              <a:buFont typeface="Arial" panose="020B0604020202020204" pitchFamily="34" charset="0"/>
              <a:buChar char="•"/>
            </a:pPr>
            <a:r>
              <a:rPr lang="en-US" i="0" dirty="0">
                <a:solidFill>
                  <a:schemeClr val="tx1"/>
                </a:solidFill>
                <a:latin typeface="Aptos" panose="020B0004020202020204" pitchFamily="34" charset="0"/>
              </a:rPr>
              <a:t>Leveraged Out-of-Bag error estimation for internal validation.</a:t>
            </a:r>
          </a:p>
          <a:p>
            <a:pPr marL="342900" indent="-342900" algn="just">
              <a:lnSpc>
                <a:spcPct val="120000"/>
              </a:lnSpc>
              <a:buFont typeface="Arial" panose="020B0604020202020204" pitchFamily="34" charset="0"/>
              <a:buChar char="•"/>
            </a:pPr>
            <a:r>
              <a:rPr lang="en-US" i="0" dirty="0">
                <a:solidFill>
                  <a:schemeClr val="tx1"/>
                </a:solidFill>
                <a:latin typeface="Aptos" panose="020B0004020202020204" pitchFamily="34" charset="0"/>
              </a:rPr>
              <a:t>Utilized Partial Dependence Plots for model interpretability.</a:t>
            </a:r>
          </a:p>
          <a:p>
            <a:pPr marL="0" indent="0" algn="just">
              <a:lnSpc>
                <a:spcPct val="120000"/>
              </a:lnSpc>
            </a:pPr>
            <a:r>
              <a:rPr lang="en-US" b="1" i="0" dirty="0">
                <a:solidFill>
                  <a:schemeClr val="tx1"/>
                </a:solidFill>
                <a:latin typeface="Aptos" panose="020B0004020202020204" pitchFamily="34" charset="0"/>
              </a:rPr>
              <a:t>Future Scope: </a:t>
            </a:r>
            <a:r>
              <a:rPr lang="en-US" i="0" dirty="0">
                <a:solidFill>
                  <a:schemeClr val="tx1"/>
                </a:solidFill>
                <a:latin typeface="Aptos" panose="020B0004020202020204" pitchFamily="34" charset="0"/>
              </a:rPr>
              <a:t>To further enhance fraud detection:</a:t>
            </a:r>
          </a:p>
          <a:p>
            <a:pPr marL="342900" indent="-342900" algn="just">
              <a:lnSpc>
                <a:spcPct val="120000"/>
              </a:lnSpc>
              <a:buFont typeface="Arial" panose="020B0604020202020204" pitchFamily="34" charset="0"/>
              <a:buChar char="•"/>
            </a:pPr>
            <a:r>
              <a:rPr lang="en-US" i="0" dirty="0">
                <a:solidFill>
                  <a:schemeClr val="tx1"/>
                </a:solidFill>
                <a:latin typeface="Aptos" panose="020B0004020202020204" pitchFamily="34" charset="0"/>
              </a:rPr>
              <a:t>Integrate real-time data for continuous monitoring.</a:t>
            </a:r>
          </a:p>
          <a:p>
            <a:pPr marL="342900" indent="-342900" algn="just">
              <a:lnSpc>
                <a:spcPct val="120000"/>
              </a:lnSpc>
              <a:buFont typeface="Arial" panose="020B0604020202020204" pitchFamily="34" charset="0"/>
              <a:buChar char="•"/>
            </a:pPr>
            <a:r>
              <a:rPr lang="en-US" i="0" dirty="0">
                <a:solidFill>
                  <a:schemeClr val="tx1"/>
                </a:solidFill>
                <a:latin typeface="Aptos" panose="020B0004020202020204" pitchFamily="34" charset="0"/>
              </a:rPr>
              <a:t>Explore deep learning for complex pattern recognition.</a:t>
            </a:r>
          </a:p>
          <a:p>
            <a:pPr marL="342900" indent="-342900" algn="just">
              <a:lnSpc>
                <a:spcPct val="120000"/>
              </a:lnSpc>
              <a:buFont typeface="Arial" panose="020B0604020202020204" pitchFamily="34" charset="0"/>
              <a:buChar char="•"/>
            </a:pPr>
            <a:r>
              <a:rPr lang="en-US" i="0" dirty="0">
                <a:solidFill>
                  <a:schemeClr val="tx1"/>
                </a:solidFill>
                <a:latin typeface="Aptos" panose="020B0004020202020204" pitchFamily="34" charset="0"/>
              </a:rPr>
              <a:t>Collaborate with industry for practical deployment.</a:t>
            </a:r>
          </a:p>
          <a:p>
            <a:pPr marL="342900" indent="-342900" algn="just">
              <a:lnSpc>
                <a:spcPct val="120000"/>
              </a:lnSpc>
              <a:buFont typeface="Arial" panose="020B0604020202020204" pitchFamily="34" charset="0"/>
              <a:buChar char="•"/>
            </a:pPr>
            <a:r>
              <a:rPr lang="en-US" i="0" dirty="0">
                <a:solidFill>
                  <a:schemeClr val="tx1"/>
                </a:solidFill>
                <a:latin typeface="Aptos" panose="020B0004020202020204" pitchFamily="34" charset="0"/>
              </a:rPr>
              <a:t>Investigate novel feature engineering methods.</a:t>
            </a:r>
          </a:p>
          <a:p>
            <a:pPr marL="342900" indent="-342900" algn="just">
              <a:lnSpc>
                <a:spcPct val="120000"/>
              </a:lnSpc>
              <a:buFont typeface="Arial" panose="020B0604020202020204" pitchFamily="34" charset="0"/>
              <a:buChar char="•"/>
            </a:pPr>
            <a:r>
              <a:rPr lang="en-US" i="0" dirty="0">
                <a:solidFill>
                  <a:schemeClr val="tx1"/>
                </a:solidFill>
                <a:latin typeface="Aptos" panose="020B0004020202020204" pitchFamily="34" charset="0"/>
              </a:rPr>
              <a:t>Address ethical and regulatory considerations.</a:t>
            </a:r>
          </a:p>
          <a:p>
            <a:endParaRPr lang="en-US" dirty="0"/>
          </a:p>
        </p:txBody>
      </p:sp>
    </p:spTree>
    <p:extLst>
      <p:ext uri="{BB962C8B-B14F-4D97-AF65-F5344CB8AC3E}">
        <p14:creationId xmlns:p14="http://schemas.microsoft.com/office/powerpoint/2010/main" val="2735812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8415091" y="1700808"/>
            <a:ext cx="3441549" cy="2317720"/>
          </a:xfrm>
        </p:spPr>
        <p:txBody>
          <a:bodyPr/>
          <a:lstStyle/>
          <a:p>
            <a:pPr algn="r"/>
            <a:r>
              <a:rPr lang="en-US" altLang="ko-KR" b="1" dirty="0">
                <a:latin typeface="Aptos" panose="020B0004020202020204" pitchFamily="34" charset="0"/>
              </a:rPr>
              <a:t>THANK</a:t>
            </a:r>
            <a:br>
              <a:rPr lang="en-US" altLang="ko-KR" b="1" dirty="0">
                <a:latin typeface="Aptos" panose="020B0004020202020204" pitchFamily="34" charset="0"/>
              </a:rPr>
            </a:br>
            <a:r>
              <a:rPr lang="en-US" altLang="ko-KR" b="1" dirty="0">
                <a:latin typeface="Aptos" panose="020B0004020202020204" pitchFamily="34" charset="0"/>
              </a:rPr>
              <a:t>YOU</a:t>
            </a:r>
            <a:endParaRPr lang="ko-KR" altLang="en-US" b="1" dirty="0">
              <a:latin typeface="Aptos" panose="020B0004020202020204" pitchFamily="34" charset="0"/>
            </a:endParaRPr>
          </a:p>
        </p:txBody>
      </p:sp>
      <p:sp>
        <p:nvSpPr>
          <p:cNvPr id="2" name="Slide Number Placeholder 1">
            <a:extLst>
              <a:ext uri="{FF2B5EF4-FFF2-40B4-BE49-F238E27FC236}">
                <a16:creationId xmlns:a16="http://schemas.microsoft.com/office/drawing/2014/main" id="{F3041188-ECE6-6E82-AA38-00DA3FE75C92}"/>
              </a:ext>
            </a:extLst>
          </p:cNvPr>
          <p:cNvSpPr>
            <a:spLocks noGrp="1"/>
          </p:cNvSpPr>
          <p:nvPr>
            <p:ph type="sldNum" sz="quarter" idx="12"/>
          </p:nvPr>
        </p:nvSpPr>
        <p:spPr/>
        <p:txBody>
          <a:bodyPr/>
          <a:lstStyle/>
          <a:p>
            <a:fld id="{EE6BC638-39B7-4287-91A7-2A3DDA573295}" type="slidenum">
              <a:rPr lang="ko-KR" altLang="en-US" smtClean="0"/>
              <a:pPr/>
              <a:t>27</a:t>
            </a:fld>
            <a:endParaRPr lang="ko-K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Motivation/Background</a:t>
            </a:r>
            <a:endParaRPr lang="ko-KR" altLang="en-US" dirty="0">
              <a:latin typeface="Aptos" panose="020B0004020202020204" pitchFamily="34" charset="0"/>
            </a:endParaRPr>
          </a:p>
        </p:txBody>
      </p:sp>
      <p:sp>
        <p:nvSpPr>
          <p:cNvPr id="3" name="내용 개체 틀 36">
            <a:extLst>
              <a:ext uri="{FF2B5EF4-FFF2-40B4-BE49-F238E27FC236}">
                <a16:creationId xmlns:a16="http://schemas.microsoft.com/office/drawing/2014/main" id="{81D1ED20-65CD-DEA0-211A-B861E6E713B7}"/>
              </a:ext>
            </a:extLst>
          </p:cNvPr>
          <p:cNvSpPr txBox="1">
            <a:spLocks/>
          </p:cNvSpPr>
          <p:nvPr/>
        </p:nvSpPr>
        <p:spPr>
          <a:xfrm>
            <a:off x="766649" y="1772816"/>
            <a:ext cx="10369911" cy="4463848"/>
          </a:xfrm>
          <a:prstGeom prst="rect">
            <a:avLst/>
          </a:prstGeom>
        </p:spPr>
        <p:txBody>
          <a:bodyPr vert="horz" lIns="99569" tIns="49785" rIns="99569" bIns="49785" rtlCol="0">
            <a:normAutofit/>
          </a:bodyPr>
          <a:lstStyle>
            <a:lvl1pPr marL="373533" indent="-37353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1pPr>
            <a:lvl2pPr marL="809322" indent="-311277"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2pPr>
            <a:lvl3pPr marL="1245111"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3pPr>
            <a:lvl4pPr marL="1743155"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4pPr>
            <a:lvl5pPr marL="2241199"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5pPr>
            <a:lvl6pPr marL="2739243"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6pPr>
            <a:lvl7pPr marL="3237287"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7pPr>
            <a:lvl8pPr marL="3735332"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8pPr>
            <a:lvl9pPr marL="4233376"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9pPr>
          </a:lstStyle>
          <a:p>
            <a:pPr algn="just">
              <a:buFont typeface="Arial" pitchFamily="34" charset="0"/>
              <a:buChar char="•"/>
            </a:pPr>
            <a:r>
              <a:rPr lang="en-US" altLang="ko-KR" i="0" dirty="0">
                <a:solidFill>
                  <a:schemeClr val="tx1"/>
                </a:solidFill>
                <a:latin typeface="Aptos" panose="020B0004020202020204" pitchFamily="34" charset="0"/>
              </a:rPr>
              <a:t>The motivation behind this project stems from the critical need to combat credit card fraud effectively.</a:t>
            </a:r>
          </a:p>
          <a:p>
            <a:pPr algn="just">
              <a:buFont typeface="Arial" pitchFamily="34" charset="0"/>
              <a:buChar char="•"/>
            </a:pPr>
            <a:r>
              <a:rPr lang="en-US" altLang="ko-KR" i="0" dirty="0">
                <a:solidFill>
                  <a:schemeClr val="tx1"/>
                </a:solidFill>
                <a:latin typeface="Aptos" panose="020B0004020202020204" pitchFamily="34" charset="0"/>
              </a:rPr>
              <a:t>Fraudulent transactions not only result in financial losses but also have broader implications, such as compromising customer confidence in electronic payment systems.</a:t>
            </a:r>
          </a:p>
          <a:p>
            <a:pPr algn="just">
              <a:buFont typeface="Arial" pitchFamily="34" charset="0"/>
              <a:buChar char="•"/>
            </a:pPr>
            <a:r>
              <a:rPr lang="en-US" altLang="ko-KR" i="0" dirty="0">
                <a:solidFill>
                  <a:schemeClr val="tx1"/>
                </a:solidFill>
                <a:latin typeface="Aptos" panose="020B0004020202020204" pitchFamily="34" charset="0"/>
              </a:rPr>
              <a:t>By implementing advanced fraud detection algorithms, we aim to mitigate these risks and enhance the security of credit card transactions.</a:t>
            </a:r>
            <a:endParaRPr lang="ko-KR" altLang="en-US" i="0" dirty="0">
              <a:solidFill>
                <a:schemeClr val="tx1"/>
              </a:solidFill>
              <a:latin typeface="Aptos" panose="020B0004020202020204" pitchFamily="34" charset="0"/>
            </a:endParaRPr>
          </a:p>
        </p:txBody>
      </p:sp>
      <p:sp>
        <p:nvSpPr>
          <p:cNvPr id="4" name="Slide Number Placeholder 3">
            <a:extLst>
              <a:ext uri="{FF2B5EF4-FFF2-40B4-BE49-F238E27FC236}">
                <a16:creationId xmlns:a16="http://schemas.microsoft.com/office/drawing/2014/main" id="{8405FC83-A100-AA33-F012-3E250A827AC5}"/>
              </a:ext>
            </a:extLst>
          </p:cNvPr>
          <p:cNvSpPr>
            <a:spLocks noGrp="1"/>
          </p:cNvSpPr>
          <p:nvPr>
            <p:ph type="sldNum" sz="quarter" idx="12"/>
          </p:nvPr>
        </p:nvSpPr>
        <p:spPr/>
        <p:txBody>
          <a:bodyPr/>
          <a:lstStyle/>
          <a:p>
            <a:fld id="{EE6BC638-39B7-4287-91A7-2A3DDA573295}" type="slidenum">
              <a:rPr lang="ko-KR" altLang="en-US" smtClean="0"/>
              <a:pPr/>
              <a:t>3</a:t>
            </a:fld>
            <a:endParaRPr lang="ko-KR" altLang="en-US"/>
          </a:p>
        </p:txBody>
      </p:sp>
    </p:spTree>
    <p:extLst>
      <p:ext uri="{BB962C8B-B14F-4D97-AF65-F5344CB8AC3E}">
        <p14:creationId xmlns:p14="http://schemas.microsoft.com/office/powerpoint/2010/main" val="372605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latin typeface="Aptos" panose="020B0004020202020204" pitchFamily="34" charset="0"/>
              </a:rPr>
              <a:t>Common Fraud Techniques/Trends</a:t>
            </a:r>
            <a:endParaRPr lang="ko-KR" altLang="en-US" dirty="0">
              <a:latin typeface="Aptos" panose="020B0004020202020204" pitchFamily="34" charset="0"/>
            </a:endParaRPr>
          </a:p>
        </p:txBody>
      </p:sp>
      <p:sp>
        <p:nvSpPr>
          <p:cNvPr id="37" name="내용 개체 틀 36"/>
          <p:cNvSpPr>
            <a:spLocks noGrp="1"/>
          </p:cNvSpPr>
          <p:nvPr>
            <p:ph idx="1"/>
          </p:nvPr>
        </p:nvSpPr>
        <p:spPr>
          <a:xfrm>
            <a:off x="766649" y="1772816"/>
            <a:ext cx="10369911" cy="4463848"/>
          </a:xfrm>
        </p:spPr>
        <p:txBody>
          <a:bodyPr/>
          <a:lstStyle/>
          <a:p>
            <a:pPr algn="just">
              <a:buFont typeface="Arial" panose="020B0604020202020204" pitchFamily="34" charset="0"/>
              <a:buChar char="•"/>
            </a:pPr>
            <a:r>
              <a:rPr lang="en-US" b="1" i="0" dirty="0">
                <a:latin typeface="Aptos" panose="020B0004020202020204" pitchFamily="34" charset="0"/>
              </a:rPr>
              <a:t>Identity Theft: </a:t>
            </a:r>
            <a:r>
              <a:rPr lang="en-US" i="0" dirty="0">
                <a:latin typeface="Aptos" panose="020B0004020202020204" pitchFamily="34" charset="0"/>
              </a:rPr>
              <a:t>Criminals steal personal information to open new fraudulent accounts or make unauthorized purchases. </a:t>
            </a:r>
          </a:p>
          <a:p>
            <a:pPr algn="just">
              <a:buFont typeface="Arial" panose="020B0604020202020204" pitchFamily="34" charset="0"/>
              <a:buChar char="•"/>
            </a:pPr>
            <a:r>
              <a:rPr lang="en-US" b="1" i="0" dirty="0">
                <a:latin typeface="Aptos" panose="020B0004020202020204" pitchFamily="34" charset="0"/>
              </a:rPr>
              <a:t>Account Takeover: </a:t>
            </a:r>
            <a:r>
              <a:rPr lang="en-US" i="0" dirty="0">
                <a:latin typeface="Aptos" panose="020B0004020202020204" pitchFamily="34" charset="0"/>
              </a:rPr>
              <a:t>Fraudsters gain access to existing accounts and drain funds or make illegal transactions. </a:t>
            </a:r>
          </a:p>
          <a:p>
            <a:pPr algn="just">
              <a:buFont typeface="Arial" panose="020B0604020202020204" pitchFamily="34" charset="0"/>
              <a:buChar char="•"/>
            </a:pPr>
            <a:r>
              <a:rPr lang="en-US" b="1" i="0" dirty="0">
                <a:latin typeface="Aptos" panose="020B0004020202020204" pitchFamily="34" charset="0"/>
              </a:rPr>
              <a:t>Card-Not-Present Fraud: </a:t>
            </a:r>
            <a:r>
              <a:rPr lang="en-US" i="0" dirty="0">
                <a:latin typeface="Aptos" panose="020B0004020202020204" pitchFamily="34" charset="0"/>
              </a:rPr>
              <a:t>Thieves use stolen card details for online or phone purchases  without the physical card.</a:t>
            </a:r>
            <a:endParaRPr lang="ko-KR" altLang="en-US" i="0" dirty="0">
              <a:latin typeface="Aptos" panose="020B0004020202020204" pitchFamily="34" charset="0"/>
            </a:endParaRPr>
          </a:p>
        </p:txBody>
      </p:sp>
      <p:sp>
        <p:nvSpPr>
          <p:cNvPr id="3" name="Slide Number Placeholder 2">
            <a:extLst>
              <a:ext uri="{FF2B5EF4-FFF2-40B4-BE49-F238E27FC236}">
                <a16:creationId xmlns:a16="http://schemas.microsoft.com/office/drawing/2014/main" id="{5287F9AA-6AF4-4FEE-15F2-79B38744BF29}"/>
              </a:ext>
            </a:extLst>
          </p:cNvPr>
          <p:cNvSpPr>
            <a:spLocks noGrp="1"/>
          </p:cNvSpPr>
          <p:nvPr>
            <p:ph type="sldNum" sz="quarter" idx="12"/>
          </p:nvPr>
        </p:nvSpPr>
        <p:spPr/>
        <p:txBody>
          <a:bodyPr/>
          <a:lstStyle/>
          <a:p>
            <a:fld id="{EE6BC638-39B7-4287-91A7-2A3DDA573295}" type="slidenum">
              <a:rPr lang="ko-KR" altLang="en-US" smtClean="0"/>
              <a:pPr/>
              <a:t>4</a:t>
            </a:fld>
            <a:endParaRPr lang="ko-KR" altLang="en-US"/>
          </a:p>
        </p:txBody>
      </p:sp>
    </p:spTree>
    <p:extLst>
      <p:ext uri="{BB962C8B-B14F-4D97-AF65-F5344CB8AC3E}">
        <p14:creationId xmlns:p14="http://schemas.microsoft.com/office/powerpoint/2010/main" val="81082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Importance of Fraud Detection</a:t>
            </a:r>
            <a:endParaRPr lang="ko-KR" altLang="en-US" dirty="0">
              <a:latin typeface="Aptos" panose="020B0004020202020204" pitchFamily="34" charset="0"/>
            </a:endParaRPr>
          </a:p>
        </p:txBody>
      </p:sp>
      <p:sp>
        <p:nvSpPr>
          <p:cNvPr id="3" name="내용 개체 틀 36">
            <a:extLst>
              <a:ext uri="{FF2B5EF4-FFF2-40B4-BE49-F238E27FC236}">
                <a16:creationId xmlns:a16="http://schemas.microsoft.com/office/drawing/2014/main" id="{81D1ED20-65CD-DEA0-211A-B861E6E713B7}"/>
              </a:ext>
            </a:extLst>
          </p:cNvPr>
          <p:cNvSpPr txBox="1">
            <a:spLocks/>
          </p:cNvSpPr>
          <p:nvPr/>
        </p:nvSpPr>
        <p:spPr>
          <a:xfrm>
            <a:off x="766649" y="1772816"/>
            <a:ext cx="10369911" cy="4463848"/>
          </a:xfrm>
          <a:prstGeom prst="rect">
            <a:avLst/>
          </a:prstGeom>
        </p:spPr>
        <p:txBody>
          <a:bodyPr vert="horz" lIns="99569" tIns="49785" rIns="99569" bIns="49785" rtlCol="0">
            <a:normAutofit/>
          </a:bodyPr>
          <a:lstStyle>
            <a:lvl1pPr marL="373533" indent="-37353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1pPr>
            <a:lvl2pPr marL="809322" indent="-311277"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2pPr>
            <a:lvl3pPr marL="1245111"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3pPr>
            <a:lvl4pPr marL="1743155"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4pPr>
            <a:lvl5pPr marL="2241199"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5pPr>
            <a:lvl6pPr marL="2739243"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6pPr>
            <a:lvl7pPr marL="3237287"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7pPr>
            <a:lvl8pPr marL="3735332"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8pPr>
            <a:lvl9pPr marL="4233376"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9pPr>
          </a:lstStyle>
          <a:p>
            <a:pPr algn="just">
              <a:buFont typeface="Arial" pitchFamily="34" charset="0"/>
              <a:buChar char="•"/>
            </a:pPr>
            <a:r>
              <a:rPr lang="en-US" altLang="ko-KR" b="1" i="0" dirty="0">
                <a:solidFill>
                  <a:schemeClr val="tx1"/>
                </a:solidFill>
                <a:latin typeface="Aptos" panose="020B0004020202020204" pitchFamily="34" charset="0"/>
              </a:rPr>
              <a:t>Protect Consumers: </a:t>
            </a:r>
            <a:r>
              <a:rPr lang="en-US" altLang="ko-KR" i="0" dirty="0">
                <a:solidFill>
                  <a:schemeClr val="tx1"/>
                </a:solidFill>
                <a:latin typeface="Aptos" panose="020B0004020202020204" pitchFamily="34" charset="0"/>
              </a:rPr>
              <a:t>Fraud detection helps safeguard customers from unauthorized transactions and identity theft, preserving their financial well-being.</a:t>
            </a:r>
          </a:p>
          <a:p>
            <a:pPr algn="just">
              <a:buFont typeface="Arial" pitchFamily="34" charset="0"/>
              <a:buChar char="•"/>
            </a:pPr>
            <a:r>
              <a:rPr lang="en-US" altLang="ko-KR" b="1" i="0" dirty="0">
                <a:solidFill>
                  <a:schemeClr val="tx1"/>
                </a:solidFill>
                <a:latin typeface="Aptos" panose="020B0004020202020204" pitchFamily="34" charset="0"/>
              </a:rPr>
              <a:t>Maintain Business Integrity: </a:t>
            </a:r>
            <a:r>
              <a:rPr lang="en-US" altLang="ko-KR" i="0" dirty="0">
                <a:solidFill>
                  <a:schemeClr val="tx1"/>
                </a:solidFill>
                <a:latin typeface="Aptos" panose="020B0004020202020204" pitchFamily="34" charset="0"/>
              </a:rPr>
              <a:t>Robust fraud prevention enables companies to uphold their reputation and continue providing secure payment services.</a:t>
            </a:r>
          </a:p>
          <a:p>
            <a:pPr algn="just">
              <a:buFont typeface="Arial" pitchFamily="34" charset="0"/>
              <a:buChar char="•"/>
            </a:pPr>
            <a:r>
              <a:rPr lang="en-US" altLang="ko-KR" b="1" i="0" dirty="0">
                <a:solidFill>
                  <a:schemeClr val="tx1"/>
                </a:solidFill>
                <a:latin typeface="Aptos" panose="020B0004020202020204" pitchFamily="34" charset="0"/>
              </a:rPr>
              <a:t>Comply with Regulations: </a:t>
            </a:r>
            <a:r>
              <a:rPr lang="en-US" altLang="ko-KR" i="0" dirty="0">
                <a:solidFill>
                  <a:schemeClr val="tx1"/>
                </a:solidFill>
                <a:latin typeface="Aptos" panose="020B0004020202020204" pitchFamily="34" charset="0"/>
              </a:rPr>
              <a:t>Effective fraud management is often required by law to meet industry standards and avoid penalties.</a:t>
            </a:r>
          </a:p>
        </p:txBody>
      </p:sp>
      <p:sp>
        <p:nvSpPr>
          <p:cNvPr id="4" name="Slide Number Placeholder 3">
            <a:extLst>
              <a:ext uri="{FF2B5EF4-FFF2-40B4-BE49-F238E27FC236}">
                <a16:creationId xmlns:a16="http://schemas.microsoft.com/office/drawing/2014/main" id="{8405FC83-A100-AA33-F012-3E250A827AC5}"/>
              </a:ext>
            </a:extLst>
          </p:cNvPr>
          <p:cNvSpPr>
            <a:spLocks noGrp="1"/>
          </p:cNvSpPr>
          <p:nvPr>
            <p:ph type="sldNum" sz="quarter" idx="12"/>
          </p:nvPr>
        </p:nvSpPr>
        <p:spPr/>
        <p:txBody>
          <a:bodyPr/>
          <a:lstStyle/>
          <a:p>
            <a:fld id="{EE6BC638-39B7-4287-91A7-2A3DDA573295}" type="slidenum">
              <a:rPr lang="ko-KR" altLang="en-US" smtClean="0"/>
              <a:pPr/>
              <a:t>5</a:t>
            </a:fld>
            <a:endParaRPr lang="ko-K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62593" y="254168"/>
            <a:ext cx="8713727" cy="798568"/>
          </a:xfrm>
        </p:spPr>
        <p:txBody>
          <a:bodyPr>
            <a:normAutofit fontScale="90000"/>
          </a:bodyPr>
          <a:lstStyle/>
          <a:p>
            <a:r>
              <a:rPr lang="en-US" altLang="ko-KR" dirty="0">
                <a:latin typeface="Aptos" panose="020B0004020202020204" pitchFamily="34" charset="0"/>
              </a:rPr>
              <a:t>Implementing a Fraud Detection System</a:t>
            </a:r>
            <a:endParaRPr lang="ko-KR" altLang="en-US" dirty="0">
              <a:latin typeface="Aptos" panose="020B0004020202020204" pitchFamily="34" charset="0"/>
            </a:endParaRPr>
          </a:p>
        </p:txBody>
      </p:sp>
      <p:sp>
        <p:nvSpPr>
          <p:cNvPr id="37" name="내용 개체 틀 36"/>
          <p:cNvSpPr>
            <a:spLocks noGrp="1"/>
          </p:cNvSpPr>
          <p:nvPr>
            <p:ph idx="1"/>
          </p:nvPr>
        </p:nvSpPr>
        <p:spPr>
          <a:xfrm>
            <a:off x="766649" y="1772816"/>
            <a:ext cx="10369911" cy="4463848"/>
          </a:xfrm>
        </p:spPr>
        <p:txBody>
          <a:bodyPr/>
          <a:lstStyle/>
          <a:p>
            <a:pPr algn="just">
              <a:buFont typeface="Arial" panose="020B0604020202020204" pitchFamily="34" charset="0"/>
              <a:buChar char="•"/>
            </a:pPr>
            <a:r>
              <a:rPr lang="en-US" b="1" i="0" dirty="0">
                <a:latin typeface="Aptos" panose="020B0004020202020204" pitchFamily="34" charset="0"/>
              </a:rPr>
              <a:t>Data Collection </a:t>
            </a:r>
          </a:p>
          <a:p>
            <a:pPr marL="435789" lvl="1" indent="0" algn="just"/>
            <a:r>
              <a:rPr lang="en-US" i="0" dirty="0">
                <a:latin typeface="Aptos" panose="020B0004020202020204" pitchFamily="34" charset="0"/>
              </a:rPr>
              <a:t>Gather transaction data from multiple sources. </a:t>
            </a:r>
          </a:p>
          <a:p>
            <a:pPr algn="just">
              <a:buFont typeface="Arial" panose="020B0604020202020204" pitchFamily="34" charset="0"/>
              <a:buChar char="•"/>
            </a:pPr>
            <a:r>
              <a:rPr lang="en-US" b="1" i="0" dirty="0">
                <a:latin typeface="Aptos" panose="020B0004020202020204" pitchFamily="34" charset="0"/>
              </a:rPr>
              <a:t>Data Processing </a:t>
            </a:r>
          </a:p>
          <a:p>
            <a:pPr marL="435789" lvl="1" indent="0" algn="just"/>
            <a:r>
              <a:rPr lang="en-US" i="0" dirty="0">
                <a:latin typeface="Aptos" panose="020B0004020202020204" pitchFamily="34" charset="0"/>
              </a:rPr>
              <a:t>Clean, normalize, and transform the data for analysis. </a:t>
            </a:r>
          </a:p>
          <a:p>
            <a:pPr algn="just">
              <a:buFont typeface="Arial" panose="020B0604020202020204" pitchFamily="34" charset="0"/>
              <a:buChar char="•"/>
            </a:pPr>
            <a:r>
              <a:rPr lang="en-US" b="1" i="0" dirty="0">
                <a:latin typeface="Aptos" panose="020B0004020202020204" pitchFamily="34" charset="0"/>
              </a:rPr>
              <a:t>Machine Learning </a:t>
            </a:r>
          </a:p>
          <a:p>
            <a:pPr marL="435789" lvl="1" indent="0" algn="just"/>
            <a:r>
              <a:rPr lang="en-US" i="0" dirty="0">
                <a:latin typeface="Aptos" panose="020B0004020202020204" pitchFamily="34" charset="0"/>
              </a:rPr>
              <a:t>Train and deploy predictive models to identify fraud. </a:t>
            </a:r>
          </a:p>
          <a:p>
            <a:pPr algn="just">
              <a:buFont typeface="Arial" panose="020B0604020202020204" pitchFamily="34" charset="0"/>
              <a:buChar char="•"/>
            </a:pPr>
            <a:r>
              <a:rPr lang="en-US" b="1" i="0" dirty="0">
                <a:latin typeface="Aptos" panose="020B0004020202020204" pitchFamily="34" charset="0"/>
              </a:rPr>
              <a:t>Real-Time Monitoring </a:t>
            </a:r>
          </a:p>
          <a:p>
            <a:pPr marL="435789" lvl="1" indent="0" algn="just"/>
            <a:r>
              <a:rPr lang="en-US" i="0" dirty="0">
                <a:latin typeface="Aptos" panose="020B0004020202020204" pitchFamily="34" charset="0"/>
              </a:rPr>
              <a:t>Continuously monitor transactions and flag suspicious activity</a:t>
            </a:r>
            <a:endParaRPr lang="ko-KR" altLang="en-US" i="0" dirty="0">
              <a:latin typeface="Aptos" panose="020B0004020202020204" pitchFamily="34" charset="0"/>
            </a:endParaRPr>
          </a:p>
        </p:txBody>
      </p:sp>
      <p:sp>
        <p:nvSpPr>
          <p:cNvPr id="3" name="Slide Number Placeholder 2">
            <a:extLst>
              <a:ext uri="{FF2B5EF4-FFF2-40B4-BE49-F238E27FC236}">
                <a16:creationId xmlns:a16="http://schemas.microsoft.com/office/drawing/2014/main" id="{5287F9AA-6AF4-4FEE-15F2-79B38744BF29}"/>
              </a:ext>
            </a:extLst>
          </p:cNvPr>
          <p:cNvSpPr>
            <a:spLocks noGrp="1"/>
          </p:cNvSpPr>
          <p:nvPr>
            <p:ph type="sldNum" sz="quarter" idx="12"/>
          </p:nvPr>
        </p:nvSpPr>
        <p:spPr/>
        <p:txBody>
          <a:bodyPr/>
          <a:lstStyle/>
          <a:p>
            <a:fld id="{EE6BC638-39B7-4287-91A7-2A3DDA573295}" type="slidenum">
              <a:rPr lang="ko-KR" altLang="en-US" smtClean="0"/>
              <a:pPr/>
              <a:t>6</a:t>
            </a:fld>
            <a:endParaRPr lang="ko-KR" altLang="en-US"/>
          </a:p>
        </p:txBody>
      </p:sp>
    </p:spTree>
    <p:extLst>
      <p:ext uri="{BB962C8B-B14F-4D97-AF65-F5344CB8AC3E}">
        <p14:creationId xmlns:p14="http://schemas.microsoft.com/office/powerpoint/2010/main" val="29426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Fraud Detection Algorithms</a:t>
            </a:r>
            <a:endParaRPr lang="ko-KR" altLang="en-US" dirty="0">
              <a:latin typeface="Aptos" panose="020B0004020202020204" pitchFamily="34" charset="0"/>
            </a:endParaRPr>
          </a:p>
        </p:txBody>
      </p:sp>
      <p:sp>
        <p:nvSpPr>
          <p:cNvPr id="3" name="내용 개체 틀 36">
            <a:extLst>
              <a:ext uri="{FF2B5EF4-FFF2-40B4-BE49-F238E27FC236}">
                <a16:creationId xmlns:a16="http://schemas.microsoft.com/office/drawing/2014/main" id="{81D1ED20-65CD-DEA0-211A-B861E6E713B7}"/>
              </a:ext>
            </a:extLst>
          </p:cNvPr>
          <p:cNvSpPr txBox="1">
            <a:spLocks/>
          </p:cNvSpPr>
          <p:nvPr/>
        </p:nvSpPr>
        <p:spPr>
          <a:xfrm>
            <a:off x="766649" y="1772816"/>
            <a:ext cx="10369911" cy="4463848"/>
          </a:xfrm>
          <a:prstGeom prst="rect">
            <a:avLst/>
          </a:prstGeom>
        </p:spPr>
        <p:txBody>
          <a:bodyPr vert="horz" lIns="99569" tIns="49785" rIns="99569" bIns="49785" rtlCol="0">
            <a:normAutofit/>
          </a:bodyPr>
          <a:lstStyle>
            <a:lvl1pPr marL="373533" indent="-37353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1pPr>
            <a:lvl2pPr marL="809322" indent="-311277"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2pPr>
            <a:lvl3pPr marL="1245111"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3pPr>
            <a:lvl4pPr marL="1743155"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4pPr>
            <a:lvl5pPr marL="2241199"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5pPr>
            <a:lvl6pPr marL="2739243"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6pPr>
            <a:lvl7pPr marL="3237287"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7pPr>
            <a:lvl8pPr marL="3735332"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8pPr>
            <a:lvl9pPr marL="4233376"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9pPr>
          </a:lstStyle>
          <a:p>
            <a:pPr marL="457200" indent="-457200" algn="just">
              <a:buFont typeface="+mj-lt"/>
              <a:buAutoNum type="arabicPeriod"/>
            </a:pPr>
            <a:r>
              <a:rPr lang="en-IN" b="1" i="0" dirty="0">
                <a:solidFill>
                  <a:schemeClr val="tx1"/>
                </a:solidFill>
                <a:latin typeface="Aptos" panose="020B0004020202020204" pitchFamily="34" charset="0"/>
              </a:rPr>
              <a:t>Rule-Based Systems</a:t>
            </a:r>
          </a:p>
          <a:p>
            <a:pPr marL="435789" lvl="1" indent="0" algn="just"/>
            <a:r>
              <a:rPr lang="en-IN" i="0" dirty="0">
                <a:solidFill>
                  <a:schemeClr val="tx1"/>
                </a:solidFill>
                <a:latin typeface="Aptos" panose="020B0004020202020204" pitchFamily="34" charset="0"/>
              </a:rPr>
              <a:t>Predefined rules and thresholds identify known fraud patterns. </a:t>
            </a:r>
          </a:p>
          <a:p>
            <a:pPr marL="457200" indent="-457200" algn="just">
              <a:buFont typeface="+mj-lt"/>
              <a:buAutoNum type="arabicPeriod"/>
            </a:pPr>
            <a:r>
              <a:rPr lang="en-IN" b="1" i="0" dirty="0">
                <a:solidFill>
                  <a:schemeClr val="tx1"/>
                </a:solidFill>
                <a:latin typeface="Aptos" panose="020B0004020202020204" pitchFamily="34" charset="0"/>
              </a:rPr>
              <a:t>Machine Learning</a:t>
            </a:r>
          </a:p>
          <a:p>
            <a:pPr marL="435789" lvl="1" indent="0" algn="just"/>
            <a:r>
              <a:rPr lang="en-IN" i="0" dirty="0">
                <a:solidFill>
                  <a:schemeClr val="tx1"/>
                </a:solidFill>
                <a:latin typeface="Aptos" panose="020B0004020202020204" pitchFamily="34" charset="0"/>
              </a:rPr>
              <a:t>Advanced algorithms analyse data to automatically detect anomalies and evolving fraud </a:t>
            </a:r>
          </a:p>
          <a:p>
            <a:pPr marL="435789" lvl="1" indent="0" algn="just"/>
            <a:r>
              <a:rPr lang="en-IN" i="0" dirty="0">
                <a:solidFill>
                  <a:schemeClr val="tx1"/>
                </a:solidFill>
                <a:latin typeface="Aptos" panose="020B0004020202020204" pitchFamily="34" charset="0"/>
              </a:rPr>
              <a:t>tactics. </a:t>
            </a:r>
          </a:p>
          <a:p>
            <a:pPr marL="457200" indent="-457200" algn="just">
              <a:buFont typeface="+mj-lt"/>
              <a:buAutoNum type="arabicPeriod"/>
            </a:pPr>
            <a:r>
              <a:rPr lang="en-IN" b="1" i="0" dirty="0">
                <a:solidFill>
                  <a:schemeClr val="tx1"/>
                </a:solidFill>
                <a:latin typeface="Aptos" panose="020B0004020202020204" pitchFamily="34" charset="0"/>
              </a:rPr>
              <a:t>Behavioral Analytics</a:t>
            </a:r>
          </a:p>
          <a:p>
            <a:pPr marL="435789" lvl="1" indent="0" algn="just"/>
            <a:r>
              <a:rPr lang="en-IN" i="0" dirty="0">
                <a:solidFill>
                  <a:schemeClr val="tx1"/>
                </a:solidFill>
                <a:latin typeface="Aptos" panose="020B0004020202020204" pitchFamily="34" charset="0"/>
              </a:rPr>
              <a:t>Tracking user habits and spending patterns helps uncover suspicious activities</a:t>
            </a:r>
            <a:endParaRPr lang="ko-KR" altLang="en-US" i="0" dirty="0">
              <a:solidFill>
                <a:schemeClr val="tx1"/>
              </a:solidFill>
              <a:latin typeface="Aptos" panose="020B0004020202020204" pitchFamily="34" charset="0"/>
            </a:endParaRPr>
          </a:p>
        </p:txBody>
      </p:sp>
      <p:sp>
        <p:nvSpPr>
          <p:cNvPr id="4" name="Slide Number Placeholder 3">
            <a:extLst>
              <a:ext uri="{FF2B5EF4-FFF2-40B4-BE49-F238E27FC236}">
                <a16:creationId xmlns:a16="http://schemas.microsoft.com/office/drawing/2014/main" id="{8405FC83-A100-AA33-F012-3E250A827AC5}"/>
              </a:ext>
            </a:extLst>
          </p:cNvPr>
          <p:cNvSpPr>
            <a:spLocks noGrp="1"/>
          </p:cNvSpPr>
          <p:nvPr>
            <p:ph type="sldNum" sz="quarter" idx="12"/>
          </p:nvPr>
        </p:nvSpPr>
        <p:spPr/>
        <p:txBody>
          <a:bodyPr/>
          <a:lstStyle/>
          <a:p>
            <a:fld id="{EE6BC638-39B7-4287-91A7-2A3DDA573295}" type="slidenum">
              <a:rPr lang="ko-KR" altLang="en-US" smtClean="0"/>
              <a:pPr/>
              <a:t>7</a:t>
            </a:fld>
            <a:endParaRPr lang="ko-KR" altLang="en-US"/>
          </a:p>
        </p:txBody>
      </p:sp>
    </p:spTree>
    <p:extLst>
      <p:ext uri="{BB962C8B-B14F-4D97-AF65-F5344CB8AC3E}">
        <p14:creationId xmlns:p14="http://schemas.microsoft.com/office/powerpoint/2010/main" val="182649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Problem Setting</a:t>
            </a:r>
            <a:endParaRPr lang="ko-KR" altLang="en-US" dirty="0">
              <a:latin typeface="Aptos" panose="020B0004020202020204" pitchFamily="34" charset="0"/>
            </a:endParaRPr>
          </a:p>
        </p:txBody>
      </p:sp>
      <p:sp>
        <p:nvSpPr>
          <p:cNvPr id="37" name="내용 개체 틀 36"/>
          <p:cNvSpPr>
            <a:spLocks noGrp="1"/>
          </p:cNvSpPr>
          <p:nvPr>
            <p:ph idx="1"/>
          </p:nvPr>
        </p:nvSpPr>
        <p:spPr>
          <a:xfrm>
            <a:off x="766649" y="1772816"/>
            <a:ext cx="10369911" cy="4463848"/>
          </a:xfrm>
        </p:spPr>
        <p:txBody>
          <a:bodyPr/>
          <a:lstStyle/>
          <a:p>
            <a:pPr algn="just">
              <a:buFont typeface="Arial" panose="020B0604020202020204" pitchFamily="34" charset="0"/>
              <a:buChar char="•"/>
            </a:pPr>
            <a:r>
              <a:rPr lang="en-US" altLang="ko-KR" i="0" dirty="0">
                <a:latin typeface="Aptos" panose="020B0004020202020204" pitchFamily="34" charset="0"/>
              </a:rPr>
              <a:t>Credit card fraud detection presents a challenging binary classification problem.</a:t>
            </a:r>
          </a:p>
          <a:p>
            <a:pPr algn="just">
              <a:buFont typeface="Arial" panose="020B0604020202020204" pitchFamily="34" charset="0"/>
              <a:buChar char="•"/>
            </a:pPr>
            <a:r>
              <a:rPr lang="en-US" altLang="ko-KR" i="0" dirty="0">
                <a:latin typeface="Aptos" panose="020B0004020202020204" pitchFamily="34" charset="0"/>
              </a:rPr>
              <a:t>Fraudsters continually evolve their tactics to evade detection, making it difficult to distinguish fraudulent transactions from legitimate ones.</a:t>
            </a:r>
          </a:p>
          <a:p>
            <a:pPr algn="just">
              <a:buFont typeface="Arial" panose="020B0604020202020204" pitchFamily="34" charset="0"/>
              <a:buChar char="•"/>
            </a:pPr>
            <a:r>
              <a:rPr lang="en-US" altLang="ko-KR" i="0" dirty="0">
                <a:latin typeface="Aptos" panose="020B0004020202020204" pitchFamily="34" charset="0"/>
              </a:rPr>
              <a:t>Furthermore, the inherent imbalance in transaction datasets, where fraudulent transactions are a minority, exacerbates the challenge of building accurate detection models.</a:t>
            </a:r>
            <a:endParaRPr lang="ko-KR" altLang="en-US" i="0" dirty="0">
              <a:latin typeface="Aptos" panose="020B0004020202020204" pitchFamily="34" charset="0"/>
            </a:endParaRPr>
          </a:p>
        </p:txBody>
      </p:sp>
      <p:sp>
        <p:nvSpPr>
          <p:cNvPr id="3" name="Slide Number Placeholder 2">
            <a:extLst>
              <a:ext uri="{FF2B5EF4-FFF2-40B4-BE49-F238E27FC236}">
                <a16:creationId xmlns:a16="http://schemas.microsoft.com/office/drawing/2014/main" id="{E4B13E22-5566-7385-15F9-F9851C0C0921}"/>
              </a:ext>
            </a:extLst>
          </p:cNvPr>
          <p:cNvSpPr>
            <a:spLocks noGrp="1"/>
          </p:cNvSpPr>
          <p:nvPr>
            <p:ph type="sldNum" sz="quarter" idx="12"/>
          </p:nvPr>
        </p:nvSpPr>
        <p:spPr/>
        <p:txBody>
          <a:bodyPr/>
          <a:lstStyle/>
          <a:p>
            <a:fld id="{EE6BC638-39B7-4287-91A7-2A3DDA573295}" type="slidenum">
              <a:rPr lang="ko-KR" altLang="en-US" smtClean="0"/>
              <a:pPr/>
              <a:t>8</a:t>
            </a:fld>
            <a:endParaRPr lang="ko-KR" altLang="en-US" dirty="0"/>
          </a:p>
        </p:txBody>
      </p:sp>
    </p:spTree>
    <p:extLst>
      <p:ext uri="{BB962C8B-B14F-4D97-AF65-F5344CB8AC3E}">
        <p14:creationId xmlns:p14="http://schemas.microsoft.com/office/powerpoint/2010/main" val="102119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Aptos" panose="020B0004020202020204" pitchFamily="34" charset="0"/>
              </a:rPr>
              <a:t>Dataset Description</a:t>
            </a:r>
            <a:endParaRPr lang="ko-KR" altLang="en-US" dirty="0">
              <a:latin typeface="Aptos" panose="020B0004020202020204" pitchFamily="34" charset="0"/>
            </a:endParaRPr>
          </a:p>
        </p:txBody>
      </p:sp>
      <p:sp>
        <p:nvSpPr>
          <p:cNvPr id="3" name="내용 개체 틀 36">
            <a:extLst>
              <a:ext uri="{FF2B5EF4-FFF2-40B4-BE49-F238E27FC236}">
                <a16:creationId xmlns:a16="http://schemas.microsoft.com/office/drawing/2014/main" id="{81D1ED20-65CD-DEA0-211A-B861E6E713B7}"/>
              </a:ext>
            </a:extLst>
          </p:cNvPr>
          <p:cNvSpPr txBox="1">
            <a:spLocks/>
          </p:cNvSpPr>
          <p:nvPr/>
        </p:nvSpPr>
        <p:spPr>
          <a:xfrm>
            <a:off x="766649" y="1772816"/>
            <a:ext cx="10369911" cy="4463848"/>
          </a:xfrm>
          <a:prstGeom prst="rect">
            <a:avLst/>
          </a:prstGeom>
        </p:spPr>
        <p:txBody>
          <a:bodyPr vert="horz" lIns="99569" tIns="49785" rIns="99569" bIns="49785" rtlCol="0">
            <a:normAutofit/>
          </a:bodyPr>
          <a:lstStyle>
            <a:lvl1pPr marL="373533" indent="-37353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1pPr>
            <a:lvl2pPr marL="809322" indent="-311277"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2pPr>
            <a:lvl3pPr marL="1245111"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3pPr>
            <a:lvl4pPr marL="1743155"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4pPr>
            <a:lvl5pPr marL="2241199" indent="-249023" algn="l" defTabSz="996088" rtl="0" eaLnBrk="1" latinLnBrk="1" hangingPunct="1">
              <a:spcBef>
                <a:spcPct val="20000"/>
              </a:spcBef>
              <a:buFont typeface="Arial" pitchFamily="34" charset="0"/>
              <a:buNone/>
              <a:defRPr lang="ko-KR" altLang="en-US" sz="2001" i="1" kern="1200" baseline="0">
                <a:solidFill>
                  <a:schemeClr val="tx1">
                    <a:lumMod val="75000"/>
                    <a:lumOff val="25000"/>
                  </a:schemeClr>
                </a:solidFill>
                <a:latin typeface="+mj-lt"/>
                <a:ea typeface="맑은 고딕" pitchFamily="50" charset="-127"/>
                <a:cs typeface="+mn-cs"/>
              </a:defRPr>
            </a:lvl5pPr>
            <a:lvl6pPr marL="2739243"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6pPr>
            <a:lvl7pPr marL="3237287"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7pPr>
            <a:lvl8pPr marL="3735332"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8pPr>
            <a:lvl9pPr marL="4233376" indent="-249023" algn="l" defTabSz="996088" rtl="0" eaLnBrk="1" latinLnBrk="1" hangingPunct="1">
              <a:spcBef>
                <a:spcPct val="20000"/>
              </a:spcBef>
              <a:buFont typeface="Arial" pitchFamily="34" charset="0"/>
              <a:buChar char="•"/>
              <a:defRPr sz="2201" kern="1200">
                <a:solidFill>
                  <a:schemeClr val="tx1"/>
                </a:solidFill>
                <a:latin typeface="+mn-lt"/>
                <a:ea typeface="+mn-ea"/>
                <a:cs typeface="+mn-cs"/>
              </a:defRPr>
            </a:lvl9pPr>
          </a:lstStyle>
          <a:p>
            <a:pPr algn="just">
              <a:buFont typeface="Arial" pitchFamily="34" charset="0"/>
              <a:buChar char="•"/>
            </a:pPr>
            <a:r>
              <a:rPr lang="en-US" altLang="ko-KR" i="0" dirty="0">
                <a:solidFill>
                  <a:schemeClr val="tx1"/>
                </a:solidFill>
                <a:latin typeface="Aptos" panose="020B0004020202020204" pitchFamily="34" charset="0"/>
              </a:rPr>
              <a:t>The dataset utilized in this project consists of credit card transactions made by European cardholders during September 2013.</a:t>
            </a:r>
          </a:p>
          <a:p>
            <a:pPr algn="just">
              <a:buFont typeface="Arial" pitchFamily="34" charset="0"/>
              <a:buChar char="•"/>
            </a:pPr>
            <a:r>
              <a:rPr lang="en-US" altLang="ko-KR" i="0" dirty="0">
                <a:solidFill>
                  <a:schemeClr val="tx1"/>
                </a:solidFill>
                <a:latin typeface="Aptos" panose="020B0004020202020204" pitchFamily="34" charset="0"/>
              </a:rPr>
              <a:t>It comprises a total of 284,807 transactions, out of which only 492 are identified as fraudulent, representing a highly imbalanced dataset.</a:t>
            </a:r>
          </a:p>
          <a:p>
            <a:pPr algn="just">
              <a:buFont typeface="Arial" pitchFamily="34" charset="0"/>
              <a:buChar char="•"/>
            </a:pPr>
            <a:r>
              <a:rPr lang="en-US" altLang="ko-KR" i="0" dirty="0">
                <a:solidFill>
                  <a:schemeClr val="tx1"/>
                </a:solidFill>
                <a:latin typeface="Aptos" panose="020B0004020202020204" pitchFamily="34" charset="0"/>
              </a:rPr>
              <a:t>The dataset includes numerical features derived from principal component analysis (PCA), along with 'Time' and 'Amount' variables, and a binary 'Class' variable indicating transaction status.</a:t>
            </a:r>
          </a:p>
          <a:p>
            <a:pPr algn="just">
              <a:buFont typeface="Arial" pitchFamily="34" charset="0"/>
              <a:buChar char="•"/>
            </a:pPr>
            <a:r>
              <a:rPr lang="en-US" i="0" dirty="0">
                <a:solidFill>
                  <a:schemeClr val="tx1"/>
                </a:solidFill>
                <a:latin typeface="Aptos" panose="020B0004020202020204" pitchFamily="34" charset="0"/>
              </a:rPr>
              <a:t>The principal components (V1 - V28) are obtained through PCA transformation, preserving the anonymity of sensitive information.</a:t>
            </a:r>
          </a:p>
          <a:p>
            <a:pPr algn="just">
              <a:buFont typeface="Arial" pitchFamily="34" charset="0"/>
              <a:buChar char="•"/>
            </a:pPr>
            <a:r>
              <a:rPr lang="en-US" i="0" dirty="0">
                <a:solidFill>
                  <a:schemeClr val="tx1"/>
                </a:solidFill>
                <a:latin typeface="Aptos" panose="020B0004020202020204" pitchFamily="34" charset="0"/>
              </a:rPr>
              <a:t>'Time’ variable represents the elapsed time between transactions, while 'Amount' denotes the transaction value.</a:t>
            </a:r>
          </a:p>
          <a:p>
            <a:pPr algn="just">
              <a:buFont typeface="Arial" pitchFamily="34" charset="0"/>
              <a:buChar char="•"/>
            </a:pPr>
            <a:r>
              <a:rPr lang="en-US" i="0" dirty="0">
                <a:solidFill>
                  <a:schemeClr val="tx1"/>
                </a:solidFill>
                <a:latin typeface="Aptos" panose="020B0004020202020204" pitchFamily="34" charset="0"/>
              </a:rPr>
              <a:t>The 'Class' variable serves as the response variable, with value of 1 indicating a fraudulent transaction and 0 representing a legitimate one.</a:t>
            </a:r>
          </a:p>
        </p:txBody>
      </p:sp>
      <p:sp>
        <p:nvSpPr>
          <p:cNvPr id="4" name="Slide Number Placeholder 3">
            <a:extLst>
              <a:ext uri="{FF2B5EF4-FFF2-40B4-BE49-F238E27FC236}">
                <a16:creationId xmlns:a16="http://schemas.microsoft.com/office/drawing/2014/main" id="{2479C161-F3DD-BD27-0D11-086DA8E019C3}"/>
              </a:ext>
            </a:extLst>
          </p:cNvPr>
          <p:cNvSpPr>
            <a:spLocks noGrp="1"/>
          </p:cNvSpPr>
          <p:nvPr>
            <p:ph type="sldNum" sz="quarter" idx="12"/>
          </p:nvPr>
        </p:nvSpPr>
        <p:spPr/>
        <p:txBody>
          <a:bodyPr/>
          <a:lstStyle/>
          <a:p>
            <a:fld id="{EE6BC638-39B7-4287-91A7-2A3DDA573295}" type="slidenum">
              <a:rPr lang="ko-KR" altLang="en-US" smtClean="0"/>
              <a:pPr/>
              <a:t>9</a:t>
            </a:fld>
            <a:endParaRPr lang="ko-KR" altLang="en-US"/>
          </a:p>
        </p:txBody>
      </p:sp>
    </p:spTree>
    <p:extLst>
      <p:ext uri="{BB962C8B-B14F-4D97-AF65-F5344CB8AC3E}">
        <p14:creationId xmlns:p14="http://schemas.microsoft.com/office/powerpoint/2010/main" val="348346397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13028</TotalTime>
  <Words>2240</Words>
  <Application>Microsoft Office PowerPoint</Application>
  <PresentationFormat>Widescreen</PresentationFormat>
  <Paragraphs>207</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굴림체</vt:lpstr>
      <vt:lpstr>맑은 고딕</vt:lpstr>
      <vt:lpstr>Arial</vt:lpstr>
      <vt:lpstr>Calibri Light</vt:lpstr>
      <vt:lpstr>Office 테마</vt:lpstr>
      <vt:lpstr>CREDIT CARD FRAUD DETECTION</vt:lpstr>
      <vt:lpstr>Introduction</vt:lpstr>
      <vt:lpstr>Motivation/Background</vt:lpstr>
      <vt:lpstr>Common Fraud Techniques/Trends</vt:lpstr>
      <vt:lpstr>Importance of Fraud Detection</vt:lpstr>
      <vt:lpstr>Implementing a Fraud Detection System</vt:lpstr>
      <vt:lpstr>Fraud Detection Algorithms</vt:lpstr>
      <vt:lpstr>Problem Setting</vt:lpstr>
      <vt:lpstr>Dataset Description</vt:lpstr>
      <vt:lpstr>Preprocessing</vt:lpstr>
      <vt:lpstr>Exploratory Data Analysis (EDA)</vt:lpstr>
      <vt:lpstr>Exploratory Data Analysis (EDA)</vt:lpstr>
      <vt:lpstr>Random Forest Classifier (Base Model)</vt:lpstr>
      <vt:lpstr>Random Forest Classifier (Base Model)</vt:lpstr>
      <vt:lpstr>Feature Importance Analysis</vt:lpstr>
      <vt:lpstr>Feature Importance Analysis</vt:lpstr>
      <vt:lpstr>XGBoost Classifier</vt:lpstr>
      <vt:lpstr>Parameters of XGBoost</vt:lpstr>
      <vt:lpstr>Optimizing with GPU-Enabled XGBoost Classifier</vt:lpstr>
      <vt:lpstr>Optimizing with GPU-Enabled XGBoost Classifier</vt:lpstr>
      <vt:lpstr>Optimizing with GPU-Enabled XGBoost Classifier</vt:lpstr>
      <vt:lpstr>Hyperparameter Optimization with Random Grid Search and Out-of-Bag Error</vt:lpstr>
      <vt:lpstr>Hyperparameter Optimization with Random Grid Search and Out-of-Bag Error</vt:lpstr>
      <vt:lpstr>Model Interpretability and Visualization: Partial Dependence Plots (PDP)</vt:lpstr>
      <vt:lpstr>Model Interpretability and Visualization: Partial Dependence Plots (PDP)</vt:lpstr>
      <vt:lpstr>Conclusion and Future Trends</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Shivani Shrivastav</cp:lastModifiedBy>
  <cp:revision>21</cp:revision>
  <dcterms:created xsi:type="dcterms:W3CDTF">2010-02-01T08:03:16Z</dcterms:created>
  <dcterms:modified xsi:type="dcterms:W3CDTF">2024-04-24T14:57:27Z</dcterms:modified>
  <cp:category>www.slidemembers.com</cp:category>
</cp:coreProperties>
</file>