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GIF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7924680" y="4554360"/>
            <a:ext cx="902160" cy="261360"/>
          </a:xfrm>
          <a:prstGeom prst="rect">
            <a:avLst/>
          </a:prstGeom>
          <a:ln>
            <a:noFill/>
          </a:ln>
        </p:spPr>
      </p:pic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1120" cy="508680"/>
          </a:xfrm>
          <a:prstGeom prst="rect">
            <a:avLst/>
          </a:prstGeom>
          <a:ln>
            <a:noFill/>
          </a:ln>
        </p:spPr>
      </p:pic>
      <p:pic>
        <p:nvPicPr>
          <p:cNvPr id="3" name="Picture 12"/>
          <p:cNvPicPr/>
          <p:nvPr/>
        </p:nvPicPr>
        <p:blipFill>
          <a:blip r:embed="rId14"/>
          <a:stretch>
            <a:fillRect/>
          </a:stretch>
        </p:blipFill>
        <p:spPr>
          <a:xfrm rot="10800000">
            <a:off x="73141920" y="8721000"/>
            <a:ext cx="9141120" cy="508680"/>
          </a:xfrm>
          <a:prstGeom prst="rect">
            <a:avLst/>
          </a:prstGeom>
          <a:ln>
            <a:noFill/>
          </a:ln>
        </p:spPr>
      </p:pic>
      <p:pic>
        <p:nvPicPr>
          <p:cNvPr id="4" name="Picture 54"/>
          <p:cNvPicPr/>
          <p:nvPr/>
        </p:nvPicPr>
        <p:blipFill>
          <a:blip r:embed="rId15"/>
          <a:srcRect l="259"/>
          <a:stretch>
            <a:fillRect/>
          </a:stretch>
        </p:blipFill>
        <p:spPr>
          <a:xfrm>
            <a:off x="0" y="6480"/>
            <a:ext cx="9141120" cy="5140800"/>
          </a:xfrm>
          <a:prstGeom prst="rect">
            <a:avLst/>
          </a:prstGeom>
          <a:ln>
            <a:noFill/>
          </a:ln>
        </p:spPr>
      </p:pic>
      <p:pic>
        <p:nvPicPr>
          <p:cNvPr id="5" name="Picture 15"/>
          <p:cNvPicPr/>
          <p:nvPr/>
        </p:nvPicPr>
        <p:blipFill>
          <a:blip r:embed="rId16"/>
          <a:stretch>
            <a:fillRect/>
          </a:stretch>
        </p:blipFill>
        <p:spPr>
          <a:xfrm>
            <a:off x="7922520" y="4298040"/>
            <a:ext cx="910080" cy="506520"/>
          </a:xfrm>
          <a:prstGeom prst="rect">
            <a:avLst/>
          </a:prstGeom>
          <a:ln>
            <a:noFill/>
          </a:ln>
        </p:spPr>
      </p:pic>
      <p:pic>
        <p:nvPicPr>
          <p:cNvPr id="6" name="Picture 18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1120" cy="508680"/>
          </a:xfrm>
          <a:prstGeom prst="rect">
            <a:avLst/>
          </a:prstGeom>
          <a:ln>
            <a:noFill/>
          </a:ln>
        </p:spPr>
      </p:pic>
      <p:pic>
        <p:nvPicPr>
          <p:cNvPr id="7" name="Picture 26"/>
          <p:cNvPicPr/>
          <p:nvPr/>
        </p:nvPicPr>
        <p:blipFill>
          <a:blip r:embed="rId14"/>
          <a:stretch>
            <a:fillRect/>
          </a:stretch>
        </p:blipFill>
        <p:spPr>
          <a:xfrm rot="10800000">
            <a:off x="73141920" y="8714520"/>
            <a:ext cx="9141120" cy="50868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50C0DEEE-5583-48A4-981A-FEBFE255537B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26160" y="504000"/>
            <a:ext cx="816732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/>
          </a:bodyPr>
          <a:p>
            <a:pPr algn="ctr">
              <a:lnSpc>
                <a:spcPct val="90000"/>
              </a:lnSpc>
            </a:pPr>
            <a:r>
              <a:rPr lang="en-IN" sz="3300" b="1" strike="noStrike" spc="-1">
                <a:solidFill>
                  <a:srgbClr val="0066A1"/>
                </a:solidFill>
                <a:latin typeface="Calibri" panose="020F0502020204030204"/>
                <a:ea typeface="Calibri" panose="020F0502020204030204"/>
              </a:rPr>
              <a:t>Multi-Objective Optimization for Dynamic Resource Provisioning in a Multi-Cloud Environment using </a:t>
            </a:r>
            <a:br>
              <a:rPr lang="en-IN" sz="3300" b="1" strike="noStrike" spc="-1">
                <a:solidFill>
                  <a:srgbClr val="0066A1"/>
                </a:solidFill>
                <a:latin typeface="Calibri" panose="020F0502020204030204"/>
                <a:ea typeface="Calibri" panose="020F0502020204030204"/>
              </a:rPr>
            </a:br>
            <a:r>
              <a:rPr lang="en-IN" sz="3300" b="1" strike="noStrike" spc="-1">
                <a:solidFill>
                  <a:srgbClr val="0066A1"/>
                </a:solidFill>
                <a:latin typeface="Calibri" panose="020F0502020204030204"/>
                <a:ea typeface="Calibri" panose="020F0502020204030204"/>
              </a:rPr>
              <a:t>Lion Optimization Algorithm</a:t>
            </a:r>
            <a:endParaRPr lang="en-IN" sz="3300" b="0" strike="noStrike" spc="-1">
              <a:latin typeface="Arial" panose="020B0604020202020204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744000" y="3816000"/>
            <a:ext cx="155736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T Chaitra</a:t>
            </a:r>
            <a:b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br>
            <a: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Shivani Agrawal</a:t>
            </a:r>
            <a:b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br>
            <a: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Jeny Jijo</a:t>
            </a:r>
            <a:b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br>
            <a:r>
              <a:rPr lang="en-IN" sz="12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Arti Arya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00" y="2952000"/>
            <a:ext cx="2302560" cy="122256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952000"/>
            <a:ext cx="2229840" cy="122256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76320" y="2382480"/>
            <a:ext cx="9016920" cy="488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20th IEEE International Symposium on Computational Intelligence and Informatics (CINTI 2020) planned to be organized on November 5-7, 2020 in Budapest, Hungary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121280" y="3456000"/>
            <a:ext cx="845280" cy="28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4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Authors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3600000" y="2158920"/>
            <a:ext cx="23760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To be Virtually Presented At</a:t>
            </a:r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4392000" y="2835000"/>
            <a:ext cx="5040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By</a:t>
            </a:r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528000" y="3067920"/>
            <a:ext cx="2160000" cy="388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Shivani Agrawal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0F6951EB-5CD2-4279-B4BB-D06D3CFC6825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40840" y="301680"/>
            <a:ext cx="573444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CONCLUSION  AND  FUTURE  SCOPE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This paper addresses performance, efficiency and reliability issues of resource provisioning.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proposed method using LOA outperforms dynamic resource allocation for all considered objectives.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result of the proposed method shows better percentage of improvement as compared with the traditional PSO algorithm.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In future, we have planned to consider the performance of  the  same  parameters  used  in  LOA  and  simulate  them  in the federated cloud environment 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There  will  be  a  study on  how  to  incorporate  Live  VM  migration  as  an  effective mechanism  to  balance  the  load.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93E3C43D-3DA0-4224-80B1-998CFB893001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3345265" y="7475"/>
            <a:ext cx="474588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REFERENCES</a:t>
            </a: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174480" y="285560"/>
            <a:ext cx="8423640" cy="4639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Ab, Samah \&amp; Dogan, Meram &amp; Alqahtani, Ebtdesam, A SURVEY ON RESOURCE ALLOCATION IN CLOUD COMPUTING”, International Journal on Cloud Computing: Services and Architecture (IJCCSA). 6.10.5121/ijccsa.2016.6501.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Janmenjoy Nayak, Bighnaraj Naik, AK Jena, Rabindra K Barik, and Himansu Das, Nature inspired optimizations in cloud computing: applications and challenges”, In Cloud Computing for Optimization: Foundations, Applications, and Challenges, pages 1–26. Springer, 2018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Mala Kalra, Sarbjeet Singh, A review of metaheuristic scheduling techniques in cloud computing”, Egyptian Informatics Journal (2015) 16,275-295.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Prasad Devarasetty, Ch. Satyananda Reddy," Multi objective Ant colony Optimization Algorithm for Resource Allocation in Cloud Computing”, International Journal of Innovative Technology and Exploring Engineering (IJITEE) ISSN: 2278-3075, Volume-8 Issue-2S2 December, 2018.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M. Feng, X. Wang, Y. Zhang and J. Li, "Multi-objective particle swarm optimization for resource allocation in cloud computing," 2012 IEEE 2nd International Conference on Cloud Computing and Intelligence Systems, Hangzhou, 2012, pp. 1161-1165, doi: 10.1109/CCIS.2012.6664566.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M. Yazdani and F. Jolai, Lion optimization algorithm (LOA): a nature-inspired metaheuristic algorithm”, Journal of Computational Design and Engineering, Vol.3, No.1, pp.24-36, 2016.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N. Calheiros, Rajiv R, Anton B, Rajkumar B, CloudSim: a tool kit modeling simulation of cloud computing environments and evaluation of resource provisioning algorithms”, Wiley Online Library, DOI: 10.1002/spe.995, 24 August 2010.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Panda, S. K., \&amp; Jana, P. K. (2015). Efficient task scheduling algorithms for heterogeneous multi-cloud environment. The Journal of Supercomputing, 71(4), 1505–1533. doi:10.1007/s11227-014-1376-6 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S. Thamarai Selvi, Christian Vecchiola, Rajkumar Buyya, “Mastering Cloud Computing”, Morgan Kaufmann, Edition ,2013.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Anuradha VP, Sumathi D. A survey on resource allocation strategies in cloud computing. International Conference on Information Communication and Embedded System (ICICES); Chennai. 2014. p. 1–7.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Kumar S, Kumar Sharma V, Kumari R (2014) Self-adaptive spider monkey optimization algorithm for engineering optimization problems. Int J Inf Commun Comput Technol II:96–107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J. Vahidi and M. Rahmati, "Optimization of Resource Allocation in Cloud Computing by Grasshopper Optimization Algorithm," 2019 5th Conference on Knowledge Based Engineering and Innovation (KBEI), Tehran, Iran, 2019, pp. 839-844, doi: 10.1109/KBEI.2019.8735098.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M. A. Tawfeek, A. El-Sisi, A. E. Keshk and F. A. Torkey, "Cloud task scheduling based on ant colony optimization," 2013 8th International Conference on Computer Engineering &amp; Systems (ICCES), Cairo, 2013, pp. 64-69.doi: 10.1109/ICCES.2013.6707172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Sreelakshmi, S.Sindhu "Multi-Objective PSO Based Task Scheduling - A Load Balancing Approach in Cloud",1st International Conference on Innovations in Information and Communication Technology (ICIICT), IEEE, 2019.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Mahya Mohammadi Golchi, Shideh Saraeian and Mehrnoosh Heydari,“A hybrid of firefly and improved particle swarm optimization algorithms for load balancing in cloud environments: Performance evaluation”, Computer Networks, ELSEVIER, 2019.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D. Ardagna, "Cloud and Multi-cloud Computing: Current Challenges and Future Applications," 2015 IEEE/ACM 7th International Workshop on Principles of Engineering Service-Oriented and Cloud Systems, Florence, 2015, pp. 1-2, doi: 10.1109/PESOS.2015.8.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Marwah Hashim Eawna, Salma Hamdy Mohammed, El-Sayed M. El-Horbaty,"Hybrid Algorithm for Resource Provisioning of Multi-tier Cloud Computing",Procedia Computer Science,Volume 65,2015.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I. Gupta, M. S. Kumar and P. K. Jana, "Compute-intensive workflow scheduling in multi-cloud environment," 2016 International Conference on Advances in Computing, Communications and Informatics (ICACCI), Jaipur, 2016, pp. 315-321, doi:10.1109/ICACCI.2016.7732066.</a:t>
            </a:r>
            <a:endParaRPr lang="en-IN" sz="9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AutoNum type="arabicPlain"/>
            </a:pPr>
            <a:r>
              <a:rPr lang="en-IN" sz="900" b="0" strike="noStrike" spc="-1">
                <a:latin typeface="Arial" panose="020B0604020202020204"/>
              </a:rPr>
              <a:t>https://github.com/ShivaniSarah/Metaheuristic-Dynamic-Resource-Provisioning-in-Multi-Cloud-Environment/blob/master/README.md</a:t>
            </a:r>
            <a:endParaRPr lang="en-IN" sz="9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85000"/>
              <a:buFont typeface="Liberation Serif"/>
              <a:buNone/>
            </a:pPr>
            <a:endParaRPr lang="en-IN" sz="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246630AD-FEA5-4B6E-A1EC-D1DF4A6DC032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2736000" y="1728000"/>
            <a:ext cx="3526560" cy="65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4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THANK YOU!</a:t>
            </a:r>
            <a:endParaRPr lang="en-IN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166F7DE6-EC42-4557-901B-1663274F4A1D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3896280" y="1876680"/>
            <a:ext cx="164772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Q/A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23DA6EF9-18B6-4EA5-B896-1D32D961A796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3894480" y="360000"/>
            <a:ext cx="143352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AGENDA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703580" y="1080135"/>
            <a:ext cx="4624705" cy="29044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Problem Statement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System Architecture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Proposed Algorithm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Lion Optimization Algorithm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Multi-Objective Optimization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Results and Discussion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Conclusion and Future Scope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References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0903B00B-EE67-4393-B3B1-5F94E43FAABB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87120" y="580680"/>
            <a:ext cx="8982720" cy="395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3995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In recent years , developments in multi-cloud have been prominent because of its indispensible use in our day-to-day life.</a:t>
            </a:r>
            <a:endParaRPr lang="en-IN" sz="16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Many recent nature inspired algorithms like grasshopper optimization, hybrid bacteria foraging, whale optimization, etc, are used to solve multi-objective optimization problems like Process Selection, Machine Allocation, Finding the feasible solution and other maximization/minimization problem.</a:t>
            </a:r>
            <a:endParaRPr lang="en-IN" sz="16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Therefore, in this paper we are using Lion Optimization Algorithm (LOA) for optimizing multi-objectives like minimizing the cost, maximizing the revenue, etc, in order to improve dynamic resource provisioning performance in multi-cloud environment.</a:t>
            </a:r>
            <a:endParaRPr lang="en-IN" sz="16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As compared to Particle Swarm Optimisation (PSO), we have observed that LOA  takes much  less  time  with increasing  no. of  tasks.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82800" y="216000"/>
            <a:ext cx="322776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PROBLEM  STATEMENT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21871E27-F0C2-4F30-8955-951DFCEA3A7F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9" name="Picture 68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360000"/>
            <a:ext cx="6333840" cy="460548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3168000" y="360000"/>
            <a:ext cx="30945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SYSTEM  ARCHITECTURE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42BB2FEC-B0B6-4732-B700-267811BBA787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4" name="Picture 73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720000"/>
            <a:ext cx="3813840" cy="366984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040" y="1348200"/>
            <a:ext cx="3286800" cy="2537640"/>
          </a:xfrm>
          <a:prstGeom prst="rect">
            <a:avLst/>
          </a:prstGeom>
          <a:ln>
            <a:noFill/>
          </a:ln>
        </p:spPr>
      </p:pic>
      <p:sp>
        <p:nvSpPr>
          <p:cNvPr id="76" name="CustomShape 4"/>
          <p:cNvSpPr/>
          <p:nvPr/>
        </p:nvSpPr>
        <p:spPr>
          <a:xfrm>
            <a:off x="576000" y="229680"/>
            <a:ext cx="352656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PROPOSED  ALGORITHM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26D43272-59D5-4761-A6AC-93A126A9C9AA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0" name="Picture 79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160" y="216000"/>
            <a:ext cx="3796920" cy="4923360"/>
          </a:xfrm>
          <a:prstGeom prst="rect">
            <a:avLst/>
          </a:prstGeom>
          <a:ln>
            <a:noFill/>
          </a:ln>
        </p:spPr>
      </p:pic>
      <p:sp>
        <p:nvSpPr>
          <p:cNvPr id="81" name="CustomShape 4"/>
          <p:cNvSpPr/>
          <p:nvPr/>
        </p:nvSpPr>
        <p:spPr>
          <a:xfrm>
            <a:off x="54360" y="231120"/>
            <a:ext cx="421560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LION OPTIMIZATION ALGORITHM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0" y="1152000"/>
            <a:ext cx="1725840" cy="201384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180000" y="1143360"/>
            <a:ext cx="2915280" cy="187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Generate Population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Hunting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Move to Safe Place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Roaming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Mating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Defence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Migration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3B9FE4CA-3861-4D41-B403-3FB73C32AC76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54440" y="360000"/>
            <a:ext cx="481284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MULTI-OBJECTIVE  OPTIMIZATION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340200" y="936000"/>
            <a:ext cx="402768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Makespan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Average Response Time (ART)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Cost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Completion Time (CT)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3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Average Resource Utilization (ARU)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1"/>
          <a:stretch>
            <a:fillRect/>
          </a:stretch>
        </p:blipFill>
        <p:spPr>
          <a:xfrm>
            <a:off x="4176000" y="1080000"/>
            <a:ext cx="3816000" cy="43560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000" y="1584000"/>
            <a:ext cx="3798000" cy="84528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3"/>
          <a:stretch>
            <a:fillRect/>
          </a:stretch>
        </p:blipFill>
        <p:spPr>
          <a:xfrm>
            <a:off x="4176000" y="2520000"/>
            <a:ext cx="3813840" cy="102636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4"/>
          <a:stretch>
            <a:fillRect/>
          </a:stretch>
        </p:blipFill>
        <p:spPr>
          <a:xfrm>
            <a:off x="4176000" y="3548520"/>
            <a:ext cx="3813840" cy="42624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5"/>
          <a:stretch>
            <a:fillRect/>
          </a:stretch>
        </p:blipFill>
        <p:spPr>
          <a:xfrm>
            <a:off x="4119840" y="4320000"/>
            <a:ext cx="3798000" cy="82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B7B1683B-16DF-48E9-8672-C3F61654F0FB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288000" y="781560"/>
            <a:ext cx="8421840" cy="392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8" name="Picture 97"/>
          <p:cNvPicPr/>
          <p:nvPr/>
        </p:nvPicPr>
        <p:blipFill>
          <a:blip r:embed="rId1"/>
          <a:stretch>
            <a:fillRect/>
          </a:stretch>
        </p:blipFill>
        <p:spPr>
          <a:xfrm>
            <a:off x="3025800" y="1800000"/>
            <a:ext cx="5973840" cy="244764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2592000" y="288000"/>
            <a:ext cx="3960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RESULTS AND DISCUSSION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000" y="864000"/>
            <a:ext cx="4175640" cy="79164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73800" y="1800000"/>
            <a:ext cx="2949840" cy="247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5200" y="4654080"/>
            <a:ext cx="48384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fld id="{B86301E2-1B4F-4657-B936-7D5109788825}" type="slidenum">
              <a:rPr lang="en-IN" sz="900" b="0" strike="noStrike" spc="-1">
                <a:solidFill>
                  <a:srgbClr val="0066A1"/>
                </a:solidFill>
                <a:latin typeface="Calibri" panose="020F0502020204030204"/>
                <a:ea typeface="DejaVu Sans"/>
              </a:rPr>
            </a:fld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85800" y="3138120"/>
            <a:ext cx="776952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685800" y="3729960"/>
            <a:ext cx="7769520" cy="95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720360"/>
            <a:ext cx="4032000" cy="251964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464000" y="720360"/>
            <a:ext cx="4104000" cy="249300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2736000" y="288000"/>
            <a:ext cx="417600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000" b="0" u="sng" strike="noStrike" spc="-1">
                <a:solidFill>
                  <a:srgbClr val="000000"/>
                </a:solidFill>
                <a:uFillTx/>
                <a:latin typeface="Arial" panose="020B0604020202020204"/>
                <a:ea typeface="DejaVu Sans"/>
              </a:rPr>
              <a:t>RESULTS AND DISCUSSION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3213360"/>
            <a:ext cx="4399560" cy="187164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4831560" y="3213360"/>
            <a:ext cx="3736440" cy="58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0</TotalTime>
  <Words>6354</Words>
  <Application>WPS Presentation</Application>
  <PresentationFormat/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Calibri</vt:lpstr>
      <vt:lpstr>DejaVu Sans</vt:lpstr>
      <vt:lpstr>Liberation Serif</vt:lpstr>
      <vt:lpstr>Microsoft YaHei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agras</cp:lastModifiedBy>
  <cp:revision>147</cp:revision>
  <dcterms:created xsi:type="dcterms:W3CDTF">2016-10-24T19:40:00Z</dcterms:created>
  <dcterms:modified xsi:type="dcterms:W3CDTF">2020-09-29T04:35:02Z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  <property fmtid="{D5CDD505-2E9C-101B-9397-08002B2CF9AE}" pid="12" name="KSOProductBuildVer">
    <vt:lpwstr>1033-10.2.0.7636</vt:lpwstr>
  </property>
</Properties>
</file>