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
      <p:font typeface="Questrial"/>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ier7rgpR4rrgP4r6VhNO/nmrGg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29DCB9-18A9-4082-82B2-A2A596BD40D3}">
  <a:tblStyle styleId="{8329DCB9-18A9-4082-82B2-A2A596BD40D3}"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1934981-34A1-4503-BFF6-F639DC2D21D8}"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4.xml"/><Relationship Id="rId22" Type="http://schemas.openxmlformats.org/officeDocument/2006/relationships/font" Target="fonts/Questrial-regular.fntdata"/><Relationship Id="rId10" Type="http://schemas.openxmlformats.org/officeDocument/2006/relationships/slide" Target="slides/slide3.xml"/><Relationship Id="rId21" Type="http://schemas.openxmlformats.org/officeDocument/2006/relationships/font" Target="fonts/Lato-boldItalic.fntdata"/><Relationship Id="rId13" Type="http://schemas.openxmlformats.org/officeDocument/2006/relationships/slide" Target="slides/slide6.xml"/><Relationship Id="rId12" Type="http://schemas.openxmlformats.org/officeDocument/2006/relationships/slide" Target="slides/slide5.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slideMaster" Target="slideMasters/slideMaster1.xml"/><Relationship Id="rId19" Type="http://schemas.openxmlformats.org/officeDocument/2006/relationships/font" Target="fonts/Lato-bold.fntdata"/><Relationship Id="rId6" Type="http://schemas.openxmlformats.org/officeDocument/2006/relationships/slideMaster" Target="slideMasters/slideMaster2.xml"/><Relationship Id="rId18" Type="http://schemas.openxmlformats.org/officeDocument/2006/relationships/font" Target="fonts/Lato-regular.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8"/>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1" name="Google Shape;11;p8"/>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2" name="Google Shape;12;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8"/>
          <p:cNvSpPr/>
          <p:nvPr/>
        </p:nvSpPr>
        <p:spPr>
          <a:xfrm>
            <a:off x="0" y="0"/>
            <a:ext cx="9144000" cy="732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2" name="Shape 52"/>
        <p:cNvGrpSpPr/>
        <p:nvPr/>
      </p:nvGrpSpPr>
      <p:grpSpPr>
        <a:xfrm>
          <a:off x="0" y="0"/>
          <a:ext cx="0" cy="0"/>
          <a:chOff x="0" y="0"/>
          <a:chExt cx="0" cy="0"/>
        </a:xfrm>
      </p:grpSpPr>
      <p:grpSp>
        <p:nvGrpSpPr>
          <p:cNvPr id="53" name="Google Shape;53;p17"/>
          <p:cNvGrpSpPr/>
          <p:nvPr/>
        </p:nvGrpSpPr>
        <p:grpSpPr>
          <a:xfrm>
            <a:off x="830392" y="4169130"/>
            <a:ext cx="745763" cy="45826"/>
            <a:chOff x="4580561" y="2589004"/>
            <a:chExt cx="1064464" cy="25200"/>
          </a:xfrm>
        </p:grpSpPr>
        <p:sp>
          <p:nvSpPr>
            <p:cNvPr id="54" name="Google Shape;54;p1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17"/>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57" name="Google Shape;57;p17"/>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58" name="Google Shape;58;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 name="Shape 65"/>
        <p:cNvGrpSpPr/>
        <p:nvPr/>
      </p:nvGrpSpPr>
      <p:grpSpPr>
        <a:xfrm>
          <a:off x="0" y="0"/>
          <a:ext cx="0" cy="0"/>
          <a:chOff x="0" y="0"/>
          <a:chExt cx="0" cy="0"/>
        </a:xfrm>
      </p:grpSpPr>
      <p:sp>
        <p:nvSpPr>
          <p:cNvPr id="66" name="Google Shape;66;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7" name="Google Shape;67;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8" name="Google Shape;6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sp>
        <p:nvSpPr>
          <p:cNvPr id="70" name="Google Shape;70;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1" name="Google Shape;7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4" name="Google Shape;74;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5" name="Google Shape;7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 name="Google Shape;78;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9" name="Google Shape;79;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0" name="Google Shape;8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3" name="Google Shape;8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sp>
        <p:nvSpPr>
          <p:cNvPr id="85" name="Google Shape;85;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6" name="Google Shape;86;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7" name="Google Shape;8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8" name="Shape 88"/>
        <p:cNvGrpSpPr/>
        <p:nvPr/>
      </p:nvGrpSpPr>
      <p:grpSpPr>
        <a:xfrm>
          <a:off x="0" y="0"/>
          <a:ext cx="0" cy="0"/>
          <a:chOff x="0" y="0"/>
          <a:chExt cx="0" cy="0"/>
        </a:xfrm>
      </p:grpSpPr>
      <p:sp>
        <p:nvSpPr>
          <p:cNvPr id="89" name="Google Shape;89;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0" name="Google Shape;9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6" name="Google Shape;9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 name="Shape 14"/>
        <p:cNvGrpSpPr/>
        <p:nvPr/>
      </p:nvGrpSpPr>
      <p:grpSpPr>
        <a:xfrm>
          <a:off x="0" y="0"/>
          <a:ext cx="0" cy="0"/>
          <a:chOff x="0" y="0"/>
          <a:chExt cx="0" cy="0"/>
        </a:xfrm>
      </p:grpSpPr>
      <p:sp>
        <p:nvSpPr>
          <p:cNvPr id="15" name="Google Shape;15;p9"/>
          <p:cNvSpPr/>
          <p:nvPr/>
        </p:nvSpPr>
        <p:spPr>
          <a:xfrm>
            <a:off x="0" y="0"/>
            <a:ext cx="9144000" cy="732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9"/>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7" name="Google Shape;17;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99" name="Google Shape;9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2" name="Google Shape;102;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03" name="Google Shape;10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0" name="Google Shape;20;p1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1" name="Google Shape;21;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10"/>
          <p:cNvSpPr/>
          <p:nvPr/>
        </p:nvSpPr>
        <p:spPr>
          <a:xfrm>
            <a:off x="0" y="0"/>
            <a:ext cx="9144000" cy="732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3" name="Shape 23"/>
        <p:cNvGrpSpPr/>
        <p:nvPr/>
      </p:nvGrpSpPr>
      <p:grpSpPr>
        <a:xfrm>
          <a:off x="0" y="0"/>
          <a:ext cx="0" cy="0"/>
          <a:chOff x="0" y="0"/>
          <a:chExt cx="0" cy="0"/>
        </a:xfrm>
      </p:grpSpPr>
      <p:sp>
        <p:nvSpPr>
          <p:cNvPr id="24" name="Google Shape;24;p1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5" name="Google Shape;25;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1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8" name="Google Shape;28;p12"/>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9" name="Google Shape;29;p12"/>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0" name="Google Shape;30;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12"/>
          <p:cNvSpPr/>
          <p:nvPr/>
        </p:nvSpPr>
        <p:spPr>
          <a:xfrm>
            <a:off x="0" y="0"/>
            <a:ext cx="9144000" cy="732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13"/>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4" name="Google Shape;34;p13"/>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5" name="Google Shape;3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13"/>
          <p:cNvSpPr/>
          <p:nvPr/>
        </p:nvSpPr>
        <p:spPr>
          <a:xfrm>
            <a:off x="0" y="0"/>
            <a:ext cx="9144000" cy="732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7" name="Shape 37"/>
        <p:cNvGrpSpPr/>
        <p:nvPr/>
      </p:nvGrpSpPr>
      <p:grpSpPr>
        <a:xfrm>
          <a:off x="0" y="0"/>
          <a:ext cx="0" cy="0"/>
          <a:chOff x="0" y="0"/>
          <a:chExt cx="0" cy="0"/>
        </a:xfrm>
      </p:grpSpPr>
      <p:sp>
        <p:nvSpPr>
          <p:cNvPr id="38" name="Google Shape;38;p14"/>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9" name="Google Shape;39;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40" name="Google Shape;40;p14"/>
          <p:cNvGrpSpPr/>
          <p:nvPr/>
        </p:nvGrpSpPr>
        <p:grpSpPr>
          <a:xfrm>
            <a:off x="830392" y="4169130"/>
            <a:ext cx="745763" cy="45826"/>
            <a:chOff x="4580561" y="2589004"/>
            <a:chExt cx="1064464" cy="25200"/>
          </a:xfrm>
        </p:grpSpPr>
        <p:sp>
          <p:nvSpPr>
            <p:cNvPr id="41" name="Google Shape;41;p1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15"/>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5"/>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15"/>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7" name="Google Shape;47;p15"/>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8" name="Google Shape;48;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6"/>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51" name="Google Shape;51;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1" name="Shape 61"/>
        <p:cNvGrpSpPr/>
        <p:nvPr/>
      </p:nvGrpSpPr>
      <p:grpSpPr>
        <a:xfrm>
          <a:off x="0" y="0"/>
          <a:ext cx="0" cy="0"/>
          <a:chOff x="0" y="0"/>
          <a:chExt cx="0" cy="0"/>
        </a:xfrm>
      </p:grpSpPr>
      <p:sp>
        <p:nvSpPr>
          <p:cNvPr id="62" name="Google Shape;6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3" name="Google Shape;63;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4" name="Google Shape;6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nvSpPr>
        <p:spPr>
          <a:xfrm>
            <a:off x="218125" y="56500"/>
            <a:ext cx="7717800" cy="33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1" i="0" lang="en" sz="1700" u="none" cap="none" strike="noStrike">
                <a:solidFill>
                  <a:schemeClr val="dk1"/>
                </a:solidFill>
                <a:latin typeface="Questrial"/>
                <a:ea typeface="Questrial"/>
                <a:cs typeface="Questrial"/>
                <a:sym typeface="Questrial"/>
              </a:rPr>
              <a:t>OLIST</a:t>
            </a:r>
            <a:endParaRPr b="1" i="0" sz="2000" u="none" cap="none" strike="noStrike">
              <a:solidFill>
                <a:srgbClr val="000000"/>
              </a:solidFill>
              <a:latin typeface="Questrial"/>
              <a:ea typeface="Questrial"/>
              <a:cs typeface="Questrial"/>
              <a:sym typeface="Questrial"/>
            </a:endParaRPr>
          </a:p>
        </p:txBody>
      </p:sp>
      <p:sp>
        <p:nvSpPr>
          <p:cNvPr id="111" name="Google Shape;111;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solidFill>
                  <a:schemeClr val="dk1"/>
                </a:solidFill>
                <a:latin typeface="Questrial"/>
                <a:ea typeface="Questrial"/>
                <a:cs typeface="Questrial"/>
                <a:sym typeface="Questrial"/>
              </a:rPr>
              <a:t>Title of Final Project </a:t>
            </a:r>
            <a:endParaRPr>
              <a:solidFill>
                <a:schemeClr val="dk1"/>
              </a:solidFill>
              <a:latin typeface="Questrial"/>
              <a:ea typeface="Questrial"/>
              <a:cs typeface="Questrial"/>
              <a:sym typeface="Questrial"/>
            </a:endParaRPr>
          </a:p>
        </p:txBody>
      </p:sp>
      <p:sp>
        <p:nvSpPr>
          <p:cNvPr id="112" name="Google Shape;112;p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
                <a:solidFill>
                  <a:schemeClr val="dk1"/>
                </a:solidFill>
                <a:latin typeface="Questrial"/>
                <a:ea typeface="Questrial"/>
                <a:cs typeface="Questrial"/>
                <a:sym typeface="Questrial"/>
              </a:rPr>
              <a:t>Shivani Agrawal</a:t>
            </a:r>
            <a:endParaRPr b="1">
              <a:solidFill>
                <a:schemeClr val="dk1"/>
              </a:solidFill>
              <a:latin typeface="Questrial"/>
              <a:ea typeface="Questrial"/>
              <a:cs typeface="Questrial"/>
              <a:sym typeface="Questrial"/>
            </a:endParaRPr>
          </a:p>
          <a:p>
            <a:pPr indent="0" lvl="0" marL="0" rtl="0" algn="l">
              <a:lnSpc>
                <a:spcPct val="100000"/>
              </a:lnSpc>
              <a:spcBef>
                <a:spcPts val="0"/>
              </a:spcBef>
              <a:spcAft>
                <a:spcPts val="0"/>
              </a:spcAft>
              <a:buSzPts val="1600"/>
              <a:buNone/>
            </a:pPr>
            <a:r>
              <a:rPr b="1" lang="en">
                <a:solidFill>
                  <a:schemeClr val="dk1"/>
                </a:solidFill>
                <a:latin typeface="Questrial"/>
                <a:ea typeface="Questrial"/>
                <a:cs typeface="Questrial"/>
                <a:sym typeface="Questrial"/>
              </a:rPr>
              <a:t>Date: 26/10/2022</a:t>
            </a:r>
            <a:endParaRPr b="1">
              <a:solidFill>
                <a:schemeClr val="dk1"/>
              </a:solidFill>
              <a:latin typeface="Questrial"/>
              <a:ea typeface="Questrial"/>
              <a:cs typeface="Questrial"/>
              <a:sym typeface="Quest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nvSpPr>
        <p:spPr>
          <a:xfrm>
            <a:off x="65725" y="132700"/>
            <a:ext cx="7717800" cy="33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100"/>
              <a:buFont typeface="Arial"/>
              <a:buNone/>
            </a:pPr>
            <a:r>
              <a:rPr b="1" i="0" lang="en" sz="2100" u="none" cap="none" strike="noStrike">
                <a:solidFill>
                  <a:schemeClr val="dk1"/>
                </a:solidFill>
                <a:latin typeface="Questrial"/>
                <a:ea typeface="Questrial"/>
                <a:cs typeface="Questrial"/>
                <a:sym typeface="Questrial"/>
              </a:rPr>
              <a:t>Candidate Data Science Projects</a:t>
            </a:r>
            <a:endParaRPr b="1" i="0" sz="2100" u="none" cap="none" strike="noStrike">
              <a:solidFill>
                <a:schemeClr val="dk1"/>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estrial"/>
              <a:ea typeface="Questrial"/>
              <a:cs typeface="Questrial"/>
              <a:sym typeface="Questrial"/>
            </a:endParaRPr>
          </a:p>
        </p:txBody>
      </p:sp>
      <p:graphicFrame>
        <p:nvGraphicFramePr>
          <p:cNvPr id="118" name="Google Shape;118;p2"/>
          <p:cNvGraphicFramePr/>
          <p:nvPr/>
        </p:nvGraphicFramePr>
        <p:xfrm>
          <a:off x="572450" y="1164500"/>
          <a:ext cx="3000000" cy="3000000"/>
        </p:xfrm>
        <a:graphic>
          <a:graphicData uri="http://schemas.openxmlformats.org/drawingml/2006/table">
            <a:tbl>
              <a:tblPr>
                <a:noFill/>
                <a:tableStyleId>{8329DCB9-18A9-4082-82B2-A2A596BD40D3}</a:tableStyleId>
              </a:tblPr>
              <a:tblGrid>
                <a:gridCol w="1756475"/>
                <a:gridCol w="1619600"/>
                <a:gridCol w="1556675"/>
                <a:gridCol w="1472650"/>
                <a:gridCol w="1593700"/>
              </a:tblGrid>
              <a:tr h="752475">
                <a:tc>
                  <a:txBody>
                    <a:bodyPr/>
                    <a:lstStyle/>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Questrial"/>
                        <a:ea typeface="Questrial"/>
                        <a:cs typeface="Questrial"/>
                        <a:sym typeface="Questria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latin typeface="Questrial"/>
                          <a:ea typeface="Questrial"/>
                          <a:cs typeface="Questrial"/>
                          <a:sym typeface="Questrial"/>
                        </a:rPr>
                        <a:t>Functional Area</a:t>
                      </a:r>
                      <a:endParaRPr sz="1000" u="none" cap="none" strike="noStrike">
                        <a:latin typeface="Questrial"/>
                        <a:ea typeface="Questrial"/>
                        <a:cs typeface="Questrial"/>
                        <a:sym typeface="Questria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gridSpan="3">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latin typeface="Questrial"/>
                          <a:ea typeface="Questrial"/>
                          <a:cs typeface="Questrial"/>
                          <a:sym typeface="Questrial"/>
                        </a:rPr>
                        <a:t>Project Description</a:t>
                      </a:r>
                      <a:endParaRPr sz="1000" u="none" cap="none" strike="noStrike">
                        <a:latin typeface="Questrial"/>
                        <a:ea typeface="Questrial"/>
                        <a:cs typeface="Questrial"/>
                        <a:sym typeface="Questria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r>
              <a:tr h="400050">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latin typeface="Questrial"/>
                          <a:ea typeface="Questrial"/>
                          <a:cs typeface="Questrial"/>
                          <a:sym typeface="Questrial"/>
                        </a:rPr>
                        <a:t>Project 1:</a:t>
                      </a:r>
                      <a:endParaRPr b="1" sz="1000" u="none" cap="none" strike="noStrike">
                        <a:latin typeface="Questrial"/>
                        <a:ea typeface="Questrial"/>
                        <a:cs typeface="Questrial"/>
                        <a:sym typeface="Questrial"/>
                      </a:endParaRPr>
                    </a:p>
                    <a:p>
                      <a:pPr indent="0" lvl="0" marL="0" marR="0" rtl="0" algn="l">
                        <a:lnSpc>
                          <a:spcPct val="115000"/>
                        </a:lnSpc>
                        <a:spcBef>
                          <a:spcPts val="0"/>
                        </a:spcBef>
                        <a:spcAft>
                          <a:spcPts val="0"/>
                        </a:spcAft>
                        <a:buClr>
                          <a:srgbClr val="000000"/>
                        </a:buClr>
                        <a:buSzPts val="1000"/>
                        <a:buFont typeface="Arial"/>
                        <a:buNone/>
                      </a:pPr>
                      <a:r>
                        <a:rPr b="1" lang="en" sz="1000">
                          <a:latin typeface="Questrial"/>
                          <a:ea typeface="Questrial"/>
                          <a:cs typeface="Questrial"/>
                          <a:sym typeface="Questrial"/>
                        </a:rPr>
                        <a:t>Delivery Date Prediction</a:t>
                      </a:r>
                      <a:endParaRPr b="1" sz="10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a:latin typeface="Questrial"/>
                          <a:ea typeface="Questrial"/>
                          <a:cs typeface="Questrial"/>
                          <a:sym typeface="Questrial"/>
                        </a:rPr>
                        <a:t>logistics team</a:t>
                      </a:r>
                      <a:endParaRPr sz="10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gridSpan="3">
                  <a:txBody>
                    <a:bodyPr/>
                    <a:lstStyle/>
                    <a:p>
                      <a:pPr indent="0" lvl="0" marL="0" marR="0" rtl="0" algn="l">
                        <a:lnSpc>
                          <a:spcPct val="115000"/>
                        </a:lnSpc>
                        <a:spcBef>
                          <a:spcPts val="0"/>
                        </a:spcBef>
                        <a:spcAft>
                          <a:spcPts val="0"/>
                        </a:spcAft>
                        <a:buClr>
                          <a:srgbClr val="000000"/>
                        </a:buClr>
                        <a:buSzPts val="1000"/>
                        <a:buFont typeface="Arial"/>
                        <a:buNone/>
                      </a:pPr>
                      <a:r>
                        <a:rPr lang="en" sz="1000">
                          <a:latin typeface="Questrial"/>
                          <a:ea typeface="Questrial"/>
                          <a:cs typeface="Questrial"/>
                          <a:sym typeface="Questrial"/>
                        </a:rPr>
                        <a:t>The logistics team at Olist uses heuristics to provide an estimated delivery date for the orders placed. It is very conservative about the delivery dates. As a result, it is able to deliver the products much in advance. Although this is beneficial for the logistics team’s 'on time delivery' KPI, it is not favorable for the CMO. He found that on average, the estimated time to deliver products that are given to customers is twice that of the actual delivery time. Such a high expected delivery time is driving away Olist's customers. So, the CMO is looking to use ML to get a far more accurate expected delivery date.</a:t>
                      </a:r>
                      <a:endParaRPr sz="10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r>
              <a:tr h="400050">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latin typeface="Questrial"/>
                          <a:ea typeface="Questrial"/>
                          <a:cs typeface="Questrial"/>
                          <a:sym typeface="Questrial"/>
                        </a:rPr>
                        <a:t>Project 2:</a:t>
                      </a:r>
                      <a:endParaRPr b="1" sz="1000" u="none" cap="none" strike="noStrike">
                        <a:latin typeface="Questrial"/>
                        <a:ea typeface="Questrial"/>
                        <a:cs typeface="Questrial"/>
                        <a:sym typeface="Questrial"/>
                      </a:endParaRPr>
                    </a:p>
                    <a:p>
                      <a:pPr indent="0" lvl="0" marL="0" marR="0" rtl="0" algn="l">
                        <a:lnSpc>
                          <a:spcPct val="115000"/>
                        </a:lnSpc>
                        <a:spcBef>
                          <a:spcPts val="0"/>
                        </a:spcBef>
                        <a:spcAft>
                          <a:spcPts val="0"/>
                        </a:spcAft>
                        <a:buClr>
                          <a:srgbClr val="000000"/>
                        </a:buClr>
                        <a:buSzPts val="1000"/>
                        <a:buFont typeface="Arial"/>
                        <a:buNone/>
                      </a:pPr>
                      <a:r>
                        <a:rPr b="1" lang="en" sz="1000">
                          <a:latin typeface="Questrial"/>
                          <a:ea typeface="Questrial"/>
                          <a:cs typeface="Questrial"/>
                          <a:sym typeface="Questrial"/>
                        </a:rPr>
                        <a:t>Sentiment Analysis</a:t>
                      </a:r>
                      <a:endParaRPr b="1" sz="10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a:latin typeface="Questrial"/>
                          <a:ea typeface="Questrial"/>
                          <a:cs typeface="Questrial"/>
                          <a:sym typeface="Questrial"/>
                        </a:rPr>
                        <a:t>Marketing Team/Operational Team</a:t>
                      </a:r>
                      <a:endParaRPr sz="10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gridSpan="3">
                  <a:txBody>
                    <a:bodyPr/>
                    <a:lstStyle/>
                    <a:p>
                      <a:pPr indent="0" lvl="0" marL="0" marR="0" rtl="0" algn="l">
                        <a:lnSpc>
                          <a:spcPct val="115000"/>
                        </a:lnSpc>
                        <a:spcBef>
                          <a:spcPts val="0"/>
                        </a:spcBef>
                        <a:spcAft>
                          <a:spcPts val="0"/>
                        </a:spcAft>
                        <a:buClr>
                          <a:srgbClr val="000000"/>
                        </a:buClr>
                        <a:buSzPts val="1000"/>
                        <a:buFont typeface="Arial"/>
                        <a:buNone/>
                      </a:pPr>
                      <a:r>
                        <a:rPr lang="en" sz="1000">
                          <a:latin typeface="Questrial"/>
                          <a:ea typeface="Questrial"/>
                          <a:cs typeface="Questrial"/>
                          <a:sym typeface="Questrial"/>
                        </a:rPr>
                        <a:t>The Chief Marketing Officer at Olist wanted to understand the experience of the customers based on the reviews received after the delivery of the orders. He also wanted to identify the areas of improvement based on these reviews. He had heard that NLP can be used for sentiment analysis and topic modeling, which will be useful in finding topics in customer reviews. However, he was also cognizant of the fact the customer reviews are in Portuguese, whereas the NLP algorithms are not so sophisticated in Portuguese.</a:t>
                      </a:r>
                      <a:endParaRPr sz="10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r>
              <a:tr h="400050">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latin typeface="Questrial"/>
                          <a:ea typeface="Questrial"/>
                          <a:cs typeface="Questrial"/>
                          <a:sym typeface="Questrial"/>
                        </a:rPr>
                        <a:t>Project 3:</a:t>
                      </a:r>
                      <a:endParaRPr b="1" sz="1000" u="none" cap="none" strike="noStrike">
                        <a:latin typeface="Questrial"/>
                        <a:ea typeface="Questrial"/>
                        <a:cs typeface="Questrial"/>
                        <a:sym typeface="Questrial"/>
                      </a:endParaRPr>
                    </a:p>
                    <a:p>
                      <a:pPr indent="0" lvl="0" marL="0" marR="0" rtl="0" algn="l">
                        <a:lnSpc>
                          <a:spcPct val="115000"/>
                        </a:lnSpc>
                        <a:spcBef>
                          <a:spcPts val="0"/>
                        </a:spcBef>
                        <a:spcAft>
                          <a:spcPts val="0"/>
                        </a:spcAft>
                        <a:buClr>
                          <a:srgbClr val="000000"/>
                        </a:buClr>
                        <a:buSzPts val="1000"/>
                        <a:buFont typeface="Arial"/>
                        <a:buNone/>
                      </a:pPr>
                      <a:r>
                        <a:rPr b="1" lang="en" sz="1000">
                          <a:latin typeface="Questrial"/>
                          <a:ea typeface="Questrial"/>
                          <a:cs typeface="Questrial"/>
                          <a:sym typeface="Questrial"/>
                        </a:rPr>
                        <a:t>Customer Churn</a:t>
                      </a:r>
                      <a:endParaRPr b="1" sz="10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a:latin typeface="Questrial"/>
                          <a:ea typeface="Questrial"/>
                          <a:cs typeface="Questrial"/>
                          <a:sym typeface="Questrial"/>
                        </a:rPr>
                        <a:t>Marketing Officer/Customer Monitoring Team</a:t>
                      </a:r>
                      <a:endParaRPr sz="10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gridSpan="3">
                  <a:txBody>
                    <a:bodyPr/>
                    <a:lstStyle/>
                    <a:p>
                      <a:pPr indent="0" lvl="0" marL="0" marR="0" rtl="0" algn="l">
                        <a:lnSpc>
                          <a:spcPct val="115000"/>
                        </a:lnSpc>
                        <a:spcBef>
                          <a:spcPts val="0"/>
                        </a:spcBef>
                        <a:spcAft>
                          <a:spcPts val="0"/>
                        </a:spcAft>
                        <a:buClr>
                          <a:srgbClr val="000000"/>
                        </a:buClr>
                        <a:buSzPts val="1000"/>
                        <a:buFont typeface="Arial"/>
                        <a:buNone/>
                      </a:pPr>
                      <a:r>
                        <a:rPr lang="en" sz="1000">
                          <a:latin typeface="Questrial"/>
                          <a:ea typeface="Questrial"/>
                          <a:cs typeface="Questrial"/>
                          <a:sym typeface="Questrial"/>
                        </a:rPr>
                        <a:t>Customer churn is a basic measurement for a CMO at an internet business organization. Olist needs to foster client stir models to recognize 'in danger' clients so that proper maintenance systems can be fabricated. This will give bits of knowledge into the elements driving client stir, accordingly building up its maintenance endeavors.</a:t>
                      </a:r>
                      <a:endParaRPr sz="10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r>
              <a:tr h="400050">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latin typeface="Questrial"/>
                          <a:ea typeface="Questrial"/>
                          <a:cs typeface="Questrial"/>
                          <a:sym typeface="Questrial"/>
                        </a:rPr>
                        <a:t>Project 4:</a:t>
                      </a:r>
                      <a:endParaRPr b="1" sz="1000" u="none" cap="none" strike="noStrike">
                        <a:latin typeface="Questrial"/>
                        <a:ea typeface="Questrial"/>
                        <a:cs typeface="Questrial"/>
                        <a:sym typeface="Questrial"/>
                      </a:endParaRPr>
                    </a:p>
                    <a:p>
                      <a:pPr indent="0" lvl="0" marL="0" marR="0" rtl="0" algn="l">
                        <a:lnSpc>
                          <a:spcPct val="115000"/>
                        </a:lnSpc>
                        <a:spcBef>
                          <a:spcPts val="0"/>
                        </a:spcBef>
                        <a:spcAft>
                          <a:spcPts val="0"/>
                        </a:spcAft>
                        <a:buClr>
                          <a:srgbClr val="000000"/>
                        </a:buClr>
                        <a:buSzPts val="1000"/>
                        <a:buFont typeface="Arial"/>
                        <a:buNone/>
                      </a:pPr>
                      <a:r>
                        <a:rPr b="1" lang="en" sz="1000">
                          <a:latin typeface="Questrial"/>
                          <a:ea typeface="Questrial"/>
                          <a:cs typeface="Questrial"/>
                          <a:sym typeface="Questrial"/>
                        </a:rPr>
                        <a:t>Customer Acquisition Cost Optimisation</a:t>
                      </a:r>
                      <a:endParaRPr b="1" sz="10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a:latin typeface="Questrial"/>
                          <a:ea typeface="Questrial"/>
                          <a:cs typeface="Questrial"/>
                          <a:sym typeface="Questrial"/>
                        </a:rPr>
                        <a:t>Marketing/ Finance Team/Sales Team</a:t>
                      </a:r>
                      <a:endParaRPr sz="10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gridSpan="3">
                  <a:txBody>
                    <a:bodyPr/>
                    <a:lstStyle/>
                    <a:p>
                      <a:pPr indent="0" lvl="0" marL="0" marR="0" rtl="0" algn="l">
                        <a:lnSpc>
                          <a:spcPct val="115000"/>
                        </a:lnSpc>
                        <a:spcBef>
                          <a:spcPts val="0"/>
                        </a:spcBef>
                        <a:spcAft>
                          <a:spcPts val="0"/>
                        </a:spcAft>
                        <a:buClr>
                          <a:srgbClr val="000000"/>
                        </a:buClr>
                        <a:buSzPts val="1000"/>
                        <a:buFont typeface="Arial"/>
                        <a:buNone/>
                      </a:pPr>
                      <a:r>
                        <a:rPr lang="en" sz="1000">
                          <a:latin typeface="Questrial"/>
                          <a:ea typeface="Questrial"/>
                          <a:cs typeface="Questrial"/>
                          <a:sym typeface="Questrial"/>
                        </a:rPr>
                        <a:t>The Marketing team at Olist runs multiple promotional campaigns to acquire new customers. However, the CFO believes that the marketing team is burning significant cash by offering deep discounts on products and other benefits, which is inflating the customer acquisition cost. The CFO wants to initiate a new process to measure the effectiveness of the acquisition campaigns by comparing them against the lifetime value of customers.</a:t>
                      </a:r>
                      <a:endParaRPr sz="10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r>
              <a:tr h="400050">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latin typeface="Questrial"/>
                          <a:ea typeface="Questrial"/>
                          <a:cs typeface="Questrial"/>
                          <a:sym typeface="Questrial"/>
                        </a:rPr>
                        <a:t>Project 5:</a:t>
                      </a:r>
                      <a:endParaRPr b="1" sz="1000" u="none" cap="none" strike="noStrike">
                        <a:latin typeface="Questrial"/>
                        <a:ea typeface="Questrial"/>
                        <a:cs typeface="Questrial"/>
                        <a:sym typeface="Questrial"/>
                      </a:endParaRPr>
                    </a:p>
                    <a:p>
                      <a:pPr indent="0" lvl="0" marL="0" marR="0" rtl="0" algn="l">
                        <a:lnSpc>
                          <a:spcPct val="115000"/>
                        </a:lnSpc>
                        <a:spcBef>
                          <a:spcPts val="0"/>
                        </a:spcBef>
                        <a:spcAft>
                          <a:spcPts val="0"/>
                        </a:spcAft>
                        <a:buClr>
                          <a:srgbClr val="000000"/>
                        </a:buClr>
                        <a:buSzPts val="1000"/>
                        <a:buFont typeface="Arial"/>
                        <a:buNone/>
                      </a:pPr>
                      <a:r>
                        <a:rPr b="1" lang="en" sz="1000">
                          <a:latin typeface="Questrial"/>
                          <a:ea typeface="Questrial"/>
                          <a:cs typeface="Questrial"/>
                          <a:sym typeface="Questrial"/>
                        </a:rPr>
                        <a:t>Fraud Detection</a:t>
                      </a:r>
                      <a:endParaRPr b="1" sz="10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a:latin typeface="Questrial"/>
                          <a:ea typeface="Questrial"/>
                          <a:cs typeface="Questrial"/>
                          <a:sym typeface="Questrial"/>
                        </a:rPr>
                        <a:t>Finance Team</a:t>
                      </a:r>
                      <a:endParaRPr sz="10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gridSpan="3">
                  <a:txBody>
                    <a:bodyPr/>
                    <a:lstStyle/>
                    <a:p>
                      <a:pPr indent="0" lvl="0" marL="0" marR="0" rtl="0" algn="l">
                        <a:lnSpc>
                          <a:spcPct val="115000"/>
                        </a:lnSpc>
                        <a:spcBef>
                          <a:spcPts val="0"/>
                        </a:spcBef>
                        <a:spcAft>
                          <a:spcPts val="0"/>
                        </a:spcAft>
                        <a:buClr>
                          <a:srgbClr val="000000"/>
                        </a:buClr>
                        <a:buSzPts val="1000"/>
                        <a:buFont typeface="Arial"/>
                        <a:buNone/>
                      </a:pPr>
                      <a:r>
                        <a:rPr lang="en" sz="1000">
                          <a:latin typeface="Questrial"/>
                          <a:ea typeface="Questrial"/>
                          <a:cs typeface="Questrial"/>
                          <a:sym typeface="Questrial"/>
                        </a:rPr>
                        <a:t>Fraud is one the most challenging areas to deal with in an e-commerce industry, as it can result in huge financial losses. There can be fraud in the areas of merchant identity, advanced fee, and wire transfer scams, chargeback fraud, etc. The CFO wants to use the power of analytics to identify fraudulent transactions to help guard the organization against such actions.</a:t>
                      </a:r>
                      <a:endParaRPr sz="10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r>
              <a:tr h="400050">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latin typeface="Questrial"/>
                          <a:ea typeface="Questrial"/>
                          <a:cs typeface="Questrial"/>
                          <a:sym typeface="Questrial"/>
                        </a:rPr>
                        <a:t>Project 6:</a:t>
                      </a:r>
                      <a:endParaRPr b="1" sz="1000" u="none" cap="none" strike="noStrike">
                        <a:latin typeface="Questrial"/>
                        <a:ea typeface="Questrial"/>
                        <a:cs typeface="Questrial"/>
                        <a:sym typeface="Questrial"/>
                      </a:endParaRPr>
                    </a:p>
                    <a:p>
                      <a:pPr indent="0" lvl="0" marL="0" marR="0" rtl="0" algn="l">
                        <a:lnSpc>
                          <a:spcPct val="115000"/>
                        </a:lnSpc>
                        <a:spcBef>
                          <a:spcPts val="0"/>
                        </a:spcBef>
                        <a:spcAft>
                          <a:spcPts val="0"/>
                        </a:spcAft>
                        <a:buClr>
                          <a:srgbClr val="000000"/>
                        </a:buClr>
                        <a:buSzPts val="1000"/>
                        <a:buFont typeface="Arial"/>
                        <a:buNone/>
                      </a:pPr>
                      <a:r>
                        <a:rPr b="1" lang="en" sz="1000">
                          <a:latin typeface="Questrial"/>
                          <a:ea typeface="Questrial"/>
                          <a:cs typeface="Questrial"/>
                          <a:sym typeface="Questrial"/>
                        </a:rPr>
                        <a:t>Price Optimisation</a:t>
                      </a:r>
                      <a:endParaRPr b="1" sz="10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lang="en" sz="1000">
                          <a:latin typeface="Questrial"/>
                          <a:ea typeface="Questrial"/>
                          <a:cs typeface="Questrial"/>
                          <a:sym typeface="Questrial"/>
                        </a:rPr>
                        <a:t>Business Team/Product Owner</a:t>
                      </a:r>
                      <a:endParaRPr sz="10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gridSpan="3">
                  <a:txBody>
                    <a:bodyPr/>
                    <a:lstStyle/>
                    <a:p>
                      <a:pPr indent="0" lvl="0" marL="0" marR="0" rtl="0" algn="l">
                        <a:lnSpc>
                          <a:spcPct val="115000"/>
                        </a:lnSpc>
                        <a:spcBef>
                          <a:spcPts val="0"/>
                        </a:spcBef>
                        <a:spcAft>
                          <a:spcPts val="0"/>
                        </a:spcAft>
                        <a:buClr>
                          <a:srgbClr val="000000"/>
                        </a:buClr>
                        <a:buSzPts val="1000"/>
                        <a:buFont typeface="Arial"/>
                        <a:buNone/>
                      </a:pPr>
                      <a:r>
                        <a:rPr lang="en" sz="1000">
                          <a:latin typeface="Questrial"/>
                          <a:ea typeface="Questrial"/>
                          <a:cs typeface="Questrial"/>
                          <a:sym typeface="Questrial"/>
                        </a:rPr>
                        <a:t>Pricing is one of the most important pieces of business for an e-commerce organization. It has a direct and profound impact on revenue, sales, profit, and demand. Price optimization is performed using several factors such as the location, the attitude of the customer, competitor’s pricing, etc. and the data science algorithm predicts the customer’s segmentation to make a response to the change of price. OLISTs sales team wants to build a price optimization algorithm to maximize the sales and revenue.</a:t>
                      </a:r>
                      <a:endParaRPr sz="10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cxnSp>
        <p:nvCxnSpPr>
          <p:cNvPr id="123" name="Google Shape;123;p3"/>
          <p:cNvCxnSpPr/>
          <p:nvPr/>
        </p:nvCxnSpPr>
        <p:spPr>
          <a:xfrm flipH="1">
            <a:off x="3633850" y="1059150"/>
            <a:ext cx="7800" cy="3219000"/>
          </a:xfrm>
          <a:prstGeom prst="straightConnector1">
            <a:avLst/>
          </a:prstGeom>
          <a:noFill/>
          <a:ln cap="flat" cmpd="sng" w="9525">
            <a:solidFill>
              <a:srgbClr val="666666"/>
            </a:solidFill>
            <a:prstDash val="dash"/>
            <a:round/>
            <a:headEnd len="sm" w="sm" type="none"/>
            <a:tailEnd len="sm" w="sm" type="none"/>
          </a:ln>
        </p:spPr>
      </p:cxnSp>
      <p:cxnSp>
        <p:nvCxnSpPr>
          <p:cNvPr id="124" name="Google Shape;124;p3"/>
          <p:cNvCxnSpPr/>
          <p:nvPr/>
        </p:nvCxnSpPr>
        <p:spPr>
          <a:xfrm>
            <a:off x="1310400" y="2678775"/>
            <a:ext cx="4661100" cy="10800"/>
          </a:xfrm>
          <a:prstGeom prst="straightConnector1">
            <a:avLst/>
          </a:prstGeom>
          <a:noFill/>
          <a:ln cap="flat" cmpd="sng" w="9525">
            <a:solidFill>
              <a:srgbClr val="666666"/>
            </a:solidFill>
            <a:prstDash val="dash"/>
            <a:round/>
            <a:headEnd len="sm" w="sm" type="none"/>
            <a:tailEnd len="sm" w="sm" type="none"/>
          </a:ln>
        </p:spPr>
      </p:cxnSp>
      <p:cxnSp>
        <p:nvCxnSpPr>
          <p:cNvPr id="125" name="Google Shape;125;p3"/>
          <p:cNvCxnSpPr/>
          <p:nvPr/>
        </p:nvCxnSpPr>
        <p:spPr>
          <a:xfrm>
            <a:off x="1244525" y="1016925"/>
            <a:ext cx="21000" cy="3348600"/>
          </a:xfrm>
          <a:prstGeom prst="straightConnector1">
            <a:avLst/>
          </a:prstGeom>
          <a:noFill/>
          <a:ln cap="flat" cmpd="sng" w="9525">
            <a:solidFill>
              <a:srgbClr val="0B5394"/>
            </a:solidFill>
            <a:prstDash val="solid"/>
            <a:round/>
            <a:headEnd len="med" w="med" type="stealth"/>
            <a:tailEnd len="sm" w="sm" type="none"/>
          </a:ln>
        </p:spPr>
      </p:cxnSp>
      <p:cxnSp>
        <p:nvCxnSpPr>
          <p:cNvPr id="126" name="Google Shape;126;p3"/>
          <p:cNvCxnSpPr/>
          <p:nvPr/>
        </p:nvCxnSpPr>
        <p:spPr>
          <a:xfrm flipH="1">
            <a:off x="1280675" y="4348325"/>
            <a:ext cx="4617000" cy="2400"/>
          </a:xfrm>
          <a:prstGeom prst="straightConnector1">
            <a:avLst/>
          </a:prstGeom>
          <a:noFill/>
          <a:ln cap="flat" cmpd="sng" w="9525">
            <a:solidFill>
              <a:srgbClr val="0B5394"/>
            </a:solidFill>
            <a:prstDash val="solid"/>
            <a:round/>
            <a:headEnd len="med" w="med" type="stealth"/>
            <a:tailEnd len="sm" w="sm" type="none"/>
          </a:ln>
        </p:spPr>
      </p:cxnSp>
      <p:sp>
        <p:nvSpPr>
          <p:cNvPr id="127" name="Google Shape;127;p3"/>
          <p:cNvSpPr txBox="1"/>
          <p:nvPr/>
        </p:nvSpPr>
        <p:spPr>
          <a:xfrm>
            <a:off x="239600" y="2468175"/>
            <a:ext cx="1076100" cy="41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000000"/>
                </a:solidFill>
                <a:latin typeface="Questrial"/>
                <a:ea typeface="Questrial"/>
                <a:cs typeface="Questrial"/>
                <a:sym typeface="Questrial"/>
              </a:rPr>
              <a:t>Strategic Value</a:t>
            </a:r>
            <a:endParaRPr b="1" i="0" sz="1300" u="none" cap="none" strike="noStrike">
              <a:solidFill>
                <a:srgbClr val="000000"/>
              </a:solidFill>
              <a:latin typeface="Questrial"/>
              <a:ea typeface="Questrial"/>
              <a:cs typeface="Questrial"/>
              <a:sym typeface="Questrial"/>
            </a:endParaRPr>
          </a:p>
        </p:txBody>
      </p:sp>
      <p:sp>
        <p:nvSpPr>
          <p:cNvPr id="128" name="Google Shape;128;p3"/>
          <p:cNvSpPr txBox="1"/>
          <p:nvPr/>
        </p:nvSpPr>
        <p:spPr>
          <a:xfrm>
            <a:off x="2088000" y="4293300"/>
            <a:ext cx="3169200" cy="415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Questrial"/>
                <a:ea typeface="Questrial"/>
                <a:cs typeface="Questrial"/>
                <a:sym typeface="Questrial"/>
              </a:rPr>
              <a:t>Feasibility + Complexity</a:t>
            </a:r>
            <a:endParaRPr b="1" i="0" sz="1400" u="none" cap="none" strike="noStrike">
              <a:solidFill>
                <a:srgbClr val="000000"/>
              </a:solidFill>
              <a:latin typeface="Questrial"/>
              <a:ea typeface="Questrial"/>
              <a:cs typeface="Questrial"/>
              <a:sym typeface="Quest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Questrial"/>
              <a:ea typeface="Questrial"/>
              <a:cs typeface="Questrial"/>
              <a:sym typeface="Questrial"/>
            </a:endParaRPr>
          </a:p>
        </p:txBody>
      </p:sp>
      <p:sp>
        <p:nvSpPr>
          <p:cNvPr id="129" name="Google Shape;129;p3"/>
          <p:cNvSpPr txBox="1"/>
          <p:nvPr/>
        </p:nvSpPr>
        <p:spPr>
          <a:xfrm>
            <a:off x="642950" y="901350"/>
            <a:ext cx="746100" cy="1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Questrial"/>
                <a:ea typeface="Questrial"/>
                <a:cs typeface="Questrial"/>
                <a:sym typeface="Questrial"/>
              </a:rPr>
              <a:t>HIGH</a:t>
            </a:r>
            <a:endParaRPr b="0" i="0" sz="1200" u="none" cap="none" strike="noStrike">
              <a:solidFill>
                <a:srgbClr val="000000"/>
              </a:solidFill>
              <a:latin typeface="Questrial"/>
              <a:ea typeface="Questrial"/>
              <a:cs typeface="Questrial"/>
              <a:sym typeface="Questrial"/>
            </a:endParaRPr>
          </a:p>
        </p:txBody>
      </p:sp>
      <p:sp>
        <p:nvSpPr>
          <p:cNvPr id="130" name="Google Shape;130;p3"/>
          <p:cNvSpPr txBox="1"/>
          <p:nvPr/>
        </p:nvSpPr>
        <p:spPr>
          <a:xfrm>
            <a:off x="1280675" y="4293300"/>
            <a:ext cx="608700" cy="21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Questrial"/>
                <a:ea typeface="Questrial"/>
                <a:cs typeface="Questrial"/>
                <a:sym typeface="Questrial"/>
              </a:rPr>
              <a:t>LOW</a:t>
            </a:r>
            <a:endParaRPr b="0" i="0" sz="1200" u="none" cap="none" strike="noStrike">
              <a:solidFill>
                <a:srgbClr val="000000"/>
              </a:solidFill>
              <a:latin typeface="Questrial"/>
              <a:ea typeface="Questrial"/>
              <a:cs typeface="Questrial"/>
              <a:sym typeface="Questrial"/>
            </a:endParaRPr>
          </a:p>
        </p:txBody>
      </p:sp>
      <p:sp>
        <p:nvSpPr>
          <p:cNvPr id="131" name="Google Shape;131;p3"/>
          <p:cNvSpPr txBox="1"/>
          <p:nvPr/>
        </p:nvSpPr>
        <p:spPr>
          <a:xfrm>
            <a:off x="711650" y="4049275"/>
            <a:ext cx="608700" cy="21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Questrial"/>
                <a:ea typeface="Questrial"/>
                <a:cs typeface="Questrial"/>
                <a:sym typeface="Questrial"/>
              </a:rPr>
              <a:t>LOW</a:t>
            </a:r>
            <a:endParaRPr b="0" i="0" sz="1200" u="none" cap="none" strike="noStrike">
              <a:solidFill>
                <a:srgbClr val="000000"/>
              </a:solidFill>
              <a:latin typeface="Questrial"/>
              <a:ea typeface="Questrial"/>
              <a:cs typeface="Questrial"/>
              <a:sym typeface="Questrial"/>
            </a:endParaRPr>
          </a:p>
        </p:txBody>
      </p:sp>
      <p:sp>
        <p:nvSpPr>
          <p:cNvPr id="132" name="Google Shape;132;p3"/>
          <p:cNvSpPr txBox="1"/>
          <p:nvPr/>
        </p:nvSpPr>
        <p:spPr>
          <a:xfrm>
            <a:off x="65725" y="-19700"/>
            <a:ext cx="7717800" cy="33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Questrial"/>
                <a:ea typeface="Questrial"/>
                <a:cs typeface="Questrial"/>
                <a:sym typeface="Questrial"/>
              </a:rPr>
              <a:t>Complete the Data Science Opportunity Matrix below by modeling each of the six projects in terms of feasibility, complexity, strategic and business value impact.</a:t>
            </a:r>
            <a:endParaRPr b="0" i="0" sz="1500" u="none" cap="none" strike="noStrike">
              <a:solidFill>
                <a:srgbClr val="000000"/>
              </a:solidFill>
              <a:latin typeface="Questrial"/>
              <a:ea typeface="Questrial"/>
              <a:cs typeface="Questrial"/>
              <a:sym typeface="Questrial"/>
            </a:endParaRPr>
          </a:p>
        </p:txBody>
      </p:sp>
      <p:graphicFrame>
        <p:nvGraphicFramePr>
          <p:cNvPr id="133" name="Google Shape;133;p3"/>
          <p:cNvGraphicFramePr/>
          <p:nvPr/>
        </p:nvGraphicFramePr>
        <p:xfrm>
          <a:off x="6425100" y="1348613"/>
          <a:ext cx="3000000" cy="3000000"/>
        </p:xfrm>
        <a:graphic>
          <a:graphicData uri="http://schemas.openxmlformats.org/drawingml/2006/table">
            <a:tbl>
              <a:tblPr>
                <a:noFill/>
                <a:tableStyleId>{51934981-34A1-4503-BFF6-F639DC2D21D8}</a:tableStyleId>
              </a:tblPr>
              <a:tblGrid>
                <a:gridCol w="614925"/>
                <a:gridCol w="946950"/>
                <a:gridCol w="1229825"/>
              </a:tblGrid>
              <a:tr h="164375">
                <a:tc>
                  <a:txBody>
                    <a:bodyPr/>
                    <a:lstStyle/>
                    <a:p>
                      <a:pPr indent="0" lvl="0" marL="0" marR="0" rtl="0" algn="r">
                        <a:lnSpc>
                          <a:spcPct val="115000"/>
                        </a:lnSpc>
                        <a:spcBef>
                          <a:spcPts val="0"/>
                        </a:spcBef>
                        <a:spcAft>
                          <a:spcPts val="0"/>
                        </a:spcAft>
                        <a:buClr>
                          <a:srgbClr val="000000"/>
                        </a:buClr>
                        <a:buSzPts val="800"/>
                        <a:buFont typeface="Arial"/>
                        <a:buNone/>
                      </a:pPr>
                      <a:r>
                        <a:rPr b="1" lang="en" sz="800" u="none" cap="none" strike="noStrike">
                          <a:latin typeface="Questrial"/>
                          <a:ea typeface="Questrial"/>
                          <a:cs typeface="Questrial"/>
                          <a:sym typeface="Questrial"/>
                        </a:rPr>
                        <a:t>Project 1:</a:t>
                      </a:r>
                      <a:endParaRPr b="1" sz="800" u="none" cap="none" strike="noStrike">
                        <a:latin typeface="Questrial"/>
                        <a:ea typeface="Questrial"/>
                        <a:cs typeface="Questrial"/>
                        <a:sym typeface="Questrial"/>
                      </a:endParaRPr>
                    </a:p>
                  </a:txBody>
                  <a:tcPr marT="19050" marB="19050" marR="28575" marL="28575" anchor="b">
                    <a:lnL cap="flat" cmpd="sng" w="9525">
                      <a:solidFill>
                        <a:srgbClr val="CCCCCC">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gridSpan="2">
                  <a:txBody>
                    <a:bodyPr/>
                    <a:lstStyle/>
                    <a:p>
                      <a:pPr indent="0" lvl="0" marL="0" marR="0" rtl="0" algn="l">
                        <a:lnSpc>
                          <a:spcPct val="115000"/>
                        </a:lnSpc>
                        <a:spcBef>
                          <a:spcPts val="0"/>
                        </a:spcBef>
                        <a:spcAft>
                          <a:spcPts val="0"/>
                        </a:spcAft>
                        <a:buClr>
                          <a:srgbClr val="000000"/>
                        </a:buClr>
                        <a:buSzPts val="800"/>
                        <a:buFont typeface="Arial"/>
                        <a:buNone/>
                      </a:pPr>
                      <a:r>
                        <a:rPr lang="en" sz="800">
                          <a:latin typeface="Questrial"/>
                          <a:ea typeface="Questrial"/>
                          <a:cs typeface="Questrial"/>
                          <a:sym typeface="Questrial"/>
                        </a:rPr>
                        <a:t>Delivery date prediction</a:t>
                      </a:r>
                      <a:endParaRPr sz="800" u="none" cap="none" strike="noStrike">
                        <a:latin typeface="Questrial"/>
                        <a:ea typeface="Questrial"/>
                        <a:cs typeface="Questrial"/>
                        <a:sym typeface="Questrial"/>
                      </a:endParaRPr>
                    </a:p>
                  </a:txBody>
                  <a:tcPr marT="19050" marB="19050" marR="28575" marL="28575" anchor="b">
                    <a:lnL cap="flat" cmpd="sng" w="28575">
                      <a:solidFill>
                        <a:srgbClr val="00FF00">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28575">
                      <a:solidFill>
                        <a:srgbClr val="00FF00">
                          <a:alpha val="0"/>
                        </a:srgbClr>
                      </a:solidFill>
                      <a:prstDash val="solid"/>
                      <a:round/>
                      <a:headEnd len="sm" w="sm" type="none"/>
                      <a:tailEnd len="sm" w="sm" type="none"/>
                    </a:lnT>
                    <a:lnB cap="flat" cmpd="sng" w="28575">
                      <a:solidFill>
                        <a:srgbClr val="00FF00">
                          <a:alpha val="0"/>
                        </a:srgbClr>
                      </a:solidFill>
                      <a:prstDash val="solid"/>
                      <a:round/>
                      <a:headEnd len="sm" w="sm" type="none"/>
                      <a:tailEnd len="sm" w="sm" type="none"/>
                    </a:lnB>
                  </a:tcPr>
                </a:tc>
                <a:tc hMerge="1"/>
              </a:tr>
              <a:tr h="164375">
                <a:tc>
                  <a:txBody>
                    <a:bodyPr/>
                    <a:lstStyle/>
                    <a:p>
                      <a:pPr indent="0" lvl="0" marL="0" marR="0" rtl="0" algn="r">
                        <a:lnSpc>
                          <a:spcPct val="115000"/>
                        </a:lnSpc>
                        <a:spcBef>
                          <a:spcPts val="0"/>
                        </a:spcBef>
                        <a:spcAft>
                          <a:spcPts val="0"/>
                        </a:spcAft>
                        <a:buClr>
                          <a:srgbClr val="000000"/>
                        </a:buClr>
                        <a:buSzPts val="800"/>
                        <a:buFont typeface="Arial"/>
                        <a:buNone/>
                      </a:pPr>
                      <a:r>
                        <a:rPr b="1" lang="en" sz="800" u="none" cap="none" strike="noStrike">
                          <a:latin typeface="Questrial"/>
                          <a:ea typeface="Questrial"/>
                          <a:cs typeface="Questrial"/>
                          <a:sym typeface="Questrial"/>
                        </a:rPr>
                        <a:t>Project 2:</a:t>
                      </a:r>
                      <a:endParaRPr b="1" sz="800" u="none" cap="none" strike="noStrike">
                        <a:latin typeface="Questrial"/>
                        <a:ea typeface="Questrial"/>
                        <a:cs typeface="Questrial"/>
                        <a:sym typeface="Questrial"/>
                      </a:endParaRPr>
                    </a:p>
                  </a:txBody>
                  <a:tcPr marT="19050" marB="19050" marR="28575" marL="28575" anchor="b">
                    <a:lnL cap="flat" cmpd="sng" w="9525">
                      <a:solidFill>
                        <a:srgbClr val="CCCCCC">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gridSpan="2">
                  <a:txBody>
                    <a:bodyPr/>
                    <a:lstStyle/>
                    <a:p>
                      <a:pPr indent="0" lvl="0" marL="0" marR="0" rtl="0" algn="l">
                        <a:lnSpc>
                          <a:spcPct val="115000"/>
                        </a:lnSpc>
                        <a:spcBef>
                          <a:spcPts val="0"/>
                        </a:spcBef>
                        <a:spcAft>
                          <a:spcPts val="0"/>
                        </a:spcAft>
                        <a:buClr>
                          <a:srgbClr val="000000"/>
                        </a:buClr>
                        <a:buSzPts val="800"/>
                        <a:buFont typeface="Arial"/>
                        <a:buNone/>
                      </a:pPr>
                      <a:r>
                        <a:rPr lang="en" sz="800">
                          <a:latin typeface="Questrial"/>
                          <a:ea typeface="Questrial"/>
                          <a:cs typeface="Questrial"/>
                          <a:sym typeface="Questrial"/>
                        </a:rPr>
                        <a:t>Sentiment Analysis</a:t>
                      </a:r>
                      <a:endParaRPr sz="800" u="none" cap="none" strike="noStrike">
                        <a:latin typeface="Questrial"/>
                        <a:ea typeface="Questrial"/>
                        <a:cs typeface="Questrial"/>
                        <a:sym typeface="Questrial"/>
                      </a:endParaRPr>
                    </a:p>
                  </a:txBody>
                  <a:tcPr marT="19050" marB="19050" marR="28575" marL="28575" anchor="b">
                    <a:lnL cap="flat" cmpd="sng" w="28575">
                      <a:solidFill>
                        <a:srgbClr val="00FF00">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28575">
                      <a:solidFill>
                        <a:srgbClr val="00FF00">
                          <a:alpha val="0"/>
                        </a:srgbClr>
                      </a:solidFill>
                      <a:prstDash val="solid"/>
                      <a:round/>
                      <a:headEnd len="sm" w="sm" type="none"/>
                      <a:tailEnd len="sm" w="sm" type="none"/>
                    </a:lnT>
                    <a:lnB cap="flat" cmpd="sng" w="28575">
                      <a:solidFill>
                        <a:srgbClr val="00FF00">
                          <a:alpha val="0"/>
                        </a:srgbClr>
                      </a:solidFill>
                      <a:prstDash val="solid"/>
                      <a:round/>
                      <a:headEnd len="sm" w="sm" type="none"/>
                      <a:tailEnd len="sm" w="sm" type="none"/>
                    </a:lnB>
                  </a:tcPr>
                </a:tc>
                <a:tc hMerge="1"/>
              </a:tr>
              <a:tr h="164375">
                <a:tc>
                  <a:txBody>
                    <a:bodyPr/>
                    <a:lstStyle/>
                    <a:p>
                      <a:pPr indent="0" lvl="0" marL="0" marR="0" rtl="0" algn="r">
                        <a:lnSpc>
                          <a:spcPct val="115000"/>
                        </a:lnSpc>
                        <a:spcBef>
                          <a:spcPts val="0"/>
                        </a:spcBef>
                        <a:spcAft>
                          <a:spcPts val="0"/>
                        </a:spcAft>
                        <a:buClr>
                          <a:srgbClr val="000000"/>
                        </a:buClr>
                        <a:buSzPts val="800"/>
                        <a:buFont typeface="Arial"/>
                        <a:buNone/>
                      </a:pPr>
                      <a:r>
                        <a:rPr b="1" lang="en" sz="800" u="none" cap="none" strike="noStrike">
                          <a:latin typeface="Questrial"/>
                          <a:ea typeface="Questrial"/>
                          <a:cs typeface="Questrial"/>
                          <a:sym typeface="Questrial"/>
                        </a:rPr>
                        <a:t>Project 3:</a:t>
                      </a:r>
                      <a:endParaRPr b="1" sz="800" u="none" cap="none" strike="noStrike">
                        <a:latin typeface="Questrial"/>
                        <a:ea typeface="Questrial"/>
                        <a:cs typeface="Questrial"/>
                        <a:sym typeface="Questrial"/>
                      </a:endParaRPr>
                    </a:p>
                  </a:txBody>
                  <a:tcPr marT="19050" marB="19050" marR="28575" marL="28575" anchor="b">
                    <a:lnL cap="flat" cmpd="sng" w="9525">
                      <a:solidFill>
                        <a:srgbClr val="CCCCCC">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gridSpan="2">
                  <a:txBody>
                    <a:bodyPr/>
                    <a:lstStyle/>
                    <a:p>
                      <a:pPr indent="0" lvl="0" marL="0" marR="0" rtl="0" algn="l">
                        <a:lnSpc>
                          <a:spcPct val="115000"/>
                        </a:lnSpc>
                        <a:spcBef>
                          <a:spcPts val="0"/>
                        </a:spcBef>
                        <a:spcAft>
                          <a:spcPts val="0"/>
                        </a:spcAft>
                        <a:buClr>
                          <a:srgbClr val="000000"/>
                        </a:buClr>
                        <a:buSzPts val="800"/>
                        <a:buFont typeface="Arial"/>
                        <a:buNone/>
                      </a:pPr>
                      <a:r>
                        <a:rPr lang="en" sz="800">
                          <a:latin typeface="Questrial"/>
                          <a:ea typeface="Questrial"/>
                          <a:cs typeface="Questrial"/>
                          <a:sym typeface="Questrial"/>
                        </a:rPr>
                        <a:t>Customer churn</a:t>
                      </a:r>
                      <a:endParaRPr sz="800" u="none" cap="none" strike="noStrike">
                        <a:latin typeface="Questrial"/>
                        <a:ea typeface="Questrial"/>
                        <a:cs typeface="Questrial"/>
                        <a:sym typeface="Questrial"/>
                      </a:endParaRPr>
                    </a:p>
                  </a:txBody>
                  <a:tcPr marT="19050" marB="19050" marR="28575" marL="28575" anchor="b">
                    <a:lnL cap="flat" cmpd="sng" w="28575">
                      <a:solidFill>
                        <a:srgbClr val="00FF00">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28575">
                      <a:solidFill>
                        <a:srgbClr val="00FF00">
                          <a:alpha val="0"/>
                        </a:srgbClr>
                      </a:solidFill>
                      <a:prstDash val="solid"/>
                      <a:round/>
                      <a:headEnd len="sm" w="sm" type="none"/>
                      <a:tailEnd len="sm" w="sm" type="none"/>
                    </a:lnT>
                    <a:lnB cap="flat" cmpd="sng" w="28575">
                      <a:solidFill>
                        <a:srgbClr val="00FF00">
                          <a:alpha val="0"/>
                        </a:srgbClr>
                      </a:solidFill>
                      <a:prstDash val="solid"/>
                      <a:round/>
                      <a:headEnd len="sm" w="sm" type="none"/>
                      <a:tailEnd len="sm" w="sm" type="none"/>
                    </a:lnB>
                  </a:tcPr>
                </a:tc>
                <a:tc hMerge="1"/>
              </a:tr>
              <a:tr h="120075">
                <a:tc>
                  <a:txBody>
                    <a:bodyPr/>
                    <a:lstStyle/>
                    <a:p>
                      <a:pPr indent="0" lvl="0" marL="0" marR="0" rtl="0" algn="r">
                        <a:lnSpc>
                          <a:spcPct val="115000"/>
                        </a:lnSpc>
                        <a:spcBef>
                          <a:spcPts val="0"/>
                        </a:spcBef>
                        <a:spcAft>
                          <a:spcPts val="0"/>
                        </a:spcAft>
                        <a:buClr>
                          <a:srgbClr val="000000"/>
                        </a:buClr>
                        <a:buSzPts val="800"/>
                        <a:buFont typeface="Arial"/>
                        <a:buNone/>
                      </a:pPr>
                      <a:r>
                        <a:rPr b="1" lang="en" sz="800" u="none" cap="none" strike="noStrike">
                          <a:latin typeface="Questrial"/>
                          <a:ea typeface="Questrial"/>
                          <a:cs typeface="Questrial"/>
                          <a:sym typeface="Questrial"/>
                        </a:rPr>
                        <a:t>Project 4:</a:t>
                      </a:r>
                      <a:endParaRPr b="1" sz="800" u="none" cap="none" strike="noStrike">
                        <a:latin typeface="Questrial"/>
                        <a:ea typeface="Questrial"/>
                        <a:cs typeface="Questrial"/>
                        <a:sym typeface="Questrial"/>
                      </a:endParaRPr>
                    </a:p>
                  </a:txBody>
                  <a:tcPr marT="19050" marB="19050" marR="28575" marL="28575" anchor="b">
                    <a:lnL cap="flat" cmpd="sng" w="9525">
                      <a:solidFill>
                        <a:srgbClr val="CCCCCC">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gridSpan="2">
                  <a:txBody>
                    <a:bodyPr/>
                    <a:lstStyle/>
                    <a:p>
                      <a:pPr indent="0" lvl="0" marL="0" marR="0" rtl="0" algn="l">
                        <a:lnSpc>
                          <a:spcPct val="115000"/>
                        </a:lnSpc>
                        <a:spcBef>
                          <a:spcPts val="0"/>
                        </a:spcBef>
                        <a:spcAft>
                          <a:spcPts val="0"/>
                        </a:spcAft>
                        <a:buClr>
                          <a:srgbClr val="000000"/>
                        </a:buClr>
                        <a:buSzPts val="800"/>
                        <a:buFont typeface="Arial"/>
                        <a:buNone/>
                      </a:pPr>
                      <a:r>
                        <a:rPr lang="en" sz="800">
                          <a:latin typeface="Questrial"/>
                          <a:ea typeface="Questrial"/>
                          <a:cs typeface="Questrial"/>
                          <a:sym typeface="Questrial"/>
                        </a:rPr>
                        <a:t>Customer Acquisition Cost</a:t>
                      </a:r>
                      <a:endParaRPr sz="800" u="none" cap="none" strike="noStrike">
                        <a:latin typeface="Questrial"/>
                        <a:ea typeface="Questrial"/>
                        <a:cs typeface="Questrial"/>
                        <a:sym typeface="Questrial"/>
                      </a:endParaRPr>
                    </a:p>
                  </a:txBody>
                  <a:tcPr marT="19050" marB="19050" marR="28575" marL="28575" anchor="b">
                    <a:lnL cap="flat" cmpd="sng" w="28575">
                      <a:solidFill>
                        <a:srgbClr val="00FF00">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28575">
                      <a:solidFill>
                        <a:srgbClr val="00FF00">
                          <a:alpha val="0"/>
                        </a:srgbClr>
                      </a:solidFill>
                      <a:prstDash val="solid"/>
                      <a:round/>
                      <a:headEnd len="sm" w="sm" type="none"/>
                      <a:tailEnd len="sm" w="sm" type="none"/>
                    </a:lnT>
                    <a:lnB cap="flat" cmpd="sng" w="28575">
                      <a:solidFill>
                        <a:srgbClr val="00FF00">
                          <a:alpha val="0"/>
                        </a:srgbClr>
                      </a:solidFill>
                      <a:prstDash val="solid"/>
                      <a:round/>
                      <a:headEnd len="sm" w="sm" type="none"/>
                      <a:tailEnd len="sm" w="sm" type="none"/>
                    </a:lnB>
                  </a:tcPr>
                </a:tc>
                <a:tc hMerge="1"/>
              </a:tr>
              <a:tr h="135275">
                <a:tc>
                  <a:txBody>
                    <a:bodyPr/>
                    <a:lstStyle/>
                    <a:p>
                      <a:pPr indent="0" lvl="0" marL="0" marR="0" rtl="0" algn="r">
                        <a:lnSpc>
                          <a:spcPct val="115000"/>
                        </a:lnSpc>
                        <a:spcBef>
                          <a:spcPts val="0"/>
                        </a:spcBef>
                        <a:spcAft>
                          <a:spcPts val="0"/>
                        </a:spcAft>
                        <a:buClr>
                          <a:srgbClr val="000000"/>
                        </a:buClr>
                        <a:buSzPts val="800"/>
                        <a:buFont typeface="Arial"/>
                        <a:buNone/>
                      </a:pPr>
                      <a:r>
                        <a:rPr b="1" lang="en" sz="800" u="none" cap="none" strike="noStrike">
                          <a:latin typeface="Questrial"/>
                          <a:ea typeface="Questrial"/>
                          <a:cs typeface="Questrial"/>
                          <a:sym typeface="Questrial"/>
                        </a:rPr>
                        <a:t>Project 5:</a:t>
                      </a:r>
                      <a:endParaRPr b="1" sz="800" u="none" cap="none" strike="noStrike">
                        <a:latin typeface="Questrial"/>
                        <a:ea typeface="Questrial"/>
                        <a:cs typeface="Questrial"/>
                        <a:sym typeface="Questrial"/>
                      </a:endParaRPr>
                    </a:p>
                  </a:txBody>
                  <a:tcPr marT="19050" marB="19050" marR="28575" marL="28575" anchor="b">
                    <a:lnL cap="flat" cmpd="sng" w="9525">
                      <a:solidFill>
                        <a:srgbClr val="CCCCCC">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gridSpan="2">
                  <a:txBody>
                    <a:bodyPr/>
                    <a:lstStyle/>
                    <a:p>
                      <a:pPr indent="0" lvl="0" marL="0" marR="0" rtl="0" algn="l">
                        <a:lnSpc>
                          <a:spcPct val="115000"/>
                        </a:lnSpc>
                        <a:spcBef>
                          <a:spcPts val="0"/>
                        </a:spcBef>
                        <a:spcAft>
                          <a:spcPts val="0"/>
                        </a:spcAft>
                        <a:buClr>
                          <a:srgbClr val="000000"/>
                        </a:buClr>
                        <a:buSzPts val="800"/>
                        <a:buFont typeface="Arial"/>
                        <a:buNone/>
                      </a:pPr>
                      <a:r>
                        <a:rPr lang="en" sz="800">
                          <a:latin typeface="Questrial"/>
                          <a:ea typeface="Questrial"/>
                          <a:cs typeface="Questrial"/>
                          <a:sym typeface="Questrial"/>
                        </a:rPr>
                        <a:t>Fraud detection</a:t>
                      </a:r>
                      <a:endParaRPr sz="800" u="none" cap="none" strike="noStrike">
                        <a:latin typeface="Questrial"/>
                        <a:ea typeface="Questrial"/>
                        <a:cs typeface="Questrial"/>
                        <a:sym typeface="Questrial"/>
                      </a:endParaRPr>
                    </a:p>
                  </a:txBody>
                  <a:tcPr marT="19050" marB="19050" marR="28575" marL="28575" anchor="b">
                    <a:lnL cap="flat" cmpd="sng" w="28575">
                      <a:solidFill>
                        <a:srgbClr val="00FF00">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28575">
                      <a:solidFill>
                        <a:srgbClr val="00FF00">
                          <a:alpha val="0"/>
                        </a:srgbClr>
                      </a:solidFill>
                      <a:prstDash val="solid"/>
                      <a:round/>
                      <a:headEnd len="sm" w="sm" type="none"/>
                      <a:tailEnd len="sm" w="sm" type="none"/>
                    </a:lnT>
                    <a:lnB cap="flat" cmpd="sng" w="28575">
                      <a:solidFill>
                        <a:srgbClr val="00FF00">
                          <a:alpha val="0"/>
                        </a:srgbClr>
                      </a:solidFill>
                      <a:prstDash val="solid"/>
                      <a:round/>
                      <a:headEnd len="sm" w="sm" type="none"/>
                      <a:tailEnd len="sm" w="sm" type="none"/>
                    </a:lnB>
                  </a:tcPr>
                </a:tc>
                <a:tc hMerge="1"/>
              </a:tr>
              <a:tr h="120075">
                <a:tc>
                  <a:txBody>
                    <a:bodyPr/>
                    <a:lstStyle/>
                    <a:p>
                      <a:pPr indent="0" lvl="0" marL="0" marR="0" rtl="0" algn="r">
                        <a:lnSpc>
                          <a:spcPct val="115000"/>
                        </a:lnSpc>
                        <a:spcBef>
                          <a:spcPts val="0"/>
                        </a:spcBef>
                        <a:spcAft>
                          <a:spcPts val="0"/>
                        </a:spcAft>
                        <a:buClr>
                          <a:srgbClr val="000000"/>
                        </a:buClr>
                        <a:buSzPts val="800"/>
                        <a:buFont typeface="Arial"/>
                        <a:buNone/>
                      </a:pPr>
                      <a:r>
                        <a:rPr b="1" lang="en" sz="800" u="none" cap="none" strike="noStrike">
                          <a:latin typeface="Questrial"/>
                          <a:ea typeface="Questrial"/>
                          <a:cs typeface="Questrial"/>
                          <a:sym typeface="Questrial"/>
                        </a:rPr>
                        <a:t>Project 6:</a:t>
                      </a:r>
                      <a:endParaRPr b="1" sz="800" u="none" cap="none" strike="noStrike">
                        <a:latin typeface="Questrial"/>
                        <a:ea typeface="Questrial"/>
                        <a:cs typeface="Questrial"/>
                        <a:sym typeface="Questrial"/>
                      </a:endParaRPr>
                    </a:p>
                  </a:txBody>
                  <a:tcPr marT="19050" marB="19050" marR="28575" marL="28575" anchor="b">
                    <a:lnL cap="flat" cmpd="sng" w="9525">
                      <a:solidFill>
                        <a:srgbClr val="CCCCCC">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gridSpan="2">
                  <a:txBody>
                    <a:bodyPr/>
                    <a:lstStyle/>
                    <a:p>
                      <a:pPr indent="0" lvl="0" marL="0" marR="0" rtl="0" algn="l">
                        <a:lnSpc>
                          <a:spcPct val="115000"/>
                        </a:lnSpc>
                        <a:spcBef>
                          <a:spcPts val="0"/>
                        </a:spcBef>
                        <a:spcAft>
                          <a:spcPts val="0"/>
                        </a:spcAft>
                        <a:buClr>
                          <a:srgbClr val="000000"/>
                        </a:buClr>
                        <a:buSzPts val="800"/>
                        <a:buFont typeface="Arial"/>
                        <a:buNone/>
                      </a:pPr>
                      <a:r>
                        <a:rPr lang="en" sz="800">
                          <a:latin typeface="Questrial"/>
                          <a:ea typeface="Questrial"/>
                          <a:cs typeface="Questrial"/>
                          <a:sym typeface="Questrial"/>
                        </a:rPr>
                        <a:t>Price optimization</a:t>
                      </a:r>
                      <a:endParaRPr sz="800" u="none" cap="none" strike="noStrike">
                        <a:latin typeface="Questrial"/>
                        <a:ea typeface="Questrial"/>
                        <a:cs typeface="Questrial"/>
                        <a:sym typeface="Questrial"/>
                      </a:endParaRPr>
                    </a:p>
                  </a:txBody>
                  <a:tcPr marT="19050" marB="19050" marR="28575" marL="28575" anchor="b">
                    <a:lnL cap="flat" cmpd="sng" w="28575">
                      <a:solidFill>
                        <a:srgbClr val="00FF00">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28575">
                      <a:solidFill>
                        <a:srgbClr val="00FF00">
                          <a:alpha val="0"/>
                        </a:srgbClr>
                      </a:solidFill>
                      <a:prstDash val="solid"/>
                      <a:round/>
                      <a:headEnd len="sm" w="sm" type="none"/>
                      <a:tailEnd len="sm" w="sm" type="none"/>
                    </a:lnT>
                    <a:lnB cap="flat" cmpd="sng" w="28575">
                      <a:solidFill>
                        <a:srgbClr val="00FF00">
                          <a:alpha val="0"/>
                        </a:srgbClr>
                      </a:solidFill>
                      <a:prstDash val="solid"/>
                      <a:round/>
                      <a:headEnd len="sm" w="sm" type="none"/>
                      <a:tailEnd len="sm" w="sm" type="none"/>
                    </a:lnB>
                  </a:tcPr>
                </a:tc>
                <a:tc hMerge="1"/>
              </a:tr>
            </a:tbl>
          </a:graphicData>
        </a:graphic>
      </p:graphicFrame>
      <p:sp>
        <p:nvSpPr>
          <p:cNvPr id="134" name="Google Shape;134;p3"/>
          <p:cNvSpPr txBox="1"/>
          <p:nvPr/>
        </p:nvSpPr>
        <p:spPr>
          <a:xfrm>
            <a:off x="5721325" y="4293300"/>
            <a:ext cx="746100" cy="1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Questrial"/>
                <a:ea typeface="Questrial"/>
                <a:cs typeface="Questrial"/>
                <a:sym typeface="Questrial"/>
              </a:rPr>
              <a:t>HIGH</a:t>
            </a:r>
            <a:endParaRPr b="0" i="0" sz="1200" u="none" cap="none" strike="noStrike">
              <a:solidFill>
                <a:srgbClr val="000000"/>
              </a:solidFill>
              <a:latin typeface="Questrial"/>
              <a:ea typeface="Questrial"/>
              <a:cs typeface="Questrial"/>
              <a:sym typeface="Questrial"/>
            </a:endParaRPr>
          </a:p>
        </p:txBody>
      </p:sp>
      <p:sp>
        <p:nvSpPr>
          <p:cNvPr id="135" name="Google Shape;135;p3"/>
          <p:cNvSpPr/>
          <p:nvPr/>
        </p:nvSpPr>
        <p:spPr>
          <a:xfrm>
            <a:off x="7150787" y="3556500"/>
            <a:ext cx="248100" cy="245400"/>
          </a:xfrm>
          <a:prstGeom prst="ellipse">
            <a:avLst/>
          </a:prstGeom>
          <a:solidFill>
            <a:srgbClr val="B6D7A8"/>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Arial"/>
              <a:ea typeface="Arial"/>
              <a:cs typeface="Arial"/>
              <a:sym typeface="Arial"/>
            </a:endParaRPr>
          </a:p>
        </p:txBody>
      </p:sp>
      <p:sp>
        <p:nvSpPr>
          <p:cNvPr id="136" name="Google Shape;136;p3"/>
          <p:cNvSpPr/>
          <p:nvPr/>
        </p:nvSpPr>
        <p:spPr>
          <a:xfrm>
            <a:off x="7070687" y="3874075"/>
            <a:ext cx="408300" cy="391200"/>
          </a:xfrm>
          <a:prstGeom prst="ellipse">
            <a:avLst/>
          </a:prstGeom>
          <a:solidFill>
            <a:srgbClr val="B6D7A8"/>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Arial"/>
              <a:ea typeface="Arial"/>
              <a:cs typeface="Arial"/>
              <a:sym typeface="Arial"/>
            </a:endParaRPr>
          </a:p>
        </p:txBody>
      </p:sp>
      <p:sp>
        <p:nvSpPr>
          <p:cNvPr id="137" name="Google Shape;137;p3"/>
          <p:cNvSpPr txBox="1"/>
          <p:nvPr/>
        </p:nvSpPr>
        <p:spPr>
          <a:xfrm>
            <a:off x="6811425" y="2981500"/>
            <a:ext cx="1699800" cy="33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sng" cap="none" strike="noStrike">
                <a:solidFill>
                  <a:srgbClr val="000000"/>
                </a:solidFill>
                <a:latin typeface="Questrial"/>
                <a:ea typeface="Questrial"/>
                <a:cs typeface="Questrial"/>
                <a:sym typeface="Questrial"/>
              </a:rPr>
              <a:t>Business Value</a:t>
            </a:r>
            <a:endParaRPr b="1" i="0" sz="900" u="sng" cap="none" strike="noStrike">
              <a:solidFill>
                <a:srgbClr val="000000"/>
              </a:solidFill>
              <a:latin typeface="Questrial"/>
              <a:ea typeface="Questrial"/>
              <a:cs typeface="Questrial"/>
              <a:sym typeface="Questrial"/>
            </a:endParaRPr>
          </a:p>
        </p:txBody>
      </p:sp>
      <p:sp>
        <p:nvSpPr>
          <p:cNvPr id="138" name="Google Shape;138;p3"/>
          <p:cNvSpPr txBox="1"/>
          <p:nvPr/>
        </p:nvSpPr>
        <p:spPr>
          <a:xfrm>
            <a:off x="7440125" y="3237575"/>
            <a:ext cx="726000" cy="336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Questrial"/>
                <a:ea typeface="Questrial"/>
                <a:cs typeface="Questrial"/>
                <a:sym typeface="Questrial"/>
              </a:rPr>
              <a:t>Low</a:t>
            </a:r>
            <a:endParaRPr b="0" i="0" sz="1100" u="none" cap="none" strike="noStrike">
              <a:solidFill>
                <a:srgbClr val="000000"/>
              </a:solidFill>
              <a:latin typeface="Questrial"/>
              <a:ea typeface="Questrial"/>
              <a:cs typeface="Questrial"/>
              <a:sym typeface="Questrial"/>
            </a:endParaRPr>
          </a:p>
        </p:txBody>
      </p:sp>
      <p:sp>
        <p:nvSpPr>
          <p:cNvPr id="139" name="Google Shape;139;p3"/>
          <p:cNvSpPr txBox="1"/>
          <p:nvPr/>
        </p:nvSpPr>
        <p:spPr>
          <a:xfrm>
            <a:off x="7440125" y="3511050"/>
            <a:ext cx="726000" cy="336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Questrial"/>
                <a:ea typeface="Questrial"/>
                <a:cs typeface="Questrial"/>
                <a:sym typeface="Questrial"/>
              </a:rPr>
              <a:t>Medium</a:t>
            </a:r>
            <a:endParaRPr b="0" i="0" sz="1100" u="none" cap="none" strike="noStrike">
              <a:solidFill>
                <a:srgbClr val="000000"/>
              </a:solidFill>
              <a:latin typeface="Questrial"/>
              <a:ea typeface="Questrial"/>
              <a:cs typeface="Questrial"/>
              <a:sym typeface="Questrial"/>
            </a:endParaRPr>
          </a:p>
        </p:txBody>
      </p:sp>
      <p:sp>
        <p:nvSpPr>
          <p:cNvPr id="140" name="Google Shape;140;p3"/>
          <p:cNvSpPr txBox="1"/>
          <p:nvPr/>
        </p:nvSpPr>
        <p:spPr>
          <a:xfrm>
            <a:off x="7440125" y="3901525"/>
            <a:ext cx="726000" cy="336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Questrial"/>
                <a:ea typeface="Questrial"/>
                <a:cs typeface="Questrial"/>
                <a:sym typeface="Questrial"/>
              </a:rPr>
              <a:t>High</a:t>
            </a:r>
            <a:endParaRPr b="0" i="0" sz="1100" u="none" cap="none" strike="noStrike">
              <a:solidFill>
                <a:srgbClr val="000000"/>
              </a:solidFill>
              <a:latin typeface="Questrial"/>
              <a:ea typeface="Questrial"/>
              <a:cs typeface="Questrial"/>
              <a:sym typeface="Questrial"/>
            </a:endParaRPr>
          </a:p>
        </p:txBody>
      </p:sp>
      <p:sp>
        <p:nvSpPr>
          <p:cNvPr id="141" name="Google Shape;141;p3"/>
          <p:cNvSpPr/>
          <p:nvPr/>
        </p:nvSpPr>
        <p:spPr>
          <a:xfrm>
            <a:off x="7190837" y="3327125"/>
            <a:ext cx="168000" cy="157200"/>
          </a:xfrm>
          <a:prstGeom prst="ellipse">
            <a:avLst/>
          </a:prstGeom>
          <a:solidFill>
            <a:srgbClr val="B6D7A8"/>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Arial"/>
              <a:ea typeface="Arial"/>
              <a:cs typeface="Arial"/>
              <a:sym typeface="Arial"/>
            </a:endParaRPr>
          </a:p>
        </p:txBody>
      </p:sp>
      <p:sp>
        <p:nvSpPr>
          <p:cNvPr id="142" name="Google Shape;142;p3"/>
          <p:cNvSpPr/>
          <p:nvPr/>
        </p:nvSpPr>
        <p:spPr>
          <a:xfrm>
            <a:off x="4741037" y="1419126"/>
            <a:ext cx="408300" cy="391200"/>
          </a:xfrm>
          <a:prstGeom prst="ellipse">
            <a:avLst/>
          </a:prstGeom>
          <a:solidFill>
            <a:srgbClr val="B6D7A8"/>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Questrial"/>
                <a:ea typeface="Questrial"/>
                <a:cs typeface="Questrial"/>
                <a:sym typeface="Questrial"/>
              </a:rPr>
              <a:t>P</a:t>
            </a:r>
            <a:r>
              <a:rPr b="1" lang="en" sz="900">
                <a:latin typeface="Questrial"/>
                <a:ea typeface="Questrial"/>
                <a:cs typeface="Questrial"/>
                <a:sym typeface="Questrial"/>
              </a:rPr>
              <a:t>1</a:t>
            </a:r>
            <a:endParaRPr b="1" i="0" sz="900" u="none" cap="none" strike="noStrike">
              <a:solidFill>
                <a:srgbClr val="000000"/>
              </a:solidFill>
              <a:latin typeface="Questrial"/>
              <a:ea typeface="Questrial"/>
              <a:cs typeface="Questrial"/>
              <a:sym typeface="Questrial"/>
            </a:endParaRPr>
          </a:p>
        </p:txBody>
      </p:sp>
      <p:sp>
        <p:nvSpPr>
          <p:cNvPr id="143" name="Google Shape;143;p3"/>
          <p:cNvSpPr/>
          <p:nvPr/>
        </p:nvSpPr>
        <p:spPr>
          <a:xfrm>
            <a:off x="4318625" y="1618925"/>
            <a:ext cx="298800" cy="336300"/>
          </a:xfrm>
          <a:prstGeom prst="ellipse">
            <a:avLst/>
          </a:prstGeom>
          <a:solidFill>
            <a:srgbClr val="B6D7A8"/>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Questrial"/>
                <a:ea typeface="Questrial"/>
                <a:cs typeface="Questrial"/>
                <a:sym typeface="Questrial"/>
              </a:rPr>
              <a:t>P</a:t>
            </a:r>
            <a:r>
              <a:rPr b="1" lang="en" sz="900">
                <a:latin typeface="Questrial"/>
                <a:ea typeface="Questrial"/>
                <a:cs typeface="Questrial"/>
                <a:sym typeface="Questrial"/>
              </a:rPr>
              <a:t>2</a:t>
            </a:r>
            <a:endParaRPr b="1" i="0" sz="900" u="none" cap="none" strike="noStrike">
              <a:solidFill>
                <a:srgbClr val="000000"/>
              </a:solidFill>
              <a:latin typeface="Questrial"/>
              <a:ea typeface="Questrial"/>
              <a:cs typeface="Questrial"/>
              <a:sym typeface="Questrial"/>
            </a:endParaRPr>
          </a:p>
        </p:txBody>
      </p:sp>
      <p:sp>
        <p:nvSpPr>
          <p:cNvPr id="144" name="Google Shape;144;p3"/>
          <p:cNvSpPr/>
          <p:nvPr/>
        </p:nvSpPr>
        <p:spPr>
          <a:xfrm>
            <a:off x="5294400" y="1419113"/>
            <a:ext cx="408300" cy="391200"/>
          </a:xfrm>
          <a:prstGeom prst="ellipse">
            <a:avLst/>
          </a:prstGeom>
          <a:solidFill>
            <a:srgbClr val="B6D7A8"/>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Questrial"/>
                <a:ea typeface="Questrial"/>
                <a:cs typeface="Questrial"/>
                <a:sym typeface="Questrial"/>
              </a:rPr>
              <a:t>P</a:t>
            </a:r>
            <a:r>
              <a:rPr b="1" lang="en" sz="900">
                <a:latin typeface="Questrial"/>
                <a:ea typeface="Questrial"/>
                <a:cs typeface="Questrial"/>
                <a:sym typeface="Questrial"/>
              </a:rPr>
              <a:t>3</a:t>
            </a:r>
            <a:endParaRPr b="1" i="0" sz="900" u="none" cap="none" strike="noStrike">
              <a:solidFill>
                <a:srgbClr val="000000"/>
              </a:solidFill>
              <a:latin typeface="Questrial"/>
              <a:ea typeface="Questrial"/>
              <a:cs typeface="Questrial"/>
              <a:sym typeface="Questrial"/>
            </a:endParaRPr>
          </a:p>
        </p:txBody>
      </p:sp>
      <p:sp>
        <p:nvSpPr>
          <p:cNvPr id="145" name="Google Shape;145;p3"/>
          <p:cNvSpPr txBox="1"/>
          <p:nvPr/>
        </p:nvSpPr>
        <p:spPr>
          <a:xfrm>
            <a:off x="4634200" y="-1378125"/>
            <a:ext cx="2674500" cy="1025700"/>
          </a:xfrm>
          <a:prstGeom prst="rect">
            <a:avLst/>
          </a:prstGeom>
          <a:solidFill>
            <a:srgbClr val="FF99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Hint: Copy and edit these to represent each of your projects ("P1" = "Project 1" and so forth)</a:t>
            </a:r>
            <a:endParaRPr b="1" i="0" sz="1400" u="none" cap="none" strike="noStrike">
              <a:solidFill>
                <a:srgbClr val="000000"/>
              </a:solidFill>
              <a:latin typeface="Lato"/>
              <a:ea typeface="Lato"/>
              <a:cs typeface="Lato"/>
              <a:sym typeface="Lato"/>
            </a:endParaRPr>
          </a:p>
        </p:txBody>
      </p:sp>
      <p:cxnSp>
        <p:nvCxnSpPr>
          <p:cNvPr id="146" name="Google Shape;146;p3"/>
          <p:cNvCxnSpPr>
            <a:stCxn id="145" idx="2"/>
          </p:cNvCxnSpPr>
          <p:nvPr/>
        </p:nvCxnSpPr>
        <p:spPr>
          <a:xfrm flipH="1">
            <a:off x="4941550" y="-352425"/>
            <a:ext cx="1029900" cy="1769100"/>
          </a:xfrm>
          <a:prstGeom prst="straightConnector1">
            <a:avLst/>
          </a:prstGeom>
          <a:noFill/>
          <a:ln cap="flat" cmpd="sng" w="38100">
            <a:solidFill>
              <a:srgbClr val="FF9900"/>
            </a:solidFill>
            <a:prstDash val="solid"/>
            <a:round/>
            <a:headEnd len="sm" w="sm" type="none"/>
            <a:tailEnd len="med" w="med" type="triangle"/>
          </a:ln>
        </p:spPr>
      </p:cxnSp>
      <p:sp>
        <p:nvSpPr>
          <p:cNvPr id="147" name="Google Shape;147;p3"/>
          <p:cNvSpPr/>
          <p:nvPr/>
        </p:nvSpPr>
        <p:spPr>
          <a:xfrm>
            <a:off x="3941913" y="1902750"/>
            <a:ext cx="298800" cy="336300"/>
          </a:xfrm>
          <a:prstGeom prst="ellipse">
            <a:avLst/>
          </a:prstGeom>
          <a:solidFill>
            <a:srgbClr val="B6D7A8"/>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Questrial"/>
                <a:ea typeface="Questrial"/>
                <a:cs typeface="Questrial"/>
                <a:sym typeface="Questrial"/>
              </a:rPr>
              <a:t>P</a:t>
            </a:r>
            <a:r>
              <a:rPr b="1" lang="en" sz="900">
                <a:latin typeface="Questrial"/>
                <a:ea typeface="Questrial"/>
                <a:cs typeface="Questrial"/>
                <a:sym typeface="Questrial"/>
              </a:rPr>
              <a:t>4</a:t>
            </a:r>
            <a:endParaRPr b="1" i="0" sz="900" u="none" cap="none" strike="noStrike">
              <a:solidFill>
                <a:srgbClr val="000000"/>
              </a:solidFill>
              <a:latin typeface="Questrial"/>
              <a:ea typeface="Questrial"/>
              <a:cs typeface="Questrial"/>
              <a:sym typeface="Questrial"/>
            </a:endParaRPr>
          </a:p>
        </p:txBody>
      </p:sp>
      <p:sp>
        <p:nvSpPr>
          <p:cNvPr id="148" name="Google Shape;148;p3"/>
          <p:cNvSpPr/>
          <p:nvPr/>
        </p:nvSpPr>
        <p:spPr>
          <a:xfrm>
            <a:off x="1535325" y="3210125"/>
            <a:ext cx="168000" cy="216000"/>
          </a:xfrm>
          <a:prstGeom prst="ellipse">
            <a:avLst/>
          </a:prstGeom>
          <a:solidFill>
            <a:srgbClr val="B6D7A8"/>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Questrial"/>
                <a:ea typeface="Questrial"/>
                <a:cs typeface="Questrial"/>
                <a:sym typeface="Questrial"/>
              </a:rPr>
              <a:t>P</a:t>
            </a:r>
            <a:r>
              <a:rPr b="1" lang="en" sz="900">
                <a:latin typeface="Questrial"/>
                <a:ea typeface="Questrial"/>
                <a:cs typeface="Questrial"/>
                <a:sym typeface="Questrial"/>
              </a:rPr>
              <a:t>5</a:t>
            </a:r>
            <a:endParaRPr b="1" i="0" sz="900" u="none" cap="none" strike="noStrike">
              <a:solidFill>
                <a:srgbClr val="000000"/>
              </a:solidFill>
              <a:latin typeface="Questrial"/>
              <a:ea typeface="Questrial"/>
              <a:cs typeface="Questrial"/>
              <a:sym typeface="Questrial"/>
            </a:endParaRPr>
          </a:p>
        </p:txBody>
      </p:sp>
      <p:sp>
        <p:nvSpPr>
          <p:cNvPr id="149" name="Google Shape;149;p3"/>
          <p:cNvSpPr/>
          <p:nvPr/>
        </p:nvSpPr>
        <p:spPr>
          <a:xfrm>
            <a:off x="3565225" y="1902750"/>
            <a:ext cx="298800" cy="336300"/>
          </a:xfrm>
          <a:prstGeom prst="ellipse">
            <a:avLst/>
          </a:prstGeom>
          <a:solidFill>
            <a:srgbClr val="B6D7A8"/>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Questrial"/>
                <a:ea typeface="Questrial"/>
                <a:cs typeface="Questrial"/>
                <a:sym typeface="Questrial"/>
              </a:rPr>
              <a:t>P</a:t>
            </a:r>
            <a:r>
              <a:rPr b="1" lang="en" sz="900">
                <a:latin typeface="Questrial"/>
                <a:ea typeface="Questrial"/>
                <a:cs typeface="Questrial"/>
                <a:sym typeface="Questrial"/>
              </a:rPr>
              <a:t>6</a:t>
            </a:r>
            <a:endParaRPr b="1" i="0" sz="900" u="none" cap="none" strike="noStrike">
              <a:solidFill>
                <a:srgbClr val="000000"/>
              </a:solidFill>
              <a:latin typeface="Questrial"/>
              <a:ea typeface="Questrial"/>
              <a:cs typeface="Questrial"/>
              <a:sym typeface="Quest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aphicFrame>
        <p:nvGraphicFramePr>
          <p:cNvPr id="154" name="Google Shape;154;p4"/>
          <p:cNvGraphicFramePr/>
          <p:nvPr/>
        </p:nvGraphicFramePr>
        <p:xfrm>
          <a:off x="214350" y="1024400"/>
          <a:ext cx="3000000" cy="3000000"/>
        </p:xfrm>
        <a:graphic>
          <a:graphicData uri="http://schemas.openxmlformats.org/drawingml/2006/table">
            <a:tbl>
              <a:tblPr>
                <a:noFill/>
                <a:tableStyleId>{8329DCB9-18A9-4082-82B2-A2A596BD40D3}</a:tableStyleId>
              </a:tblPr>
              <a:tblGrid>
                <a:gridCol w="948125"/>
                <a:gridCol w="1972675"/>
                <a:gridCol w="1142875"/>
                <a:gridCol w="995925"/>
                <a:gridCol w="1202000"/>
                <a:gridCol w="1232375"/>
                <a:gridCol w="1095650"/>
              </a:tblGrid>
              <a:tr h="370775">
                <a:tc>
                  <a:txBody>
                    <a:bodyPr/>
                    <a:lstStyle/>
                    <a:p>
                      <a:pPr indent="0" lvl="0" marL="0" marR="0" rtl="0" algn="ctr">
                        <a:lnSpc>
                          <a:spcPct val="115000"/>
                        </a:lnSpc>
                        <a:spcBef>
                          <a:spcPts val="0"/>
                        </a:spcBef>
                        <a:spcAft>
                          <a:spcPts val="0"/>
                        </a:spcAft>
                        <a:buClr>
                          <a:srgbClr val="000000"/>
                        </a:buClr>
                        <a:buSzPts val="1100"/>
                        <a:buFont typeface="Arial"/>
                        <a:buNone/>
                      </a:pPr>
                      <a:r>
                        <a:rPr b="1" lang="en" sz="1100" u="none" cap="none" strike="noStrike">
                          <a:latin typeface="Questrial"/>
                          <a:ea typeface="Questrial"/>
                          <a:cs typeface="Questrial"/>
                          <a:sym typeface="Questrial"/>
                        </a:rPr>
                        <a:t>Order</a:t>
                      </a:r>
                      <a:endParaRPr sz="1100" u="none" cap="none" strike="noStrike">
                        <a:latin typeface="Questrial"/>
                        <a:ea typeface="Questrial"/>
                        <a:cs typeface="Questrial"/>
                        <a:sym typeface="Questria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latin typeface="Questrial"/>
                          <a:ea typeface="Questrial"/>
                          <a:cs typeface="Questrial"/>
                          <a:sym typeface="Questrial"/>
                        </a:rPr>
                        <a:t>Project</a:t>
                      </a:r>
                      <a:endParaRPr sz="1100" u="none" cap="none" strike="noStrike">
                        <a:latin typeface="Questrial"/>
                        <a:ea typeface="Questrial"/>
                        <a:cs typeface="Questrial"/>
                        <a:sym typeface="Questria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latin typeface="Questrial"/>
                          <a:ea typeface="Questrial"/>
                          <a:cs typeface="Questrial"/>
                          <a:sym typeface="Questrial"/>
                        </a:rPr>
                        <a:t>Data feasibility</a:t>
                      </a:r>
                      <a:endParaRPr b="1" sz="1200" u="none" cap="none" strike="noStrike">
                        <a:latin typeface="Questrial"/>
                        <a:ea typeface="Questrial"/>
                        <a:cs typeface="Questrial"/>
                        <a:sym typeface="Questria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latin typeface="Questrial"/>
                          <a:ea typeface="Questrial"/>
                          <a:cs typeface="Questrial"/>
                          <a:sym typeface="Questrial"/>
                        </a:rPr>
                        <a:t>Infrastructure feasibility</a:t>
                      </a:r>
                      <a:endParaRPr b="1" sz="1200" u="none" cap="none" strike="noStrike">
                        <a:latin typeface="Questrial"/>
                        <a:ea typeface="Questrial"/>
                        <a:cs typeface="Questrial"/>
                        <a:sym typeface="Questria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latin typeface="Questrial"/>
                          <a:ea typeface="Questrial"/>
                          <a:cs typeface="Questrial"/>
                          <a:sym typeface="Questrial"/>
                        </a:rPr>
                        <a:t>Complexity</a:t>
                      </a:r>
                      <a:endParaRPr b="1" sz="1200" u="none" cap="none" strike="noStrike">
                        <a:latin typeface="Questrial"/>
                        <a:ea typeface="Questrial"/>
                        <a:cs typeface="Questrial"/>
                        <a:sym typeface="Questria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latin typeface="Questrial"/>
                          <a:ea typeface="Questrial"/>
                          <a:cs typeface="Questrial"/>
                          <a:sym typeface="Questrial"/>
                        </a:rPr>
                        <a:t>Strategic Value</a:t>
                      </a:r>
                      <a:endParaRPr b="1" sz="1200" u="none" cap="none" strike="noStrike">
                        <a:latin typeface="Questrial"/>
                        <a:ea typeface="Questrial"/>
                        <a:cs typeface="Questrial"/>
                        <a:sym typeface="Questria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latin typeface="Questrial"/>
                          <a:ea typeface="Questrial"/>
                          <a:cs typeface="Questrial"/>
                          <a:sym typeface="Questrial"/>
                        </a:rPr>
                        <a:t>Business Value</a:t>
                      </a:r>
                      <a:endParaRPr b="1" sz="1200" u="none" cap="none" strike="noStrike">
                        <a:latin typeface="Questrial"/>
                        <a:ea typeface="Questrial"/>
                        <a:cs typeface="Questrial"/>
                        <a:sym typeface="Questria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r>
              <a:tr h="304775">
                <a:tc>
                  <a:txBody>
                    <a:bodyPr/>
                    <a:lstStyle/>
                    <a:p>
                      <a:pPr indent="0" lvl="0" marL="0" marR="0" rtl="0" algn="ctr">
                        <a:lnSpc>
                          <a:spcPct val="115000"/>
                        </a:lnSpc>
                        <a:spcBef>
                          <a:spcPts val="0"/>
                        </a:spcBef>
                        <a:spcAft>
                          <a:spcPts val="0"/>
                        </a:spcAft>
                        <a:buClr>
                          <a:srgbClr val="000000"/>
                        </a:buClr>
                        <a:buSzPts val="1100"/>
                        <a:buFont typeface="Arial"/>
                        <a:buNone/>
                      </a:pPr>
                      <a:r>
                        <a:t/>
                      </a:r>
                      <a:endParaRPr b="1" sz="11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t/>
                      </a:r>
                      <a:endParaRPr b="1" sz="11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latin typeface="Questrial"/>
                          <a:ea typeface="Questrial"/>
                          <a:cs typeface="Questrial"/>
                          <a:sym typeface="Questrial"/>
                        </a:rPr>
                        <a:t>1=Low; 5=High</a:t>
                      </a:r>
                      <a:endParaRPr b="1" sz="1000" u="none" cap="none" strike="noStrike">
                        <a:latin typeface="Questrial"/>
                        <a:ea typeface="Questrial"/>
                        <a:cs typeface="Questrial"/>
                        <a:sym typeface="Questrial"/>
                      </a:endParaRPr>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latin typeface="Questrial"/>
                          <a:ea typeface="Questrial"/>
                          <a:cs typeface="Questrial"/>
                          <a:sym typeface="Questrial"/>
                        </a:rPr>
                        <a:t>1=High; 5=Low</a:t>
                      </a:r>
                      <a:endParaRPr b="1" sz="1000" u="none" cap="none" strike="noStrike">
                        <a:latin typeface="Questrial"/>
                        <a:ea typeface="Questrial"/>
                        <a:cs typeface="Questrial"/>
                        <a:sym typeface="Questrial"/>
                      </a:endParaRPr>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latin typeface="Questrial"/>
                          <a:ea typeface="Questrial"/>
                          <a:cs typeface="Questrial"/>
                          <a:sym typeface="Questrial"/>
                        </a:rPr>
                        <a:t>1=High; 5=Low</a:t>
                      </a:r>
                      <a:endParaRPr b="1" sz="1000" u="none" cap="none" strike="noStrike">
                        <a:latin typeface="Questrial"/>
                        <a:ea typeface="Questrial"/>
                        <a:cs typeface="Questrial"/>
                        <a:sym typeface="Questrial"/>
                      </a:endParaRPr>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latin typeface="Questrial"/>
                          <a:ea typeface="Questrial"/>
                          <a:cs typeface="Questrial"/>
                          <a:sym typeface="Questrial"/>
                        </a:rPr>
                        <a:t>1=Low; 5=High</a:t>
                      </a:r>
                      <a:endParaRPr b="1" sz="1000" u="none" cap="none" strike="noStrike">
                        <a:latin typeface="Questrial"/>
                        <a:ea typeface="Questrial"/>
                        <a:cs typeface="Questrial"/>
                        <a:sym typeface="Questrial"/>
                      </a:endParaRPr>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latin typeface="Questrial"/>
                          <a:ea typeface="Questrial"/>
                          <a:cs typeface="Questrial"/>
                          <a:sym typeface="Questrial"/>
                        </a:rPr>
                        <a:t>1=Small; 5=Large</a:t>
                      </a:r>
                      <a:endParaRPr b="1" sz="1000" u="none" cap="none" strike="noStrike">
                        <a:latin typeface="Questrial"/>
                        <a:ea typeface="Questrial"/>
                        <a:cs typeface="Questrial"/>
                        <a:sym typeface="Questrial"/>
                      </a:endParaRPr>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94375">
                <a:tc>
                  <a:txBody>
                    <a:bodyPr/>
                    <a:lstStyle/>
                    <a:p>
                      <a:pPr indent="0" lvl="0" marL="0" marR="0" rtl="0" algn="ctr">
                        <a:lnSpc>
                          <a:spcPct val="115000"/>
                        </a:lnSpc>
                        <a:spcBef>
                          <a:spcPts val="0"/>
                        </a:spcBef>
                        <a:spcAft>
                          <a:spcPts val="0"/>
                        </a:spcAft>
                        <a:buClr>
                          <a:srgbClr val="000000"/>
                        </a:buClr>
                        <a:buSzPts val="1600"/>
                        <a:buFont typeface="Arial"/>
                        <a:buNone/>
                      </a:pPr>
                      <a:r>
                        <a:rPr b="1" lang="en" sz="1600" u="none" cap="none" strike="noStrike">
                          <a:latin typeface="Questrial"/>
                          <a:ea typeface="Questrial"/>
                          <a:cs typeface="Questrial"/>
                          <a:sym typeface="Questrial"/>
                        </a:rPr>
                        <a:t>First</a:t>
                      </a:r>
                      <a:endParaRPr b="1" sz="16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600"/>
                        <a:buFont typeface="Arial"/>
                        <a:buNone/>
                      </a:pPr>
                      <a:r>
                        <a:rPr b="1" lang="en" sz="1600" u="none" cap="none" strike="noStrike">
                          <a:latin typeface="Questrial"/>
                          <a:ea typeface="Questrial"/>
                          <a:cs typeface="Questrial"/>
                          <a:sym typeface="Questrial"/>
                        </a:rPr>
                        <a:t>Project 3:</a:t>
                      </a:r>
                      <a:endParaRPr b="1" sz="1600" u="none" cap="none" strike="noStrike">
                        <a:latin typeface="Questrial"/>
                        <a:ea typeface="Questrial"/>
                        <a:cs typeface="Questrial"/>
                        <a:sym typeface="Questrial"/>
                      </a:endParaRPr>
                    </a:p>
                    <a:p>
                      <a:pPr indent="0" lvl="0" marL="0" marR="0" rtl="0" algn="l">
                        <a:lnSpc>
                          <a:spcPct val="115000"/>
                        </a:lnSpc>
                        <a:spcBef>
                          <a:spcPts val="0"/>
                        </a:spcBef>
                        <a:spcAft>
                          <a:spcPts val="0"/>
                        </a:spcAft>
                        <a:buClr>
                          <a:srgbClr val="000000"/>
                        </a:buClr>
                        <a:buSzPts val="1600"/>
                        <a:buFont typeface="Arial"/>
                        <a:buNone/>
                      </a:pPr>
                      <a:r>
                        <a:rPr b="1" lang="en" sz="1600">
                          <a:latin typeface="Questrial"/>
                          <a:ea typeface="Questrial"/>
                          <a:cs typeface="Questrial"/>
                          <a:sym typeface="Questrial"/>
                        </a:rPr>
                        <a:t>Customer churn</a:t>
                      </a:r>
                      <a:endParaRPr b="1" sz="16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latin typeface="Questrial"/>
                          <a:ea typeface="Questrial"/>
                          <a:cs typeface="Questrial"/>
                          <a:sym typeface="Questrial"/>
                        </a:rPr>
                        <a:t>4.2</a:t>
                      </a:r>
                      <a:endParaRPr sz="1400" u="none" cap="none" strike="noStrike">
                        <a:latin typeface="Questrial"/>
                        <a:ea typeface="Questrial"/>
                        <a:cs typeface="Questrial"/>
                        <a:sym typeface="Questrial"/>
                      </a:endParaRPr>
                    </a:p>
                  </a:txBody>
                  <a:tcPr marT="25400" marB="25400" marR="25400" marL="254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a:t>4.3</a:t>
                      </a:r>
                      <a:endParaRPr/>
                    </a:p>
                  </a:txBody>
                  <a:tcPr marT="25400" marB="25400" marR="25400" marL="254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latin typeface="Questrial"/>
                          <a:ea typeface="Questrial"/>
                          <a:cs typeface="Questrial"/>
                          <a:sym typeface="Questrial"/>
                        </a:rPr>
                        <a:t>4</a:t>
                      </a:r>
                      <a:endParaRPr sz="1400" u="none" cap="none" strike="noStrike">
                        <a:latin typeface="Questrial"/>
                        <a:ea typeface="Questrial"/>
                        <a:cs typeface="Questrial"/>
                        <a:sym typeface="Questrial"/>
                      </a:endParaRPr>
                    </a:p>
                  </a:txBody>
                  <a:tcPr marT="25400" marB="25400" marR="25400" marL="254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latin typeface="Questrial"/>
                          <a:ea typeface="Questrial"/>
                          <a:cs typeface="Questrial"/>
                          <a:sym typeface="Questrial"/>
                        </a:rPr>
                        <a:t>3.5</a:t>
                      </a:r>
                      <a:endParaRPr sz="1400" u="none" cap="none" strike="noStrike">
                        <a:latin typeface="Questrial"/>
                        <a:ea typeface="Questrial"/>
                        <a:cs typeface="Questrial"/>
                        <a:sym typeface="Questrial"/>
                      </a:endParaRPr>
                    </a:p>
                  </a:txBody>
                  <a:tcPr marT="25400" marB="25400" marR="25400" marL="254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latin typeface="Questrial"/>
                          <a:ea typeface="Questrial"/>
                          <a:cs typeface="Questrial"/>
                          <a:sym typeface="Questrial"/>
                        </a:rPr>
                        <a:t>1</a:t>
                      </a:r>
                      <a:endParaRPr sz="1400" u="none" cap="none" strike="noStrike">
                        <a:latin typeface="Questrial"/>
                        <a:ea typeface="Questrial"/>
                        <a:cs typeface="Questrial"/>
                        <a:sym typeface="Questrial"/>
                      </a:endParaRPr>
                    </a:p>
                  </a:txBody>
                  <a:tcPr marT="25400" marB="25400" marR="25400" marL="254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94375">
                <a:tc>
                  <a:txBody>
                    <a:bodyPr/>
                    <a:lstStyle/>
                    <a:p>
                      <a:pPr indent="0" lvl="0" marL="0" marR="0" rtl="0" algn="ctr">
                        <a:lnSpc>
                          <a:spcPct val="115000"/>
                        </a:lnSpc>
                        <a:spcBef>
                          <a:spcPts val="0"/>
                        </a:spcBef>
                        <a:spcAft>
                          <a:spcPts val="0"/>
                        </a:spcAft>
                        <a:buClr>
                          <a:srgbClr val="000000"/>
                        </a:buClr>
                        <a:buSzPts val="1600"/>
                        <a:buFont typeface="Arial"/>
                        <a:buNone/>
                      </a:pPr>
                      <a:r>
                        <a:rPr b="1" lang="en" sz="1600" u="none" cap="none" strike="noStrike">
                          <a:latin typeface="Questrial"/>
                          <a:ea typeface="Questrial"/>
                          <a:cs typeface="Questrial"/>
                          <a:sym typeface="Questrial"/>
                        </a:rPr>
                        <a:t>Second</a:t>
                      </a:r>
                      <a:endParaRPr b="1" sz="16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600"/>
                        <a:buFont typeface="Arial"/>
                        <a:buNone/>
                      </a:pPr>
                      <a:r>
                        <a:rPr b="1" lang="en" sz="1600" u="none" cap="none" strike="noStrike">
                          <a:latin typeface="Questrial"/>
                          <a:ea typeface="Questrial"/>
                          <a:cs typeface="Questrial"/>
                          <a:sym typeface="Questrial"/>
                        </a:rPr>
                        <a:t>Project 1: </a:t>
                      </a:r>
                      <a:endParaRPr b="1" sz="1600" u="none" cap="none" strike="noStrike">
                        <a:latin typeface="Questrial"/>
                        <a:ea typeface="Questrial"/>
                        <a:cs typeface="Questrial"/>
                        <a:sym typeface="Questrial"/>
                      </a:endParaRPr>
                    </a:p>
                    <a:p>
                      <a:pPr indent="0" lvl="0" marL="0" marR="0" rtl="0" algn="l">
                        <a:lnSpc>
                          <a:spcPct val="115000"/>
                        </a:lnSpc>
                        <a:spcBef>
                          <a:spcPts val="0"/>
                        </a:spcBef>
                        <a:spcAft>
                          <a:spcPts val="0"/>
                        </a:spcAft>
                        <a:buClr>
                          <a:srgbClr val="000000"/>
                        </a:buClr>
                        <a:buSzPts val="1600"/>
                        <a:buFont typeface="Arial"/>
                        <a:buNone/>
                      </a:pPr>
                      <a:r>
                        <a:rPr b="1" lang="en" sz="1600">
                          <a:latin typeface="Questrial"/>
                          <a:ea typeface="Questrial"/>
                          <a:cs typeface="Questrial"/>
                          <a:sym typeface="Questrial"/>
                        </a:rPr>
                        <a:t>Delivery date prediction</a:t>
                      </a:r>
                      <a:endParaRPr b="1" sz="16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latin typeface="Questrial"/>
                          <a:ea typeface="Questrial"/>
                          <a:cs typeface="Questrial"/>
                          <a:sym typeface="Questrial"/>
                        </a:rPr>
                        <a:t>4.2</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a:t>4</a:t>
                      </a:r>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latin typeface="Questrial"/>
                          <a:ea typeface="Questrial"/>
                          <a:cs typeface="Questrial"/>
                          <a:sym typeface="Questrial"/>
                        </a:rPr>
                        <a:t>3.87</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latin typeface="Questrial"/>
                          <a:ea typeface="Questrial"/>
                          <a:cs typeface="Questrial"/>
                          <a:sym typeface="Questrial"/>
                        </a:rPr>
                        <a:t>3.5</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latin typeface="Questrial"/>
                          <a:ea typeface="Questrial"/>
                          <a:cs typeface="Questrial"/>
                          <a:sym typeface="Questrial"/>
                        </a:rPr>
                        <a:t>2</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38100">
                <a:tc>
                  <a:txBody>
                    <a:bodyPr/>
                    <a:lstStyle/>
                    <a:p>
                      <a:pPr indent="0" lvl="0" marL="0" marR="0" rtl="0" algn="ctr">
                        <a:lnSpc>
                          <a:spcPct val="115000"/>
                        </a:lnSpc>
                        <a:spcBef>
                          <a:spcPts val="0"/>
                        </a:spcBef>
                        <a:spcAft>
                          <a:spcPts val="0"/>
                        </a:spcAft>
                        <a:buNone/>
                      </a:pPr>
                      <a:r>
                        <a:rPr b="1" lang="en" sz="1600">
                          <a:latin typeface="Questrial"/>
                          <a:ea typeface="Questrial"/>
                          <a:cs typeface="Questrial"/>
                          <a:sym typeface="Questrial"/>
                        </a:rPr>
                        <a:t>Third</a:t>
                      </a:r>
                      <a:endParaRPr b="1" sz="16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600"/>
                        <a:buFont typeface="Arial"/>
                        <a:buNone/>
                      </a:pPr>
                      <a:r>
                        <a:rPr b="1" lang="en" sz="1600">
                          <a:latin typeface="Questrial"/>
                          <a:ea typeface="Questrial"/>
                          <a:cs typeface="Questrial"/>
                          <a:sym typeface="Questrial"/>
                        </a:rPr>
                        <a:t>Project 2: </a:t>
                      </a:r>
                      <a:endParaRPr b="1" sz="1600">
                        <a:latin typeface="Questrial"/>
                        <a:ea typeface="Questrial"/>
                        <a:cs typeface="Questrial"/>
                        <a:sym typeface="Questrial"/>
                      </a:endParaRPr>
                    </a:p>
                    <a:p>
                      <a:pPr indent="0" lvl="0" marL="0" marR="0" rtl="0" algn="l">
                        <a:lnSpc>
                          <a:spcPct val="115000"/>
                        </a:lnSpc>
                        <a:spcBef>
                          <a:spcPts val="0"/>
                        </a:spcBef>
                        <a:spcAft>
                          <a:spcPts val="0"/>
                        </a:spcAft>
                        <a:buNone/>
                      </a:pPr>
                      <a:r>
                        <a:rPr b="1" lang="en" sz="1600">
                          <a:latin typeface="Questrial"/>
                          <a:ea typeface="Questrial"/>
                          <a:cs typeface="Questrial"/>
                          <a:sym typeface="Questrial"/>
                        </a:rPr>
                        <a:t>Sentiment Analysis</a:t>
                      </a:r>
                      <a:endParaRPr b="1" sz="16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Questrial"/>
                          <a:ea typeface="Questrial"/>
                          <a:cs typeface="Questrial"/>
                          <a:sym typeface="Questrial"/>
                        </a:rPr>
                        <a:t>3.8</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Questrial"/>
                          <a:ea typeface="Questrial"/>
                          <a:cs typeface="Questrial"/>
                          <a:sym typeface="Questrial"/>
                        </a:rPr>
                        <a:t>4</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Questrial"/>
                          <a:ea typeface="Questrial"/>
                          <a:cs typeface="Questrial"/>
                          <a:sym typeface="Questrial"/>
                        </a:rPr>
                        <a:t>3.95</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Questrial"/>
                          <a:ea typeface="Questrial"/>
                          <a:cs typeface="Questrial"/>
                          <a:sym typeface="Questrial"/>
                        </a:rPr>
                        <a:t>3.25</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Questrial"/>
                          <a:ea typeface="Questrial"/>
                          <a:cs typeface="Questrial"/>
                          <a:sym typeface="Questrial"/>
                        </a:rPr>
                        <a:t>3</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38100">
                <a:tc>
                  <a:txBody>
                    <a:bodyPr/>
                    <a:lstStyle/>
                    <a:p>
                      <a:pPr indent="0" lvl="0" marL="0" marR="0" rtl="0" algn="ctr">
                        <a:lnSpc>
                          <a:spcPct val="115000"/>
                        </a:lnSpc>
                        <a:spcBef>
                          <a:spcPts val="0"/>
                        </a:spcBef>
                        <a:spcAft>
                          <a:spcPts val="0"/>
                        </a:spcAft>
                        <a:buNone/>
                      </a:pPr>
                      <a:r>
                        <a:rPr b="1" lang="en" sz="1600">
                          <a:latin typeface="Questrial"/>
                          <a:ea typeface="Questrial"/>
                          <a:cs typeface="Questrial"/>
                          <a:sym typeface="Questrial"/>
                        </a:rPr>
                        <a:t>Fourth</a:t>
                      </a:r>
                      <a:endParaRPr b="1" sz="16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600"/>
                        <a:buFont typeface="Arial"/>
                        <a:buNone/>
                      </a:pPr>
                      <a:r>
                        <a:rPr b="1" lang="en" sz="1600">
                          <a:latin typeface="Questrial"/>
                          <a:ea typeface="Questrial"/>
                          <a:cs typeface="Questrial"/>
                          <a:sym typeface="Questrial"/>
                        </a:rPr>
                        <a:t>Project 4: </a:t>
                      </a:r>
                      <a:endParaRPr b="1" sz="1600">
                        <a:latin typeface="Questrial"/>
                        <a:ea typeface="Questrial"/>
                        <a:cs typeface="Questrial"/>
                        <a:sym typeface="Questrial"/>
                      </a:endParaRPr>
                    </a:p>
                    <a:p>
                      <a:pPr indent="0" lvl="0" marL="0" marR="0" rtl="0" algn="l">
                        <a:lnSpc>
                          <a:spcPct val="115000"/>
                        </a:lnSpc>
                        <a:spcBef>
                          <a:spcPts val="0"/>
                        </a:spcBef>
                        <a:spcAft>
                          <a:spcPts val="0"/>
                        </a:spcAft>
                        <a:buNone/>
                      </a:pPr>
                      <a:r>
                        <a:rPr b="1" lang="en" sz="1600">
                          <a:latin typeface="Questrial"/>
                          <a:ea typeface="Questrial"/>
                          <a:cs typeface="Questrial"/>
                          <a:sym typeface="Questrial"/>
                        </a:rPr>
                        <a:t>Customer Acquisition Cost</a:t>
                      </a:r>
                      <a:endParaRPr b="1" sz="16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Questrial"/>
                          <a:ea typeface="Questrial"/>
                          <a:cs typeface="Questrial"/>
                          <a:sym typeface="Questrial"/>
                        </a:rPr>
                        <a:t>3.6</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Questrial"/>
                          <a:ea typeface="Questrial"/>
                          <a:cs typeface="Questrial"/>
                          <a:sym typeface="Questrial"/>
                        </a:rPr>
                        <a:t>2.6</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Questrial"/>
                          <a:ea typeface="Questrial"/>
                          <a:cs typeface="Questrial"/>
                          <a:sym typeface="Questrial"/>
                        </a:rPr>
                        <a:t>2.75</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Questrial"/>
                          <a:ea typeface="Questrial"/>
                          <a:cs typeface="Questrial"/>
                          <a:sym typeface="Questrial"/>
                        </a:rPr>
                        <a:t>3</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Questrial"/>
                          <a:ea typeface="Questrial"/>
                          <a:cs typeface="Questrial"/>
                          <a:sym typeface="Questrial"/>
                        </a:rPr>
                        <a:t>4</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38100">
                <a:tc>
                  <a:txBody>
                    <a:bodyPr/>
                    <a:lstStyle/>
                    <a:p>
                      <a:pPr indent="0" lvl="0" marL="0" marR="0" rtl="0" algn="ctr">
                        <a:lnSpc>
                          <a:spcPct val="115000"/>
                        </a:lnSpc>
                        <a:spcBef>
                          <a:spcPts val="0"/>
                        </a:spcBef>
                        <a:spcAft>
                          <a:spcPts val="0"/>
                        </a:spcAft>
                        <a:buNone/>
                      </a:pPr>
                      <a:r>
                        <a:rPr b="1" lang="en" sz="1600">
                          <a:latin typeface="Questrial"/>
                          <a:ea typeface="Questrial"/>
                          <a:cs typeface="Questrial"/>
                          <a:sym typeface="Questrial"/>
                        </a:rPr>
                        <a:t>Fifth</a:t>
                      </a:r>
                      <a:endParaRPr b="1" sz="16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600"/>
                        <a:buFont typeface="Arial"/>
                        <a:buNone/>
                      </a:pPr>
                      <a:r>
                        <a:rPr b="1" lang="en" sz="1600">
                          <a:latin typeface="Questrial"/>
                          <a:ea typeface="Questrial"/>
                          <a:cs typeface="Questrial"/>
                          <a:sym typeface="Questrial"/>
                        </a:rPr>
                        <a:t>Project 6: </a:t>
                      </a:r>
                      <a:endParaRPr b="1" sz="1600">
                        <a:latin typeface="Questrial"/>
                        <a:ea typeface="Questrial"/>
                        <a:cs typeface="Questrial"/>
                        <a:sym typeface="Questrial"/>
                      </a:endParaRPr>
                    </a:p>
                    <a:p>
                      <a:pPr indent="0" lvl="0" marL="0" marR="0" rtl="0" algn="l">
                        <a:lnSpc>
                          <a:spcPct val="115000"/>
                        </a:lnSpc>
                        <a:spcBef>
                          <a:spcPts val="0"/>
                        </a:spcBef>
                        <a:spcAft>
                          <a:spcPts val="0"/>
                        </a:spcAft>
                        <a:buNone/>
                      </a:pPr>
                      <a:r>
                        <a:rPr b="1" lang="en" sz="1600">
                          <a:latin typeface="Questrial"/>
                          <a:ea typeface="Questrial"/>
                          <a:cs typeface="Questrial"/>
                          <a:sym typeface="Questrial"/>
                        </a:rPr>
                        <a:t>Price optimization</a:t>
                      </a:r>
                      <a:endParaRPr b="1" sz="16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Questrial"/>
                          <a:ea typeface="Questrial"/>
                          <a:cs typeface="Questrial"/>
                          <a:sym typeface="Questrial"/>
                        </a:rPr>
                        <a:t>3.6</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Questrial"/>
                          <a:ea typeface="Questrial"/>
                          <a:cs typeface="Questrial"/>
                          <a:sym typeface="Questrial"/>
                        </a:rPr>
                        <a:t>2.3</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Questrial"/>
                          <a:ea typeface="Questrial"/>
                          <a:cs typeface="Questrial"/>
                          <a:sym typeface="Questrial"/>
                        </a:rPr>
                        <a:t>2.575</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Questrial"/>
                          <a:ea typeface="Questrial"/>
                          <a:cs typeface="Questrial"/>
                          <a:sym typeface="Questrial"/>
                        </a:rPr>
                        <a:t>3</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Questrial"/>
                          <a:ea typeface="Questrial"/>
                          <a:cs typeface="Questrial"/>
                          <a:sym typeface="Questrial"/>
                        </a:rPr>
                        <a:t>4</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38100">
                <a:tc>
                  <a:txBody>
                    <a:bodyPr/>
                    <a:lstStyle/>
                    <a:p>
                      <a:pPr indent="0" lvl="0" marL="0" marR="0" rtl="0" algn="ctr">
                        <a:lnSpc>
                          <a:spcPct val="115000"/>
                        </a:lnSpc>
                        <a:spcBef>
                          <a:spcPts val="0"/>
                        </a:spcBef>
                        <a:spcAft>
                          <a:spcPts val="0"/>
                        </a:spcAft>
                        <a:buNone/>
                      </a:pPr>
                      <a:r>
                        <a:rPr b="1" lang="en" sz="1600">
                          <a:latin typeface="Questrial"/>
                          <a:ea typeface="Questrial"/>
                          <a:cs typeface="Questrial"/>
                          <a:sym typeface="Questrial"/>
                        </a:rPr>
                        <a:t>Sixth</a:t>
                      </a:r>
                      <a:endParaRPr b="1" sz="16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600"/>
                        <a:buFont typeface="Arial"/>
                        <a:buNone/>
                      </a:pPr>
                      <a:r>
                        <a:rPr b="1" lang="en" sz="1600">
                          <a:latin typeface="Questrial"/>
                          <a:ea typeface="Questrial"/>
                          <a:cs typeface="Questrial"/>
                          <a:sym typeface="Questrial"/>
                        </a:rPr>
                        <a:t>Project 5: </a:t>
                      </a:r>
                      <a:endParaRPr b="1" sz="1600">
                        <a:latin typeface="Questrial"/>
                        <a:ea typeface="Questrial"/>
                        <a:cs typeface="Questrial"/>
                        <a:sym typeface="Questrial"/>
                      </a:endParaRPr>
                    </a:p>
                    <a:p>
                      <a:pPr indent="0" lvl="0" marL="0" marR="0" rtl="0" algn="l">
                        <a:lnSpc>
                          <a:spcPct val="115000"/>
                        </a:lnSpc>
                        <a:spcBef>
                          <a:spcPts val="0"/>
                        </a:spcBef>
                        <a:spcAft>
                          <a:spcPts val="0"/>
                        </a:spcAft>
                        <a:buNone/>
                      </a:pPr>
                      <a:r>
                        <a:rPr b="1" lang="en" sz="1600">
                          <a:latin typeface="Questrial"/>
                          <a:ea typeface="Questrial"/>
                          <a:cs typeface="Questrial"/>
                          <a:sym typeface="Questrial"/>
                        </a:rPr>
                        <a:t>Fraud detection</a:t>
                      </a:r>
                      <a:endParaRPr b="1" sz="16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Questrial"/>
                          <a:ea typeface="Questrial"/>
                          <a:cs typeface="Questrial"/>
                          <a:sym typeface="Questrial"/>
                        </a:rPr>
                        <a:t>2.2</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Questrial"/>
                          <a:ea typeface="Questrial"/>
                          <a:cs typeface="Questrial"/>
                          <a:sym typeface="Questrial"/>
                        </a:rPr>
                        <a:t>2.3</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Questrial"/>
                          <a:ea typeface="Questrial"/>
                          <a:cs typeface="Questrial"/>
                          <a:sym typeface="Questrial"/>
                        </a:rPr>
                        <a:t>2.5</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Questrial"/>
                          <a:ea typeface="Questrial"/>
                          <a:cs typeface="Questrial"/>
                          <a:sym typeface="Questrial"/>
                        </a:rPr>
                        <a:t>1.25</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Questrial"/>
                          <a:ea typeface="Questrial"/>
                          <a:cs typeface="Questrial"/>
                          <a:sym typeface="Questrial"/>
                        </a:rPr>
                        <a:t>5</a:t>
                      </a:r>
                      <a:endParaRPr sz="1400" u="none" cap="none" strike="noStrike">
                        <a:latin typeface="Questrial"/>
                        <a:ea typeface="Questrial"/>
                        <a:cs typeface="Questrial"/>
                        <a:sym typeface="Questrial"/>
                      </a:endParaRPr>
                    </a:p>
                  </a:txBody>
                  <a:tcPr marT="25400" marB="25400" marR="25400" marL="254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55" name="Google Shape;155;p4"/>
          <p:cNvSpPr txBox="1"/>
          <p:nvPr/>
        </p:nvSpPr>
        <p:spPr>
          <a:xfrm>
            <a:off x="65725" y="132700"/>
            <a:ext cx="7717800" cy="33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100"/>
              <a:buFont typeface="Arial"/>
              <a:buNone/>
            </a:pPr>
            <a:r>
              <a:rPr b="1" i="0" lang="en" sz="2100" u="none" cap="none" strike="noStrike">
                <a:solidFill>
                  <a:schemeClr val="dk1"/>
                </a:solidFill>
                <a:latin typeface="Questrial"/>
                <a:ea typeface="Questrial"/>
                <a:cs typeface="Questrial"/>
                <a:sym typeface="Questrial"/>
              </a:rPr>
              <a:t>Highest-Priority Data Science Projects </a:t>
            </a:r>
            <a:endParaRPr b="1" i="0" sz="2100" u="none" cap="none" strike="noStrike">
              <a:solidFill>
                <a:schemeClr val="dk1"/>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estrial"/>
              <a:ea typeface="Questrial"/>
              <a:cs typeface="Questrial"/>
              <a:sym typeface="Quest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5"/>
          <p:cNvSpPr txBox="1"/>
          <p:nvPr/>
        </p:nvSpPr>
        <p:spPr>
          <a:xfrm>
            <a:off x="65725" y="-19700"/>
            <a:ext cx="7717800" cy="33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Questrial"/>
                <a:ea typeface="Questrial"/>
                <a:cs typeface="Questrial"/>
                <a:sym typeface="Questrial"/>
              </a:rPr>
              <a:t>Complete the “Data Science Road Map” below with the first four data science projects chosen for implementation.</a:t>
            </a:r>
            <a:endParaRPr b="0" i="0" sz="1200" u="none" cap="none" strike="noStrike">
              <a:solidFill>
                <a:schemeClr val="dk1"/>
              </a:solidFill>
              <a:latin typeface="Questrial"/>
              <a:ea typeface="Questrial"/>
              <a:cs typeface="Questrial"/>
              <a:sym typeface="Quest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Questrial"/>
              <a:ea typeface="Questrial"/>
              <a:cs typeface="Questrial"/>
              <a:sym typeface="Questrial"/>
            </a:endParaRPr>
          </a:p>
        </p:txBody>
      </p:sp>
      <p:sp>
        <p:nvSpPr>
          <p:cNvPr id="161" name="Google Shape;161;p5"/>
          <p:cNvSpPr/>
          <p:nvPr/>
        </p:nvSpPr>
        <p:spPr>
          <a:xfrm>
            <a:off x="2788453" y="1296900"/>
            <a:ext cx="6148200" cy="444900"/>
          </a:xfrm>
          <a:prstGeom prst="rect">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lang="en" sz="1000">
                <a:latin typeface="Questrial"/>
                <a:ea typeface="Questrial"/>
                <a:cs typeface="Questrial"/>
                <a:sym typeface="Questrial"/>
              </a:rPr>
              <a:t>Based on </a:t>
            </a:r>
            <a:r>
              <a:rPr lang="en" sz="1000">
                <a:latin typeface="Questrial"/>
                <a:ea typeface="Questrial"/>
                <a:cs typeface="Questrial"/>
                <a:sym typeface="Questrial"/>
              </a:rPr>
              <a:t>feasibility, </a:t>
            </a:r>
            <a:r>
              <a:rPr lang="en" sz="1000">
                <a:latin typeface="Questrial"/>
                <a:ea typeface="Questrial"/>
                <a:cs typeface="Questrial"/>
                <a:sym typeface="Questrial"/>
              </a:rPr>
              <a:t>complexity and </a:t>
            </a:r>
            <a:r>
              <a:rPr lang="en" sz="1000">
                <a:latin typeface="Questrial"/>
                <a:ea typeface="Questrial"/>
                <a:cs typeface="Questrial"/>
                <a:sym typeface="Questrial"/>
              </a:rPr>
              <a:t>strategy analysis </a:t>
            </a:r>
            <a:endParaRPr b="0" i="0" sz="1600" u="none" cap="none" strike="noStrike">
              <a:solidFill>
                <a:srgbClr val="000000"/>
              </a:solidFill>
              <a:latin typeface="Questrial"/>
              <a:ea typeface="Questrial"/>
              <a:cs typeface="Questrial"/>
              <a:sym typeface="Questrial"/>
            </a:endParaRPr>
          </a:p>
        </p:txBody>
      </p:sp>
      <p:sp>
        <p:nvSpPr>
          <p:cNvPr id="162" name="Google Shape;162;p5"/>
          <p:cNvSpPr/>
          <p:nvPr/>
        </p:nvSpPr>
        <p:spPr>
          <a:xfrm>
            <a:off x="759679" y="1297025"/>
            <a:ext cx="1851900" cy="444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00000"/>
                </a:solidFill>
                <a:latin typeface="Questrial"/>
                <a:ea typeface="Questrial"/>
                <a:cs typeface="Questrial"/>
                <a:sym typeface="Questrial"/>
              </a:rPr>
              <a:t>Project 3:</a:t>
            </a:r>
            <a:endParaRPr b="1" i="0" sz="1100" u="none" cap="none" strike="noStrike">
              <a:solidFill>
                <a:srgbClr val="000000"/>
              </a:solidFill>
              <a:latin typeface="Questrial"/>
              <a:ea typeface="Questrial"/>
              <a:cs typeface="Questrial"/>
              <a:sym typeface="Questrial"/>
            </a:endParaRPr>
          </a:p>
          <a:p>
            <a:pPr indent="0" lvl="0" marL="0" rtl="0" algn="l">
              <a:lnSpc>
                <a:spcPct val="115000"/>
              </a:lnSpc>
              <a:spcBef>
                <a:spcPts val="0"/>
              </a:spcBef>
              <a:spcAft>
                <a:spcPts val="0"/>
              </a:spcAft>
              <a:buClr>
                <a:srgbClr val="000000"/>
              </a:buClr>
              <a:buSzPts val="1600"/>
              <a:buFont typeface="Arial"/>
              <a:buNone/>
            </a:pPr>
            <a:r>
              <a:rPr b="1" lang="en" sz="1100">
                <a:latin typeface="Questrial"/>
                <a:ea typeface="Questrial"/>
                <a:cs typeface="Questrial"/>
                <a:sym typeface="Questrial"/>
              </a:rPr>
              <a:t>Customer churn</a:t>
            </a:r>
            <a:endParaRPr b="0" i="0" sz="1200" u="none" cap="none" strike="noStrike">
              <a:solidFill>
                <a:srgbClr val="000000"/>
              </a:solidFill>
              <a:latin typeface="Questrial"/>
              <a:ea typeface="Questrial"/>
              <a:cs typeface="Questrial"/>
              <a:sym typeface="Questrial"/>
            </a:endParaRPr>
          </a:p>
        </p:txBody>
      </p:sp>
      <p:sp>
        <p:nvSpPr>
          <p:cNvPr id="163" name="Google Shape;163;p5"/>
          <p:cNvSpPr/>
          <p:nvPr/>
        </p:nvSpPr>
        <p:spPr>
          <a:xfrm>
            <a:off x="759679" y="1862131"/>
            <a:ext cx="1851900" cy="444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00000"/>
                </a:solidFill>
                <a:latin typeface="Questrial"/>
                <a:ea typeface="Questrial"/>
                <a:cs typeface="Questrial"/>
                <a:sym typeface="Questrial"/>
              </a:rPr>
              <a:t>Project 1:</a:t>
            </a:r>
            <a:endParaRPr b="1" i="0" sz="1100" u="none" cap="none" strike="noStrike">
              <a:solidFill>
                <a:srgbClr val="000000"/>
              </a:solidFill>
              <a:latin typeface="Questrial"/>
              <a:ea typeface="Questrial"/>
              <a:cs typeface="Questrial"/>
              <a:sym typeface="Questrial"/>
            </a:endParaRPr>
          </a:p>
          <a:p>
            <a:pPr indent="0" lvl="0" marL="0" rtl="0" algn="l">
              <a:lnSpc>
                <a:spcPct val="115000"/>
              </a:lnSpc>
              <a:spcBef>
                <a:spcPts val="0"/>
              </a:spcBef>
              <a:spcAft>
                <a:spcPts val="0"/>
              </a:spcAft>
              <a:buClr>
                <a:srgbClr val="000000"/>
              </a:buClr>
              <a:buSzPts val="1600"/>
              <a:buFont typeface="Arial"/>
              <a:buNone/>
            </a:pPr>
            <a:r>
              <a:rPr b="1" lang="en" sz="1100">
                <a:latin typeface="Questrial"/>
                <a:ea typeface="Questrial"/>
                <a:cs typeface="Questrial"/>
                <a:sym typeface="Questrial"/>
              </a:rPr>
              <a:t>Delivery date prediction</a:t>
            </a:r>
            <a:endParaRPr b="0" i="0" sz="1200" u="none" cap="none" strike="noStrike">
              <a:solidFill>
                <a:srgbClr val="000000"/>
              </a:solidFill>
              <a:latin typeface="Questrial"/>
              <a:ea typeface="Questrial"/>
              <a:cs typeface="Questrial"/>
              <a:sym typeface="Questrial"/>
            </a:endParaRPr>
          </a:p>
        </p:txBody>
      </p:sp>
      <p:sp>
        <p:nvSpPr>
          <p:cNvPr id="164" name="Google Shape;164;p5"/>
          <p:cNvSpPr/>
          <p:nvPr/>
        </p:nvSpPr>
        <p:spPr>
          <a:xfrm>
            <a:off x="759679" y="2405327"/>
            <a:ext cx="1851900" cy="444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00000"/>
                </a:solidFill>
                <a:latin typeface="Questrial"/>
                <a:ea typeface="Questrial"/>
                <a:cs typeface="Questrial"/>
                <a:sym typeface="Questrial"/>
              </a:rPr>
              <a:t>Project 2:</a:t>
            </a:r>
            <a:r>
              <a:rPr b="1" lang="en" sz="1100">
                <a:latin typeface="Questrial"/>
                <a:ea typeface="Questrial"/>
                <a:cs typeface="Questrial"/>
                <a:sym typeface="Questrial"/>
              </a:rPr>
              <a:t> </a:t>
            </a:r>
            <a:r>
              <a:rPr b="1" lang="en" sz="1100">
                <a:latin typeface="Questrial"/>
                <a:ea typeface="Questrial"/>
                <a:cs typeface="Questrial"/>
                <a:sym typeface="Questrial"/>
              </a:rPr>
              <a:t>Sentiment</a:t>
            </a:r>
            <a:r>
              <a:rPr b="1" lang="en" sz="1600">
                <a:latin typeface="Questrial"/>
                <a:ea typeface="Questrial"/>
                <a:cs typeface="Questrial"/>
                <a:sym typeface="Questrial"/>
              </a:rPr>
              <a:t> </a:t>
            </a:r>
            <a:r>
              <a:rPr b="1" lang="en" sz="1100">
                <a:latin typeface="Questrial"/>
                <a:ea typeface="Questrial"/>
                <a:cs typeface="Questrial"/>
                <a:sym typeface="Questrial"/>
              </a:rPr>
              <a:t>Analysis</a:t>
            </a:r>
            <a:endParaRPr b="0" i="0" sz="1700" u="none" cap="none" strike="noStrike">
              <a:solidFill>
                <a:srgbClr val="000000"/>
              </a:solidFill>
              <a:latin typeface="Questrial"/>
              <a:ea typeface="Questrial"/>
              <a:cs typeface="Questrial"/>
              <a:sym typeface="Questrial"/>
            </a:endParaRPr>
          </a:p>
        </p:txBody>
      </p:sp>
      <p:sp>
        <p:nvSpPr>
          <p:cNvPr id="165" name="Google Shape;165;p5"/>
          <p:cNvSpPr/>
          <p:nvPr/>
        </p:nvSpPr>
        <p:spPr>
          <a:xfrm>
            <a:off x="759679" y="2948522"/>
            <a:ext cx="1851900" cy="444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1100"/>
              <a:buFont typeface="Arial"/>
              <a:buNone/>
            </a:pPr>
            <a:r>
              <a:rPr b="1" i="0" lang="en" sz="1100" u="none" cap="none" strike="noStrike">
                <a:solidFill>
                  <a:srgbClr val="000000"/>
                </a:solidFill>
                <a:latin typeface="Questrial"/>
                <a:ea typeface="Questrial"/>
                <a:cs typeface="Questrial"/>
                <a:sym typeface="Questrial"/>
              </a:rPr>
              <a:t>Project </a:t>
            </a:r>
            <a:r>
              <a:rPr b="1" lang="en" sz="1100">
                <a:latin typeface="Questrial"/>
                <a:ea typeface="Questrial"/>
                <a:cs typeface="Questrial"/>
                <a:sym typeface="Questrial"/>
              </a:rPr>
              <a:t>4</a:t>
            </a:r>
            <a:r>
              <a:rPr b="1" i="0" lang="en" sz="1100" u="none" cap="none" strike="noStrike">
                <a:solidFill>
                  <a:srgbClr val="000000"/>
                </a:solidFill>
                <a:latin typeface="Questrial"/>
                <a:ea typeface="Questrial"/>
                <a:cs typeface="Questrial"/>
                <a:sym typeface="Questrial"/>
              </a:rPr>
              <a:t>:</a:t>
            </a:r>
            <a:br>
              <a:rPr b="1" lang="en" sz="1100">
                <a:latin typeface="Questrial"/>
                <a:ea typeface="Questrial"/>
                <a:cs typeface="Questrial"/>
                <a:sym typeface="Questrial"/>
              </a:rPr>
            </a:br>
            <a:r>
              <a:rPr b="1" lang="en" sz="1100">
                <a:latin typeface="Questrial"/>
                <a:ea typeface="Questrial"/>
                <a:cs typeface="Questrial"/>
                <a:sym typeface="Questrial"/>
              </a:rPr>
              <a:t>Customer</a:t>
            </a:r>
            <a:r>
              <a:rPr b="1" lang="en" sz="1600">
                <a:latin typeface="Questrial"/>
                <a:ea typeface="Questrial"/>
                <a:cs typeface="Questrial"/>
                <a:sym typeface="Questrial"/>
              </a:rPr>
              <a:t> </a:t>
            </a:r>
            <a:r>
              <a:rPr b="1" lang="en" sz="1100">
                <a:latin typeface="Questrial"/>
                <a:ea typeface="Questrial"/>
                <a:cs typeface="Questrial"/>
                <a:sym typeface="Questrial"/>
              </a:rPr>
              <a:t>Acquisition</a:t>
            </a:r>
            <a:r>
              <a:rPr b="1" lang="en" sz="1600">
                <a:latin typeface="Questrial"/>
                <a:ea typeface="Questrial"/>
                <a:cs typeface="Questrial"/>
                <a:sym typeface="Questrial"/>
              </a:rPr>
              <a:t> </a:t>
            </a:r>
            <a:r>
              <a:rPr b="1" lang="en" sz="1100">
                <a:latin typeface="Questrial"/>
                <a:ea typeface="Questrial"/>
                <a:cs typeface="Questrial"/>
                <a:sym typeface="Questrial"/>
              </a:rPr>
              <a:t>Cost</a:t>
            </a:r>
            <a:endParaRPr b="1" sz="1100">
              <a:latin typeface="Questrial"/>
              <a:ea typeface="Questrial"/>
              <a:cs typeface="Questrial"/>
              <a:sym typeface="Questrial"/>
            </a:endParaRPr>
          </a:p>
        </p:txBody>
      </p:sp>
      <p:sp>
        <p:nvSpPr>
          <p:cNvPr id="166" name="Google Shape;166;p5"/>
          <p:cNvSpPr/>
          <p:nvPr/>
        </p:nvSpPr>
        <p:spPr>
          <a:xfrm>
            <a:off x="245950" y="1297025"/>
            <a:ext cx="384900" cy="4449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i="0" lang="en" sz="1400" u="none" cap="none" strike="noStrike">
                <a:solidFill>
                  <a:srgbClr val="000000"/>
                </a:solidFill>
                <a:latin typeface="Questrial"/>
                <a:ea typeface="Questrial"/>
                <a:cs typeface="Questrial"/>
                <a:sym typeface="Questrial"/>
              </a:rPr>
              <a:t>1</a:t>
            </a:r>
            <a:endParaRPr b="0" i="0" sz="2000" u="none" cap="none" strike="noStrike">
              <a:solidFill>
                <a:srgbClr val="000000"/>
              </a:solidFill>
              <a:latin typeface="Questrial"/>
              <a:ea typeface="Questrial"/>
              <a:cs typeface="Questrial"/>
              <a:sym typeface="Questrial"/>
            </a:endParaRPr>
          </a:p>
        </p:txBody>
      </p:sp>
      <p:sp>
        <p:nvSpPr>
          <p:cNvPr id="167" name="Google Shape;167;p5"/>
          <p:cNvSpPr txBox="1"/>
          <p:nvPr/>
        </p:nvSpPr>
        <p:spPr>
          <a:xfrm>
            <a:off x="245950" y="1059300"/>
            <a:ext cx="709500" cy="237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sng" cap="none" strike="noStrike">
                <a:solidFill>
                  <a:srgbClr val="000000"/>
                </a:solidFill>
                <a:latin typeface="Questrial"/>
                <a:ea typeface="Questrial"/>
                <a:cs typeface="Questrial"/>
                <a:sym typeface="Questrial"/>
              </a:rPr>
              <a:t>Order</a:t>
            </a:r>
            <a:endParaRPr b="0" i="0" sz="1400" u="sng" cap="none" strike="noStrike">
              <a:solidFill>
                <a:srgbClr val="000000"/>
              </a:solidFill>
              <a:latin typeface="Questrial"/>
              <a:ea typeface="Questrial"/>
              <a:cs typeface="Questrial"/>
              <a:sym typeface="Questrial"/>
            </a:endParaRPr>
          </a:p>
        </p:txBody>
      </p:sp>
      <p:sp>
        <p:nvSpPr>
          <p:cNvPr id="168" name="Google Shape;168;p5"/>
          <p:cNvSpPr txBox="1"/>
          <p:nvPr/>
        </p:nvSpPr>
        <p:spPr>
          <a:xfrm>
            <a:off x="1388515" y="1059300"/>
            <a:ext cx="878100" cy="237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sng" cap="none" strike="noStrike">
                <a:solidFill>
                  <a:srgbClr val="000000"/>
                </a:solidFill>
                <a:latin typeface="Questrial"/>
                <a:ea typeface="Questrial"/>
                <a:cs typeface="Questrial"/>
                <a:sym typeface="Questrial"/>
              </a:rPr>
              <a:t>Project</a:t>
            </a:r>
            <a:endParaRPr b="0" i="0" sz="1400" u="sng" cap="none" strike="noStrike">
              <a:solidFill>
                <a:srgbClr val="000000"/>
              </a:solidFill>
              <a:latin typeface="Questrial"/>
              <a:ea typeface="Questrial"/>
              <a:cs typeface="Questrial"/>
              <a:sym typeface="Questrial"/>
            </a:endParaRPr>
          </a:p>
        </p:txBody>
      </p:sp>
      <p:sp>
        <p:nvSpPr>
          <p:cNvPr id="169" name="Google Shape;169;p5"/>
          <p:cNvSpPr txBox="1"/>
          <p:nvPr/>
        </p:nvSpPr>
        <p:spPr>
          <a:xfrm>
            <a:off x="5713216" y="1059300"/>
            <a:ext cx="1746900" cy="237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sng" cap="none" strike="noStrike">
                <a:solidFill>
                  <a:srgbClr val="000000"/>
                </a:solidFill>
                <a:latin typeface="Questrial"/>
                <a:ea typeface="Questrial"/>
                <a:cs typeface="Questrial"/>
                <a:sym typeface="Questrial"/>
              </a:rPr>
              <a:t>Order Justification</a:t>
            </a:r>
            <a:endParaRPr b="0" i="0" sz="1400" u="sng" cap="none" strike="noStrike">
              <a:solidFill>
                <a:srgbClr val="000000"/>
              </a:solidFill>
              <a:latin typeface="Questrial"/>
              <a:ea typeface="Questrial"/>
              <a:cs typeface="Questrial"/>
              <a:sym typeface="Questrial"/>
            </a:endParaRPr>
          </a:p>
        </p:txBody>
      </p:sp>
      <p:sp>
        <p:nvSpPr>
          <p:cNvPr id="170" name="Google Shape;170;p5"/>
          <p:cNvSpPr/>
          <p:nvPr/>
        </p:nvSpPr>
        <p:spPr>
          <a:xfrm>
            <a:off x="245950" y="1862100"/>
            <a:ext cx="384900" cy="4449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i="0" lang="en" sz="1400" u="none" cap="none" strike="noStrike">
                <a:solidFill>
                  <a:srgbClr val="000000"/>
                </a:solidFill>
                <a:latin typeface="Questrial"/>
                <a:ea typeface="Questrial"/>
                <a:cs typeface="Questrial"/>
                <a:sym typeface="Questrial"/>
              </a:rPr>
              <a:t>2</a:t>
            </a:r>
            <a:endParaRPr b="0" i="0" sz="2000" u="none" cap="none" strike="noStrike">
              <a:solidFill>
                <a:srgbClr val="000000"/>
              </a:solidFill>
              <a:latin typeface="Questrial"/>
              <a:ea typeface="Questrial"/>
              <a:cs typeface="Questrial"/>
              <a:sym typeface="Questrial"/>
            </a:endParaRPr>
          </a:p>
        </p:txBody>
      </p:sp>
      <p:sp>
        <p:nvSpPr>
          <p:cNvPr id="171" name="Google Shape;171;p5"/>
          <p:cNvSpPr/>
          <p:nvPr/>
        </p:nvSpPr>
        <p:spPr>
          <a:xfrm>
            <a:off x="245950" y="2405262"/>
            <a:ext cx="384900" cy="4449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i="0" lang="en" sz="1400" u="none" cap="none" strike="noStrike">
                <a:solidFill>
                  <a:srgbClr val="000000"/>
                </a:solidFill>
                <a:latin typeface="Questrial"/>
                <a:ea typeface="Questrial"/>
                <a:cs typeface="Questrial"/>
                <a:sym typeface="Questrial"/>
              </a:rPr>
              <a:t>3</a:t>
            </a:r>
            <a:endParaRPr b="0" i="0" sz="2000" u="none" cap="none" strike="noStrike">
              <a:solidFill>
                <a:srgbClr val="000000"/>
              </a:solidFill>
              <a:latin typeface="Questrial"/>
              <a:ea typeface="Questrial"/>
              <a:cs typeface="Questrial"/>
              <a:sym typeface="Questrial"/>
            </a:endParaRPr>
          </a:p>
        </p:txBody>
      </p:sp>
      <p:sp>
        <p:nvSpPr>
          <p:cNvPr id="172" name="Google Shape;172;p5"/>
          <p:cNvSpPr/>
          <p:nvPr/>
        </p:nvSpPr>
        <p:spPr>
          <a:xfrm>
            <a:off x="245950" y="2948425"/>
            <a:ext cx="384900" cy="4449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i="0" lang="en" sz="1400" u="none" cap="none" strike="noStrike">
                <a:solidFill>
                  <a:srgbClr val="000000"/>
                </a:solidFill>
                <a:latin typeface="Questrial"/>
                <a:ea typeface="Questrial"/>
                <a:cs typeface="Questrial"/>
                <a:sym typeface="Questrial"/>
              </a:rPr>
              <a:t>4</a:t>
            </a:r>
            <a:endParaRPr b="0" i="0" sz="2000" u="none" cap="none" strike="noStrike">
              <a:solidFill>
                <a:srgbClr val="000000"/>
              </a:solidFill>
              <a:latin typeface="Questrial"/>
              <a:ea typeface="Questrial"/>
              <a:cs typeface="Questrial"/>
              <a:sym typeface="Questrial"/>
            </a:endParaRPr>
          </a:p>
        </p:txBody>
      </p:sp>
      <p:sp>
        <p:nvSpPr>
          <p:cNvPr id="173" name="Google Shape;173;p5"/>
          <p:cNvSpPr/>
          <p:nvPr/>
        </p:nvSpPr>
        <p:spPr>
          <a:xfrm>
            <a:off x="2788453" y="2405202"/>
            <a:ext cx="6148200" cy="444900"/>
          </a:xfrm>
          <a:prstGeom prst="rect">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000"/>
              <a:buFont typeface="Arial"/>
              <a:buNone/>
            </a:pPr>
            <a:r>
              <a:rPr lang="en" sz="1000">
                <a:latin typeface="Questrial"/>
                <a:ea typeface="Questrial"/>
                <a:cs typeface="Questrial"/>
                <a:sym typeface="Questrial"/>
              </a:rPr>
              <a:t>Based on feasibility, complexity </a:t>
            </a:r>
            <a:endParaRPr/>
          </a:p>
        </p:txBody>
      </p:sp>
      <p:sp>
        <p:nvSpPr>
          <p:cNvPr id="174" name="Google Shape;174;p5"/>
          <p:cNvSpPr/>
          <p:nvPr/>
        </p:nvSpPr>
        <p:spPr>
          <a:xfrm>
            <a:off x="2788453" y="1862007"/>
            <a:ext cx="6148200" cy="444900"/>
          </a:xfrm>
          <a:prstGeom prst="rect">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000"/>
              <a:buFont typeface="Arial"/>
              <a:buNone/>
            </a:pPr>
            <a:r>
              <a:rPr lang="en" sz="1000">
                <a:latin typeface="Questrial"/>
                <a:ea typeface="Questrial"/>
                <a:cs typeface="Questrial"/>
                <a:sym typeface="Questrial"/>
              </a:rPr>
              <a:t>Based on complexity and strategy analysis</a:t>
            </a:r>
            <a:endParaRPr b="0" i="0" sz="1600" u="none" cap="none" strike="noStrike">
              <a:solidFill>
                <a:srgbClr val="000000"/>
              </a:solidFill>
              <a:latin typeface="Questrial"/>
              <a:ea typeface="Questrial"/>
              <a:cs typeface="Questrial"/>
              <a:sym typeface="Questrial"/>
            </a:endParaRPr>
          </a:p>
        </p:txBody>
      </p:sp>
      <p:sp>
        <p:nvSpPr>
          <p:cNvPr id="175" name="Google Shape;175;p5"/>
          <p:cNvSpPr/>
          <p:nvPr/>
        </p:nvSpPr>
        <p:spPr>
          <a:xfrm>
            <a:off x="2788453" y="2948398"/>
            <a:ext cx="6148200" cy="444900"/>
          </a:xfrm>
          <a:prstGeom prst="rect">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000"/>
              <a:buFont typeface="Arial"/>
              <a:buNone/>
            </a:pPr>
            <a:r>
              <a:rPr lang="en" sz="1000">
                <a:latin typeface="Questrial"/>
                <a:ea typeface="Questrial"/>
                <a:cs typeface="Questrial"/>
                <a:sym typeface="Questrial"/>
              </a:rPr>
              <a:t>Based on data feasibility, complexity</a:t>
            </a:r>
            <a:endParaRPr/>
          </a:p>
        </p:txBody>
      </p:sp>
      <p:sp>
        <p:nvSpPr>
          <p:cNvPr id="176" name="Google Shape;176;p5"/>
          <p:cNvSpPr/>
          <p:nvPr/>
        </p:nvSpPr>
        <p:spPr>
          <a:xfrm>
            <a:off x="759679" y="3491852"/>
            <a:ext cx="1851900" cy="444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00000"/>
                </a:solidFill>
                <a:latin typeface="Questrial"/>
                <a:ea typeface="Questrial"/>
                <a:cs typeface="Questrial"/>
                <a:sym typeface="Questrial"/>
              </a:rPr>
              <a:t>Project </a:t>
            </a:r>
            <a:r>
              <a:rPr b="1" lang="en" sz="1100">
                <a:latin typeface="Questrial"/>
                <a:ea typeface="Questrial"/>
                <a:cs typeface="Questrial"/>
                <a:sym typeface="Questrial"/>
              </a:rPr>
              <a:t>6</a:t>
            </a:r>
            <a:r>
              <a:rPr b="1" i="0" lang="en" sz="1100" u="none" cap="none" strike="noStrike">
                <a:solidFill>
                  <a:srgbClr val="000000"/>
                </a:solidFill>
                <a:latin typeface="Questrial"/>
                <a:ea typeface="Questrial"/>
                <a:cs typeface="Questrial"/>
                <a:sym typeface="Questrial"/>
              </a:rPr>
              <a:t>:</a:t>
            </a:r>
            <a:endParaRPr b="1" i="0" sz="1100" u="none" cap="none" strike="noStrike">
              <a:solidFill>
                <a:srgbClr val="000000"/>
              </a:solidFill>
              <a:latin typeface="Questrial"/>
              <a:ea typeface="Questrial"/>
              <a:cs typeface="Questrial"/>
              <a:sym typeface="Questrial"/>
            </a:endParaRPr>
          </a:p>
          <a:p>
            <a:pPr indent="0" lvl="0" marL="0" rtl="0" algn="l">
              <a:lnSpc>
                <a:spcPct val="115000"/>
              </a:lnSpc>
              <a:spcBef>
                <a:spcPts val="0"/>
              </a:spcBef>
              <a:spcAft>
                <a:spcPts val="0"/>
              </a:spcAft>
              <a:buNone/>
            </a:pPr>
            <a:r>
              <a:rPr b="1" lang="en" sz="1100">
                <a:latin typeface="Questrial"/>
                <a:ea typeface="Questrial"/>
                <a:cs typeface="Questrial"/>
                <a:sym typeface="Questrial"/>
              </a:rPr>
              <a:t>Price</a:t>
            </a:r>
            <a:r>
              <a:rPr b="1" lang="en" sz="1600">
                <a:latin typeface="Questrial"/>
                <a:ea typeface="Questrial"/>
                <a:cs typeface="Questrial"/>
                <a:sym typeface="Questrial"/>
              </a:rPr>
              <a:t> </a:t>
            </a:r>
            <a:r>
              <a:rPr b="1" lang="en" sz="1100">
                <a:latin typeface="Questrial"/>
                <a:ea typeface="Questrial"/>
                <a:cs typeface="Questrial"/>
                <a:sym typeface="Questrial"/>
              </a:rPr>
              <a:t>optimization</a:t>
            </a:r>
            <a:endParaRPr b="0" i="0" sz="1700" u="none" cap="none" strike="noStrike">
              <a:solidFill>
                <a:srgbClr val="000000"/>
              </a:solidFill>
              <a:latin typeface="Questrial"/>
              <a:ea typeface="Questrial"/>
              <a:cs typeface="Questrial"/>
              <a:sym typeface="Questrial"/>
            </a:endParaRPr>
          </a:p>
        </p:txBody>
      </p:sp>
      <p:sp>
        <p:nvSpPr>
          <p:cNvPr id="177" name="Google Shape;177;p5"/>
          <p:cNvSpPr/>
          <p:nvPr/>
        </p:nvSpPr>
        <p:spPr>
          <a:xfrm>
            <a:off x="759679" y="4035047"/>
            <a:ext cx="1851900" cy="4449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00000"/>
                </a:solidFill>
                <a:latin typeface="Questrial"/>
                <a:ea typeface="Questrial"/>
                <a:cs typeface="Questrial"/>
                <a:sym typeface="Questrial"/>
              </a:rPr>
              <a:t>Project </a:t>
            </a:r>
            <a:r>
              <a:rPr b="1" lang="en" sz="1100">
                <a:latin typeface="Questrial"/>
                <a:ea typeface="Questrial"/>
                <a:cs typeface="Questrial"/>
                <a:sym typeface="Questrial"/>
              </a:rPr>
              <a:t>5</a:t>
            </a:r>
            <a:r>
              <a:rPr b="1" i="0" lang="en" sz="1100" u="none" cap="none" strike="noStrike">
                <a:solidFill>
                  <a:srgbClr val="000000"/>
                </a:solidFill>
                <a:latin typeface="Questrial"/>
                <a:ea typeface="Questrial"/>
                <a:cs typeface="Questrial"/>
                <a:sym typeface="Questrial"/>
              </a:rPr>
              <a:t>:</a:t>
            </a:r>
            <a:endParaRPr b="1" i="0" sz="1100" u="none" cap="none" strike="noStrike">
              <a:solidFill>
                <a:srgbClr val="000000"/>
              </a:solidFill>
              <a:latin typeface="Questrial"/>
              <a:ea typeface="Questrial"/>
              <a:cs typeface="Questrial"/>
              <a:sym typeface="Questrial"/>
            </a:endParaRPr>
          </a:p>
          <a:p>
            <a:pPr indent="0" lvl="0" marL="0" rtl="0" algn="l">
              <a:lnSpc>
                <a:spcPct val="115000"/>
              </a:lnSpc>
              <a:spcBef>
                <a:spcPts val="0"/>
              </a:spcBef>
              <a:spcAft>
                <a:spcPts val="0"/>
              </a:spcAft>
              <a:buNone/>
            </a:pPr>
            <a:r>
              <a:rPr b="1" lang="en" sz="1100">
                <a:latin typeface="Questrial"/>
                <a:ea typeface="Questrial"/>
                <a:cs typeface="Questrial"/>
                <a:sym typeface="Questrial"/>
              </a:rPr>
              <a:t>Fraud</a:t>
            </a:r>
            <a:r>
              <a:rPr b="1" lang="en" sz="1600">
                <a:latin typeface="Questrial"/>
                <a:ea typeface="Questrial"/>
                <a:cs typeface="Questrial"/>
                <a:sym typeface="Questrial"/>
              </a:rPr>
              <a:t> </a:t>
            </a:r>
            <a:r>
              <a:rPr b="1" lang="en" sz="1100">
                <a:latin typeface="Questrial"/>
                <a:ea typeface="Questrial"/>
                <a:cs typeface="Questrial"/>
                <a:sym typeface="Questrial"/>
              </a:rPr>
              <a:t>detection</a:t>
            </a:r>
            <a:endParaRPr b="0" i="0" sz="1700" u="none" cap="none" strike="noStrike">
              <a:solidFill>
                <a:srgbClr val="000000"/>
              </a:solidFill>
              <a:latin typeface="Questrial"/>
              <a:ea typeface="Questrial"/>
              <a:cs typeface="Questrial"/>
              <a:sym typeface="Questrial"/>
            </a:endParaRPr>
          </a:p>
        </p:txBody>
      </p:sp>
      <p:sp>
        <p:nvSpPr>
          <p:cNvPr id="178" name="Google Shape;178;p5"/>
          <p:cNvSpPr/>
          <p:nvPr/>
        </p:nvSpPr>
        <p:spPr>
          <a:xfrm>
            <a:off x="245950" y="3491787"/>
            <a:ext cx="384900" cy="4449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lang="en">
                <a:latin typeface="Questrial"/>
                <a:ea typeface="Questrial"/>
                <a:cs typeface="Questrial"/>
                <a:sym typeface="Questrial"/>
              </a:rPr>
              <a:t>5</a:t>
            </a:r>
            <a:endParaRPr b="0" i="0" sz="2000" u="none" cap="none" strike="noStrike">
              <a:solidFill>
                <a:srgbClr val="000000"/>
              </a:solidFill>
              <a:latin typeface="Questrial"/>
              <a:ea typeface="Questrial"/>
              <a:cs typeface="Questrial"/>
              <a:sym typeface="Questrial"/>
            </a:endParaRPr>
          </a:p>
        </p:txBody>
      </p:sp>
      <p:sp>
        <p:nvSpPr>
          <p:cNvPr id="179" name="Google Shape;179;p5"/>
          <p:cNvSpPr/>
          <p:nvPr/>
        </p:nvSpPr>
        <p:spPr>
          <a:xfrm>
            <a:off x="245950" y="4034950"/>
            <a:ext cx="384900" cy="4449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lang="en">
                <a:latin typeface="Questrial"/>
                <a:ea typeface="Questrial"/>
                <a:cs typeface="Questrial"/>
                <a:sym typeface="Questrial"/>
              </a:rPr>
              <a:t>6</a:t>
            </a:r>
            <a:endParaRPr b="0" i="0" sz="2000" u="none" cap="none" strike="noStrike">
              <a:solidFill>
                <a:srgbClr val="000000"/>
              </a:solidFill>
              <a:latin typeface="Questrial"/>
              <a:ea typeface="Questrial"/>
              <a:cs typeface="Questrial"/>
              <a:sym typeface="Questrial"/>
            </a:endParaRPr>
          </a:p>
        </p:txBody>
      </p:sp>
      <p:sp>
        <p:nvSpPr>
          <p:cNvPr id="180" name="Google Shape;180;p5"/>
          <p:cNvSpPr/>
          <p:nvPr/>
        </p:nvSpPr>
        <p:spPr>
          <a:xfrm>
            <a:off x="2788453" y="3491727"/>
            <a:ext cx="6148200" cy="444900"/>
          </a:xfrm>
          <a:prstGeom prst="rect">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000"/>
              <a:buFont typeface="Arial"/>
              <a:buNone/>
            </a:pPr>
            <a:r>
              <a:rPr lang="en" sz="1000">
                <a:latin typeface="Questrial"/>
                <a:ea typeface="Questrial"/>
                <a:cs typeface="Questrial"/>
                <a:sym typeface="Questrial"/>
              </a:rPr>
              <a:t>Based on data feasibility, complexity</a:t>
            </a:r>
            <a:endParaRPr/>
          </a:p>
        </p:txBody>
      </p:sp>
      <p:sp>
        <p:nvSpPr>
          <p:cNvPr id="181" name="Google Shape;181;p5"/>
          <p:cNvSpPr/>
          <p:nvPr/>
        </p:nvSpPr>
        <p:spPr>
          <a:xfrm>
            <a:off x="2788453" y="4034923"/>
            <a:ext cx="6148200" cy="444900"/>
          </a:xfrm>
          <a:prstGeom prst="rect">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000"/>
              <a:buFont typeface="Arial"/>
              <a:buNone/>
            </a:pPr>
            <a:r>
              <a:rPr lang="en" sz="1000">
                <a:latin typeface="Questrial"/>
                <a:ea typeface="Questrial"/>
                <a:cs typeface="Questrial"/>
                <a:sym typeface="Questrial"/>
              </a:rPr>
              <a:t>Based on low feasibility, complexity and strategy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6"/>
          <p:cNvSpPr txBox="1"/>
          <p:nvPr/>
        </p:nvSpPr>
        <p:spPr>
          <a:xfrm>
            <a:off x="4634200" y="-1378125"/>
            <a:ext cx="2674500" cy="1025700"/>
          </a:xfrm>
          <a:prstGeom prst="rect">
            <a:avLst/>
          </a:prstGeom>
          <a:solidFill>
            <a:srgbClr val="FF99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Hint: You may want to break up this table into two separate slides</a:t>
            </a:r>
            <a:endParaRPr b="1" i="0" sz="1400" u="none" cap="none" strike="noStrike">
              <a:solidFill>
                <a:srgbClr val="000000"/>
              </a:solidFill>
              <a:latin typeface="Lato"/>
              <a:ea typeface="Lato"/>
              <a:cs typeface="Lato"/>
              <a:sym typeface="Lato"/>
            </a:endParaRPr>
          </a:p>
        </p:txBody>
      </p:sp>
      <p:graphicFrame>
        <p:nvGraphicFramePr>
          <p:cNvPr id="187" name="Google Shape;187;p6"/>
          <p:cNvGraphicFramePr/>
          <p:nvPr/>
        </p:nvGraphicFramePr>
        <p:xfrm>
          <a:off x="232125" y="936650"/>
          <a:ext cx="3000000" cy="3000000"/>
        </p:xfrm>
        <a:graphic>
          <a:graphicData uri="http://schemas.openxmlformats.org/drawingml/2006/table">
            <a:tbl>
              <a:tblPr>
                <a:noFill/>
                <a:tableStyleId>{51934981-34A1-4503-BFF6-F639DC2D21D8}</a:tableStyleId>
              </a:tblPr>
              <a:tblGrid>
                <a:gridCol w="918425"/>
                <a:gridCol w="1098750"/>
                <a:gridCol w="1940350"/>
                <a:gridCol w="867875"/>
                <a:gridCol w="867875"/>
                <a:gridCol w="867875"/>
                <a:gridCol w="867875"/>
                <a:gridCol w="867875"/>
                <a:gridCol w="382850"/>
              </a:tblGrid>
              <a:tr h="638175">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Questrial"/>
                          <a:ea typeface="Questrial"/>
                          <a:cs typeface="Questrial"/>
                          <a:sym typeface="Questrial"/>
                        </a:rPr>
                        <a:t>Data Requirements</a:t>
                      </a:r>
                      <a:endParaRPr sz="1000" u="none" cap="none" strike="noStrike">
                        <a:latin typeface="Questrial"/>
                        <a:ea typeface="Questrial"/>
                        <a:cs typeface="Questrial"/>
                        <a:sym typeface="Questrial"/>
                      </a:endParaRPr>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2857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Questrial"/>
                          <a:ea typeface="Questrial"/>
                          <a:cs typeface="Questrial"/>
                          <a:sym typeface="Questrial"/>
                        </a:rPr>
                        <a:t>What data should be included in the Data Strategy?</a:t>
                      </a:r>
                      <a:endParaRPr sz="1000" u="none" cap="none" strike="noStrike">
                        <a:latin typeface="Questrial"/>
                        <a:ea typeface="Questrial"/>
                        <a:cs typeface="Questrial"/>
                        <a:sym typeface="Questrial"/>
                      </a:endParaRPr>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2857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gridSpan="7">
                  <a:txBody>
                    <a:bodyPr/>
                    <a:lstStyle/>
                    <a:p>
                      <a:pPr indent="-177800" lvl="0" marL="228600" marR="0" rtl="0" algn="l">
                        <a:lnSpc>
                          <a:spcPct val="115000"/>
                        </a:lnSpc>
                        <a:spcBef>
                          <a:spcPts val="0"/>
                        </a:spcBef>
                        <a:spcAft>
                          <a:spcPts val="0"/>
                        </a:spcAft>
                        <a:buClr>
                          <a:srgbClr val="000000"/>
                        </a:buClr>
                        <a:buSzPts val="1000"/>
                        <a:buFont typeface="Questrial"/>
                        <a:buChar char="●"/>
                      </a:pPr>
                      <a:r>
                        <a:rPr lang="en" sz="1000">
                          <a:latin typeface="Questrial"/>
                          <a:ea typeface="Questrial"/>
                          <a:cs typeface="Questrial"/>
                          <a:sym typeface="Questrial"/>
                        </a:rPr>
                        <a:t>Customer Feedback, item’s sales and price at item level, customer order history, customer demographic, Customer Behavioural data</a:t>
                      </a:r>
                      <a:endParaRPr sz="1000" u="none" cap="none" strike="noStrike">
                        <a:latin typeface="Questrial"/>
                        <a:ea typeface="Questrial"/>
                        <a:cs typeface="Questrial"/>
                        <a:sym typeface="Questrial"/>
                      </a:endParaRPr>
                    </a:p>
                  </a:txBody>
                  <a:tcPr marT="19050" marB="19050" marR="28575" marL="28575" anchor="ctr">
                    <a:lnL cap="flat" cmpd="sng" w="952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2857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hMerge="1"/>
                <a:tc hMerge="1"/>
                <a:tc hMerge="1"/>
                <a:tc hMerge="1"/>
                <a:tc hMerge="1"/>
                <a:tc hMerge="1"/>
              </a:tr>
              <a:tr h="436475">
                <a:tc rowSpan="3">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Questrial"/>
                          <a:ea typeface="Questrial"/>
                          <a:cs typeface="Questrial"/>
                          <a:sym typeface="Questrial"/>
                        </a:rPr>
                        <a:t>Data Governance</a:t>
                      </a:r>
                      <a:endParaRPr sz="1000" u="none" cap="none" strike="noStrike">
                        <a:latin typeface="Questrial"/>
                        <a:ea typeface="Questrial"/>
                        <a:cs typeface="Questrial"/>
                        <a:sym typeface="Questrial"/>
                      </a:endParaRPr>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Questrial"/>
                          <a:ea typeface="Questrial"/>
                          <a:cs typeface="Questrial"/>
                          <a:sym typeface="Questrial"/>
                        </a:rPr>
                        <a:t>Data Availability</a:t>
                      </a:r>
                      <a:endParaRPr sz="1000" u="none" cap="none" strike="noStrike">
                        <a:latin typeface="Questrial"/>
                        <a:ea typeface="Questrial"/>
                        <a:cs typeface="Questrial"/>
                        <a:sym typeface="Questrial"/>
                      </a:endParaRPr>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gridSpan="7">
                  <a:txBody>
                    <a:bodyPr/>
                    <a:lstStyle/>
                    <a:p>
                      <a:pPr indent="-177800" lvl="0" marL="228600" marR="0" rtl="0" algn="l">
                        <a:lnSpc>
                          <a:spcPct val="115000"/>
                        </a:lnSpc>
                        <a:spcBef>
                          <a:spcPts val="0"/>
                        </a:spcBef>
                        <a:spcAft>
                          <a:spcPts val="0"/>
                        </a:spcAft>
                        <a:buClr>
                          <a:srgbClr val="000000"/>
                        </a:buClr>
                        <a:buSzPts val="1000"/>
                        <a:buFont typeface="Questrial"/>
                        <a:buChar char="●"/>
                      </a:pPr>
                      <a:r>
                        <a:rPr lang="en" sz="1000">
                          <a:latin typeface="Questrial"/>
                          <a:ea typeface="Questrial"/>
                          <a:cs typeface="Questrial"/>
                          <a:sym typeface="Questrial"/>
                        </a:rPr>
                        <a:t>Data should be available to identify </a:t>
                      </a:r>
                      <a:r>
                        <a:rPr lang="en" sz="1000">
                          <a:latin typeface="Questrial"/>
                          <a:ea typeface="Questrial"/>
                          <a:cs typeface="Questrial"/>
                          <a:sym typeface="Questrial"/>
                        </a:rPr>
                        <a:t>the</a:t>
                      </a:r>
                      <a:r>
                        <a:rPr lang="en" sz="1000">
                          <a:latin typeface="Questrial"/>
                          <a:ea typeface="Questrial"/>
                          <a:cs typeface="Questrial"/>
                          <a:sym typeface="Questrial"/>
                        </a:rPr>
                        <a:t> given problem and based on data requirement</a:t>
                      </a:r>
                      <a:endParaRPr sz="1000" u="none" cap="none" strike="noStrike">
                        <a:latin typeface="Questrial"/>
                        <a:ea typeface="Questrial"/>
                        <a:cs typeface="Questrial"/>
                        <a:sym typeface="Questrial"/>
                      </a:endParaRPr>
                    </a:p>
                  </a:txBody>
                  <a:tcPr marT="19050" marB="19050" marR="28575" marL="28575" anchor="ctr">
                    <a:lnL cap="flat" cmpd="sng" w="952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hMerge="1"/>
                <a:tc hMerge="1"/>
                <a:tc hMerge="1"/>
                <a:tc hMerge="1"/>
                <a:tc hMerge="1"/>
                <a:tc hMerge="1"/>
              </a:tr>
              <a:tr h="313825">
                <a:tc vMerge="1"/>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Questrial"/>
                          <a:ea typeface="Questrial"/>
                          <a:cs typeface="Questrial"/>
                          <a:sym typeface="Questrial"/>
                        </a:rPr>
                        <a:t>Usability</a:t>
                      </a:r>
                      <a:endParaRPr sz="1000" u="none" cap="none" strike="noStrike">
                        <a:latin typeface="Questrial"/>
                        <a:ea typeface="Questrial"/>
                        <a:cs typeface="Questrial"/>
                        <a:sym typeface="Questrial"/>
                      </a:endParaRPr>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gridSpan="7">
                  <a:txBody>
                    <a:bodyPr/>
                    <a:lstStyle/>
                    <a:p>
                      <a:pPr indent="-177800" lvl="0" marL="228600" marR="0" rtl="0" algn="l">
                        <a:lnSpc>
                          <a:spcPct val="115000"/>
                        </a:lnSpc>
                        <a:spcBef>
                          <a:spcPts val="0"/>
                        </a:spcBef>
                        <a:spcAft>
                          <a:spcPts val="0"/>
                        </a:spcAft>
                        <a:buClr>
                          <a:srgbClr val="000000"/>
                        </a:buClr>
                        <a:buSzPts val="1000"/>
                        <a:buFont typeface="Questrial"/>
                        <a:buChar char="●"/>
                      </a:pPr>
                      <a:r>
                        <a:rPr lang="en" sz="1000">
                          <a:latin typeface="Questrial"/>
                          <a:ea typeface="Questrial"/>
                          <a:cs typeface="Questrial"/>
                          <a:sym typeface="Questrial"/>
                        </a:rPr>
                        <a:t>Provide data used for model training and inference</a:t>
                      </a:r>
                      <a:endParaRPr sz="1000" u="none" cap="none" strike="noStrike">
                        <a:latin typeface="Questrial"/>
                        <a:ea typeface="Questrial"/>
                        <a:cs typeface="Questrial"/>
                        <a:sym typeface="Questrial"/>
                      </a:endParaRPr>
                    </a:p>
                  </a:txBody>
                  <a:tcPr marT="19050" marB="19050" marR="28575" marL="28575" anchor="ctr">
                    <a:lnL cap="flat" cmpd="sng" w="952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hMerge="1"/>
                <a:tc hMerge="1"/>
                <a:tc hMerge="1"/>
                <a:tc hMerge="1"/>
                <a:tc hMerge="1"/>
                <a:tc hMerge="1"/>
              </a:tr>
              <a:tr h="374525">
                <a:tc vMerge="1"/>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Questrial"/>
                          <a:ea typeface="Questrial"/>
                          <a:cs typeface="Questrial"/>
                          <a:sym typeface="Questrial"/>
                        </a:rPr>
                        <a:t>Integrity</a:t>
                      </a:r>
                      <a:endParaRPr sz="1000" u="none" cap="none" strike="noStrike">
                        <a:latin typeface="Questrial"/>
                        <a:ea typeface="Questrial"/>
                        <a:cs typeface="Questrial"/>
                        <a:sym typeface="Questrial"/>
                      </a:endParaRPr>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gridSpan="7">
                  <a:txBody>
                    <a:bodyPr/>
                    <a:lstStyle/>
                    <a:p>
                      <a:pPr indent="-177800" lvl="0" marL="228600" marR="0" rtl="0" algn="l">
                        <a:lnSpc>
                          <a:spcPct val="115000"/>
                        </a:lnSpc>
                        <a:spcBef>
                          <a:spcPts val="0"/>
                        </a:spcBef>
                        <a:spcAft>
                          <a:spcPts val="0"/>
                        </a:spcAft>
                        <a:buClr>
                          <a:srgbClr val="000000"/>
                        </a:buClr>
                        <a:buSzPts val="1000"/>
                        <a:buFont typeface="Questrial"/>
                        <a:buChar char="●"/>
                      </a:pPr>
                      <a:r>
                        <a:rPr lang="en" sz="1000">
                          <a:latin typeface="Questrial"/>
                          <a:ea typeface="Questrial"/>
                          <a:cs typeface="Questrial"/>
                          <a:sym typeface="Questrial"/>
                        </a:rPr>
                        <a:t>How much we can trust our model on the given set of data</a:t>
                      </a:r>
                      <a:endParaRPr sz="1000" u="none" cap="none" strike="noStrike">
                        <a:latin typeface="Questrial"/>
                        <a:ea typeface="Questrial"/>
                        <a:cs typeface="Questrial"/>
                        <a:sym typeface="Questrial"/>
                      </a:endParaRPr>
                    </a:p>
                  </a:txBody>
                  <a:tcPr marT="19050" marB="19050" marR="28575" marL="28575" anchor="ctr">
                    <a:lnL cap="flat" cmpd="sng" w="952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hMerge="1"/>
                <a:tc hMerge="1"/>
                <a:tc hMerge="1"/>
                <a:tc hMerge="1"/>
                <a:tc hMerge="1"/>
                <a:tc hMerge="1"/>
              </a:tr>
              <a:tr h="681175">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Questrial"/>
                          <a:ea typeface="Questrial"/>
                          <a:cs typeface="Questrial"/>
                          <a:sym typeface="Questrial"/>
                        </a:rPr>
                        <a:t>Skills and Capacity</a:t>
                      </a:r>
                      <a:endParaRPr sz="1000" u="none" cap="none" strike="noStrike">
                        <a:latin typeface="Questrial"/>
                        <a:ea typeface="Questrial"/>
                        <a:cs typeface="Questrial"/>
                        <a:sym typeface="Questrial"/>
                      </a:endParaRPr>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Questrial"/>
                          <a:ea typeface="Questrial"/>
                          <a:cs typeface="Questrial"/>
                          <a:sym typeface="Questrial"/>
                        </a:rPr>
                        <a:t>Data literacy skills and organizational capacity </a:t>
                      </a:r>
                      <a:endParaRPr sz="1000" u="none" cap="none" strike="noStrike">
                        <a:latin typeface="Questrial"/>
                        <a:ea typeface="Questrial"/>
                        <a:cs typeface="Questrial"/>
                        <a:sym typeface="Questrial"/>
                      </a:endParaRPr>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gridSpan="7">
                  <a:txBody>
                    <a:bodyPr/>
                    <a:lstStyle/>
                    <a:p>
                      <a:pPr indent="-177800" lvl="0" marL="228600" marR="0" rtl="0" algn="l">
                        <a:lnSpc>
                          <a:spcPct val="115000"/>
                        </a:lnSpc>
                        <a:spcBef>
                          <a:spcPts val="0"/>
                        </a:spcBef>
                        <a:spcAft>
                          <a:spcPts val="0"/>
                        </a:spcAft>
                        <a:buClr>
                          <a:srgbClr val="000000"/>
                        </a:buClr>
                        <a:buSzPts val="1000"/>
                        <a:buFont typeface="Questrial"/>
                        <a:buChar char="●"/>
                      </a:pPr>
                      <a:r>
                        <a:rPr lang="en" sz="1000">
                          <a:latin typeface="Questrial"/>
                          <a:ea typeface="Questrial"/>
                          <a:cs typeface="Questrial"/>
                          <a:sym typeface="Questrial"/>
                        </a:rPr>
                        <a:t>Backend developer(3), MLOPs(2), Data </a:t>
                      </a:r>
                      <a:r>
                        <a:rPr lang="en" sz="1000">
                          <a:latin typeface="Questrial"/>
                          <a:ea typeface="Questrial"/>
                          <a:cs typeface="Questrial"/>
                          <a:sym typeface="Questrial"/>
                        </a:rPr>
                        <a:t>scientist(4), Data engineer</a:t>
                      </a:r>
                      <a:endParaRPr sz="1000" u="none" cap="none" strike="noStrike">
                        <a:latin typeface="Questrial"/>
                        <a:ea typeface="Questrial"/>
                        <a:cs typeface="Questrial"/>
                        <a:sym typeface="Questrial"/>
                      </a:endParaRPr>
                    </a:p>
                  </a:txBody>
                  <a:tcPr marT="19050" marB="19050" marR="28575" marL="28575" anchor="ctr">
                    <a:lnL cap="flat" cmpd="sng" w="952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hMerge="1"/>
                <a:tc hMerge="1"/>
                <a:tc hMerge="1"/>
                <a:tc hMerge="1"/>
                <a:tc hMerge="1"/>
                <a:tc hMerge="1"/>
              </a:tr>
              <a:tr h="1178575">
                <a:tc>
                  <a:txBody>
                    <a:bodyPr/>
                    <a:lstStyle/>
                    <a:p>
                      <a:pPr indent="0" lvl="0" marL="0" marR="0" rtl="0" algn="ctr">
                        <a:lnSpc>
                          <a:spcPct val="115000"/>
                        </a:lnSpc>
                        <a:spcBef>
                          <a:spcPts val="0"/>
                        </a:spcBef>
                        <a:spcAft>
                          <a:spcPts val="0"/>
                        </a:spcAft>
                        <a:buClr>
                          <a:srgbClr val="000000"/>
                        </a:buClr>
                        <a:buSzPts val="1000"/>
                        <a:buFont typeface="Arial"/>
                        <a:buNone/>
                      </a:pPr>
                      <a:r>
                        <a:rPr lang="en" sz="1000" u="none" cap="none" strike="noStrike">
                          <a:latin typeface="Questrial"/>
                          <a:ea typeface="Questrial"/>
                          <a:cs typeface="Questrial"/>
                          <a:sym typeface="Questrial"/>
                        </a:rPr>
                        <a:t>Support for Machine Learning</a:t>
                      </a:r>
                      <a:endParaRPr sz="1000" u="none" cap="none" strike="noStrike">
                        <a:latin typeface="Questrial"/>
                        <a:ea typeface="Questrial"/>
                        <a:cs typeface="Questrial"/>
                        <a:sym typeface="Questrial"/>
                      </a:endParaRPr>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Questrial"/>
                          <a:ea typeface="Questrial"/>
                          <a:cs typeface="Questrial"/>
                          <a:sym typeface="Questrial"/>
                        </a:rPr>
                        <a:t>Machine learning</a:t>
                      </a:r>
                      <a:endParaRPr sz="1000" u="none" cap="none" strike="noStrike">
                        <a:latin typeface="Questrial"/>
                        <a:ea typeface="Questrial"/>
                        <a:cs typeface="Questrial"/>
                        <a:sym typeface="Questrial"/>
                      </a:endParaRPr>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c gridSpan="7">
                  <a:txBody>
                    <a:bodyPr/>
                    <a:lstStyle/>
                    <a:p>
                      <a:pPr indent="-177800" lvl="0" marL="228600" marR="0" rtl="0" algn="l">
                        <a:lnSpc>
                          <a:spcPct val="115000"/>
                        </a:lnSpc>
                        <a:spcBef>
                          <a:spcPts val="0"/>
                        </a:spcBef>
                        <a:spcAft>
                          <a:spcPts val="0"/>
                        </a:spcAft>
                        <a:buClr>
                          <a:srgbClr val="000000"/>
                        </a:buClr>
                        <a:buSzPts val="1000"/>
                        <a:buFont typeface="Questrial"/>
                        <a:buChar char="●"/>
                      </a:pPr>
                      <a:r>
                        <a:rPr lang="en" sz="1000">
                          <a:latin typeface="Questrial"/>
                          <a:ea typeface="Questrial"/>
                          <a:cs typeface="Questrial"/>
                          <a:sym typeface="Questrial"/>
                        </a:rPr>
                        <a:t>Probably</a:t>
                      </a:r>
                      <a:r>
                        <a:rPr lang="en" sz="1000">
                          <a:latin typeface="Questrial"/>
                          <a:ea typeface="Questrial"/>
                          <a:cs typeface="Questrial"/>
                          <a:sym typeface="Questrial"/>
                        </a:rPr>
                        <a:t> need highly compute service EC2, EMR, data brics, MLflow  and High Storage like snowflake, redshift, Apache Druid etc, Automation for pipelining Airflow </a:t>
                      </a:r>
                      <a:endParaRPr sz="1000" u="none" cap="none" strike="noStrike">
                        <a:latin typeface="Questrial"/>
                        <a:ea typeface="Questrial"/>
                        <a:cs typeface="Questrial"/>
                        <a:sym typeface="Questrial"/>
                      </a:endParaRPr>
                    </a:p>
                  </a:txBody>
                  <a:tcPr marT="19050" marB="19050" marR="28575" marL="28575" anchor="ctr">
                    <a:lnL cap="flat" cmpd="sng" w="9525">
                      <a:solidFill>
                        <a:srgbClr val="D9D9D9"/>
                      </a:solidFill>
                      <a:prstDash val="solid"/>
                      <a:round/>
                      <a:headEnd len="sm" w="sm" type="none"/>
                      <a:tailEnd len="sm" w="sm" type="none"/>
                    </a:lnL>
                    <a:lnR cap="flat" cmpd="sng" w="2857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28575">
                      <a:solidFill>
                        <a:srgbClr val="D9D9D9"/>
                      </a:solidFill>
                      <a:prstDash val="solid"/>
                      <a:round/>
                      <a:headEnd len="sm" w="sm" type="none"/>
                      <a:tailEnd len="sm" w="sm" type="none"/>
                    </a:lnB>
                  </a:tcPr>
                </a:tc>
                <a:tc hMerge="1"/>
                <a:tc hMerge="1"/>
                <a:tc hMerge="1"/>
                <a:tc hMerge="1"/>
                <a:tc hMerge="1"/>
                <a:tc hMerge="1"/>
              </a:tr>
            </a:tbl>
          </a:graphicData>
        </a:graphic>
      </p:graphicFrame>
      <p:sp>
        <p:nvSpPr>
          <p:cNvPr id="188" name="Google Shape;188;p6"/>
          <p:cNvSpPr txBox="1"/>
          <p:nvPr/>
        </p:nvSpPr>
        <p:spPr>
          <a:xfrm>
            <a:off x="65725" y="-19700"/>
            <a:ext cx="7717800" cy="33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1" i="0" lang="en" sz="1700" u="none" cap="none" strike="noStrike">
                <a:solidFill>
                  <a:schemeClr val="dk1"/>
                </a:solidFill>
                <a:latin typeface="Questrial"/>
                <a:ea typeface="Questrial"/>
                <a:cs typeface="Questrial"/>
                <a:sym typeface="Questrial"/>
              </a:rPr>
              <a:t>Technical Infrastructure Needed to Support the Data Science Organization </a:t>
            </a:r>
            <a:endParaRPr b="0" i="0" sz="1500" u="none" cap="none" strike="noStrike">
              <a:solidFill>
                <a:srgbClr val="000000"/>
              </a:solidFill>
              <a:latin typeface="Questrial"/>
              <a:ea typeface="Questrial"/>
              <a:cs typeface="Questrial"/>
              <a:sym typeface="Questrial"/>
            </a:endParaRPr>
          </a:p>
        </p:txBody>
      </p:sp>
      <p:cxnSp>
        <p:nvCxnSpPr>
          <p:cNvPr id="189" name="Google Shape;189;p6"/>
          <p:cNvCxnSpPr>
            <a:stCxn id="186" idx="2"/>
          </p:cNvCxnSpPr>
          <p:nvPr/>
        </p:nvCxnSpPr>
        <p:spPr>
          <a:xfrm flipH="1">
            <a:off x="4941550" y="-352425"/>
            <a:ext cx="1029900" cy="1769100"/>
          </a:xfrm>
          <a:prstGeom prst="straightConnector1">
            <a:avLst/>
          </a:prstGeom>
          <a:noFill/>
          <a:ln cap="flat" cmpd="sng" w="38100">
            <a:solidFill>
              <a:srgbClr val="FF9900"/>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