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7" r:id="rId2"/>
    <p:sldId id="268" r:id="rId3"/>
    <p:sldId id="302" r:id="rId4"/>
    <p:sldId id="303" r:id="rId5"/>
    <p:sldId id="304" r:id="rId6"/>
    <p:sldId id="305" r:id="rId7"/>
    <p:sldId id="306" r:id="rId8"/>
    <p:sldId id="307" r:id="rId9"/>
    <p:sldId id="308" r:id="rId10"/>
    <p:sldId id="309" r:id="rId11"/>
    <p:sldId id="310" r:id="rId12"/>
    <p:sldId id="311" r:id="rId13"/>
    <p:sldId id="312" r:id="rId14"/>
    <p:sldId id="31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2" autoAdjust="0"/>
    <p:restoredTop sz="94291" autoAdjust="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90FA9E-7BCA-4426-A1F1-0E02E77C8B5C}" type="datetimeFigureOut">
              <a:rPr lang="en-US" smtClean="0"/>
              <a:t>5/1/2018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A4F8A-D974-4798-8F9F-991E835E2185}" type="slidenum">
              <a:rPr lang="en-US" smtClean="0"/>
              <a:t>‹#›</a:t>
            </a:fld>
            <a:endParaRPr lang="en-US"/>
          </a:p>
        </p:txBody>
      </p:sp>
    </p:spTree>
    <p:extLst>
      <p:ext uri="{BB962C8B-B14F-4D97-AF65-F5344CB8AC3E}">
        <p14:creationId xmlns:p14="http://schemas.microsoft.com/office/powerpoint/2010/main" val="1623873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AA13377-4AB2-488B-9F9E-FABA69A07524}"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818A5-39FE-42FC-A443-770484FE4487}" type="slidenum">
              <a:rPr lang="en-US" smtClean="0"/>
              <a:t>‹#›</a:t>
            </a:fld>
            <a:endParaRPr lang="en-US"/>
          </a:p>
        </p:txBody>
      </p:sp>
    </p:spTree>
    <p:extLst>
      <p:ext uri="{BB962C8B-B14F-4D97-AF65-F5344CB8AC3E}">
        <p14:creationId xmlns:p14="http://schemas.microsoft.com/office/powerpoint/2010/main" val="655934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A13377-4AB2-488B-9F9E-FABA69A07524}"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818A5-39FE-42FC-A443-770484FE4487}" type="slidenum">
              <a:rPr lang="en-US" smtClean="0"/>
              <a:t>‹#›</a:t>
            </a:fld>
            <a:endParaRPr lang="en-US"/>
          </a:p>
        </p:txBody>
      </p:sp>
    </p:spTree>
    <p:extLst>
      <p:ext uri="{BB962C8B-B14F-4D97-AF65-F5344CB8AC3E}">
        <p14:creationId xmlns:p14="http://schemas.microsoft.com/office/powerpoint/2010/main" val="3706993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A13377-4AB2-488B-9F9E-FABA69A07524}"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818A5-39FE-42FC-A443-770484FE4487}" type="slidenum">
              <a:rPr lang="en-US" smtClean="0"/>
              <a:t>‹#›</a:t>
            </a:fld>
            <a:endParaRPr lang="en-US"/>
          </a:p>
        </p:txBody>
      </p:sp>
    </p:spTree>
    <p:extLst>
      <p:ext uri="{BB962C8B-B14F-4D97-AF65-F5344CB8AC3E}">
        <p14:creationId xmlns:p14="http://schemas.microsoft.com/office/powerpoint/2010/main" val="3803799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A13377-4AB2-488B-9F9E-FABA69A07524}"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818A5-39FE-42FC-A443-770484FE4487}" type="slidenum">
              <a:rPr lang="en-US" smtClean="0"/>
              <a:t>‹#›</a:t>
            </a:fld>
            <a:endParaRPr lang="en-US"/>
          </a:p>
        </p:txBody>
      </p:sp>
    </p:spTree>
    <p:extLst>
      <p:ext uri="{BB962C8B-B14F-4D97-AF65-F5344CB8AC3E}">
        <p14:creationId xmlns:p14="http://schemas.microsoft.com/office/powerpoint/2010/main" val="138811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A13377-4AB2-488B-9F9E-FABA69A07524}"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818A5-39FE-42FC-A443-770484FE4487}" type="slidenum">
              <a:rPr lang="en-US" smtClean="0"/>
              <a:t>‹#›</a:t>
            </a:fld>
            <a:endParaRPr lang="en-US"/>
          </a:p>
        </p:txBody>
      </p:sp>
    </p:spTree>
    <p:extLst>
      <p:ext uri="{BB962C8B-B14F-4D97-AF65-F5344CB8AC3E}">
        <p14:creationId xmlns:p14="http://schemas.microsoft.com/office/powerpoint/2010/main" val="2667034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A13377-4AB2-488B-9F9E-FABA69A07524}" type="datetimeFigureOut">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818A5-39FE-42FC-A443-770484FE4487}" type="slidenum">
              <a:rPr lang="en-US" smtClean="0"/>
              <a:t>‹#›</a:t>
            </a:fld>
            <a:endParaRPr lang="en-US"/>
          </a:p>
        </p:txBody>
      </p:sp>
    </p:spTree>
    <p:extLst>
      <p:ext uri="{BB962C8B-B14F-4D97-AF65-F5344CB8AC3E}">
        <p14:creationId xmlns:p14="http://schemas.microsoft.com/office/powerpoint/2010/main" val="21940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A13377-4AB2-488B-9F9E-FABA69A07524}" type="datetimeFigureOut">
              <a:rPr lang="en-US" smtClean="0"/>
              <a:t>5/1/2018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A818A5-39FE-42FC-A443-770484FE4487}" type="slidenum">
              <a:rPr lang="en-US" smtClean="0"/>
              <a:t>‹#›</a:t>
            </a:fld>
            <a:endParaRPr lang="en-US"/>
          </a:p>
        </p:txBody>
      </p:sp>
    </p:spTree>
    <p:extLst>
      <p:ext uri="{BB962C8B-B14F-4D97-AF65-F5344CB8AC3E}">
        <p14:creationId xmlns:p14="http://schemas.microsoft.com/office/powerpoint/2010/main" val="3169626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A13377-4AB2-488B-9F9E-FABA69A07524}" type="datetimeFigureOut">
              <a:rPr lang="en-US" smtClean="0"/>
              <a:t>5/1/2018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A818A5-39FE-42FC-A443-770484FE4487}" type="slidenum">
              <a:rPr lang="en-US" smtClean="0"/>
              <a:t>‹#›</a:t>
            </a:fld>
            <a:endParaRPr lang="en-US"/>
          </a:p>
        </p:txBody>
      </p:sp>
    </p:spTree>
    <p:extLst>
      <p:ext uri="{BB962C8B-B14F-4D97-AF65-F5344CB8AC3E}">
        <p14:creationId xmlns:p14="http://schemas.microsoft.com/office/powerpoint/2010/main" val="2135817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A13377-4AB2-488B-9F9E-FABA69A07524}" type="datetimeFigureOut">
              <a:rPr lang="en-US" smtClean="0"/>
              <a:t>5/1/2018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A818A5-39FE-42FC-A443-770484FE4487}" type="slidenum">
              <a:rPr lang="en-US" smtClean="0"/>
              <a:t>‹#›</a:t>
            </a:fld>
            <a:endParaRPr lang="en-US"/>
          </a:p>
        </p:txBody>
      </p:sp>
    </p:spTree>
    <p:extLst>
      <p:ext uri="{BB962C8B-B14F-4D97-AF65-F5344CB8AC3E}">
        <p14:creationId xmlns:p14="http://schemas.microsoft.com/office/powerpoint/2010/main" val="2031228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A13377-4AB2-488B-9F9E-FABA69A07524}" type="datetimeFigureOut">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818A5-39FE-42FC-A443-770484FE4487}" type="slidenum">
              <a:rPr lang="en-US" smtClean="0"/>
              <a:t>‹#›</a:t>
            </a:fld>
            <a:endParaRPr lang="en-US"/>
          </a:p>
        </p:txBody>
      </p:sp>
    </p:spTree>
    <p:extLst>
      <p:ext uri="{BB962C8B-B14F-4D97-AF65-F5344CB8AC3E}">
        <p14:creationId xmlns:p14="http://schemas.microsoft.com/office/powerpoint/2010/main" val="959964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A13377-4AB2-488B-9F9E-FABA69A07524}" type="datetimeFigureOut">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818A5-39FE-42FC-A443-770484FE4487}" type="slidenum">
              <a:rPr lang="en-US" smtClean="0"/>
              <a:t>‹#›</a:t>
            </a:fld>
            <a:endParaRPr lang="en-US"/>
          </a:p>
        </p:txBody>
      </p:sp>
    </p:spTree>
    <p:extLst>
      <p:ext uri="{BB962C8B-B14F-4D97-AF65-F5344CB8AC3E}">
        <p14:creationId xmlns:p14="http://schemas.microsoft.com/office/powerpoint/2010/main" val="1283961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A13377-4AB2-488B-9F9E-FABA69A07524}" type="datetimeFigureOut">
              <a:rPr lang="en-US" smtClean="0"/>
              <a:t>5/1/2018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A818A5-39FE-42FC-A443-770484FE4487}" type="slidenum">
              <a:rPr lang="en-US" smtClean="0"/>
              <a:t>‹#›</a:t>
            </a:fld>
            <a:endParaRPr lang="en-US"/>
          </a:p>
        </p:txBody>
      </p:sp>
    </p:spTree>
    <p:extLst>
      <p:ext uri="{BB962C8B-B14F-4D97-AF65-F5344CB8AC3E}">
        <p14:creationId xmlns:p14="http://schemas.microsoft.com/office/powerpoint/2010/main" val="1212108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40905"/>
            <a:ext cx="9144000" cy="3395345"/>
          </a:xfrm>
        </p:spPr>
        <p:txBody>
          <a:bodyPr>
            <a:normAutofit/>
          </a:bodyPr>
          <a:lstStyle/>
          <a:p>
            <a:r>
              <a:rPr lang="en-US" b="1" dirty="0">
                <a:latin typeface="Times New Roman" panose="02020603050405020304" pitchFamily="18" charset="0"/>
                <a:cs typeface="Times New Roman" panose="02020603050405020304" pitchFamily="18" charset="0"/>
              </a:rPr>
              <a:t>BUAN 6340.003 Programming for Data Science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Final Project Submission</a:t>
            </a:r>
            <a:endParaRPr lang="en-US" dirty="0">
              <a:latin typeface="Cambria" panose="02040503050406030204" pitchFamily="18" charset="0"/>
            </a:endParaRPr>
          </a:p>
        </p:txBody>
      </p:sp>
      <p:sp>
        <p:nvSpPr>
          <p:cNvPr id="3" name="Subtitle 2"/>
          <p:cNvSpPr>
            <a:spLocks noGrp="1"/>
          </p:cNvSpPr>
          <p:nvPr>
            <p:ph type="subTitle" idx="1"/>
          </p:nvPr>
        </p:nvSpPr>
        <p:spPr>
          <a:xfrm>
            <a:off x="2120347" y="4693013"/>
            <a:ext cx="9144000" cy="1094874"/>
          </a:xfrm>
        </p:spPr>
        <p:txBody>
          <a:bodyPr/>
          <a:lstStyle/>
          <a:p>
            <a:pPr algn="r"/>
            <a:r>
              <a:rPr lang="en-US" b="1" dirty="0">
                <a:latin typeface="Times New Roman" panose="02020603050405020304" pitchFamily="18" charset="0"/>
                <a:cs typeface="Times New Roman" panose="02020603050405020304" pitchFamily="18" charset="0"/>
              </a:rPr>
              <a:t>Shivani </a:t>
            </a:r>
            <a:r>
              <a:rPr lang="en-US" b="1" dirty="0" err="1">
                <a:latin typeface="Times New Roman" panose="02020603050405020304" pitchFamily="18" charset="0"/>
                <a:cs typeface="Times New Roman" panose="02020603050405020304" pitchFamily="18" charset="0"/>
              </a:rPr>
              <a:t>shekhavat</a:t>
            </a:r>
            <a:endParaRPr lang="en-US" b="1" dirty="0">
              <a:latin typeface="Times New Roman" panose="02020603050405020304" pitchFamily="18" charset="0"/>
              <a:cs typeface="Times New Roman" panose="02020603050405020304" pitchFamily="18" charset="0"/>
            </a:endParaRPr>
          </a:p>
          <a:p>
            <a:pPr algn="r"/>
            <a:r>
              <a:rPr lang="en-US" b="1" dirty="0">
                <a:latin typeface="Times New Roman" panose="02020603050405020304" pitchFamily="18" charset="0"/>
                <a:cs typeface="Times New Roman" panose="02020603050405020304" pitchFamily="18" charset="0"/>
              </a:rPr>
              <a:t>sxs175333@utdallas.edu</a:t>
            </a:r>
          </a:p>
          <a:p>
            <a:endParaRPr lang="en-IN" dirty="0"/>
          </a:p>
          <a:p>
            <a:endParaRPr lang="en-US" dirty="0">
              <a:latin typeface="Cambria" panose="02040503050406030204" pitchFamily="18" charset="0"/>
            </a:endParaRPr>
          </a:p>
        </p:txBody>
      </p:sp>
    </p:spTree>
    <p:extLst>
      <p:ext uri="{BB962C8B-B14F-4D97-AF65-F5344CB8AC3E}">
        <p14:creationId xmlns:p14="http://schemas.microsoft.com/office/powerpoint/2010/main" val="38402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0F6454-E33D-4A17-97B2-4ACF5D31B082}"/>
              </a:ext>
            </a:extLst>
          </p:cNvPr>
          <p:cNvSpPr>
            <a:spLocks noGrp="1"/>
          </p:cNvSpPr>
          <p:nvPr>
            <p:ph idx="1"/>
          </p:nvPr>
        </p:nvSpPr>
        <p:spPr>
          <a:xfrm>
            <a:off x="465931" y="1233084"/>
            <a:ext cx="3339548" cy="4918006"/>
          </a:xfrm>
        </p:spPr>
        <p:txBody>
          <a:bodyPr>
            <a:normAutofit/>
          </a:bodyPr>
          <a:lstStyle/>
          <a:p>
            <a:r>
              <a:rPr lang="en-IN" sz="2200" dirty="0">
                <a:latin typeface="Times New Roman" panose="02020603050405020304" pitchFamily="18" charset="0"/>
                <a:cs typeface="Times New Roman" panose="02020603050405020304" pitchFamily="18" charset="0"/>
              </a:rPr>
              <a:t>As all the variables which we are considering here are categorical variables, I have used </a:t>
            </a:r>
            <a:r>
              <a:rPr lang="en-IN" sz="2200" dirty="0" err="1">
                <a:latin typeface="Times New Roman" panose="02020603050405020304" pitchFamily="18" charset="0"/>
                <a:cs typeface="Times New Roman" panose="02020603050405020304" pitchFamily="18" charset="0"/>
              </a:rPr>
              <a:t>swarmplot</a:t>
            </a:r>
            <a:r>
              <a:rPr lang="en-IN" sz="2200" dirty="0">
                <a:latin typeface="Times New Roman" panose="02020603050405020304" pitchFamily="18" charset="0"/>
                <a:cs typeface="Times New Roman" panose="02020603050405020304" pitchFamily="18" charset="0"/>
              </a:rPr>
              <a:t> function from the seaborn. I used </a:t>
            </a:r>
            <a:r>
              <a:rPr lang="en-IN" sz="2200" dirty="0" err="1">
                <a:latin typeface="Times New Roman" panose="02020603050405020304" pitchFamily="18" charset="0"/>
                <a:cs typeface="Times New Roman" panose="02020603050405020304" pitchFamily="18" charset="0"/>
              </a:rPr>
              <a:t>swarmplot</a:t>
            </a:r>
            <a:r>
              <a:rPr lang="en-IN" sz="2200" dirty="0">
                <a:latin typeface="Times New Roman" panose="02020603050405020304" pitchFamily="18" charset="0"/>
                <a:cs typeface="Times New Roman" panose="02020603050405020304" pitchFamily="18" charset="0"/>
              </a:rPr>
              <a:t> on both </a:t>
            </a:r>
            <a:r>
              <a:rPr lang="en-IN" sz="2200" dirty="0" err="1">
                <a:latin typeface="Times New Roman" panose="02020603050405020304" pitchFamily="18" charset="0"/>
                <a:cs typeface="Times New Roman" panose="02020603050405020304" pitchFamily="18" charset="0"/>
              </a:rPr>
              <a:t>outcome_type</a:t>
            </a:r>
            <a:r>
              <a:rPr lang="en-IN" sz="2200" dirty="0">
                <a:latin typeface="Times New Roman" panose="02020603050405020304" pitchFamily="18" charset="0"/>
                <a:cs typeface="Times New Roman" panose="02020603050405020304" pitchFamily="18" charset="0"/>
              </a:rPr>
              <a:t> and </a:t>
            </a:r>
            <a:r>
              <a:rPr lang="en-IN" sz="2200" dirty="0" err="1">
                <a:latin typeface="Times New Roman" panose="02020603050405020304" pitchFamily="18" charset="0"/>
                <a:cs typeface="Times New Roman" panose="02020603050405020304" pitchFamily="18" charset="0"/>
              </a:rPr>
              <a:t>outcome_subtype</a:t>
            </a:r>
            <a:r>
              <a:rPr lang="en-IN" sz="2200" dirty="0">
                <a:latin typeface="Times New Roman" panose="02020603050405020304" pitchFamily="18" charset="0"/>
                <a:cs typeface="Times New Roman" panose="02020603050405020304" pitchFamily="18" charset="0"/>
              </a:rPr>
              <a:t>.</a:t>
            </a:r>
          </a:p>
          <a:p>
            <a:endParaRPr lang="en-IN" sz="2200" dirty="0"/>
          </a:p>
        </p:txBody>
      </p:sp>
      <p:pic>
        <p:nvPicPr>
          <p:cNvPr id="6" name="Picture 5" descr="A screenshot of a computer&#10;&#10;Description generated with very high confidence">
            <a:extLst>
              <a:ext uri="{FF2B5EF4-FFF2-40B4-BE49-F238E27FC236}">
                <a16:creationId xmlns:a16="http://schemas.microsoft.com/office/drawing/2014/main" id="{399557DB-1AF5-4A03-86C4-0E373C3BE920}"/>
              </a:ext>
            </a:extLst>
          </p:cNvPr>
          <p:cNvPicPr>
            <a:picLocks noChangeAspect="1"/>
          </p:cNvPicPr>
          <p:nvPr/>
        </p:nvPicPr>
        <p:blipFill rotWithShape="1">
          <a:blip r:embed="rId2"/>
          <a:srcRect l="1939" r="13156"/>
          <a:stretch/>
        </p:blipFill>
        <p:spPr>
          <a:xfrm>
            <a:off x="4450457" y="95232"/>
            <a:ext cx="7606917" cy="3333768"/>
          </a:xfrm>
          <a:custGeom>
            <a:avLst/>
            <a:gdLst>
              <a:gd name="connsiteX0" fmla="*/ 0 w 7558541"/>
              <a:gd name="connsiteY0" fmla="*/ 0 h 3427413"/>
              <a:gd name="connsiteX1" fmla="*/ 7558541 w 7558541"/>
              <a:gd name="connsiteY1" fmla="*/ 0 h 3427413"/>
              <a:gd name="connsiteX2" fmla="*/ 7558541 w 7558541"/>
              <a:gd name="connsiteY2" fmla="*/ 3427413 h 3427413"/>
              <a:gd name="connsiteX3" fmla="*/ 0 w 7558541"/>
              <a:gd name="connsiteY3" fmla="*/ 3427413 h 3427413"/>
            </a:gdLst>
            <a:ahLst/>
            <a:cxnLst>
              <a:cxn ang="0">
                <a:pos x="connsiteX0" y="connsiteY0"/>
              </a:cxn>
              <a:cxn ang="0">
                <a:pos x="connsiteX1" y="connsiteY1"/>
              </a:cxn>
              <a:cxn ang="0">
                <a:pos x="connsiteX2" y="connsiteY2"/>
              </a:cxn>
              <a:cxn ang="0">
                <a:pos x="connsiteX3" y="connsiteY3"/>
              </a:cxn>
            </a:cxnLst>
            <a:rect l="l" t="t" r="r" b="b"/>
            <a:pathLst>
              <a:path w="7558541" h="3427413">
                <a:moveTo>
                  <a:pt x="0" y="0"/>
                </a:moveTo>
                <a:lnTo>
                  <a:pt x="7558541" y="0"/>
                </a:lnTo>
                <a:lnTo>
                  <a:pt x="7558541" y="3427413"/>
                </a:lnTo>
                <a:lnTo>
                  <a:pt x="0" y="3427413"/>
                </a:lnTo>
                <a:close/>
              </a:path>
            </a:pathLst>
          </a:custGeom>
        </p:spPr>
      </p:pic>
      <p:pic>
        <p:nvPicPr>
          <p:cNvPr id="7" name="Picture 6" descr="A screenshot of a social media post&#10;&#10;Description generated with very high confidence">
            <a:extLst>
              <a:ext uri="{FF2B5EF4-FFF2-40B4-BE49-F238E27FC236}">
                <a16:creationId xmlns:a16="http://schemas.microsoft.com/office/drawing/2014/main" id="{74D856BD-25BD-47FF-A64B-BB0943DF891C}"/>
              </a:ext>
            </a:extLst>
          </p:cNvPr>
          <p:cNvPicPr>
            <a:picLocks noChangeAspect="1"/>
          </p:cNvPicPr>
          <p:nvPr/>
        </p:nvPicPr>
        <p:blipFill rotWithShape="1">
          <a:blip r:embed="rId3"/>
          <a:srcRect r="15176" b="2"/>
          <a:stretch/>
        </p:blipFill>
        <p:spPr>
          <a:xfrm>
            <a:off x="4450456" y="3429000"/>
            <a:ext cx="7606917" cy="3336855"/>
          </a:xfrm>
          <a:custGeom>
            <a:avLst/>
            <a:gdLst>
              <a:gd name="connsiteX0" fmla="*/ 0 w 7558541"/>
              <a:gd name="connsiteY0" fmla="*/ 0 h 3430587"/>
              <a:gd name="connsiteX1" fmla="*/ 7558541 w 7558541"/>
              <a:gd name="connsiteY1" fmla="*/ 0 h 3430587"/>
              <a:gd name="connsiteX2" fmla="*/ 7558541 w 7558541"/>
              <a:gd name="connsiteY2" fmla="*/ 3430587 h 3430587"/>
              <a:gd name="connsiteX3" fmla="*/ 0 w 7558541"/>
              <a:gd name="connsiteY3" fmla="*/ 3430587 h 3430587"/>
            </a:gdLst>
            <a:ahLst/>
            <a:cxnLst>
              <a:cxn ang="0">
                <a:pos x="connsiteX0" y="connsiteY0"/>
              </a:cxn>
              <a:cxn ang="0">
                <a:pos x="connsiteX1" y="connsiteY1"/>
              </a:cxn>
              <a:cxn ang="0">
                <a:pos x="connsiteX2" y="connsiteY2"/>
              </a:cxn>
              <a:cxn ang="0">
                <a:pos x="connsiteX3" y="connsiteY3"/>
              </a:cxn>
            </a:cxnLst>
            <a:rect l="l" t="t" r="r" b="b"/>
            <a:pathLst>
              <a:path w="7558541" h="3430587">
                <a:moveTo>
                  <a:pt x="0" y="0"/>
                </a:moveTo>
                <a:lnTo>
                  <a:pt x="7558541" y="0"/>
                </a:lnTo>
                <a:lnTo>
                  <a:pt x="7558541" y="3430587"/>
                </a:lnTo>
                <a:lnTo>
                  <a:pt x="0" y="3430587"/>
                </a:lnTo>
                <a:close/>
              </a:path>
            </a:pathLst>
          </a:custGeom>
        </p:spPr>
      </p:pic>
    </p:spTree>
    <p:extLst>
      <p:ext uri="{BB962C8B-B14F-4D97-AF65-F5344CB8AC3E}">
        <p14:creationId xmlns:p14="http://schemas.microsoft.com/office/powerpoint/2010/main" val="301996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825165-15E0-4C29-8E40-D3F550C88C04}"/>
              </a:ext>
            </a:extLst>
          </p:cNvPr>
          <p:cNvSpPr>
            <a:spLocks noGrp="1"/>
          </p:cNvSpPr>
          <p:nvPr>
            <p:ph idx="1"/>
          </p:nvPr>
        </p:nvSpPr>
        <p:spPr>
          <a:xfrm>
            <a:off x="291547" y="1258956"/>
            <a:ext cx="4240696" cy="5156546"/>
          </a:xfrm>
        </p:spPr>
        <p:txBody>
          <a:bodyPr>
            <a:normAutofit/>
          </a:bodyPr>
          <a:lstStyle/>
          <a:p>
            <a:r>
              <a:rPr lang="en-IN" sz="2200" dirty="0">
                <a:latin typeface="Times New Roman" panose="02020603050405020304" pitchFamily="18" charset="0"/>
                <a:cs typeface="Times New Roman" panose="02020603050405020304" pitchFamily="18" charset="0"/>
              </a:rPr>
              <a:t>After analysing above graphs we can see that middle of the year is “busy” for cats, particularly June and July when females are in heat and the weather is usually fair. This time of the year is when shelters often intake a lot more kittens and intact strays as part of trapping programs. So analyse this I plotted the counts of the various outcome types over time by month. To get a better look at the other outcomes to see if there are any trends, I have filtered data to exclude adoptions and transfers and plot the line graph for both. </a:t>
            </a:r>
          </a:p>
          <a:p>
            <a:endParaRPr lang="en-IN" sz="2200" dirty="0"/>
          </a:p>
        </p:txBody>
      </p:sp>
      <p:pic>
        <p:nvPicPr>
          <p:cNvPr id="4" name="Picture 3" descr="A close up of a map&#10;&#10;Description generated with high confidence">
            <a:extLst>
              <a:ext uri="{FF2B5EF4-FFF2-40B4-BE49-F238E27FC236}">
                <a16:creationId xmlns:a16="http://schemas.microsoft.com/office/drawing/2014/main" id="{78192EED-E05B-49A2-A9A2-3076C3008EFA}"/>
              </a:ext>
            </a:extLst>
          </p:cNvPr>
          <p:cNvPicPr>
            <a:picLocks noChangeAspect="1"/>
          </p:cNvPicPr>
          <p:nvPr/>
        </p:nvPicPr>
        <p:blipFill>
          <a:blip r:embed="rId2"/>
          <a:stretch>
            <a:fillRect/>
          </a:stretch>
        </p:blipFill>
        <p:spPr>
          <a:xfrm>
            <a:off x="5094514" y="467751"/>
            <a:ext cx="6505750" cy="296124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Picture 4" descr="A close up of a map&#10;&#10;Description generated with high confidence">
            <a:extLst>
              <a:ext uri="{FF2B5EF4-FFF2-40B4-BE49-F238E27FC236}">
                <a16:creationId xmlns:a16="http://schemas.microsoft.com/office/drawing/2014/main" id="{0B9AFA3D-B377-4A79-BCF5-625D1477F8DE}"/>
              </a:ext>
            </a:extLst>
          </p:cNvPr>
          <p:cNvPicPr>
            <a:picLocks noChangeAspect="1"/>
          </p:cNvPicPr>
          <p:nvPr/>
        </p:nvPicPr>
        <p:blipFill>
          <a:blip r:embed="rId3"/>
          <a:stretch>
            <a:fillRect/>
          </a:stretch>
        </p:blipFill>
        <p:spPr>
          <a:xfrm>
            <a:off x="5094515" y="3647977"/>
            <a:ext cx="6505750" cy="308434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843971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DCCBA6-383F-4A31-A7CD-572EF5158CE9}"/>
              </a:ext>
            </a:extLst>
          </p:cNvPr>
          <p:cNvSpPr>
            <a:spLocks noGrp="1"/>
          </p:cNvSpPr>
          <p:nvPr>
            <p:ph idx="1"/>
          </p:nvPr>
        </p:nvSpPr>
        <p:spPr>
          <a:xfrm>
            <a:off x="1046922" y="927651"/>
            <a:ext cx="10465904" cy="4334911"/>
          </a:xfrm>
        </p:spPr>
        <p:txBody>
          <a:bodyPr>
            <a:normAutofit/>
          </a:bodyPr>
          <a:lstStyle/>
          <a:p>
            <a:pPr marL="0" indent="0">
              <a:buNone/>
            </a:pPr>
            <a:r>
              <a:rPr lang="en-IN" sz="2200" dirty="0">
                <a:latin typeface="Times New Roman" panose="02020603050405020304" pitchFamily="18" charset="0"/>
                <a:cs typeface="Times New Roman" panose="02020603050405020304" pitchFamily="18" charset="0"/>
              </a:rPr>
              <a:t>I noticed that cats of kitten age were adopted or transferred to partner facilities much more frequently than adult cats, to have a better </a:t>
            </a:r>
            <a:r>
              <a:rPr lang="en-IN" sz="2200" dirty="0" err="1">
                <a:latin typeface="Times New Roman" panose="02020603050405020304" pitchFamily="18" charset="0"/>
                <a:cs typeface="Times New Roman" panose="02020603050405020304" pitchFamily="18" charset="0"/>
              </a:rPr>
              <a:t>idea.I</a:t>
            </a:r>
            <a:r>
              <a:rPr lang="en-IN" sz="2200" dirty="0">
                <a:latin typeface="Times New Roman" panose="02020603050405020304" pitchFamily="18" charset="0"/>
                <a:cs typeface="Times New Roman" panose="02020603050405020304" pitchFamily="18" charset="0"/>
              </a:rPr>
              <a:t> visualized grouping of outcomes based on the age group of the cat. </a:t>
            </a:r>
          </a:p>
          <a:p>
            <a:endParaRPr lang="en-IN" sz="2200" dirty="0"/>
          </a:p>
        </p:txBody>
      </p:sp>
      <p:pic>
        <p:nvPicPr>
          <p:cNvPr id="4" name="Picture 3" descr="A close up of a map&#10;&#10;Description generated with high confidence">
            <a:extLst>
              <a:ext uri="{FF2B5EF4-FFF2-40B4-BE49-F238E27FC236}">
                <a16:creationId xmlns:a16="http://schemas.microsoft.com/office/drawing/2014/main" id="{EA980BCC-CC0C-4F91-870B-CF4B8DA33F45}"/>
              </a:ext>
            </a:extLst>
          </p:cNvPr>
          <p:cNvPicPr>
            <a:picLocks noChangeAspect="1"/>
          </p:cNvPicPr>
          <p:nvPr/>
        </p:nvPicPr>
        <p:blipFill rotWithShape="1">
          <a:blip r:embed="rId2"/>
          <a:srcRect l="5023" r="15555" b="-2"/>
          <a:stretch/>
        </p:blipFill>
        <p:spPr>
          <a:xfrm>
            <a:off x="821635" y="2213113"/>
            <a:ext cx="10230678" cy="450584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280222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570F7B-21C8-473B-99CC-54FDD1311309}"/>
              </a:ext>
            </a:extLst>
          </p:cNvPr>
          <p:cNvSpPr>
            <a:spLocks noGrp="1"/>
          </p:cNvSpPr>
          <p:nvPr>
            <p:ph idx="1"/>
          </p:nvPr>
        </p:nvSpPr>
        <p:spPr>
          <a:xfrm>
            <a:off x="1073427" y="1020417"/>
            <a:ext cx="10426148" cy="4308407"/>
          </a:xfrm>
        </p:spPr>
        <p:txBody>
          <a:bodyPr>
            <a:normAutofit/>
          </a:bodyPr>
          <a:lstStyle/>
          <a:p>
            <a:pPr marL="0" indent="0">
              <a:buNone/>
            </a:pPr>
            <a:r>
              <a:rPr lang="en-IN" sz="2200" dirty="0">
                <a:latin typeface="Times New Roman" panose="02020603050405020304" pitchFamily="18" charset="0"/>
                <a:cs typeface="Times New Roman" panose="02020603050405020304" pitchFamily="18" charset="0"/>
              </a:rPr>
              <a:t> As per our previous observations, we can see that cats of kitten age and under two years old make up the majority of records. Since the number of cats under approximately two years of age is skewing the graph, I have filtered the data by taking out the age group to get a visualization of the other age groups.</a:t>
            </a:r>
          </a:p>
          <a:p>
            <a:endParaRPr lang="en-IN" sz="2200" dirty="0"/>
          </a:p>
        </p:txBody>
      </p:sp>
      <p:pic>
        <p:nvPicPr>
          <p:cNvPr id="4" name="Picture 3">
            <a:extLst>
              <a:ext uri="{FF2B5EF4-FFF2-40B4-BE49-F238E27FC236}">
                <a16:creationId xmlns:a16="http://schemas.microsoft.com/office/drawing/2014/main" id="{0E3714AB-FA9A-4C40-82AD-DC56AA71C300}"/>
              </a:ext>
            </a:extLst>
          </p:cNvPr>
          <p:cNvPicPr>
            <a:picLocks noChangeAspect="1"/>
          </p:cNvPicPr>
          <p:nvPr/>
        </p:nvPicPr>
        <p:blipFill>
          <a:blip r:embed="rId2"/>
          <a:stretch>
            <a:fillRect/>
          </a:stretch>
        </p:blipFill>
        <p:spPr>
          <a:xfrm>
            <a:off x="1126436" y="2597427"/>
            <a:ext cx="9713842" cy="3988904"/>
          </a:xfrm>
          <a:prstGeom prst="rect">
            <a:avLst/>
          </a:prstGeom>
        </p:spPr>
      </p:pic>
    </p:spTree>
    <p:extLst>
      <p:ext uri="{BB962C8B-B14F-4D97-AF65-F5344CB8AC3E}">
        <p14:creationId xmlns:p14="http://schemas.microsoft.com/office/powerpoint/2010/main" val="759940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30FF0E-3739-4821-B5DD-0E0704708E3B}"/>
              </a:ext>
            </a:extLst>
          </p:cNvPr>
          <p:cNvSpPr>
            <a:spLocks noGrp="1"/>
          </p:cNvSpPr>
          <p:nvPr>
            <p:ph type="title"/>
          </p:nvPr>
        </p:nvSpPr>
        <p:spPr>
          <a:xfrm>
            <a:off x="944217" y="2766218"/>
            <a:ext cx="10515600" cy="1325563"/>
          </a:xfrm>
        </p:spPr>
        <p:txBody>
          <a:bodyPr>
            <a:normAutofit/>
          </a:bodyPr>
          <a:lstStyle/>
          <a:p>
            <a:pPr algn="ctr"/>
            <a:r>
              <a:rPr lang="en-IN" sz="5400" b="1" dirty="0">
                <a:latin typeface="Times New Roman" panose="02020603050405020304" pitchFamily="18" charset="0"/>
                <a:cs typeface="Times New Roman" panose="02020603050405020304" pitchFamily="18" charset="0"/>
              </a:rPr>
              <a:t>THANK YOU</a:t>
            </a:r>
            <a:endParaRPr lang="en-IN" sz="5400" b="1" dirty="0"/>
          </a:p>
        </p:txBody>
      </p:sp>
    </p:spTree>
    <p:extLst>
      <p:ext uri="{BB962C8B-B14F-4D97-AF65-F5344CB8AC3E}">
        <p14:creationId xmlns:p14="http://schemas.microsoft.com/office/powerpoint/2010/main" val="1632074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219200"/>
            <a:ext cx="9700591" cy="795130"/>
          </a:xfrm>
        </p:spPr>
        <p:txBody>
          <a:bodyPr>
            <a:normAutofit fontScale="90000"/>
          </a:bodyPr>
          <a:lstStyle/>
          <a:p>
            <a:r>
              <a:rPr lang="en-IN" b="1" dirty="0">
                <a:latin typeface="Times New Roman" panose="02020603050405020304" pitchFamily="18" charset="0"/>
                <a:cs typeface="Times New Roman" panose="02020603050405020304" pitchFamily="18" charset="0"/>
              </a:rPr>
              <a:t>Austin animal shelter data </a:t>
            </a:r>
            <a:br>
              <a:rPr lang="en-IN" dirty="0"/>
            </a:br>
            <a:endParaRPr lang="en-US" dirty="0">
              <a:latin typeface="Cambria" panose="02040503050406030204" pitchFamily="18" charset="0"/>
            </a:endParaRPr>
          </a:p>
        </p:txBody>
      </p:sp>
      <p:sp>
        <p:nvSpPr>
          <p:cNvPr id="3" name="Subtitle 2"/>
          <p:cNvSpPr>
            <a:spLocks noGrp="1"/>
          </p:cNvSpPr>
          <p:nvPr>
            <p:ph type="subTitle" idx="1"/>
          </p:nvPr>
        </p:nvSpPr>
        <p:spPr>
          <a:xfrm>
            <a:off x="1272209" y="1683026"/>
            <a:ext cx="9833113" cy="4253948"/>
          </a:xfrm>
        </p:spPr>
        <p:txBody>
          <a:bodyPr>
            <a:noAutofit/>
          </a:bodyPr>
          <a:lstStyle/>
          <a:p>
            <a:pPr algn="l"/>
            <a:r>
              <a:rPr lang="en-IN" dirty="0">
                <a:latin typeface="Times New Roman" panose="02020603050405020304" pitchFamily="18" charset="0"/>
                <a:cs typeface="Times New Roman" panose="02020603050405020304" pitchFamily="18" charset="0"/>
              </a:rPr>
              <a:t>Data here I have chosen is from Austin Animal shelter data. The Austin Animal Shelter is the largest no-kill animal shelter and shelters and protects over 18,000 animals each year.  According to the data portal, over 90% of animal outcomes are adoptions, transfers to other shelter partners or returning lost pets to owners. By performing explanatory data analysis and data visualization I tried to unveil the potential patterns and trends to help inform what features could be included in final model.</a:t>
            </a:r>
          </a:p>
          <a:p>
            <a:pPr algn="l"/>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To perform explanatory data analysis, I have used pandas for the extraction and manipulation of data, for visualization I have used matplotlib and seaborn. For printing the visualization, I have used %matplotlib inline.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pPr algn="l"/>
            <a:endParaRPr lang="en-US" dirty="0">
              <a:latin typeface="Cambria" panose="02040503050406030204" pitchFamily="18" charset="0"/>
            </a:endParaRPr>
          </a:p>
        </p:txBody>
      </p:sp>
    </p:spTree>
    <p:extLst>
      <p:ext uri="{BB962C8B-B14F-4D97-AF65-F5344CB8AC3E}">
        <p14:creationId xmlns:p14="http://schemas.microsoft.com/office/powerpoint/2010/main" val="1019481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794B-7CFC-4AAE-8224-3938E11BD472}"/>
              </a:ext>
            </a:extLst>
          </p:cNvPr>
          <p:cNvSpPr>
            <a:spLocks noGrp="1"/>
          </p:cNvSpPr>
          <p:nvPr>
            <p:ph type="title"/>
          </p:nvPr>
        </p:nvSpPr>
        <p:spPr>
          <a:xfrm>
            <a:off x="1444486" y="530087"/>
            <a:ext cx="9909313" cy="1160601"/>
          </a:xfrm>
        </p:spPr>
        <p:txBody>
          <a:bodyPr/>
          <a:lstStyle/>
          <a:p>
            <a:r>
              <a:rPr lang="en-IN" b="1" dirty="0">
                <a:latin typeface="Times New Roman" panose="02020603050405020304" pitchFamily="18" charset="0"/>
                <a:cs typeface="Times New Roman" panose="02020603050405020304" pitchFamily="18" charset="0"/>
              </a:rPr>
              <a:t>Column description </a:t>
            </a:r>
            <a:endParaRPr lang="en-IN" dirty="0"/>
          </a:p>
        </p:txBody>
      </p:sp>
      <p:sp>
        <p:nvSpPr>
          <p:cNvPr id="3" name="Content Placeholder 2">
            <a:extLst>
              <a:ext uri="{FF2B5EF4-FFF2-40B4-BE49-F238E27FC236}">
                <a16:creationId xmlns:a16="http://schemas.microsoft.com/office/drawing/2014/main" id="{DACAB6E9-8EC6-4809-92D8-D3B9769A21B5}"/>
              </a:ext>
            </a:extLst>
          </p:cNvPr>
          <p:cNvSpPr>
            <a:spLocks noGrp="1"/>
          </p:cNvSpPr>
          <p:nvPr>
            <p:ph idx="1"/>
          </p:nvPr>
        </p:nvSpPr>
        <p:spPr>
          <a:xfrm>
            <a:off x="824949" y="1577009"/>
            <a:ext cx="10515600" cy="4750903"/>
          </a:xfrm>
        </p:spPr>
        <p:txBody>
          <a:bodyPr>
            <a:normAutofit fontScale="55000" lnSpcReduction="20000"/>
          </a:bodyPr>
          <a:lstStyle/>
          <a:p>
            <a:pPr fontAlgn="base"/>
            <a:r>
              <a:rPr lang="en-IN" dirty="0" err="1">
                <a:latin typeface="Times New Roman" panose="02020603050405020304" pitchFamily="18" charset="0"/>
                <a:cs typeface="Times New Roman" panose="02020603050405020304" pitchFamily="18" charset="0"/>
              </a:rPr>
              <a:t>age_upon_outcome</a:t>
            </a:r>
            <a:r>
              <a:rPr lang="en-IN" dirty="0">
                <a:latin typeface="Times New Roman" panose="02020603050405020304" pitchFamily="18" charset="0"/>
                <a:cs typeface="Times New Roman" panose="02020603050405020304" pitchFamily="18" charset="0"/>
              </a:rPr>
              <a:t>        Age of the animal at the time at which it left the shelter.                                            String</a:t>
            </a:r>
          </a:p>
          <a:p>
            <a:pPr fontAlgn="base"/>
            <a:r>
              <a:rPr lang="en-IN" dirty="0" err="1">
                <a:latin typeface="Times New Roman" panose="02020603050405020304" pitchFamily="18" charset="0"/>
                <a:cs typeface="Times New Roman" panose="02020603050405020304" pitchFamily="18" charset="0"/>
              </a:rPr>
              <a:t>animal_id</a:t>
            </a:r>
            <a:r>
              <a:rPr lang="en-IN" dirty="0">
                <a:latin typeface="Times New Roman" panose="02020603050405020304" pitchFamily="18" charset="0"/>
                <a:cs typeface="Times New Roman" panose="02020603050405020304" pitchFamily="18" charset="0"/>
              </a:rPr>
              <a:t>                         Unique id for animal                                                                                                  String</a:t>
            </a:r>
          </a:p>
          <a:p>
            <a:pPr fontAlgn="base"/>
            <a:r>
              <a:rPr lang="en-IN" dirty="0" err="1">
                <a:latin typeface="Times New Roman" panose="02020603050405020304" pitchFamily="18" charset="0"/>
                <a:cs typeface="Times New Roman" panose="02020603050405020304" pitchFamily="18" charset="0"/>
              </a:rPr>
              <a:t>animal_type</a:t>
            </a:r>
            <a:r>
              <a:rPr lang="en-IN" dirty="0">
                <a:latin typeface="Times New Roman" panose="02020603050405020304" pitchFamily="18" charset="0"/>
                <a:cs typeface="Times New Roman" panose="02020603050405020304" pitchFamily="18" charset="0"/>
              </a:rPr>
              <a:t>                     Cat, dog, or other (including at least one bat!).                                                         String</a:t>
            </a:r>
          </a:p>
          <a:p>
            <a:pPr fontAlgn="base"/>
            <a:r>
              <a:rPr lang="en-IN" dirty="0">
                <a:latin typeface="Times New Roman" panose="02020603050405020304" pitchFamily="18" charset="0"/>
                <a:cs typeface="Times New Roman" panose="02020603050405020304" pitchFamily="18" charset="0"/>
              </a:rPr>
              <a:t>breed                                  Animal breed. Many animals are generic mixed-breeds, e.g. "Long-haired mix".  String</a:t>
            </a:r>
          </a:p>
          <a:p>
            <a:pPr fontAlgn="base"/>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of the animal's fur, if it has fur.                                                                      String</a:t>
            </a:r>
          </a:p>
          <a:p>
            <a:pPr fontAlgn="base"/>
            <a:r>
              <a:rPr lang="en-IN" dirty="0" err="1">
                <a:latin typeface="Times New Roman" panose="02020603050405020304" pitchFamily="18" charset="0"/>
                <a:cs typeface="Times New Roman" panose="02020603050405020304" pitchFamily="18" charset="0"/>
              </a:rPr>
              <a:t>date_of_birth</a:t>
            </a:r>
            <a:r>
              <a:rPr lang="en-IN" dirty="0">
                <a:latin typeface="Times New Roman" panose="02020603050405020304" pitchFamily="18" charset="0"/>
                <a:cs typeface="Times New Roman" panose="02020603050405020304" pitchFamily="18" charset="0"/>
              </a:rPr>
              <a:t>                   date of birth of animal                                                                                                </a:t>
            </a:r>
            <a:r>
              <a:rPr lang="en-IN" dirty="0" err="1">
                <a:latin typeface="Times New Roman" panose="02020603050405020304" pitchFamily="18" charset="0"/>
                <a:cs typeface="Times New Roman" panose="02020603050405020304" pitchFamily="18" charset="0"/>
              </a:rPr>
              <a:t>DateTime</a:t>
            </a:r>
            <a:endParaRPr lang="en-IN"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datetime                           time of birth of animal                                                                                                </a:t>
            </a:r>
            <a:r>
              <a:rPr lang="en-IN" dirty="0" err="1">
                <a:latin typeface="Times New Roman" panose="02020603050405020304" pitchFamily="18" charset="0"/>
                <a:cs typeface="Times New Roman" panose="02020603050405020304" pitchFamily="18" charset="0"/>
              </a:rPr>
              <a:t>DateTime</a:t>
            </a:r>
            <a:endParaRPr lang="en-IN" dirty="0">
              <a:latin typeface="Times New Roman" panose="02020603050405020304" pitchFamily="18" charset="0"/>
              <a:cs typeface="Times New Roman" panose="02020603050405020304" pitchFamily="18" charset="0"/>
            </a:endParaRPr>
          </a:p>
          <a:p>
            <a:pPr fontAlgn="base"/>
            <a:r>
              <a:rPr lang="en-IN" dirty="0" err="1">
                <a:latin typeface="Times New Roman" panose="02020603050405020304" pitchFamily="18" charset="0"/>
                <a:cs typeface="Times New Roman" panose="02020603050405020304" pitchFamily="18" charset="0"/>
              </a:rPr>
              <a:t>monthyear</a:t>
            </a:r>
            <a:r>
              <a:rPr lang="en-IN" dirty="0">
                <a:latin typeface="Times New Roman" panose="02020603050405020304" pitchFamily="18" charset="0"/>
                <a:cs typeface="Times New Roman" panose="02020603050405020304" pitchFamily="18" charset="0"/>
              </a:rPr>
              <a:t>                       Month and year of birth of animal                                                                                </a:t>
            </a:r>
            <a:r>
              <a:rPr lang="en-IN" dirty="0" err="1">
                <a:latin typeface="Times New Roman" panose="02020603050405020304" pitchFamily="18" charset="0"/>
                <a:cs typeface="Times New Roman" panose="02020603050405020304" pitchFamily="18" charset="0"/>
              </a:rPr>
              <a:t>DateTime</a:t>
            </a:r>
            <a:endParaRPr lang="en-IN"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name                                 </a:t>
            </a:r>
            <a:r>
              <a:rPr lang="en-IN" dirty="0" err="1">
                <a:latin typeface="Times New Roman" panose="02020603050405020304" pitchFamily="18" charset="0"/>
                <a:cs typeface="Times New Roman" panose="02020603050405020304" pitchFamily="18" charset="0"/>
              </a:rPr>
              <a:t>Name</a:t>
            </a:r>
            <a:r>
              <a:rPr lang="en-IN" dirty="0">
                <a:latin typeface="Times New Roman" panose="02020603050405020304" pitchFamily="18" charset="0"/>
                <a:cs typeface="Times New Roman" panose="02020603050405020304" pitchFamily="18" charset="0"/>
              </a:rPr>
              <a:t> of animal                                                                                                            String</a:t>
            </a:r>
          </a:p>
          <a:p>
            <a:pPr fontAlgn="base"/>
            <a:r>
              <a:rPr lang="en-IN" dirty="0" err="1">
                <a:latin typeface="Times New Roman" panose="02020603050405020304" pitchFamily="18" charset="0"/>
                <a:cs typeface="Times New Roman" panose="02020603050405020304" pitchFamily="18" charset="0"/>
              </a:rPr>
              <a:t>outcome_subtype</a:t>
            </a:r>
            <a:r>
              <a:rPr lang="en-IN" dirty="0">
                <a:latin typeface="Times New Roman" panose="02020603050405020304" pitchFamily="18" charset="0"/>
                <a:cs typeface="Times New Roman" panose="02020603050405020304" pitchFamily="18" charset="0"/>
              </a:rPr>
              <a:t>         Subtype of animal at the time it left the shelter                                                                 String</a:t>
            </a:r>
          </a:p>
          <a:p>
            <a:pPr fontAlgn="base"/>
            <a:r>
              <a:rPr lang="en-IN" dirty="0" err="1">
                <a:latin typeface="Times New Roman" panose="02020603050405020304" pitchFamily="18" charset="0"/>
                <a:cs typeface="Times New Roman" panose="02020603050405020304" pitchFamily="18" charset="0"/>
              </a:rPr>
              <a:t>outcome_type</a:t>
            </a:r>
            <a:r>
              <a:rPr lang="en-IN" dirty="0">
                <a:latin typeface="Times New Roman" panose="02020603050405020304" pitchFamily="18" charset="0"/>
                <a:cs typeface="Times New Roman" panose="02020603050405020304" pitchFamily="18" charset="0"/>
              </a:rPr>
              <a:t>              Ultimate outcome for this animal. Possible entries include transferred,</a:t>
            </a:r>
          </a:p>
          <a:p>
            <a:pPr fontAlgn="base"/>
            <a:r>
              <a:rPr lang="en-IN" dirty="0">
                <a:latin typeface="Times New Roman" panose="02020603050405020304" pitchFamily="18" charset="0"/>
                <a:cs typeface="Times New Roman" panose="02020603050405020304" pitchFamily="18" charset="0"/>
              </a:rPr>
              <a:t>                                         [mercy] euthanized, adopted.                                                                                         String</a:t>
            </a:r>
          </a:p>
          <a:p>
            <a:pPr fontAlgn="base"/>
            <a:r>
              <a:rPr lang="en-IN" dirty="0" err="1">
                <a:latin typeface="Times New Roman" panose="02020603050405020304" pitchFamily="18" charset="0"/>
                <a:cs typeface="Times New Roman" panose="02020603050405020304" pitchFamily="18" charset="0"/>
              </a:rPr>
              <a:t>sex_upon_outcome</a:t>
            </a:r>
            <a:r>
              <a:rPr lang="en-IN" dirty="0">
                <a:latin typeface="Times New Roman" panose="02020603050405020304" pitchFamily="18" charset="0"/>
                <a:cs typeface="Times New Roman" panose="02020603050405020304" pitchFamily="18" charset="0"/>
              </a:rPr>
              <a:t>            Sex of animal at the time it left the shelter                                                                      String</a:t>
            </a:r>
          </a:p>
          <a:p>
            <a:pPr fontAlgn="base"/>
            <a:r>
              <a:rPr lang="en-IN" dirty="0">
                <a:latin typeface="Times New Roman" panose="02020603050405020304" pitchFamily="18" charset="0"/>
                <a:cs typeface="Times New Roman" panose="02020603050405020304" pitchFamily="18" charset="0"/>
              </a:rPr>
              <a:t>count                                      No. of animal                                                                                                              Numeric</a:t>
            </a:r>
          </a:p>
          <a:p>
            <a:pPr fontAlgn="base"/>
            <a:r>
              <a:rPr lang="en-IN" dirty="0">
                <a:latin typeface="Times New Roman" panose="02020603050405020304" pitchFamily="18" charset="0"/>
                <a:cs typeface="Times New Roman" panose="02020603050405020304" pitchFamily="18" charset="0"/>
              </a:rPr>
              <a:t>sex                                            </a:t>
            </a:r>
            <a:r>
              <a:rPr lang="en-IN" dirty="0" err="1">
                <a:latin typeface="Times New Roman" panose="02020603050405020304" pitchFamily="18" charset="0"/>
                <a:cs typeface="Times New Roman" panose="02020603050405020304" pitchFamily="18" charset="0"/>
              </a:rPr>
              <a:t>sex</a:t>
            </a:r>
            <a:r>
              <a:rPr lang="en-IN" dirty="0">
                <a:latin typeface="Times New Roman" panose="02020603050405020304" pitchFamily="18" charset="0"/>
                <a:cs typeface="Times New Roman" panose="02020603050405020304" pitchFamily="18" charset="0"/>
              </a:rPr>
              <a:t> of animal                                                                                                            String</a:t>
            </a:r>
          </a:p>
          <a:p>
            <a:pPr fontAlgn="base"/>
            <a:r>
              <a:rPr lang="en-IN" dirty="0">
                <a:latin typeface="Times New Roman" panose="02020603050405020304" pitchFamily="18" charset="0"/>
                <a:cs typeface="Times New Roman" panose="02020603050405020304" pitchFamily="18" charset="0"/>
              </a:rPr>
              <a:t>There are some other column as well.</a:t>
            </a:r>
          </a:p>
          <a:p>
            <a:endParaRPr lang="en-IN" dirty="0"/>
          </a:p>
          <a:p>
            <a:endParaRPr lang="en-IN" dirty="0"/>
          </a:p>
        </p:txBody>
      </p:sp>
    </p:spTree>
    <p:extLst>
      <p:ext uri="{BB962C8B-B14F-4D97-AF65-F5344CB8AC3E}">
        <p14:creationId xmlns:p14="http://schemas.microsoft.com/office/powerpoint/2010/main" val="373577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C136-8D55-4D39-BA61-D838B7ED4CEC}"/>
              </a:ext>
            </a:extLst>
          </p:cNvPr>
          <p:cNvSpPr>
            <a:spLocks noGrp="1"/>
          </p:cNvSpPr>
          <p:nvPr>
            <p:ph type="title"/>
          </p:nvPr>
        </p:nvSpPr>
        <p:spPr>
          <a:xfrm>
            <a:off x="1060174" y="543339"/>
            <a:ext cx="10293626" cy="1147349"/>
          </a:xfrm>
        </p:spPr>
        <p:txBody>
          <a:bodyPr/>
          <a:lstStyle/>
          <a:p>
            <a:r>
              <a:rPr lang="en-IN" b="1" dirty="0">
                <a:latin typeface="Times New Roman" panose="02020603050405020304" pitchFamily="18" charset="0"/>
                <a:cs typeface="Times New Roman" panose="02020603050405020304" pitchFamily="18" charset="0"/>
              </a:rPr>
              <a:t>Packages used in project</a:t>
            </a:r>
            <a:endParaRPr lang="en-IN" dirty="0"/>
          </a:p>
        </p:txBody>
      </p:sp>
      <p:sp>
        <p:nvSpPr>
          <p:cNvPr id="3" name="Content Placeholder 2">
            <a:extLst>
              <a:ext uri="{FF2B5EF4-FFF2-40B4-BE49-F238E27FC236}">
                <a16:creationId xmlns:a16="http://schemas.microsoft.com/office/drawing/2014/main" id="{B63AD8B9-366D-463A-AA0E-479CE86FBE1A}"/>
              </a:ext>
            </a:extLst>
          </p:cNvPr>
          <p:cNvSpPr>
            <a:spLocks noGrp="1"/>
          </p:cNvSpPr>
          <p:nvPr>
            <p:ph idx="1"/>
          </p:nvPr>
        </p:nvSpPr>
        <p:spPr>
          <a:xfrm>
            <a:off x="838200" y="1690688"/>
            <a:ext cx="10515600" cy="4749869"/>
          </a:xfrm>
        </p:spPr>
        <p:txBody>
          <a:bodyPr>
            <a:normAutofit/>
          </a:bodyPr>
          <a:lstStyle/>
          <a:p>
            <a:r>
              <a:rPr lang="en-IN" sz="2300" dirty="0">
                <a:latin typeface="Times New Roman" panose="02020603050405020304" pitchFamily="18" charset="0"/>
                <a:cs typeface="Times New Roman" panose="02020603050405020304" pitchFamily="18" charset="0"/>
              </a:rPr>
              <a:t>NumPy</a:t>
            </a:r>
          </a:p>
          <a:p>
            <a:r>
              <a:rPr lang="en-IN" sz="2300" dirty="0">
                <a:latin typeface="Times New Roman" panose="02020603050405020304" pitchFamily="18" charset="0"/>
                <a:cs typeface="Times New Roman" panose="02020603050405020304" pitchFamily="18" charset="0"/>
              </a:rPr>
              <a:t>Pandas</a:t>
            </a:r>
          </a:p>
          <a:p>
            <a:r>
              <a:rPr lang="en-IN" sz="2300" dirty="0">
                <a:latin typeface="Times New Roman" panose="02020603050405020304" pitchFamily="18" charset="0"/>
                <a:cs typeface="Times New Roman" panose="02020603050405020304" pitchFamily="18" charset="0"/>
              </a:rPr>
              <a:t>Seaborn</a:t>
            </a:r>
          </a:p>
          <a:p>
            <a:r>
              <a:rPr lang="en-IN" sz="2300" dirty="0">
                <a:latin typeface="Times New Roman" panose="02020603050405020304" pitchFamily="18" charset="0"/>
                <a:cs typeface="Times New Roman" panose="02020603050405020304" pitchFamily="18" charset="0"/>
              </a:rPr>
              <a:t>Requests</a:t>
            </a:r>
          </a:p>
          <a:p>
            <a:r>
              <a:rPr lang="en-IN" sz="2300" dirty="0" err="1">
                <a:latin typeface="Times New Roman" panose="02020603050405020304" pitchFamily="18" charset="0"/>
                <a:cs typeface="Times New Roman" panose="02020603050405020304" pitchFamily="18" charset="0"/>
              </a:rPr>
              <a:t>Plotly</a:t>
            </a:r>
            <a:endParaRPr lang="en-IN" sz="2300" dirty="0">
              <a:latin typeface="Times New Roman" panose="02020603050405020304" pitchFamily="18" charset="0"/>
              <a:cs typeface="Times New Roman" panose="02020603050405020304" pitchFamily="18" charset="0"/>
            </a:endParaRPr>
          </a:p>
          <a:p>
            <a:r>
              <a:rPr lang="en-IN" sz="2300" dirty="0">
                <a:latin typeface="Times New Roman" panose="02020603050405020304" pitchFamily="18" charset="0"/>
                <a:cs typeface="Times New Roman" panose="02020603050405020304" pitchFamily="18" charset="0"/>
              </a:rPr>
              <a:t>matplotlib</a:t>
            </a:r>
          </a:p>
          <a:p>
            <a:endParaRPr lang="en-IN" sz="2300" dirty="0"/>
          </a:p>
        </p:txBody>
      </p:sp>
      <p:pic>
        <p:nvPicPr>
          <p:cNvPr id="4" name="Picture 3" descr="A close up of a logo&#10;&#10;Description generated with very high confidence">
            <a:extLst>
              <a:ext uri="{FF2B5EF4-FFF2-40B4-BE49-F238E27FC236}">
                <a16:creationId xmlns:a16="http://schemas.microsoft.com/office/drawing/2014/main" id="{E29AA707-14FE-48D0-B5F1-CA15BA53FC67}"/>
              </a:ext>
            </a:extLst>
          </p:cNvPr>
          <p:cNvPicPr>
            <a:picLocks noChangeAspect="1"/>
          </p:cNvPicPr>
          <p:nvPr/>
        </p:nvPicPr>
        <p:blipFill>
          <a:blip r:embed="rId2"/>
          <a:stretch>
            <a:fillRect/>
          </a:stretch>
        </p:blipFill>
        <p:spPr>
          <a:xfrm>
            <a:off x="3690730" y="1657587"/>
            <a:ext cx="3094383" cy="1605357"/>
          </a:xfrm>
          <a:prstGeom prst="rect">
            <a:avLst/>
          </a:prstGeom>
        </p:spPr>
      </p:pic>
      <p:pic>
        <p:nvPicPr>
          <p:cNvPr id="5" name="Content Placeholder 14">
            <a:extLst>
              <a:ext uri="{FF2B5EF4-FFF2-40B4-BE49-F238E27FC236}">
                <a16:creationId xmlns:a16="http://schemas.microsoft.com/office/drawing/2014/main" id="{CF1749D6-298A-44CF-AE2E-2736C3678AE7}"/>
              </a:ext>
            </a:extLst>
          </p:cNvPr>
          <p:cNvPicPr>
            <a:picLocks noChangeAspect="1"/>
          </p:cNvPicPr>
          <p:nvPr/>
        </p:nvPicPr>
        <p:blipFill>
          <a:blip r:embed="rId3"/>
          <a:stretch>
            <a:fillRect/>
          </a:stretch>
        </p:blipFill>
        <p:spPr>
          <a:xfrm>
            <a:off x="7321986" y="1507104"/>
            <a:ext cx="3642295" cy="953974"/>
          </a:xfrm>
          <a:prstGeom prst="rect">
            <a:avLst/>
          </a:prstGeom>
        </p:spPr>
      </p:pic>
      <p:pic>
        <p:nvPicPr>
          <p:cNvPr id="6" name="Picture 5">
            <a:extLst>
              <a:ext uri="{FF2B5EF4-FFF2-40B4-BE49-F238E27FC236}">
                <a16:creationId xmlns:a16="http://schemas.microsoft.com/office/drawing/2014/main" id="{2F94F3FA-2541-40DF-A22B-0D39A0F6BF62}"/>
              </a:ext>
            </a:extLst>
          </p:cNvPr>
          <p:cNvPicPr>
            <a:picLocks noChangeAspect="1"/>
          </p:cNvPicPr>
          <p:nvPr/>
        </p:nvPicPr>
        <p:blipFill>
          <a:blip r:embed="rId4"/>
          <a:stretch>
            <a:fillRect/>
          </a:stretch>
        </p:blipFill>
        <p:spPr>
          <a:xfrm>
            <a:off x="3690729" y="3595057"/>
            <a:ext cx="3094383" cy="2141313"/>
          </a:xfrm>
          <a:prstGeom prst="rect">
            <a:avLst/>
          </a:prstGeom>
        </p:spPr>
      </p:pic>
      <p:pic>
        <p:nvPicPr>
          <p:cNvPr id="7" name="Picture 6">
            <a:extLst>
              <a:ext uri="{FF2B5EF4-FFF2-40B4-BE49-F238E27FC236}">
                <a16:creationId xmlns:a16="http://schemas.microsoft.com/office/drawing/2014/main" id="{1D2E8625-CFDF-42F9-B6B6-A761CC63BD67}"/>
              </a:ext>
            </a:extLst>
          </p:cNvPr>
          <p:cNvPicPr>
            <a:picLocks noChangeAspect="1"/>
          </p:cNvPicPr>
          <p:nvPr/>
        </p:nvPicPr>
        <p:blipFill>
          <a:blip r:embed="rId5"/>
          <a:stretch>
            <a:fillRect/>
          </a:stretch>
        </p:blipFill>
        <p:spPr>
          <a:xfrm>
            <a:off x="7180933" y="2644662"/>
            <a:ext cx="4030143" cy="2145920"/>
          </a:xfrm>
          <a:prstGeom prst="rect">
            <a:avLst/>
          </a:prstGeom>
        </p:spPr>
      </p:pic>
      <p:pic>
        <p:nvPicPr>
          <p:cNvPr id="8" name="Picture 7" descr="A drawing of a person&#10;&#10;Description generated with high confidence">
            <a:extLst>
              <a:ext uri="{FF2B5EF4-FFF2-40B4-BE49-F238E27FC236}">
                <a16:creationId xmlns:a16="http://schemas.microsoft.com/office/drawing/2014/main" id="{7EFE8440-7373-4A3E-B8C9-7B36355B2715}"/>
              </a:ext>
            </a:extLst>
          </p:cNvPr>
          <p:cNvPicPr>
            <a:picLocks noChangeAspect="1"/>
          </p:cNvPicPr>
          <p:nvPr/>
        </p:nvPicPr>
        <p:blipFill>
          <a:blip r:embed="rId6"/>
          <a:stretch>
            <a:fillRect/>
          </a:stretch>
        </p:blipFill>
        <p:spPr>
          <a:xfrm>
            <a:off x="7005767" y="5083985"/>
            <a:ext cx="4520441" cy="1266825"/>
          </a:xfrm>
          <a:prstGeom prst="rect">
            <a:avLst/>
          </a:prstGeom>
        </p:spPr>
      </p:pic>
    </p:spTree>
    <p:extLst>
      <p:ext uri="{BB962C8B-B14F-4D97-AF65-F5344CB8AC3E}">
        <p14:creationId xmlns:p14="http://schemas.microsoft.com/office/powerpoint/2010/main" val="3026501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0FC3F-C912-4AC6-AF81-B7C588EA0072}"/>
              </a:ext>
            </a:extLst>
          </p:cNvPr>
          <p:cNvSpPr>
            <a:spLocks noGrp="1"/>
          </p:cNvSpPr>
          <p:nvPr>
            <p:ph type="title"/>
          </p:nvPr>
        </p:nvSpPr>
        <p:spPr>
          <a:xfrm>
            <a:off x="1233714" y="464458"/>
            <a:ext cx="10236200" cy="1240745"/>
          </a:xfrm>
        </p:spPr>
        <p:txBody>
          <a:bodyPr/>
          <a:lstStyle/>
          <a:p>
            <a:r>
              <a:rPr lang="en-IN" b="1" dirty="0">
                <a:latin typeface="Times New Roman" panose="02020603050405020304" pitchFamily="18" charset="0"/>
                <a:cs typeface="Times New Roman" panose="02020603050405020304" pitchFamily="18" charset="0"/>
              </a:rPr>
              <a:t>Loading of data</a:t>
            </a:r>
            <a:endParaRPr lang="en-IN" dirty="0"/>
          </a:p>
        </p:txBody>
      </p:sp>
      <p:sp>
        <p:nvSpPr>
          <p:cNvPr id="3" name="Content Placeholder 2">
            <a:extLst>
              <a:ext uri="{FF2B5EF4-FFF2-40B4-BE49-F238E27FC236}">
                <a16:creationId xmlns:a16="http://schemas.microsoft.com/office/drawing/2014/main" id="{CB8DF223-5580-40DD-AB04-72E276551870}"/>
              </a:ext>
            </a:extLst>
          </p:cNvPr>
          <p:cNvSpPr>
            <a:spLocks noGrp="1"/>
          </p:cNvSpPr>
          <p:nvPr>
            <p:ph idx="1"/>
          </p:nvPr>
        </p:nvSpPr>
        <p:spPr/>
        <p:txBody>
          <a:bodyPr>
            <a:normAutofit/>
          </a:bodyPr>
          <a:lstStyle/>
          <a:p>
            <a:r>
              <a:rPr lang="fr-FR" sz="2300" dirty="0" err="1">
                <a:latin typeface="Times New Roman" panose="02020603050405020304" pitchFamily="18" charset="0"/>
                <a:cs typeface="Times New Roman" panose="02020603050405020304" pitchFamily="18" charset="0"/>
              </a:rPr>
              <a:t>endpoint</a:t>
            </a:r>
            <a:r>
              <a:rPr lang="fr-FR" sz="2300" dirty="0">
                <a:latin typeface="Times New Roman" panose="02020603050405020304" pitchFamily="18" charset="0"/>
                <a:cs typeface="Times New Roman" panose="02020603050405020304" pitchFamily="18" charset="0"/>
              </a:rPr>
              <a:t> = 'https://data.austintexas.gov/</a:t>
            </a:r>
            <a:r>
              <a:rPr lang="fr-FR" sz="2300" dirty="0" err="1">
                <a:latin typeface="Times New Roman" panose="02020603050405020304" pitchFamily="18" charset="0"/>
                <a:cs typeface="Times New Roman" panose="02020603050405020304" pitchFamily="18" charset="0"/>
              </a:rPr>
              <a:t>resource</a:t>
            </a:r>
            <a:r>
              <a:rPr lang="fr-FR" sz="2300" dirty="0">
                <a:latin typeface="Times New Roman" panose="02020603050405020304" pitchFamily="18" charset="0"/>
                <a:cs typeface="Times New Roman" panose="02020603050405020304" pitchFamily="18" charset="0"/>
              </a:rPr>
              <a:t>/9t4d-g238.json'</a:t>
            </a:r>
          </a:p>
          <a:p>
            <a:r>
              <a:rPr lang="fr-FR" sz="2300" dirty="0">
                <a:latin typeface="Times New Roman" panose="02020603050405020304" pitchFamily="18" charset="0"/>
                <a:cs typeface="Times New Roman" panose="02020603050405020304" pitchFamily="18" charset="0"/>
              </a:rPr>
              <a:t>count = 1000</a:t>
            </a:r>
          </a:p>
          <a:p>
            <a:r>
              <a:rPr lang="fr-FR" sz="2300" dirty="0">
                <a:latin typeface="Times New Roman" panose="02020603050405020304" pitchFamily="18" charset="0"/>
                <a:cs typeface="Times New Roman" panose="02020603050405020304" pitchFamily="18" charset="0"/>
              </a:rPr>
              <a:t>pages = 100</a:t>
            </a:r>
          </a:p>
          <a:p>
            <a:endParaRPr lang="fr-FR" sz="2300" dirty="0">
              <a:latin typeface="Times New Roman" panose="02020603050405020304" pitchFamily="18" charset="0"/>
              <a:cs typeface="Times New Roman" panose="02020603050405020304" pitchFamily="18" charset="0"/>
            </a:endParaRPr>
          </a:p>
          <a:p>
            <a:r>
              <a:rPr lang="fr-FR" sz="2300" dirty="0" err="1">
                <a:latin typeface="Times New Roman" panose="02020603050405020304" pitchFamily="18" charset="0"/>
                <a:cs typeface="Times New Roman" panose="02020603050405020304" pitchFamily="18" charset="0"/>
              </a:rPr>
              <a:t>Here</a:t>
            </a:r>
            <a:r>
              <a:rPr lang="fr-FR" sz="2300" dirty="0">
                <a:latin typeface="Times New Roman" panose="02020603050405020304" pitchFamily="18" charset="0"/>
                <a:cs typeface="Times New Roman" panose="02020603050405020304" pitchFamily="18" charset="0"/>
              </a:rPr>
              <a:t> I </a:t>
            </a:r>
            <a:r>
              <a:rPr lang="fr-FR" sz="2300" dirty="0" err="1">
                <a:latin typeface="Times New Roman" panose="02020603050405020304" pitchFamily="18" charset="0"/>
                <a:cs typeface="Times New Roman" panose="02020603050405020304" pitchFamily="18" charset="0"/>
              </a:rPr>
              <a:t>used</a:t>
            </a:r>
            <a:r>
              <a:rPr lang="fr-FR" sz="2300" dirty="0">
                <a:latin typeface="Times New Roman" panose="02020603050405020304" pitchFamily="18" charset="0"/>
                <a:cs typeface="Times New Roman" panose="02020603050405020304" pitchFamily="18" charset="0"/>
              </a:rPr>
              <a:t> </a:t>
            </a:r>
            <a:r>
              <a:rPr lang="fr-FR" sz="2300" dirty="0" err="1">
                <a:latin typeface="Times New Roman" panose="02020603050405020304" pitchFamily="18" charset="0"/>
                <a:cs typeface="Times New Roman" panose="02020603050405020304" pitchFamily="18" charset="0"/>
              </a:rPr>
              <a:t>requests</a:t>
            </a:r>
            <a:r>
              <a:rPr lang="fr-FR" sz="2300" dirty="0">
                <a:latin typeface="Times New Roman" panose="02020603050405020304" pitchFamily="18" charset="0"/>
                <a:cs typeface="Times New Roman" panose="02020603050405020304" pitchFamily="18" charset="0"/>
              </a:rPr>
              <a:t> package to </a:t>
            </a:r>
            <a:r>
              <a:rPr lang="fr-FR" sz="2300" dirty="0" err="1">
                <a:latin typeface="Times New Roman" panose="02020603050405020304" pitchFamily="18" charset="0"/>
                <a:cs typeface="Times New Roman" panose="02020603050405020304" pitchFamily="18" charset="0"/>
              </a:rPr>
              <a:t>load</a:t>
            </a:r>
            <a:r>
              <a:rPr lang="fr-FR" sz="2300" dirty="0">
                <a:latin typeface="Times New Roman" panose="02020603050405020304" pitchFamily="18" charset="0"/>
                <a:cs typeface="Times New Roman" panose="02020603050405020304" pitchFamily="18" charset="0"/>
              </a:rPr>
              <a:t> data </a:t>
            </a:r>
            <a:r>
              <a:rPr lang="fr-FR" sz="2300" dirty="0" err="1">
                <a:latin typeface="Times New Roman" panose="02020603050405020304" pitchFamily="18" charset="0"/>
                <a:cs typeface="Times New Roman" panose="02020603050405020304" pitchFamily="18" charset="0"/>
              </a:rPr>
              <a:t>from</a:t>
            </a:r>
            <a:r>
              <a:rPr lang="fr-FR" sz="2300" dirty="0">
                <a:latin typeface="Times New Roman" panose="02020603050405020304" pitchFamily="18" charset="0"/>
                <a:cs typeface="Times New Roman" panose="02020603050405020304" pitchFamily="18" charset="0"/>
              </a:rPr>
              <a:t> url</a:t>
            </a:r>
            <a:endParaRPr lang="en-IN" sz="2300" dirty="0">
              <a:latin typeface="Times New Roman" panose="02020603050405020304" pitchFamily="18" charset="0"/>
              <a:cs typeface="Times New Roman" panose="02020603050405020304" pitchFamily="18" charset="0"/>
            </a:endParaRPr>
          </a:p>
          <a:p>
            <a:endParaRPr lang="en-IN" sz="2300" dirty="0"/>
          </a:p>
        </p:txBody>
      </p:sp>
    </p:spTree>
    <p:extLst>
      <p:ext uri="{BB962C8B-B14F-4D97-AF65-F5344CB8AC3E}">
        <p14:creationId xmlns:p14="http://schemas.microsoft.com/office/powerpoint/2010/main" val="1067858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7F83C-88DC-46AF-819D-2665D36AE639}"/>
              </a:ext>
            </a:extLst>
          </p:cNvPr>
          <p:cNvSpPr>
            <a:spLocks noGrp="1"/>
          </p:cNvSpPr>
          <p:nvPr>
            <p:ph type="title"/>
          </p:nvPr>
        </p:nvSpPr>
        <p:spPr>
          <a:xfrm>
            <a:off x="1073426" y="503583"/>
            <a:ext cx="10280374" cy="1187105"/>
          </a:xfrm>
        </p:spPr>
        <p:txBody>
          <a:bodyPr/>
          <a:lstStyle/>
          <a:p>
            <a:r>
              <a:rPr lang="en-IN" b="1" dirty="0">
                <a:latin typeface="Times New Roman" panose="02020603050405020304" pitchFamily="18" charset="0"/>
                <a:cs typeface="Times New Roman" panose="02020603050405020304" pitchFamily="18" charset="0"/>
              </a:rPr>
              <a:t>Conversion of columns for pandas</a:t>
            </a:r>
            <a:endParaRPr lang="en-IN" b="1" dirty="0"/>
          </a:p>
        </p:txBody>
      </p:sp>
      <p:sp>
        <p:nvSpPr>
          <p:cNvPr id="3" name="Content Placeholder 2">
            <a:extLst>
              <a:ext uri="{FF2B5EF4-FFF2-40B4-BE49-F238E27FC236}">
                <a16:creationId xmlns:a16="http://schemas.microsoft.com/office/drawing/2014/main" id="{733F2D6A-20FC-4441-821E-3D3A0B3332E3}"/>
              </a:ext>
            </a:extLst>
          </p:cNvPr>
          <p:cNvSpPr>
            <a:spLocks noGrp="1"/>
          </p:cNvSpPr>
          <p:nvPr>
            <p:ph idx="1"/>
          </p:nvPr>
        </p:nvSpPr>
        <p:spPr>
          <a:xfrm>
            <a:off x="838200" y="1690688"/>
            <a:ext cx="10889974" cy="4486275"/>
          </a:xfrm>
        </p:spPr>
        <p:txBody>
          <a:bodyPr>
            <a:noAutofit/>
          </a:bodyPr>
          <a:lstStyle/>
          <a:p>
            <a:r>
              <a:rPr lang="en-IN" sz="2300" dirty="0" err="1">
                <a:latin typeface="Times New Roman" panose="02020603050405020304" pitchFamily="18" charset="0"/>
                <a:cs typeface="Times New Roman" panose="02020603050405020304" pitchFamily="18" charset="0"/>
              </a:rPr>
              <a:t>cats_df</a:t>
            </a:r>
            <a:r>
              <a:rPr lang="en-IN" sz="2300" dirty="0">
                <a:latin typeface="Times New Roman" panose="02020603050405020304" pitchFamily="18" charset="0"/>
                <a:cs typeface="Times New Roman" panose="02020603050405020304" pitchFamily="18" charset="0"/>
              </a:rPr>
              <a:t>['</a:t>
            </a:r>
            <a:r>
              <a:rPr lang="en-IN" sz="2300" dirty="0" err="1">
                <a:latin typeface="Times New Roman" panose="02020603050405020304" pitchFamily="18" charset="0"/>
                <a:cs typeface="Times New Roman" panose="02020603050405020304" pitchFamily="18" charset="0"/>
              </a:rPr>
              <a:t>date_of_birth</a:t>
            </a:r>
            <a:r>
              <a:rPr lang="en-IN" sz="2300" dirty="0">
                <a:latin typeface="Times New Roman" panose="02020603050405020304" pitchFamily="18" charset="0"/>
                <a:cs typeface="Times New Roman" panose="02020603050405020304" pitchFamily="18" charset="0"/>
              </a:rPr>
              <a:t>'] = </a:t>
            </a:r>
            <a:r>
              <a:rPr lang="en-IN" sz="2300" dirty="0" err="1">
                <a:latin typeface="Times New Roman" panose="02020603050405020304" pitchFamily="18" charset="0"/>
                <a:cs typeface="Times New Roman" panose="02020603050405020304" pitchFamily="18" charset="0"/>
              </a:rPr>
              <a:t>pd.to_datetime</a:t>
            </a:r>
            <a:r>
              <a:rPr lang="en-IN" sz="2300" dirty="0">
                <a:latin typeface="Times New Roman" panose="02020603050405020304" pitchFamily="18" charset="0"/>
                <a:cs typeface="Times New Roman" panose="02020603050405020304" pitchFamily="18" charset="0"/>
              </a:rPr>
              <a:t>(</a:t>
            </a:r>
            <a:r>
              <a:rPr lang="en-IN" sz="2300" dirty="0" err="1">
                <a:latin typeface="Times New Roman" panose="02020603050405020304" pitchFamily="18" charset="0"/>
                <a:cs typeface="Times New Roman" panose="02020603050405020304" pitchFamily="18" charset="0"/>
              </a:rPr>
              <a:t>cats_df</a:t>
            </a:r>
            <a:r>
              <a:rPr lang="en-IN" sz="2300" dirty="0">
                <a:latin typeface="Times New Roman" panose="02020603050405020304" pitchFamily="18" charset="0"/>
                <a:cs typeface="Times New Roman" panose="02020603050405020304" pitchFamily="18" charset="0"/>
              </a:rPr>
              <a:t>['</a:t>
            </a:r>
            <a:r>
              <a:rPr lang="en-IN" sz="2300" dirty="0" err="1">
                <a:latin typeface="Times New Roman" panose="02020603050405020304" pitchFamily="18" charset="0"/>
                <a:cs typeface="Times New Roman" panose="02020603050405020304" pitchFamily="18" charset="0"/>
              </a:rPr>
              <a:t>date_of_birth</a:t>
            </a:r>
            <a:r>
              <a:rPr lang="en-IN" sz="2300" dirty="0">
                <a:latin typeface="Times New Roman" panose="02020603050405020304" pitchFamily="18" charset="0"/>
                <a:cs typeface="Times New Roman" panose="02020603050405020304" pitchFamily="18" charset="0"/>
              </a:rPr>
              <a:t>'])</a:t>
            </a:r>
          </a:p>
          <a:p>
            <a:r>
              <a:rPr lang="en-IN" sz="2300" dirty="0" err="1">
                <a:latin typeface="Times New Roman" panose="02020603050405020304" pitchFamily="18" charset="0"/>
                <a:cs typeface="Times New Roman" panose="02020603050405020304" pitchFamily="18" charset="0"/>
              </a:rPr>
              <a:t>cats_df</a:t>
            </a:r>
            <a:r>
              <a:rPr lang="en-IN" sz="2300" dirty="0">
                <a:latin typeface="Times New Roman" panose="02020603050405020304" pitchFamily="18" charset="0"/>
                <a:cs typeface="Times New Roman" panose="02020603050405020304" pitchFamily="18" charset="0"/>
              </a:rPr>
              <a:t>['</a:t>
            </a:r>
            <a:r>
              <a:rPr lang="en-IN" sz="2300" dirty="0" err="1">
                <a:latin typeface="Times New Roman" panose="02020603050405020304" pitchFamily="18" charset="0"/>
                <a:cs typeface="Times New Roman" panose="02020603050405020304" pitchFamily="18" charset="0"/>
              </a:rPr>
              <a:t>dob_year</a:t>
            </a:r>
            <a:r>
              <a:rPr lang="en-IN" sz="2300" dirty="0">
                <a:latin typeface="Times New Roman" panose="02020603050405020304" pitchFamily="18" charset="0"/>
                <a:cs typeface="Times New Roman" panose="02020603050405020304" pitchFamily="18" charset="0"/>
              </a:rPr>
              <a:t>'] = </a:t>
            </a:r>
            <a:r>
              <a:rPr lang="en-IN" sz="2300" dirty="0" err="1">
                <a:latin typeface="Times New Roman" panose="02020603050405020304" pitchFamily="18" charset="0"/>
                <a:cs typeface="Times New Roman" panose="02020603050405020304" pitchFamily="18" charset="0"/>
              </a:rPr>
              <a:t>cats_df</a:t>
            </a:r>
            <a:r>
              <a:rPr lang="en-IN" sz="2300" dirty="0">
                <a:latin typeface="Times New Roman" panose="02020603050405020304" pitchFamily="18" charset="0"/>
                <a:cs typeface="Times New Roman" panose="02020603050405020304" pitchFamily="18" charset="0"/>
              </a:rPr>
              <a:t>['</a:t>
            </a:r>
            <a:r>
              <a:rPr lang="en-IN" sz="2300" dirty="0" err="1">
                <a:latin typeface="Times New Roman" panose="02020603050405020304" pitchFamily="18" charset="0"/>
                <a:cs typeface="Times New Roman" panose="02020603050405020304" pitchFamily="18" charset="0"/>
              </a:rPr>
              <a:t>date_of_birth</a:t>
            </a:r>
            <a:r>
              <a:rPr lang="en-IN" sz="2300" dirty="0">
                <a:latin typeface="Times New Roman" panose="02020603050405020304" pitchFamily="18" charset="0"/>
                <a:cs typeface="Times New Roman" panose="02020603050405020304" pitchFamily="18" charset="0"/>
              </a:rPr>
              <a:t>'].</a:t>
            </a:r>
            <a:r>
              <a:rPr lang="en-IN" sz="2300" dirty="0" err="1">
                <a:latin typeface="Times New Roman" panose="02020603050405020304" pitchFamily="18" charset="0"/>
                <a:cs typeface="Times New Roman" panose="02020603050405020304" pitchFamily="18" charset="0"/>
              </a:rPr>
              <a:t>dt.year</a:t>
            </a:r>
            <a:endParaRPr lang="en-IN" sz="2300" dirty="0">
              <a:latin typeface="Times New Roman" panose="02020603050405020304" pitchFamily="18" charset="0"/>
              <a:cs typeface="Times New Roman" panose="02020603050405020304" pitchFamily="18" charset="0"/>
            </a:endParaRPr>
          </a:p>
          <a:p>
            <a:r>
              <a:rPr lang="en-IN" sz="2300" dirty="0" err="1">
                <a:latin typeface="Times New Roman" panose="02020603050405020304" pitchFamily="18" charset="0"/>
                <a:cs typeface="Times New Roman" panose="02020603050405020304" pitchFamily="18" charset="0"/>
              </a:rPr>
              <a:t>cats_df</a:t>
            </a:r>
            <a:r>
              <a:rPr lang="en-IN" sz="2300" dirty="0">
                <a:latin typeface="Times New Roman" panose="02020603050405020304" pitchFamily="18" charset="0"/>
                <a:cs typeface="Times New Roman" panose="02020603050405020304" pitchFamily="18" charset="0"/>
              </a:rPr>
              <a:t>['</a:t>
            </a:r>
            <a:r>
              <a:rPr lang="en-IN" sz="2300" dirty="0" err="1">
                <a:latin typeface="Times New Roman" panose="02020603050405020304" pitchFamily="18" charset="0"/>
                <a:cs typeface="Times New Roman" panose="02020603050405020304" pitchFamily="18" charset="0"/>
              </a:rPr>
              <a:t>dob_month</a:t>
            </a:r>
            <a:r>
              <a:rPr lang="en-IN" sz="2300" dirty="0">
                <a:latin typeface="Times New Roman" panose="02020603050405020304" pitchFamily="18" charset="0"/>
                <a:cs typeface="Times New Roman" panose="02020603050405020304" pitchFamily="18" charset="0"/>
              </a:rPr>
              <a:t>'] = </a:t>
            </a:r>
            <a:r>
              <a:rPr lang="en-IN" sz="2300" dirty="0" err="1">
                <a:latin typeface="Times New Roman" panose="02020603050405020304" pitchFamily="18" charset="0"/>
                <a:cs typeface="Times New Roman" panose="02020603050405020304" pitchFamily="18" charset="0"/>
              </a:rPr>
              <a:t>cats_df</a:t>
            </a:r>
            <a:r>
              <a:rPr lang="en-IN" sz="2300" dirty="0">
                <a:latin typeface="Times New Roman" panose="02020603050405020304" pitchFamily="18" charset="0"/>
                <a:cs typeface="Times New Roman" panose="02020603050405020304" pitchFamily="18" charset="0"/>
              </a:rPr>
              <a:t>['</a:t>
            </a:r>
            <a:r>
              <a:rPr lang="en-IN" sz="2300" dirty="0" err="1">
                <a:latin typeface="Times New Roman" panose="02020603050405020304" pitchFamily="18" charset="0"/>
                <a:cs typeface="Times New Roman" panose="02020603050405020304" pitchFamily="18" charset="0"/>
              </a:rPr>
              <a:t>date_of_birth</a:t>
            </a:r>
            <a:r>
              <a:rPr lang="en-IN" sz="2300" dirty="0">
                <a:latin typeface="Times New Roman" panose="02020603050405020304" pitchFamily="18" charset="0"/>
                <a:cs typeface="Times New Roman" panose="02020603050405020304" pitchFamily="18" charset="0"/>
              </a:rPr>
              <a:t>'].</a:t>
            </a:r>
            <a:r>
              <a:rPr lang="en-IN" sz="2300" dirty="0" err="1">
                <a:latin typeface="Times New Roman" panose="02020603050405020304" pitchFamily="18" charset="0"/>
                <a:cs typeface="Times New Roman" panose="02020603050405020304" pitchFamily="18" charset="0"/>
              </a:rPr>
              <a:t>dt.month</a:t>
            </a:r>
            <a:endParaRPr lang="en-IN" sz="2300" dirty="0">
              <a:latin typeface="Times New Roman" panose="02020603050405020304" pitchFamily="18" charset="0"/>
              <a:cs typeface="Times New Roman" panose="02020603050405020304" pitchFamily="18" charset="0"/>
            </a:endParaRPr>
          </a:p>
          <a:p>
            <a:r>
              <a:rPr lang="en-IN" sz="2300" dirty="0" err="1">
                <a:latin typeface="Times New Roman" panose="02020603050405020304" pitchFamily="18" charset="0"/>
                <a:cs typeface="Times New Roman" panose="02020603050405020304" pitchFamily="18" charset="0"/>
              </a:rPr>
              <a:t>cats_df</a:t>
            </a:r>
            <a:r>
              <a:rPr lang="en-IN" sz="2300" dirty="0">
                <a:latin typeface="Times New Roman" panose="02020603050405020304" pitchFamily="18" charset="0"/>
                <a:cs typeface="Times New Roman" panose="02020603050405020304" pitchFamily="18" charset="0"/>
              </a:rPr>
              <a:t>['</a:t>
            </a:r>
            <a:r>
              <a:rPr lang="en-IN" sz="2300" dirty="0" err="1">
                <a:latin typeface="Times New Roman" panose="02020603050405020304" pitchFamily="18" charset="0"/>
                <a:cs typeface="Times New Roman" panose="02020603050405020304" pitchFamily="18" charset="0"/>
              </a:rPr>
              <a:t>dob_monthyear</a:t>
            </a:r>
            <a:r>
              <a:rPr lang="en-IN" sz="2300" dirty="0">
                <a:latin typeface="Times New Roman" panose="02020603050405020304" pitchFamily="18" charset="0"/>
                <a:cs typeface="Times New Roman" panose="02020603050405020304" pitchFamily="18" charset="0"/>
              </a:rPr>
              <a:t>’] = </a:t>
            </a:r>
            <a:r>
              <a:rPr lang="en-IN" sz="2300" dirty="0" err="1">
                <a:latin typeface="Times New Roman" panose="02020603050405020304" pitchFamily="18" charset="0"/>
                <a:cs typeface="Times New Roman" panose="02020603050405020304" pitchFamily="18" charset="0"/>
              </a:rPr>
              <a:t>pd.to_datetime</a:t>
            </a:r>
            <a:r>
              <a:rPr lang="en-IN" sz="2300" dirty="0">
                <a:latin typeface="Times New Roman" panose="02020603050405020304" pitchFamily="18" charset="0"/>
                <a:cs typeface="Times New Roman" panose="02020603050405020304" pitchFamily="18" charset="0"/>
              </a:rPr>
              <a:t>(</a:t>
            </a:r>
            <a:r>
              <a:rPr lang="en-IN" sz="2300" dirty="0" err="1">
                <a:latin typeface="Times New Roman" panose="02020603050405020304" pitchFamily="18" charset="0"/>
                <a:cs typeface="Times New Roman" panose="02020603050405020304" pitchFamily="18" charset="0"/>
              </a:rPr>
              <a:t>cats_df</a:t>
            </a:r>
            <a:r>
              <a:rPr lang="en-IN" sz="2300" dirty="0">
                <a:latin typeface="Times New Roman" panose="02020603050405020304" pitchFamily="18" charset="0"/>
                <a:cs typeface="Times New Roman" panose="02020603050405020304" pitchFamily="18" charset="0"/>
              </a:rPr>
              <a:t>['</a:t>
            </a:r>
            <a:r>
              <a:rPr lang="en-IN" sz="2300" dirty="0" err="1">
                <a:latin typeface="Times New Roman" panose="02020603050405020304" pitchFamily="18" charset="0"/>
                <a:cs typeface="Times New Roman" panose="02020603050405020304" pitchFamily="18" charset="0"/>
              </a:rPr>
              <a:t>monthyear</a:t>
            </a:r>
            <a:r>
              <a:rPr lang="en-IN" sz="2300" dirty="0">
                <a:latin typeface="Times New Roman" panose="02020603050405020304" pitchFamily="18" charset="0"/>
                <a:cs typeface="Times New Roman" panose="02020603050405020304" pitchFamily="18" charset="0"/>
              </a:rPr>
              <a:t>']).</a:t>
            </a:r>
            <a:r>
              <a:rPr lang="en-IN" sz="2300" dirty="0" err="1">
                <a:latin typeface="Times New Roman" panose="02020603050405020304" pitchFamily="18" charset="0"/>
                <a:cs typeface="Times New Roman" panose="02020603050405020304" pitchFamily="18" charset="0"/>
              </a:rPr>
              <a:t>dt.to_period</a:t>
            </a:r>
            <a:r>
              <a:rPr lang="en-IN" sz="2300" dirty="0">
                <a:latin typeface="Times New Roman" panose="02020603050405020304" pitchFamily="18" charset="0"/>
                <a:cs typeface="Times New Roman" panose="02020603050405020304" pitchFamily="18" charset="0"/>
              </a:rPr>
              <a:t>('M’)</a:t>
            </a:r>
          </a:p>
          <a:p>
            <a:endParaRPr lang="en-IN" sz="2300" dirty="0">
              <a:latin typeface="Times New Roman" panose="02020603050405020304" pitchFamily="18" charset="0"/>
              <a:cs typeface="Times New Roman" panose="02020603050405020304" pitchFamily="18" charset="0"/>
            </a:endParaRPr>
          </a:p>
          <a:p>
            <a:r>
              <a:rPr lang="en-IN" sz="2300" dirty="0" err="1">
                <a:latin typeface="Times New Roman" panose="02020603050405020304" pitchFamily="18" charset="0"/>
                <a:cs typeface="Times New Roman" panose="02020603050405020304" pitchFamily="18" charset="0"/>
              </a:rPr>
              <a:t>cats_df</a:t>
            </a:r>
            <a:r>
              <a:rPr lang="en-IN" sz="2300" dirty="0">
                <a:latin typeface="Times New Roman" panose="02020603050405020304" pitchFamily="18" charset="0"/>
                <a:cs typeface="Times New Roman" panose="02020603050405020304" pitchFamily="18" charset="0"/>
              </a:rPr>
              <a:t>['datetime'] = </a:t>
            </a:r>
            <a:r>
              <a:rPr lang="en-IN" sz="2300" dirty="0" err="1">
                <a:latin typeface="Times New Roman" panose="02020603050405020304" pitchFamily="18" charset="0"/>
                <a:cs typeface="Times New Roman" panose="02020603050405020304" pitchFamily="18" charset="0"/>
              </a:rPr>
              <a:t>pd.to_datetime</a:t>
            </a:r>
            <a:r>
              <a:rPr lang="en-IN" sz="2300" dirty="0">
                <a:latin typeface="Times New Roman" panose="02020603050405020304" pitchFamily="18" charset="0"/>
                <a:cs typeface="Times New Roman" panose="02020603050405020304" pitchFamily="18" charset="0"/>
              </a:rPr>
              <a:t>(</a:t>
            </a:r>
            <a:r>
              <a:rPr lang="en-IN" sz="2300" dirty="0" err="1">
                <a:latin typeface="Times New Roman" panose="02020603050405020304" pitchFamily="18" charset="0"/>
                <a:cs typeface="Times New Roman" panose="02020603050405020304" pitchFamily="18" charset="0"/>
              </a:rPr>
              <a:t>cats_df</a:t>
            </a:r>
            <a:r>
              <a:rPr lang="en-IN" sz="2300" dirty="0">
                <a:latin typeface="Times New Roman" panose="02020603050405020304" pitchFamily="18" charset="0"/>
                <a:cs typeface="Times New Roman" panose="02020603050405020304" pitchFamily="18" charset="0"/>
              </a:rPr>
              <a:t>['datetime'])</a:t>
            </a:r>
          </a:p>
          <a:p>
            <a:r>
              <a:rPr lang="en-IN" sz="2300" dirty="0" err="1">
                <a:latin typeface="Times New Roman" panose="02020603050405020304" pitchFamily="18" charset="0"/>
                <a:cs typeface="Times New Roman" panose="02020603050405020304" pitchFamily="18" charset="0"/>
              </a:rPr>
              <a:t>cats_df</a:t>
            </a:r>
            <a:r>
              <a:rPr lang="en-IN" sz="2300" dirty="0">
                <a:latin typeface="Times New Roman" panose="02020603050405020304" pitchFamily="18" charset="0"/>
                <a:cs typeface="Times New Roman" panose="02020603050405020304" pitchFamily="18" charset="0"/>
              </a:rPr>
              <a:t>['</a:t>
            </a:r>
            <a:r>
              <a:rPr lang="en-IN" sz="2300" dirty="0" err="1">
                <a:latin typeface="Times New Roman" panose="02020603050405020304" pitchFamily="18" charset="0"/>
                <a:cs typeface="Times New Roman" panose="02020603050405020304" pitchFamily="18" charset="0"/>
              </a:rPr>
              <a:t>outcome_month</a:t>
            </a:r>
            <a:r>
              <a:rPr lang="en-IN" sz="2300" dirty="0">
                <a:latin typeface="Times New Roman" panose="02020603050405020304" pitchFamily="18" charset="0"/>
                <a:cs typeface="Times New Roman" panose="02020603050405020304" pitchFamily="18" charset="0"/>
              </a:rPr>
              <a:t>'] = </a:t>
            </a:r>
            <a:r>
              <a:rPr lang="en-IN" sz="2300" dirty="0" err="1">
                <a:latin typeface="Times New Roman" panose="02020603050405020304" pitchFamily="18" charset="0"/>
                <a:cs typeface="Times New Roman" panose="02020603050405020304" pitchFamily="18" charset="0"/>
              </a:rPr>
              <a:t>cats_df</a:t>
            </a:r>
            <a:r>
              <a:rPr lang="en-IN" sz="2300" dirty="0">
                <a:latin typeface="Times New Roman" panose="02020603050405020304" pitchFamily="18" charset="0"/>
                <a:cs typeface="Times New Roman" panose="02020603050405020304" pitchFamily="18" charset="0"/>
              </a:rPr>
              <a:t>['datetime'].</a:t>
            </a:r>
            <a:r>
              <a:rPr lang="en-IN" sz="2300" dirty="0" err="1">
                <a:latin typeface="Times New Roman" panose="02020603050405020304" pitchFamily="18" charset="0"/>
                <a:cs typeface="Times New Roman" panose="02020603050405020304" pitchFamily="18" charset="0"/>
              </a:rPr>
              <a:t>dt.month</a:t>
            </a:r>
            <a:endParaRPr lang="en-IN" sz="2300" dirty="0">
              <a:latin typeface="Times New Roman" panose="02020603050405020304" pitchFamily="18" charset="0"/>
              <a:cs typeface="Times New Roman" panose="02020603050405020304" pitchFamily="18" charset="0"/>
            </a:endParaRPr>
          </a:p>
          <a:p>
            <a:r>
              <a:rPr lang="en-IN" sz="2300" dirty="0" err="1">
                <a:latin typeface="Times New Roman" panose="02020603050405020304" pitchFamily="18" charset="0"/>
                <a:cs typeface="Times New Roman" panose="02020603050405020304" pitchFamily="18" charset="0"/>
              </a:rPr>
              <a:t>cats_df</a:t>
            </a:r>
            <a:r>
              <a:rPr lang="en-IN" sz="2300" dirty="0">
                <a:latin typeface="Times New Roman" panose="02020603050405020304" pitchFamily="18" charset="0"/>
                <a:cs typeface="Times New Roman" panose="02020603050405020304" pitchFamily="18" charset="0"/>
              </a:rPr>
              <a:t>['</a:t>
            </a:r>
            <a:r>
              <a:rPr lang="en-IN" sz="2300" dirty="0" err="1">
                <a:latin typeface="Times New Roman" panose="02020603050405020304" pitchFamily="18" charset="0"/>
                <a:cs typeface="Times New Roman" panose="02020603050405020304" pitchFamily="18" charset="0"/>
              </a:rPr>
              <a:t>outcome_year</a:t>
            </a:r>
            <a:r>
              <a:rPr lang="en-IN" sz="2300" dirty="0">
                <a:latin typeface="Times New Roman" panose="02020603050405020304" pitchFamily="18" charset="0"/>
                <a:cs typeface="Times New Roman" panose="02020603050405020304" pitchFamily="18" charset="0"/>
              </a:rPr>
              <a:t>'] = </a:t>
            </a:r>
            <a:r>
              <a:rPr lang="en-IN" sz="2300" dirty="0" err="1">
                <a:latin typeface="Times New Roman" panose="02020603050405020304" pitchFamily="18" charset="0"/>
                <a:cs typeface="Times New Roman" panose="02020603050405020304" pitchFamily="18" charset="0"/>
              </a:rPr>
              <a:t>cats_df</a:t>
            </a:r>
            <a:r>
              <a:rPr lang="en-IN" sz="2300" dirty="0">
                <a:latin typeface="Times New Roman" panose="02020603050405020304" pitchFamily="18" charset="0"/>
                <a:cs typeface="Times New Roman" panose="02020603050405020304" pitchFamily="18" charset="0"/>
              </a:rPr>
              <a:t>['datetime'].</a:t>
            </a:r>
            <a:r>
              <a:rPr lang="en-IN" sz="2300" dirty="0" err="1">
                <a:latin typeface="Times New Roman" panose="02020603050405020304" pitchFamily="18" charset="0"/>
                <a:cs typeface="Times New Roman" panose="02020603050405020304" pitchFamily="18" charset="0"/>
              </a:rPr>
              <a:t>dt.year</a:t>
            </a:r>
            <a:endParaRPr lang="en-IN" sz="2300" dirty="0">
              <a:latin typeface="Times New Roman" panose="02020603050405020304" pitchFamily="18" charset="0"/>
              <a:cs typeface="Times New Roman" panose="02020603050405020304" pitchFamily="18" charset="0"/>
            </a:endParaRPr>
          </a:p>
          <a:p>
            <a:r>
              <a:rPr lang="en-IN" sz="2300" dirty="0" err="1">
                <a:latin typeface="Times New Roman" panose="02020603050405020304" pitchFamily="18" charset="0"/>
                <a:cs typeface="Times New Roman" panose="02020603050405020304" pitchFamily="18" charset="0"/>
              </a:rPr>
              <a:t>cats_df</a:t>
            </a:r>
            <a:r>
              <a:rPr lang="en-IN" sz="2300" dirty="0">
                <a:latin typeface="Times New Roman" panose="02020603050405020304" pitchFamily="18" charset="0"/>
                <a:cs typeface="Times New Roman" panose="02020603050405020304" pitchFamily="18" charset="0"/>
              </a:rPr>
              <a:t>['</a:t>
            </a:r>
            <a:r>
              <a:rPr lang="en-IN" sz="2300" dirty="0" err="1">
                <a:latin typeface="Times New Roman" panose="02020603050405020304" pitchFamily="18" charset="0"/>
                <a:cs typeface="Times New Roman" panose="02020603050405020304" pitchFamily="18" charset="0"/>
              </a:rPr>
              <a:t>outcome_weekday</a:t>
            </a:r>
            <a:r>
              <a:rPr lang="en-IN" sz="2300" dirty="0">
                <a:latin typeface="Times New Roman" panose="02020603050405020304" pitchFamily="18" charset="0"/>
                <a:cs typeface="Times New Roman" panose="02020603050405020304" pitchFamily="18" charset="0"/>
              </a:rPr>
              <a:t>'] = </a:t>
            </a:r>
            <a:r>
              <a:rPr lang="en-IN" sz="2300" dirty="0" err="1">
                <a:latin typeface="Times New Roman" panose="02020603050405020304" pitchFamily="18" charset="0"/>
                <a:cs typeface="Times New Roman" panose="02020603050405020304" pitchFamily="18" charset="0"/>
              </a:rPr>
              <a:t>cats_df</a:t>
            </a:r>
            <a:r>
              <a:rPr lang="en-IN" sz="2300" dirty="0">
                <a:latin typeface="Times New Roman" panose="02020603050405020304" pitchFamily="18" charset="0"/>
                <a:cs typeface="Times New Roman" panose="02020603050405020304" pitchFamily="18" charset="0"/>
              </a:rPr>
              <a:t>['datetime'].</a:t>
            </a:r>
            <a:r>
              <a:rPr lang="en-IN" sz="2300" dirty="0" err="1">
                <a:latin typeface="Times New Roman" panose="02020603050405020304" pitchFamily="18" charset="0"/>
                <a:cs typeface="Times New Roman" panose="02020603050405020304" pitchFamily="18" charset="0"/>
              </a:rPr>
              <a:t>dt.weekday_name</a:t>
            </a:r>
            <a:endParaRPr lang="en-IN" sz="2300" dirty="0">
              <a:latin typeface="Times New Roman" panose="02020603050405020304" pitchFamily="18" charset="0"/>
              <a:cs typeface="Times New Roman" panose="02020603050405020304" pitchFamily="18" charset="0"/>
            </a:endParaRPr>
          </a:p>
          <a:p>
            <a:r>
              <a:rPr lang="en-IN" sz="2300" dirty="0" err="1">
                <a:latin typeface="Times New Roman" panose="02020603050405020304" pitchFamily="18" charset="0"/>
                <a:cs typeface="Times New Roman" panose="02020603050405020304" pitchFamily="18" charset="0"/>
              </a:rPr>
              <a:t>cats_df</a:t>
            </a:r>
            <a:r>
              <a:rPr lang="en-IN" sz="2300" dirty="0">
                <a:latin typeface="Times New Roman" panose="02020603050405020304" pitchFamily="18" charset="0"/>
                <a:cs typeface="Times New Roman" panose="02020603050405020304" pitchFamily="18" charset="0"/>
              </a:rPr>
              <a:t>['</a:t>
            </a:r>
            <a:r>
              <a:rPr lang="en-IN" sz="2300" dirty="0" err="1">
                <a:latin typeface="Times New Roman" panose="02020603050405020304" pitchFamily="18" charset="0"/>
                <a:cs typeface="Times New Roman" panose="02020603050405020304" pitchFamily="18" charset="0"/>
              </a:rPr>
              <a:t>outcome_hour</a:t>
            </a:r>
            <a:r>
              <a:rPr lang="en-IN" sz="2300" dirty="0">
                <a:latin typeface="Times New Roman" panose="02020603050405020304" pitchFamily="18" charset="0"/>
                <a:cs typeface="Times New Roman" panose="02020603050405020304" pitchFamily="18" charset="0"/>
              </a:rPr>
              <a:t>'] = </a:t>
            </a:r>
            <a:r>
              <a:rPr lang="en-IN" sz="2300" dirty="0" err="1">
                <a:latin typeface="Times New Roman" panose="02020603050405020304" pitchFamily="18" charset="0"/>
                <a:cs typeface="Times New Roman" panose="02020603050405020304" pitchFamily="18" charset="0"/>
              </a:rPr>
              <a:t>cats_df</a:t>
            </a:r>
            <a:r>
              <a:rPr lang="en-IN" sz="2300" dirty="0">
                <a:latin typeface="Times New Roman" panose="02020603050405020304" pitchFamily="18" charset="0"/>
                <a:cs typeface="Times New Roman" panose="02020603050405020304" pitchFamily="18" charset="0"/>
              </a:rPr>
              <a:t>['datetime'].</a:t>
            </a:r>
            <a:r>
              <a:rPr lang="en-IN" sz="2300" dirty="0" err="1">
                <a:latin typeface="Times New Roman" panose="02020603050405020304" pitchFamily="18" charset="0"/>
                <a:cs typeface="Times New Roman" panose="02020603050405020304" pitchFamily="18" charset="0"/>
              </a:rPr>
              <a:t>dt.hour</a:t>
            </a:r>
            <a:endParaRPr lang="en-IN" sz="2300" dirty="0">
              <a:latin typeface="Times New Roman" panose="02020603050405020304" pitchFamily="18" charset="0"/>
              <a:cs typeface="Times New Roman" panose="02020603050405020304" pitchFamily="18" charset="0"/>
            </a:endParaRPr>
          </a:p>
          <a:p>
            <a:r>
              <a:rPr lang="en-IN" sz="2300" dirty="0" err="1">
                <a:latin typeface="Times New Roman" panose="02020603050405020304" pitchFamily="18" charset="0"/>
                <a:cs typeface="Times New Roman" panose="02020603050405020304" pitchFamily="18" charset="0"/>
              </a:rPr>
              <a:t>cats_df</a:t>
            </a:r>
            <a:r>
              <a:rPr lang="en-IN" sz="2300" dirty="0">
                <a:latin typeface="Times New Roman" panose="02020603050405020304" pitchFamily="18" charset="0"/>
                <a:cs typeface="Times New Roman" panose="02020603050405020304" pitchFamily="18" charset="0"/>
              </a:rPr>
              <a:t>['breed'].</a:t>
            </a:r>
            <a:r>
              <a:rPr lang="en-IN" sz="2300" dirty="0" err="1">
                <a:latin typeface="Times New Roman" panose="02020603050405020304" pitchFamily="18" charset="0"/>
                <a:cs typeface="Times New Roman" panose="02020603050405020304" pitchFamily="18" charset="0"/>
              </a:rPr>
              <a:t>value_counts</a:t>
            </a:r>
            <a:r>
              <a:rPr lang="en-IN" sz="2300" dirty="0">
                <a:latin typeface="Times New Roman" panose="02020603050405020304" pitchFamily="18" charset="0"/>
                <a:cs typeface="Times New Roman" panose="02020603050405020304" pitchFamily="18" charset="0"/>
              </a:rPr>
              <a:t>()</a:t>
            </a:r>
          </a:p>
          <a:p>
            <a:endParaRPr lang="en-IN" sz="2300" dirty="0"/>
          </a:p>
        </p:txBody>
      </p:sp>
    </p:spTree>
    <p:extLst>
      <p:ext uri="{BB962C8B-B14F-4D97-AF65-F5344CB8AC3E}">
        <p14:creationId xmlns:p14="http://schemas.microsoft.com/office/powerpoint/2010/main" val="3888918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7A7DE-18EE-4906-99CC-C8AEFC1C8376}"/>
              </a:ext>
            </a:extLst>
          </p:cNvPr>
          <p:cNvSpPr>
            <a:spLocks noGrp="1"/>
          </p:cNvSpPr>
          <p:nvPr>
            <p:ph type="title"/>
          </p:nvPr>
        </p:nvSpPr>
        <p:spPr>
          <a:xfrm>
            <a:off x="1139686" y="681037"/>
            <a:ext cx="10214113" cy="1009651"/>
          </a:xfrm>
        </p:spPr>
        <p:txBody>
          <a:bodyPr/>
          <a:lstStyle/>
          <a:p>
            <a:r>
              <a:rPr lang="en-US" b="1" dirty="0">
                <a:latin typeface="Times New Roman" panose="02020603050405020304" pitchFamily="18" charset="0"/>
                <a:cs typeface="Times New Roman" panose="02020603050405020304" pitchFamily="18" charset="0"/>
              </a:rPr>
              <a:t>Exploratory Data Analysis</a:t>
            </a:r>
            <a:endParaRPr lang="en-IN" b="1" dirty="0"/>
          </a:p>
        </p:txBody>
      </p:sp>
      <p:sp>
        <p:nvSpPr>
          <p:cNvPr id="3" name="Content Placeholder 2">
            <a:extLst>
              <a:ext uri="{FF2B5EF4-FFF2-40B4-BE49-F238E27FC236}">
                <a16:creationId xmlns:a16="http://schemas.microsoft.com/office/drawing/2014/main" id="{BF0E61D8-8CA2-4121-B93D-6838D3B6BFCA}"/>
              </a:ext>
            </a:extLst>
          </p:cNvPr>
          <p:cNvSpPr>
            <a:spLocks noGrp="1"/>
          </p:cNvSpPr>
          <p:nvPr>
            <p:ph idx="1"/>
          </p:nvPr>
        </p:nvSpPr>
        <p:spPr/>
        <p:txBody>
          <a:bodyPr>
            <a:normAutofit/>
          </a:bodyPr>
          <a:lstStyle/>
          <a:p>
            <a:r>
              <a:rPr lang="en-IN" sz="2300" dirty="0">
                <a:latin typeface="Times New Roman" panose="02020603050405020304" pitchFamily="18" charset="0"/>
                <a:cs typeface="Times New Roman" panose="02020603050405020304" pitchFamily="18" charset="0"/>
              </a:rPr>
              <a:t>In explanatory analysis of data I firstly checked the parameters by setting up a for loop and then normalized the data by converting it into a data frame.</a:t>
            </a:r>
          </a:p>
          <a:p>
            <a:r>
              <a:rPr lang="en-IN" sz="2300" dirty="0">
                <a:latin typeface="Times New Roman" panose="02020603050405020304" pitchFamily="18" charset="0"/>
                <a:cs typeface="Times New Roman" panose="02020603050405020304" pitchFamily="18" charset="0"/>
              </a:rPr>
              <a:t>After performing normalization I did filtration of dataset so that we have cleaned data to analyse it further.</a:t>
            </a:r>
          </a:p>
          <a:p>
            <a:r>
              <a:rPr lang="en-IN" sz="2300" dirty="0">
                <a:latin typeface="Times New Roman" panose="02020603050405020304" pitchFamily="18" charset="0"/>
                <a:cs typeface="Times New Roman" panose="02020603050405020304" pitchFamily="18" charset="0"/>
              </a:rPr>
              <a:t>For further meaningful analysis of dataset I have observed the count of different variables given in the dataset and then converted it into pandas data frame to perform visualization.</a:t>
            </a:r>
          </a:p>
          <a:p>
            <a:r>
              <a:rPr lang="en-IN" sz="2300" dirty="0">
                <a:latin typeface="Times New Roman" panose="02020603050405020304" pitchFamily="18" charset="0"/>
                <a:cs typeface="Times New Roman" panose="02020603050405020304" pitchFamily="18" charset="0"/>
              </a:rPr>
              <a:t>The visualization of the outcomes and variables of which we have an interest will help us better understand the data and how the variables relate to each other.</a:t>
            </a:r>
          </a:p>
          <a:p>
            <a:endParaRPr lang="en-IN" sz="2300" dirty="0"/>
          </a:p>
        </p:txBody>
      </p:sp>
    </p:spTree>
    <p:extLst>
      <p:ext uri="{BB962C8B-B14F-4D97-AF65-F5344CB8AC3E}">
        <p14:creationId xmlns:p14="http://schemas.microsoft.com/office/powerpoint/2010/main" val="1419102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E4FA7-4ECD-49AC-AA43-5E9A1DE38994}"/>
              </a:ext>
            </a:extLst>
          </p:cNvPr>
          <p:cNvSpPr>
            <a:spLocks noGrp="1"/>
          </p:cNvSpPr>
          <p:nvPr>
            <p:ph type="title"/>
          </p:nvPr>
        </p:nvSpPr>
        <p:spPr>
          <a:xfrm>
            <a:off x="1179442" y="681037"/>
            <a:ext cx="10174357" cy="1009651"/>
          </a:xfrm>
        </p:spPr>
        <p:txBody>
          <a:bodyPr/>
          <a:lstStyle/>
          <a:p>
            <a:r>
              <a:rPr lang="en-IN" b="1" dirty="0">
                <a:latin typeface="Times New Roman" panose="02020603050405020304" pitchFamily="18" charset="0"/>
                <a:cs typeface="Times New Roman" panose="02020603050405020304" pitchFamily="18" charset="0"/>
              </a:rPr>
              <a:t>Visualization of data</a:t>
            </a:r>
            <a:endParaRPr lang="en-IN" b="1" dirty="0"/>
          </a:p>
        </p:txBody>
      </p:sp>
      <p:sp>
        <p:nvSpPr>
          <p:cNvPr id="3" name="Content Placeholder 2">
            <a:extLst>
              <a:ext uri="{FF2B5EF4-FFF2-40B4-BE49-F238E27FC236}">
                <a16:creationId xmlns:a16="http://schemas.microsoft.com/office/drawing/2014/main" id="{E8968053-9267-433F-BD85-1304AC55936C}"/>
              </a:ext>
            </a:extLst>
          </p:cNvPr>
          <p:cNvSpPr>
            <a:spLocks noGrp="1"/>
          </p:cNvSpPr>
          <p:nvPr>
            <p:ph idx="1"/>
          </p:nvPr>
        </p:nvSpPr>
        <p:spPr>
          <a:xfrm>
            <a:off x="546653" y="1591045"/>
            <a:ext cx="4634985" cy="4931516"/>
          </a:xfrm>
        </p:spPr>
        <p:txBody>
          <a:bodyPr>
            <a:normAutofit/>
          </a:bodyPr>
          <a:lstStyle/>
          <a:p>
            <a:r>
              <a:rPr lang="en-IN" sz="2200" dirty="0">
                <a:latin typeface="Times New Roman" panose="02020603050405020304" pitchFamily="18" charset="0"/>
                <a:cs typeface="Times New Roman" panose="02020603050405020304" pitchFamily="18" charset="0"/>
              </a:rPr>
              <a:t>For the better visualization we need to identify which variable is important so I have </a:t>
            </a:r>
            <a:r>
              <a:rPr lang="en-IN" sz="2200" dirty="0" err="1">
                <a:latin typeface="Times New Roman" panose="02020603050405020304" pitchFamily="18" charset="0"/>
                <a:cs typeface="Times New Roman" panose="02020603050405020304" pitchFamily="18" charset="0"/>
              </a:rPr>
              <a:t>choosen</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outcome_type</a:t>
            </a:r>
            <a:r>
              <a:rPr lang="en-IN" sz="2200" dirty="0">
                <a:latin typeface="Times New Roman" panose="02020603050405020304" pitchFamily="18" charset="0"/>
                <a:cs typeface="Times New Roman" panose="02020603050405020304" pitchFamily="18" charset="0"/>
              </a:rPr>
              <a:t>, cat/kitten and </a:t>
            </a:r>
            <a:r>
              <a:rPr lang="en-IN" sz="2200" dirty="0" err="1">
                <a:latin typeface="Times New Roman" panose="02020603050405020304" pitchFamily="18" charset="0"/>
                <a:cs typeface="Times New Roman" panose="02020603050405020304" pitchFamily="18" charset="0"/>
              </a:rPr>
              <a:t>sex_upon_outcome</a:t>
            </a:r>
            <a:r>
              <a:rPr lang="en-IN" sz="2200" dirty="0">
                <a:latin typeface="Times New Roman" panose="02020603050405020304" pitchFamily="18" charset="0"/>
                <a:cs typeface="Times New Roman" panose="02020603050405020304" pitchFamily="18" charset="0"/>
              </a:rPr>
              <a:t> because no shelter will adopt a cat or kitten that has not been spayed or neutered to help control the cat population. To have a better idea about adoption behaviour plotting the sex upon the outcome and if the cat was of kitten or adult age at the time of outcome will be good.</a:t>
            </a:r>
          </a:p>
          <a:p>
            <a:endParaRPr lang="en-IN" sz="2200" dirty="0"/>
          </a:p>
        </p:txBody>
      </p:sp>
      <p:pic>
        <p:nvPicPr>
          <p:cNvPr id="5" name="Picture 4" descr="A screenshot of a social media post&#10;&#10;Description generated with very high confidence">
            <a:extLst>
              <a:ext uri="{FF2B5EF4-FFF2-40B4-BE49-F238E27FC236}">
                <a16:creationId xmlns:a16="http://schemas.microsoft.com/office/drawing/2014/main" id="{B641527F-AAF7-405E-98F3-AEE9CFD6687D}"/>
              </a:ext>
            </a:extLst>
          </p:cNvPr>
          <p:cNvPicPr>
            <a:picLocks noChangeAspect="1"/>
          </p:cNvPicPr>
          <p:nvPr/>
        </p:nvPicPr>
        <p:blipFill>
          <a:blip r:embed="rId2"/>
          <a:stretch>
            <a:fillRect/>
          </a:stretch>
        </p:blipFill>
        <p:spPr>
          <a:xfrm>
            <a:off x="5536579" y="1591045"/>
            <a:ext cx="6310827" cy="473223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275724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E0BC5E3-022B-4B1C-968F-DA77A3A7BEA9}"/>
              </a:ext>
            </a:extLst>
          </p:cNvPr>
          <p:cNvSpPr>
            <a:spLocks noGrp="1"/>
          </p:cNvSpPr>
          <p:nvPr>
            <p:ph idx="1"/>
          </p:nvPr>
        </p:nvSpPr>
        <p:spPr>
          <a:xfrm>
            <a:off x="275743" y="1197872"/>
            <a:ext cx="4611757" cy="5660128"/>
          </a:xfrm>
        </p:spPr>
        <p:txBody>
          <a:bodyPr>
            <a:normAutofit fontScale="77500" lnSpcReduction="20000"/>
          </a:bodyPr>
          <a:lstStyle/>
          <a:p>
            <a:pPr>
              <a:lnSpc>
                <a:spcPct val="110000"/>
              </a:lnSpc>
            </a:pPr>
            <a:r>
              <a:rPr lang="en-IN" dirty="0">
                <a:latin typeface="Times New Roman" panose="02020603050405020304" pitchFamily="18" charset="0"/>
                <a:cs typeface="Times New Roman" panose="02020603050405020304" pitchFamily="18" charset="0"/>
              </a:rPr>
              <a:t>From the previous graph we can see that intact male and female cats are transferred, of which the majority are kittens. We can also identify from previous graph that a significant portion of outcome type are transfers to other facilities, So I have analysed and visualized it a little deeper by considering </a:t>
            </a:r>
            <a:r>
              <a:rPr lang="en-IN" dirty="0" err="1">
                <a:latin typeface="Times New Roman" panose="02020603050405020304" pitchFamily="18" charset="0"/>
                <a:cs typeface="Times New Roman" panose="02020603050405020304" pitchFamily="18" charset="0"/>
              </a:rPr>
              <a:t>outcome_subtype</a:t>
            </a:r>
            <a:r>
              <a:rPr lang="en-IN" dirty="0">
                <a:latin typeface="Times New Roman" panose="02020603050405020304" pitchFamily="18" charset="0"/>
                <a:cs typeface="Times New Roman" panose="02020603050405020304" pitchFamily="18" charset="0"/>
              </a:rPr>
              <a:t> variable to see if any transfer subtypes occur more frequently than others depending on the sex and intact status of the cat, as well as the age group. To visualize this I choose </a:t>
            </a:r>
            <a:r>
              <a:rPr lang="en-IN" dirty="0" err="1">
                <a:latin typeface="Times New Roman" panose="02020603050405020304" pitchFamily="18" charset="0"/>
                <a:cs typeface="Times New Roman" panose="02020603050405020304" pitchFamily="18" charset="0"/>
              </a:rPr>
              <a:t>factorplot</a:t>
            </a:r>
            <a:r>
              <a:rPr lang="en-IN" dirty="0">
                <a:latin typeface="Times New Roman" panose="02020603050405020304" pitchFamily="18" charset="0"/>
                <a:cs typeface="Times New Roman" panose="02020603050405020304" pitchFamily="18" charset="0"/>
              </a:rPr>
              <a:t> with line graph instead of bar graph.</a:t>
            </a:r>
          </a:p>
        </p:txBody>
      </p:sp>
      <p:pic>
        <p:nvPicPr>
          <p:cNvPr id="5" name="Picture 4" descr="A close up of a map&#10;&#10;Description generated with very high confidence">
            <a:extLst>
              <a:ext uri="{FF2B5EF4-FFF2-40B4-BE49-F238E27FC236}">
                <a16:creationId xmlns:a16="http://schemas.microsoft.com/office/drawing/2014/main" id="{9F2420D7-1270-4A72-9D22-BE666097AC31}"/>
              </a:ext>
            </a:extLst>
          </p:cNvPr>
          <p:cNvPicPr>
            <a:picLocks noChangeAspect="1"/>
          </p:cNvPicPr>
          <p:nvPr/>
        </p:nvPicPr>
        <p:blipFill>
          <a:blip r:embed="rId2"/>
          <a:stretch>
            <a:fillRect/>
          </a:stretch>
        </p:blipFill>
        <p:spPr>
          <a:xfrm>
            <a:off x="5438498" y="1152938"/>
            <a:ext cx="6477759" cy="511534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303715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TotalTime>
  <Words>1017</Words>
  <Application>Microsoft Office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vt:lpstr>
      <vt:lpstr>Times New Roman</vt:lpstr>
      <vt:lpstr>Office Theme</vt:lpstr>
      <vt:lpstr>BUAN 6340.003 Programming for Data Science  Final Project Submission</vt:lpstr>
      <vt:lpstr>Austin animal shelter data  </vt:lpstr>
      <vt:lpstr>Column description </vt:lpstr>
      <vt:lpstr>Packages used in project</vt:lpstr>
      <vt:lpstr>Loading of data</vt:lpstr>
      <vt:lpstr>Conversion of columns for pandas</vt:lpstr>
      <vt:lpstr>Exploratory Data Analysis</vt:lpstr>
      <vt:lpstr>Visualization of data</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Glaze, Christy</dc:creator>
  <cp:lastModifiedBy>shekhawat</cp:lastModifiedBy>
  <cp:revision>39</cp:revision>
  <dcterms:created xsi:type="dcterms:W3CDTF">2016-12-14T17:27:25Z</dcterms:created>
  <dcterms:modified xsi:type="dcterms:W3CDTF">2018-05-01T22:44:33Z</dcterms:modified>
</cp:coreProperties>
</file>