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79" r:id="rId8"/>
    <p:sldId id="260" r:id="rId9"/>
    <p:sldId id="281" r:id="rId10"/>
    <p:sldId id="262" r:id="rId11"/>
    <p:sldId id="264" r:id="rId12"/>
    <p:sldId id="280" r:id="rId13"/>
    <p:sldId id="266" r:id="rId14"/>
    <p:sldId id="273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two people holding hands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r="24049" b="-1"/>
          <a:stretch/>
        </p:blipFill>
        <p:spPr>
          <a:xfrm>
            <a:off x="157163" y="466726"/>
            <a:ext cx="6848474" cy="6391274"/>
          </a:xfrm>
          <a:noFill/>
        </p:spPr>
      </p:pic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B0FE546A-94F4-6F4F-8993-43241D11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8/03/20XX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40BFF006-757D-A5E3-2DB3-F21B838E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BF860B6F-2FE3-4DE6-9496-980E987E746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3631963"/>
            <a:ext cx="5388212" cy="81420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>
                <a:solidFill>
                  <a:schemeClr val="tx1"/>
                </a:solidFill>
              </a:rPr>
              <a:t>FIND YOUR WAY TO BETTER DIGITAL HEALTH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4014E85C-2833-91BE-C133-0B376778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411" y="2586845"/>
            <a:ext cx="4516378" cy="63919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healthchain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353" y="6221496"/>
            <a:ext cx="3424296" cy="559645"/>
          </a:xfrm>
        </p:spPr>
        <p:txBody>
          <a:bodyPr>
            <a:noAutofit/>
          </a:bodyPr>
          <a:lstStyle/>
          <a:p>
            <a:r>
              <a:rPr lang="en-US" sz="1400" dirty="0"/>
              <a:t>JADHAV SHIVANI</a:t>
            </a:r>
            <a:br>
              <a:rPr lang="en-US" sz="1400" dirty="0"/>
            </a:br>
            <a:r>
              <a:rPr lang="en-US" sz="1400" dirty="0"/>
              <a:t>15/12/2022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0E564F-3940-47BB-9805-956A914DF1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45452" y="1802984"/>
            <a:ext cx="2824355" cy="581530"/>
          </a:xfrm>
        </p:spPr>
        <p:txBody>
          <a:bodyPr/>
          <a:lstStyle/>
          <a:p>
            <a:r>
              <a:rPr lang="en-US" dirty="0"/>
              <a:t>Competitors​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EFB022-503C-413E-B453-E61BBA328A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45452" y="2385650"/>
            <a:ext cx="2824355" cy="3392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only one EHRs company in South Korea called ezCareTech.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not a blockchain-based system so security may be an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more expensive than our company</a:t>
            </a:r>
          </a:p>
        </p:txBody>
      </p:sp>
      <p:pic>
        <p:nvPicPr>
          <p:cNvPr id="42" name="Picture Placeholder 41" descr="A close-up of a medical surgeon">
            <a:extLst>
              <a:ext uri="{FF2B5EF4-FFF2-40B4-BE49-F238E27FC236}">
                <a16:creationId xmlns:a16="http://schemas.microsoft.com/office/drawing/2014/main" id="{3CFA0244-69A5-45A7-BFC3-BCB86FD02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3860" y="466725"/>
            <a:ext cx="4858139" cy="59245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46DCB-EC93-E359-027F-A8960B747E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HEALTCHAIN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DF0F56-5A81-B0CD-6656-10A344003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Our system is based on blockchain so security won be an issue.</a:t>
            </a:r>
          </a:p>
          <a:p>
            <a:r>
              <a:rPr lang="en-IN" dirty="0"/>
              <a:t>Pricing is appropriate so the patient and hospital from every class can afford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DB394FAD-3CD6-445D-94D8-C67D5710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56359" y="2848436"/>
            <a:ext cx="4907372" cy="872605"/>
          </a:xfrm>
        </p:spPr>
        <p:txBody>
          <a:bodyPr/>
          <a:lstStyle/>
          <a:p>
            <a:r>
              <a:rPr lang="en-US" dirty="0"/>
              <a:t>The full team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9A2700C-9619-44BB-97D1-CA63CE37A4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4958" y="2442078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/>
              <a:t>Shivani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74F5BC40-AEC9-41D1-BE8B-FCAA4D3F49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74958" y="2746735"/>
            <a:ext cx="1982733" cy="617787"/>
          </a:xfrm>
        </p:spPr>
        <p:txBody>
          <a:bodyPr/>
          <a:lstStyle/>
          <a:p>
            <a:r>
              <a:rPr lang="en-US" dirty="0"/>
              <a:t>President​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2D36E03A-C72A-44CF-90AF-1405D2F62D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74958" y="4993471"/>
            <a:ext cx="1982733" cy="411277"/>
          </a:xfrm>
        </p:spPr>
        <p:txBody>
          <a:bodyPr/>
          <a:lstStyle/>
          <a:p>
            <a:r>
              <a:rPr lang="en-US" dirty="0" err="1"/>
              <a:t>Palistha</a:t>
            </a:r>
            <a:endParaRPr lang="en-US" dirty="0"/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D9CFD82F-E551-4F25-86DB-20B16CD02D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958" y="5298128"/>
            <a:ext cx="1982733" cy="580994"/>
          </a:xfrm>
        </p:spPr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5AA0D2EC-0E74-49B5-A66B-989C7D1AE6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75298" y="2442078"/>
            <a:ext cx="1982733" cy="411277"/>
          </a:xfrm>
        </p:spPr>
        <p:txBody>
          <a:bodyPr/>
          <a:lstStyle/>
          <a:p>
            <a:r>
              <a:rPr lang="en-US" dirty="0" err="1"/>
              <a:t>JOhn</a:t>
            </a:r>
            <a:r>
              <a:rPr lang="en-US" dirty="0"/>
              <a:t>​​</a:t>
            </a:r>
          </a:p>
        </p:txBody>
      </p:sp>
      <p:sp>
        <p:nvSpPr>
          <p:cNvPr id="171" name="Text Placeholder 170">
            <a:extLst>
              <a:ext uri="{FF2B5EF4-FFF2-40B4-BE49-F238E27FC236}">
                <a16:creationId xmlns:a16="http://schemas.microsoft.com/office/drawing/2014/main" id="{DB8C1EDD-84CD-4062-818A-ACC8838137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75298" y="2746735"/>
            <a:ext cx="1982733" cy="617787"/>
          </a:xfrm>
        </p:spPr>
        <p:txBody>
          <a:bodyPr/>
          <a:lstStyle/>
          <a:p>
            <a:r>
              <a:rPr lang="en-US" dirty="0"/>
              <a:t>Chief Executive Officer​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89ECEFC3-992F-47FE-AADF-7FA79F34AD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298" y="4993471"/>
            <a:ext cx="1982733" cy="411277"/>
          </a:xfrm>
        </p:spPr>
        <p:txBody>
          <a:bodyPr/>
          <a:lstStyle/>
          <a:p>
            <a:r>
              <a:rPr lang="en-US" dirty="0"/>
              <a:t>mark​</a:t>
            </a:r>
          </a:p>
        </p:txBody>
      </p:sp>
      <p:sp>
        <p:nvSpPr>
          <p:cNvPr id="179" name="Text Placeholder 178">
            <a:extLst>
              <a:ext uri="{FF2B5EF4-FFF2-40B4-BE49-F238E27FC236}">
                <a16:creationId xmlns:a16="http://schemas.microsoft.com/office/drawing/2014/main" id="{637B8DA4-FB04-487C-87EF-8A8D4329CE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75298" y="5298128"/>
            <a:ext cx="1982733" cy="580994"/>
          </a:xfrm>
        </p:spPr>
        <p:txBody>
          <a:bodyPr/>
          <a:lstStyle/>
          <a:p>
            <a:r>
              <a:rPr lang="en-US" dirty="0"/>
              <a:t>SEO Strategist​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F2A0E398-3EFB-4A7A-9E55-42D50234CD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75638" y="2442078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/>
              <a:t>kris​​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C0AC354C-034D-4F59-9C5B-F6EA076C158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75638" y="2746735"/>
            <a:ext cx="1982733" cy="617787"/>
          </a:xfrm>
        </p:spPr>
        <p:txBody>
          <a:bodyPr>
            <a:normAutofit/>
          </a:bodyPr>
          <a:lstStyle/>
          <a:p>
            <a:r>
              <a:rPr lang="en-US" dirty="0"/>
              <a:t>Application Analyst</a:t>
            </a:r>
          </a:p>
        </p:txBody>
      </p:sp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32F2302B-5675-4103-B496-807E449DA4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75638" y="4993471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 err="1"/>
              <a:t>Aiman</a:t>
            </a:r>
            <a:endParaRPr lang="en-US" dirty="0"/>
          </a:p>
        </p:txBody>
      </p:sp>
      <p:sp>
        <p:nvSpPr>
          <p:cNvPr id="181" name="Text Placeholder 180">
            <a:extLst>
              <a:ext uri="{FF2B5EF4-FFF2-40B4-BE49-F238E27FC236}">
                <a16:creationId xmlns:a16="http://schemas.microsoft.com/office/drawing/2014/main" id="{3D6A1227-47B1-44CA-9EF9-24D73E288D1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75638" y="5298128"/>
            <a:ext cx="1982733" cy="580994"/>
          </a:xfrm>
        </p:spPr>
        <p:txBody>
          <a:bodyPr/>
          <a:lstStyle/>
          <a:p>
            <a:r>
              <a:rPr lang="en-US" dirty="0"/>
              <a:t>Product Designer​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FEFBC1FC-3ADC-4FF3-B5AB-81DD8D5CD8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75977" y="2442078"/>
            <a:ext cx="1982733" cy="411277"/>
          </a:xfrm>
        </p:spPr>
        <p:txBody>
          <a:bodyPr>
            <a:normAutofit/>
          </a:bodyPr>
          <a:lstStyle/>
          <a:p>
            <a:r>
              <a:rPr lang="en-US" dirty="0" err="1"/>
              <a:t>lia</a:t>
            </a:r>
            <a:r>
              <a:rPr lang="en-US" dirty="0"/>
              <a:t>​​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B0B55CEF-04DF-4182-9143-DDB7935AB1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75977" y="2746735"/>
            <a:ext cx="1982733" cy="617787"/>
          </a:xfrm>
        </p:spPr>
        <p:txBody>
          <a:bodyPr/>
          <a:lstStyle/>
          <a:p>
            <a:r>
              <a:rPr lang="en-US" dirty="0"/>
              <a:t>Physician Advocate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D36E1A1A-FE99-4B28-B01C-CD21DBC2E1F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75977" y="4993471"/>
            <a:ext cx="1982733" cy="411277"/>
          </a:xfrm>
        </p:spPr>
        <p:txBody>
          <a:bodyPr/>
          <a:lstStyle/>
          <a:p>
            <a:r>
              <a:rPr lang="en-US" dirty="0"/>
              <a:t>Robin</a:t>
            </a:r>
          </a:p>
        </p:txBody>
      </p:sp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9440DD03-3EBF-4133-8D39-8E99906DCF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75977" y="5298128"/>
            <a:ext cx="1982733" cy="580994"/>
          </a:xfrm>
        </p:spPr>
        <p:txBody>
          <a:bodyPr/>
          <a:lstStyle/>
          <a:p>
            <a:r>
              <a:rPr lang="en-US" dirty="0"/>
              <a:t>Content Developer​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F9F8E-7EE0-412A-A4E4-707373B1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103C-860F-4680-91A8-C706F416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3" name="Picture Placeholder 22" descr="Female Profile with solid fill">
            <a:extLst>
              <a:ext uri="{FF2B5EF4-FFF2-40B4-BE49-F238E27FC236}">
                <a16:creationId xmlns:a16="http://schemas.microsoft.com/office/drawing/2014/main" id="{1C4F20D8-C9DB-F20E-F085-C13ED73CBA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00" b="7800"/>
          <a:stretch>
            <a:fillRect/>
          </a:stretch>
        </p:blipFill>
        <p:spPr/>
      </p:pic>
      <p:pic>
        <p:nvPicPr>
          <p:cNvPr id="25" name="Picture Placeholder 24" descr="Male profile outline">
            <a:extLst>
              <a:ext uri="{FF2B5EF4-FFF2-40B4-BE49-F238E27FC236}">
                <a16:creationId xmlns:a16="http://schemas.microsoft.com/office/drawing/2014/main" id="{7F10CC23-E259-388F-3D8B-82BBBE5C793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00" b="7800"/>
          <a:stretch>
            <a:fillRect/>
          </a:stretch>
        </p:blipFill>
        <p:spPr/>
      </p:pic>
      <p:pic>
        <p:nvPicPr>
          <p:cNvPr id="29" name="Picture Placeholder 28" descr="Female Profile outline">
            <a:extLst>
              <a:ext uri="{FF2B5EF4-FFF2-40B4-BE49-F238E27FC236}">
                <a16:creationId xmlns:a16="http://schemas.microsoft.com/office/drawing/2014/main" id="{B90993C2-81DD-429A-20ED-9A333888253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800" b="7800"/>
          <a:stretch>
            <a:fillRect/>
          </a:stretch>
        </p:blipFill>
        <p:spPr>
          <a:xfrm>
            <a:off x="9827487" y="1116089"/>
            <a:ext cx="1415744" cy="1193742"/>
          </a:xfrm>
        </p:spPr>
      </p:pic>
      <p:pic>
        <p:nvPicPr>
          <p:cNvPr id="31" name="Picture Placeholder 30" descr="Male profile with solid fill">
            <a:extLst>
              <a:ext uri="{FF2B5EF4-FFF2-40B4-BE49-F238E27FC236}">
                <a16:creationId xmlns:a16="http://schemas.microsoft.com/office/drawing/2014/main" id="{C1BC4070-D0CF-F69B-FCAE-F6A82E8BFB1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800" b="7800"/>
          <a:stretch>
            <a:fillRect/>
          </a:stretch>
        </p:blipFill>
        <p:spPr>
          <a:xfrm>
            <a:off x="7803571" y="1171438"/>
            <a:ext cx="1415744" cy="1193742"/>
          </a:xfrm>
        </p:spPr>
      </p:pic>
      <p:pic>
        <p:nvPicPr>
          <p:cNvPr id="33" name="Picture Placeholder 32" descr="Female Profile with solid fill">
            <a:extLst>
              <a:ext uri="{FF2B5EF4-FFF2-40B4-BE49-F238E27FC236}">
                <a16:creationId xmlns:a16="http://schemas.microsoft.com/office/drawing/2014/main" id="{4586CBC5-00A7-4C89-C6FF-1FCBE0CE4A82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00" b="7800"/>
          <a:stretch>
            <a:fillRect/>
          </a:stretch>
        </p:blipFill>
        <p:spPr/>
      </p:pic>
      <p:pic>
        <p:nvPicPr>
          <p:cNvPr id="35" name="Picture Placeholder 34" descr="Male profile outline">
            <a:extLst>
              <a:ext uri="{FF2B5EF4-FFF2-40B4-BE49-F238E27FC236}">
                <a16:creationId xmlns:a16="http://schemas.microsoft.com/office/drawing/2014/main" id="{6256F742-1CB8-2710-FBAD-72631C4BD146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00" b="7800"/>
          <a:stretch>
            <a:fillRect/>
          </a:stretch>
        </p:blipFill>
        <p:spPr/>
      </p:pic>
      <p:pic>
        <p:nvPicPr>
          <p:cNvPr id="37" name="Picture Placeholder 36" descr="School girl with solid fill">
            <a:extLst>
              <a:ext uri="{FF2B5EF4-FFF2-40B4-BE49-F238E27FC236}">
                <a16:creationId xmlns:a16="http://schemas.microsoft.com/office/drawing/2014/main" id="{BCD3FCED-EB50-E83F-72E3-18FD04C281DC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7800" b="7800"/>
          <a:stretch>
            <a:fillRect/>
          </a:stretch>
        </p:blipFill>
        <p:spPr/>
      </p:pic>
      <p:pic>
        <p:nvPicPr>
          <p:cNvPr id="39" name="Picture Placeholder 38" descr="School boy outline">
            <a:extLst>
              <a:ext uri="{FF2B5EF4-FFF2-40B4-BE49-F238E27FC236}">
                <a16:creationId xmlns:a16="http://schemas.microsoft.com/office/drawing/2014/main" id="{F15BF337-1456-76CE-88C4-049E53D8396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7800" b="78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493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832464-8739-A50A-5943-4865CEDBF7D8}"/>
              </a:ext>
            </a:extLst>
          </p:cNvPr>
          <p:cNvSpPr/>
          <p:nvPr/>
        </p:nvSpPr>
        <p:spPr>
          <a:xfrm>
            <a:off x="2608976" y="2554448"/>
            <a:ext cx="6367244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36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31E6D1-18DF-20F5-B81D-3B02FC4F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5" y="2152850"/>
            <a:ext cx="4920470" cy="3641305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158004BF-94AC-1434-9996-426D8F7F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6301" y="4244746"/>
            <a:ext cx="329320" cy="32932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C0918AC3-F356-9BBD-EEB7-3638C415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3267" y="3656911"/>
            <a:ext cx="337183" cy="337183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C9ED0DB2-8ABB-FFA3-EE32-30C9AE653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8617" y="5213435"/>
            <a:ext cx="329321" cy="329321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F360E644-2820-6FF2-BDE7-EBE588361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832" y="2636367"/>
            <a:ext cx="337183" cy="3371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BC3E3A-EAE3-BCEB-F065-CFFA50F5178C}"/>
              </a:ext>
            </a:extLst>
          </p:cNvPr>
          <p:cNvSpPr txBox="1"/>
          <p:nvPr/>
        </p:nvSpPr>
        <p:spPr>
          <a:xfrm>
            <a:off x="1187776" y="1440526"/>
            <a:ext cx="219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4">
                    <a:lumMod val="75000"/>
                  </a:schemeClr>
                </a:solidFill>
              </a:rPr>
              <a:t>Paper wastage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F4308B-DD89-DF41-E77C-DB0E0382BDE2}"/>
              </a:ext>
            </a:extLst>
          </p:cNvPr>
          <p:cNvSpPr/>
          <p:nvPr/>
        </p:nvSpPr>
        <p:spPr>
          <a:xfrm>
            <a:off x="6280025" y="3968882"/>
            <a:ext cx="1289671" cy="928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Graphic 34" descr="Bar chart outline">
            <a:extLst>
              <a:ext uri="{FF2B5EF4-FFF2-40B4-BE49-F238E27FC236}">
                <a16:creationId xmlns:a16="http://schemas.microsoft.com/office/drawing/2014/main" id="{03134E19-8E25-9FC6-8BE5-0E2ED0699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24710">
            <a:off x="6191117" y="3984967"/>
            <a:ext cx="1043781" cy="874138"/>
          </a:xfrm>
          <a:prstGeom prst="rect">
            <a:avLst/>
          </a:prstGeom>
        </p:spPr>
      </p:pic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FB7BDADD-EEBA-6671-F28A-C3E3A496F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49422">
            <a:off x="6862049" y="4208462"/>
            <a:ext cx="665966" cy="6659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E876B11-DEB4-814B-D682-B6AD6E2543C7}"/>
              </a:ext>
            </a:extLst>
          </p:cNvPr>
          <p:cNvSpPr txBox="1"/>
          <p:nvPr/>
        </p:nvSpPr>
        <p:spPr>
          <a:xfrm>
            <a:off x="5125235" y="3078851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cs typeface="Calibri" panose="020F0502020204030204" pitchFamily="34" charset="0"/>
              </a:rPr>
              <a:t>Security and privacy of medical data are some of the most challenging issues.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363879-F75A-5F99-F3A6-E9BFC221284F}"/>
              </a:ext>
            </a:extLst>
          </p:cNvPr>
          <p:cNvSpPr txBox="1"/>
          <p:nvPr/>
        </p:nvSpPr>
        <p:spPr>
          <a:xfrm>
            <a:off x="6435295" y="1829686"/>
            <a:ext cx="358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4">
                    <a:lumMod val="75000"/>
                  </a:schemeClr>
                </a:solidFill>
              </a:rPr>
              <a:t>Data Security &amp; Privacy Threats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6A570A-C8A4-FC73-E4B6-6B64AC6424D2}"/>
              </a:ext>
            </a:extLst>
          </p:cNvPr>
          <p:cNvSpPr/>
          <p:nvPr/>
        </p:nvSpPr>
        <p:spPr>
          <a:xfrm>
            <a:off x="8110518" y="2617641"/>
            <a:ext cx="1289672" cy="941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2F8D6475-0BAE-F885-4287-BD1841538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0473" y="4326339"/>
            <a:ext cx="404778" cy="404778"/>
          </a:xfrm>
          <a:prstGeom prst="rect">
            <a:avLst/>
          </a:prstGeom>
        </p:spPr>
      </p:pic>
      <p:pic>
        <p:nvPicPr>
          <p:cNvPr id="46" name="Graphic 45" descr="Shield Tick with solid fill">
            <a:extLst>
              <a:ext uri="{FF2B5EF4-FFF2-40B4-BE49-F238E27FC236}">
                <a16:creationId xmlns:a16="http://schemas.microsoft.com/office/drawing/2014/main" id="{1B22C658-0995-0348-3A40-81DF029031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738645">
            <a:off x="8115273" y="2620943"/>
            <a:ext cx="861103" cy="792816"/>
          </a:xfrm>
          <a:prstGeom prst="rect">
            <a:avLst/>
          </a:prstGeom>
        </p:spPr>
      </p:pic>
      <p:pic>
        <p:nvPicPr>
          <p:cNvPr id="48" name="Graphic 47" descr="Unlock outline">
            <a:extLst>
              <a:ext uri="{FF2B5EF4-FFF2-40B4-BE49-F238E27FC236}">
                <a16:creationId xmlns:a16="http://schemas.microsoft.com/office/drawing/2014/main" id="{416EAF96-8356-C500-E435-6BEF020377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30155" y="2636367"/>
            <a:ext cx="985235" cy="761967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BA107E47-5DCD-CBE9-C4F9-AD5E8F9127FF}"/>
              </a:ext>
            </a:extLst>
          </p:cNvPr>
          <p:cNvSpPr/>
          <p:nvPr/>
        </p:nvSpPr>
        <p:spPr>
          <a:xfrm>
            <a:off x="8587708" y="4791591"/>
            <a:ext cx="1289672" cy="981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45DEC-16BA-D9EC-1CC3-4D84ED45DAE8}"/>
              </a:ext>
            </a:extLst>
          </p:cNvPr>
          <p:cNvSpPr txBox="1"/>
          <p:nvPr/>
        </p:nvSpPr>
        <p:spPr>
          <a:xfrm>
            <a:off x="9222605" y="2658292"/>
            <a:ext cx="332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Interoperability /consumer data access</a:t>
            </a:r>
          </a:p>
          <a:p>
            <a:r>
              <a:rPr lang="en-IN" sz="1400" b="1" dirty="0"/>
              <a:t> issues arises</a:t>
            </a:r>
          </a:p>
        </p:txBody>
      </p:sp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9066B846-684F-7321-EB42-95DB85677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0400" y="2891208"/>
            <a:ext cx="409629" cy="34604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5984B6-8AA3-E8A6-B41E-B8913BF45CE0}"/>
              </a:ext>
            </a:extLst>
          </p:cNvPr>
          <p:cNvCxnSpPr/>
          <p:nvPr/>
        </p:nvCxnSpPr>
        <p:spPr>
          <a:xfrm flipH="1">
            <a:off x="7482980" y="3237248"/>
            <a:ext cx="670420" cy="85726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F6587E-9AD4-79E9-D2C4-F4522194EA44}"/>
              </a:ext>
            </a:extLst>
          </p:cNvPr>
          <p:cNvCxnSpPr>
            <a:cxnSpLocks/>
          </p:cNvCxnSpPr>
          <p:nvPr/>
        </p:nvCxnSpPr>
        <p:spPr>
          <a:xfrm flipH="1" flipV="1">
            <a:off x="7606194" y="4630505"/>
            <a:ext cx="1099592" cy="38806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Graphic 58" descr="Doctor female with solid fill">
            <a:extLst>
              <a:ext uri="{FF2B5EF4-FFF2-40B4-BE49-F238E27FC236}">
                <a16:creationId xmlns:a16="http://schemas.microsoft.com/office/drawing/2014/main" id="{2398C760-1912-7FD8-6944-0B9777DB4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10600" y="4801390"/>
            <a:ext cx="914400" cy="914400"/>
          </a:xfrm>
          <a:prstGeom prst="rect">
            <a:avLst/>
          </a:prstGeom>
        </p:spPr>
      </p:pic>
      <p:pic>
        <p:nvPicPr>
          <p:cNvPr id="61" name="Graphic 60" descr="Handshake with solid fill">
            <a:extLst>
              <a:ext uri="{FF2B5EF4-FFF2-40B4-BE49-F238E27FC236}">
                <a16:creationId xmlns:a16="http://schemas.microsoft.com/office/drawing/2014/main" id="{6939611D-8035-1635-C6AC-7C7D99D41F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6073" y="4960864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23F4A3B-3EA5-4285-FF1E-4B165517327B}"/>
              </a:ext>
            </a:extLst>
          </p:cNvPr>
          <p:cNvSpPr txBox="1"/>
          <p:nvPr/>
        </p:nvSpPr>
        <p:spPr>
          <a:xfrm>
            <a:off x="8529437" y="4183735"/>
            <a:ext cx="222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No direct access to your health records</a:t>
            </a:r>
          </a:p>
        </p:txBody>
      </p:sp>
      <p:pic>
        <p:nvPicPr>
          <p:cNvPr id="63" name="Graphic 62" descr="Close with solid fill">
            <a:extLst>
              <a:ext uri="{FF2B5EF4-FFF2-40B4-BE49-F238E27FC236}">
                <a16:creationId xmlns:a16="http://schemas.microsoft.com/office/drawing/2014/main" id="{D6031B1D-5A0B-399E-53B6-3FA971756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1040" y="5021570"/>
            <a:ext cx="404778" cy="4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9FB38-4380-24ED-3061-0E97D12417CD}"/>
              </a:ext>
            </a:extLst>
          </p:cNvPr>
          <p:cNvSpPr txBox="1"/>
          <p:nvPr/>
        </p:nvSpPr>
        <p:spPr>
          <a:xfrm>
            <a:off x="3581400" y="1943595"/>
            <a:ext cx="72068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Electronic Health Records (</a:t>
            </a:r>
            <a:r>
              <a:rPr lang="en-IN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HealthChain</a:t>
            </a:r>
            <a:r>
              <a:rPr lang="en-IN" sz="2000" b="1" dirty="0"/>
              <a:t>)are the Solution to improving the overall healthcare system. 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Blockchain-based EHRs and the ability to exchange health information electronically can help you provide higher quality and safer care for patients while creating tangible enhancements for your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C06E27-CF89-1968-9B41-239067074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" t="760" r="229" b="2378"/>
          <a:stretch/>
        </p:blipFill>
        <p:spPr>
          <a:xfrm>
            <a:off x="3875715" y="1551963"/>
            <a:ext cx="7290032" cy="4261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4A86A7-CBCB-BD63-E5FC-A980D09D8D49}"/>
              </a:ext>
            </a:extLst>
          </p:cNvPr>
          <p:cNvSpPr txBox="1"/>
          <p:nvPr/>
        </p:nvSpPr>
        <p:spPr>
          <a:xfrm>
            <a:off x="4370664" y="545284"/>
            <a:ext cx="650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Reaching quality improvements would not be possible without an EHR.</a:t>
            </a:r>
          </a:p>
        </p:txBody>
      </p:sp>
    </p:spTree>
    <p:extLst>
      <p:ext uri="{BB962C8B-B14F-4D97-AF65-F5344CB8AC3E}">
        <p14:creationId xmlns:p14="http://schemas.microsoft.com/office/powerpoint/2010/main" val="268295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289" y="708692"/>
            <a:ext cx="6074545" cy="639192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79" name="Picture Placeholder 78" descr="A close up of cells under a microscope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2926077" cy="356838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2" name="Picture 2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59CEB91-874B-5A40-4F87-1F8C436E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60" y="1602297"/>
            <a:ext cx="9241840" cy="45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pic>
        <p:nvPicPr>
          <p:cNvPr id="14" name="Picture Placeholder 13" descr="Businesswomen writing on glass in meeting">
            <a:extLst>
              <a:ext uri="{FF2B5EF4-FFF2-40B4-BE49-F238E27FC236}">
                <a16:creationId xmlns:a16="http://schemas.microsoft.com/office/drawing/2014/main" id="{BC7BB7E2-C7B4-F5CF-4A96-15BF973AF4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98" b="14698"/>
          <a:stretch>
            <a:fillRect/>
          </a:stretch>
        </p:blipFill>
        <p:spPr>
          <a:xfrm flipH="1">
            <a:off x="7675978" y="85847"/>
            <a:ext cx="4516022" cy="21282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4422AB-F57F-2332-026E-C3A32EB6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64" y="1226137"/>
            <a:ext cx="4858165" cy="1975900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017D366-AC7B-1C69-750D-6D9B59509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154" y="4139357"/>
            <a:ext cx="5363983" cy="21364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0481B8-BBF2-B062-E448-73DCFFE7131C}"/>
              </a:ext>
            </a:extLst>
          </p:cNvPr>
          <p:cNvSpPr txBox="1"/>
          <p:nvPr/>
        </p:nvSpPr>
        <p:spPr>
          <a:xfrm>
            <a:off x="1851064" y="3516870"/>
            <a:ext cx="297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Physician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DF878-7EA6-D869-7FDB-EE2796AB55E0}"/>
              </a:ext>
            </a:extLst>
          </p:cNvPr>
          <p:cNvSpPr txBox="1"/>
          <p:nvPr/>
        </p:nvSpPr>
        <p:spPr>
          <a:xfrm>
            <a:off x="1851064" y="720506"/>
            <a:ext cx="297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Patient Requirements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01AE499-AEDA-4621-9B1D-AC26A8720746}"/>
              </a:ext>
            </a:extLst>
          </p:cNvPr>
          <p:cNvSpPr txBox="1">
            <a:spLocks/>
          </p:cNvSpPr>
          <p:nvPr/>
        </p:nvSpPr>
        <p:spPr>
          <a:xfrm>
            <a:off x="10209402" y="6515753"/>
            <a:ext cx="1266738" cy="205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7145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looking at a computer screen&#10;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9800" y="2289385"/>
            <a:ext cx="2937452" cy="84809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59%  </a:t>
            </a:r>
            <a:r>
              <a:rPr lang="en-US" sz="1800" dirty="0"/>
              <a:t>Said that EHR has improved their practices and workflow.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09800" y="1292808"/>
            <a:ext cx="2937452" cy="110666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57%  </a:t>
            </a:r>
            <a:r>
              <a:rPr lang="en-US" sz="1800" dirty="0"/>
              <a:t>Said that they have enjoyed the returns from their EHR investment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0EBA51D-BA19-453B-856F-01148078D9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09800" y="600021"/>
            <a:ext cx="2937452" cy="65983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78%</a:t>
            </a:r>
            <a:r>
              <a:rPr lang="en-ZA" sz="1800" dirty="0"/>
              <a:t>Physicians offices used EHR in 2012​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987B4A3-9F6F-8C54-F920-753A7997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95" y="3429000"/>
            <a:ext cx="6001231" cy="2994570"/>
          </a:xfrm>
          <a:prstGeom prst="rect">
            <a:avLst/>
          </a:prstGeom>
        </p:spPr>
      </p:pic>
      <p:pic>
        <p:nvPicPr>
          <p:cNvPr id="14" name="Picture Placeholder 13" descr="Businesswomen writing on glass in meeting">
            <a:extLst>
              <a:ext uri="{FF2B5EF4-FFF2-40B4-BE49-F238E27FC236}">
                <a16:creationId xmlns:a16="http://schemas.microsoft.com/office/drawing/2014/main" id="{BC7BB7E2-C7B4-F5CF-4A96-15BF973AF4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698" b="14698"/>
          <a:stretch>
            <a:fillRect/>
          </a:stretch>
        </p:blipFill>
        <p:spPr>
          <a:xfrm flipH="1">
            <a:off x="6944850" y="85846"/>
            <a:ext cx="5247150" cy="2472795"/>
          </a:xfr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061814B1-21F1-1363-4726-D414F1585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41"/>
          <a:stretch/>
        </p:blipFill>
        <p:spPr>
          <a:xfrm>
            <a:off x="1425867" y="3544220"/>
            <a:ext cx="4021625" cy="2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close-up of a stethoscope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466726"/>
            <a:ext cx="3581399" cy="3480672"/>
          </a:xfrm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15/12/2022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189F2-6FC7-3500-556B-B65B5B11F510}"/>
              </a:ext>
            </a:extLst>
          </p:cNvPr>
          <p:cNvSpPr/>
          <p:nvPr/>
        </p:nvSpPr>
        <p:spPr>
          <a:xfrm>
            <a:off x="6573186" y="2369852"/>
            <a:ext cx="2743200" cy="935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Modification Fees for every Organization.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8803D-ED32-E3ED-31F7-11A905FBE2AB}"/>
              </a:ext>
            </a:extLst>
          </p:cNvPr>
          <p:cNvSpPr/>
          <p:nvPr/>
        </p:nvSpPr>
        <p:spPr>
          <a:xfrm>
            <a:off x="4198573" y="3030265"/>
            <a:ext cx="2642533" cy="73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Government Incentives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9CF325-87C4-1C9B-934B-1A918DB5735D}"/>
              </a:ext>
            </a:extLst>
          </p:cNvPr>
          <p:cNvSpPr/>
          <p:nvPr/>
        </p:nvSpPr>
        <p:spPr>
          <a:xfrm>
            <a:off x="4353886" y="1751223"/>
            <a:ext cx="2487220" cy="80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Membership Fees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F3D3A3-FC85-8A46-A6E4-2D8CCA6647A8}"/>
              </a:ext>
            </a:extLst>
          </p:cNvPr>
          <p:cNvSpPr/>
          <p:nvPr/>
        </p:nvSpPr>
        <p:spPr>
          <a:xfrm>
            <a:off x="6573186" y="3611401"/>
            <a:ext cx="3581399" cy="1044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Collaboration with health Applications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5D2AF2-B5A6-B4AF-907A-B7DADFBB6BC1}"/>
              </a:ext>
            </a:extLst>
          </p:cNvPr>
          <p:cNvSpPr/>
          <p:nvPr/>
        </p:nvSpPr>
        <p:spPr>
          <a:xfrm>
            <a:off x="6413795" y="5096114"/>
            <a:ext cx="2277200" cy="773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Sell Advertisement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06D95E-D002-25CB-3083-27468DE7C664}"/>
              </a:ext>
            </a:extLst>
          </p:cNvPr>
          <p:cNvSpPr/>
          <p:nvPr/>
        </p:nvSpPr>
        <p:spPr>
          <a:xfrm>
            <a:off x="4038600" y="4295104"/>
            <a:ext cx="2642533" cy="1044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Collaboration with pharmacies</a:t>
            </a:r>
          </a:p>
        </p:txBody>
      </p:sp>
    </p:spTree>
    <p:extLst>
      <p:ext uri="{BB962C8B-B14F-4D97-AF65-F5344CB8AC3E}">
        <p14:creationId xmlns:p14="http://schemas.microsoft.com/office/powerpoint/2010/main" val="58370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749FFB6CBDDB49A28EE91D130D851A" ma:contentTypeVersion="8" ma:contentTypeDescription="새 문서를 만듭니다." ma:contentTypeScope="" ma:versionID="af393b4f5b3cf1efa6a0af27c7000a19">
  <xsd:schema xmlns:xsd="http://www.w3.org/2001/XMLSchema" xmlns:xs="http://www.w3.org/2001/XMLSchema" xmlns:p="http://schemas.microsoft.com/office/2006/metadata/properties" xmlns:ns3="5e97e30e-2a1f-4118-9098-3538e78618e1" xmlns:ns4="7921b162-072f-48dd-bad4-220b8f6c0b2a" targetNamespace="http://schemas.microsoft.com/office/2006/metadata/properties" ma:root="true" ma:fieldsID="660d6eccdefd9326c43f0d6a744ca3b1" ns3:_="" ns4:_="">
    <xsd:import namespace="5e97e30e-2a1f-4118-9098-3538e78618e1"/>
    <xsd:import namespace="7921b162-072f-48dd-bad4-220b8f6c0b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7e30e-2a1f-4118-9098-3538e7861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1b162-072f-48dd-bad4-220b8f6c0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e97e30e-2a1f-4118-9098-3538e78618e1" xsi:nil="true"/>
  </documentManagement>
</p:properties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24161-A8C6-4082-BBC6-05B590729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7e30e-2a1f-4118-9098-3538e78618e1"/>
    <ds:schemaRef ds:uri="7921b162-072f-48dd-bad4-220b8f6c0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F4F0A7-9599-4FE3-A548-853A09CF0244}">
  <ds:schemaRefs>
    <ds:schemaRef ds:uri="http://purl.org/dc/dcmitype/"/>
    <ds:schemaRef ds:uri="http://schemas.openxmlformats.org/package/2006/metadata/core-properties"/>
    <ds:schemaRef ds:uri="http://purl.org/dc/elements/1.1/"/>
    <ds:schemaRef ds:uri="5e97e30e-2a1f-4118-9098-3538e78618e1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921b162-072f-48dd-bad4-220b8f6c0b2a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13304</TotalTime>
  <Words>295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Quire Sans</vt:lpstr>
      <vt:lpstr>Seaford</vt:lpstr>
      <vt:lpstr>Seaford Bold</vt:lpstr>
      <vt:lpstr>Office Theme</vt:lpstr>
      <vt:lpstr>healthchain</vt:lpstr>
      <vt:lpstr>Problem</vt:lpstr>
      <vt:lpstr>Solution</vt:lpstr>
      <vt:lpstr>benefits</vt:lpstr>
      <vt:lpstr>Product Overview</vt:lpstr>
      <vt:lpstr>Requirements</vt:lpstr>
      <vt:lpstr>Company overview</vt:lpstr>
      <vt:lpstr>Market overview</vt:lpstr>
      <vt:lpstr>Revenue model</vt:lpstr>
      <vt:lpstr>Our competition</vt:lpstr>
      <vt:lpstr>The full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JADHAV SHIVANI 15/12/2022</dc:title>
  <dc:creator>shivani</dc:creator>
  <cp:lastModifiedBy>shivani</cp:lastModifiedBy>
  <cp:revision>6</cp:revision>
  <dcterms:created xsi:type="dcterms:W3CDTF">2022-12-09T00:51:11Z</dcterms:created>
  <dcterms:modified xsi:type="dcterms:W3CDTF">2023-01-25T04:58:29Z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0x0101005F749FFB6CBDDB49A28EE91D130D851A</vt:lpwstr>
  </property>
</Properties>
</file>