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58" r:id="rId4"/>
    <p:sldId id="259" r:id="rId5"/>
    <p:sldId id="278" r:id="rId6"/>
    <p:sldId id="280" r:id="rId7"/>
    <p:sldId id="279" r:id="rId8"/>
    <p:sldId id="263" r:id="rId9"/>
    <p:sldId id="267" r:id="rId10"/>
    <p:sldId id="265" r:id="rId11"/>
    <p:sldId id="28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6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9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C271EDE-3CC4-4CA7-BDF2-9C9B48C36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 Project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1049946-8D76-4C64-9BF1-0801AD72C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Shivani Tayade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2F9205C8-56E2-91F2-36AD-9C5F0301E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" y="2055717"/>
            <a:ext cx="6221895" cy="275318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7E2869C-AEA7-D85F-69C8-49AA7809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739" y="2773448"/>
            <a:ext cx="3997358" cy="1504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Museums Missing Phone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EEACB-869F-AA4E-BFB3-DAC81D1D7E6D}"/>
              </a:ext>
            </a:extLst>
          </p:cNvPr>
          <p:cNvSpPr txBox="1"/>
          <p:nvPr/>
        </p:nvSpPr>
        <p:spPr>
          <a:xfrm>
            <a:off x="7672551" y="4984411"/>
            <a:ext cx="4311777" cy="1669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IN" sz="1800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Missing contact information reflects operational inefficiencies that could hinder communication and visitor engagement. Improving this ensures smoother interactions with the public.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7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EBA27-E761-C47E-52FA-EE17CF2C7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2437C5E-C695-38B4-8C6A-A9A23CF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47442-AEC7-20B4-26D7-5A009777D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F7F9D81-3153-96A0-F8DC-0029C6B2D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739" y="2773448"/>
            <a:ext cx="3997358" cy="1504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Museums with same Administrative and physical Location</a:t>
            </a:r>
          </a:p>
        </p:txBody>
      </p:sp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E857D371-0B10-FF11-05A5-AB4BC2559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871146"/>
            <a:ext cx="4521200" cy="4940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2269BF-CB70-9B1F-F478-CEE4495ED381}"/>
              </a:ext>
            </a:extLst>
          </p:cNvPr>
          <p:cNvSpPr txBox="1"/>
          <p:nvPr/>
        </p:nvSpPr>
        <p:spPr>
          <a:xfrm>
            <a:off x="7903779" y="4308495"/>
            <a:ext cx="4080550" cy="1987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IN" sz="1800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Museums with the same admin and physical addresses may indicate smaller operations, such as local or single-location institutions, which might need different support compared to larger networks.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0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8AAB29-022F-F38E-EC77-79E5536AE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9B30-A388-0641-9609-5EB393BA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11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E16E2-281B-6BBD-3B50-3743453E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" y="1277530"/>
            <a:ext cx="8244866" cy="497535"/>
          </a:xfrm>
        </p:spPr>
      </p:pic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7FA184B-3A6C-376A-E64B-90E677E3B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57" y="2086468"/>
            <a:ext cx="7772400" cy="4428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72E0A4-3F02-D8B9-2451-2F57170319F8}"/>
              </a:ext>
            </a:extLst>
          </p:cNvPr>
          <p:cNvSpPr txBox="1"/>
          <p:nvPr/>
        </p:nvSpPr>
        <p:spPr>
          <a:xfrm>
            <a:off x="424543" y="45880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Income by State And Overall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DD371-C7B6-886C-97EF-324351A12F0C}"/>
              </a:ext>
            </a:extLst>
          </p:cNvPr>
          <p:cNvSpPr txBox="1"/>
          <p:nvPr/>
        </p:nvSpPr>
        <p:spPr>
          <a:xfrm>
            <a:off x="262759" y="2022366"/>
            <a:ext cx="3405351" cy="1669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IN" sz="1800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Knowing the national average income for museums can help set expectations and provide a baseline for assessing performance.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93E42-5B07-0231-05F0-CAE3E4366EFA}"/>
              </a:ext>
            </a:extLst>
          </p:cNvPr>
          <p:cNvSpPr txBox="1"/>
          <p:nvPr/>
        </p:nvSpPr>
        <p:spPr>
          <a:xfrm>
            <a:off x="262759" y="3691734"/>
            <a:ext cx="3405351" cy="1987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Whereas, State-level average income provides a clearer picture of regional museum performance. High-performing states can guide strategies for growth in lagging regions.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0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B7695-BCF7-47DE-BE0F-8D040E104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F918-2683-681F-8E46-B0B5354F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Museums Generating the Highest Revenue:</a:t>
            </a:r>
          </a:p>
        </p:txBody>
      </p:sp>
      <p:pic>
        <p:nvPicPr>
          <p:cNvPr id="4" name="slide2" descr="1">
            <a:extLst>
              <a:ext uri="{FF2B5EF4-FFF2-40B4-BE49-F238E27FC236}">
                <a16:creationId xmlns:a16="http://schemas.microsoft.com/office/drawing/2014/main" id="{6D9BA3F5-3F0B-5083-F604-71425A25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38458"/>
            <a:ext cx="6408836" cy="4229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117FE9-B674-1560-AC91-42031F44488D}"/>
              </a:ext>
            </a:extLst>
          </p:cNvPr>
          <p:cNvSpPr txBox="1"/>
          <p:nvPr/>
        </p:nvSpPr>
        <p:spPr>
          <a:xfrm>
            <a:off x="294290" y="5906814"/>
            <a:ext cx="11666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r>
              <a:rPr lang="en-IN" sz="1800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most profitable museums can be seen as examples of success. By understanding their strategies, such as visitor engagement or exhibit quality, these practices can inspire improvements in other museums.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8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C923C-8BA4-9D25-8DA5-73A53920E2B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Income Generated by Museums in Each State</a:t>
            </a:r>
          </a:p>
        </p:txBody>
      </p:sp>
      <p:pic>
        <p:nvPicPr>
          <p:cNvPr id="15" name="Picture 14" descr="A graph of income and state&#10;&#10;Description automatically generated with medium confidence">
            <a:extLst>
              <a:ext uri="{FF2B5EF4-FFF2-40B4-BE49-F238E27FC236}">
                <a16:creationId xmlns:a16="http://schemas.microsoft.com/office/drawing/2014/main" id="{BC1EEED1-83F8-845B-1C2D-229C63F63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535" y="1122363"/>
            <a:ext cx="7774365" cy="4006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F9A4E-EFA1-267D-F0F9-764BC0A9C902}"/>
              </a:ext>
            </a:extLst>
          </p:cNvPr>
          <p:cNvSpPr txBox="1"/>
          <p:nvPr/>
        </p:nvSpPr>
        <p:spPr>
          <a:xfrm>
            <a:off x="206429" y="5241650"/>
            <a:ext cx="11779141" cy="142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Insight: </a:t>
            </a:r>
            <a:r>
              <a:rPr lang="en-IN" sz="1800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States generating higher income might indicate areas with strong museum-going culture or effective tourism strategies. This can help prioritize investment and marketing in these states or replicate successful models in underperforming ones.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D21ED-B2A6-DDF5-B0AE-900708A687D5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Museums Located in the Most Cities</a:t>
            </a:r>
          </a:p>
        </p:txBody>
      </p:sp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300CF3D5-0993-0507-6D13-8B8552FB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21" y="771988"/>
            <a:ext cx="7034487" cy="4598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B3608E-5588-2F4C-2CB3-B0C7B6491D73}"/>
              </a:ext>
            </a:extLst>
          </p:cNvPr>
          <p:cNvSpPr txBox="1"/>
          <p:nvPr/>
        </p:nvSpPr>
        <p:spPr>
          <a:xfrm>
            <a:off x="206429" y="5241650"/>
            <a:ext cx="11779141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Insight: </a:t>
            </a:r>
            <a:r>
              <a:rPr lang="en-IN" sz="18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Museums </a:t>
            </a:r>
            <a:r>
              <a:rPr lang="en-IN" dirty="0">
                <a:solidFill>
                  <a:srgbClr val="00206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(Planetarium) </a:t>
            </a:r>
            <a:r>
              <a:rPr lang="en-IN" sz="18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multiple locations might indicate strong institutional presence or popularity. Supporting these museums further can amplify their cultural </a:t>
            </a:r>
            <a:r>
              <a:rPr lang="en-IN" dirty="0">
                <a:solidFill>
                  <a:srgbClr val="00206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impact.  </a:t>
            </a:r>
            <a:endParaRPr lang="en-US" dirty="0">
              <a:solidFill>
                <a:srgbClr val="002060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F31C9-41D9-502C-012E-3E1D2816B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B32A15-D775-67B1-F5F0-680ECF282B7D}"/>
              </a:ext>
            </a:extLst>
          </p:cNvPr>
          <p:cNvSpPr txBox="1"/>
          <p:nvPr/>
        </p:nvSpPr>
        <p:spPr>
          <a:xfrm>
            <a:off x="1113810" y="2825248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Museums Lacking Financial Details</a:t>
            </a:r>
          </a:p>
        </p:txBody>
      </p:sp>
      <p:pic>
        <p:nvPicPr>
          <p:cNvPr id="14" name="Picture 1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9FC875E-D836-F904-8A9B-B0592BCB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66" y="1212348"/>
            <a:ext cx="4978400" cy="28067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FFDC76-DBC8-96F5-9B95-30274AE74876}"/>
              </a:ext>
            </a:extLst>
          </p:cNvPr>
          <p:cNvSpPr txBox="1"/>
          <p:nvPr/>
        </p:nvSpPr>
        <p:spPr>
          <a:xfrm>
            <a:off x="6095999" y="4318782"/>
            <a:ext cx="486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Museum Count: </a:t>
            </a:r>
            <a:r>
              <a:rPr lang="en-IN" dirty="0"/>
              <a:t>21566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E4A48-6157-4390-C48D-48686C7C499B}"/>
              </a:ext>
            </a:extLst>
          </p:cNvPr>
          <p:cNvSpPr txBox="1"/>
          <p:nvPr/>
        </p:nvSpPr>
        <p:spPr>
          <a:xfrm>
            <a:off x="206429" y="5241650"/>
            <a:ext cx="11779141" cy="71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Insight: </a:t>
            </a:r>
            <a:r>
              <a:rPr lang="en-IN" sz="18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 financial data suggests inefficiencies in record-keeping or reporting. This is a call to standardize and improve data collection to ensure transparency and strategic decision-making.</a:t>
            </a:r>
            <a:r>
              <a:rPr lang="en-IN" dirty="0">
                <a:effectLst/>
              </a:rPr>
              <a:t> </a:t>
            </a:r>
            <a:endParaRPr lang="en-US" dirty="0">
              <a:solidFill>
                <a:srgbClr val="002060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6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EE9CF-49F8-991D-FA35-12BEB36C8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464BC-75DF-AE65-6333-42E695AC6263}"/>
              </a:ext>
            </a:extLst>
          </p:cNvPr>
          <p:cNvSpPr txBox="1"/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Museums Located in the Same City and State (Grouped Bar Chart) 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0629C022-95E1-A2E9-F88A-642A42EC6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972758"/>
            <a:ext cx="7608304" cy="4786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791F0-B442-B097-432D-102726C7DC94}"/>
              </a:ext>
            </a:extLst>
          </p:cNvPr>
          <p:cNvSpPr txBox="1"/>
          <p:nvPr/>
        </p:nvSpPr>
        <p:spPr>
          <a:xfrm>
            <a:off x="199696" y="5885242"/>
            <a:ext cx="11792607" cy="71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IN" sz="1800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Cities with multiple museums could focus on collaborative efforts, such as joint exhibitions or tourism campaigns, to create a cultural hub and attract more visitors.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2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FA43A-AE46-B638-9921-9FC49B70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2D1E7-D5F3-751C-4645-2C112B28F7EB}"/>
              </a:ext>
            </a:extLst>
          </p:cNvPr>
          <p:cNvSpPr txBox="1"/>
          <p:nvPr/>
        </p:nvSpPr>
        <p:spPr>
          <a:xfrm>
            <a:off x="1060232" y="3941205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latin typeface="+mj-lt"/>
                <a:ea typeface="+mj-ea"/>
                <a:cs typeface="+mj-cs"/>
              </a:rPr>
              <a:t> Average Revenue of the Top 3 Museums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4184828-5D8D-A53B-2A3F-1C506F51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74" y="1850585"/>
            <a:ext cx="5994400" cy="1384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1D7DE6-909B-B958-FAA1-1FCEA86D785D}"/>
              </a:ext>
            </a:extLst>
          </p:cNvPr>
          <p:cNvSpPr txBox="1"/>
          <p:nvPr/>
        </p:nvSpPr>
        <p:spPr>
          <a:xfrm>
            <a:off x="315309" y="5205129"/>
            <a:ext cx="11676993" cy="71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IN" sz="1800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Understanding the average earnings of top-performing museums helps set benchmarks for growth. Lower-performing museums can assess where they lag behind.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7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6ABA-00D7-3F26-2F3C-30ACF56E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Cumulative Revenue by Rank</a:t>
            </a:r>
          </a:p>
        </p:txBody>
      </p:sp>
      <p:pic>
        <p:nvPicPr>
          <p:cNvPr id="5" name="Content Placeholder 4" descr="A graph of growth in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4A7A8AA-9202-6F68-DFD0-44F57C0D3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343663"/>
            <a:ext cx="7608304" cy="4241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7252E7-377D-6BB4-A21C-6F5185D60207}"/>
              </a:ext>
            </a:extLst>
          </p:cNvPr>
          <p:cNvSpPr txBox="1"/>
          <p:nvPr/>
        </p:nvSpPr>
        <p:spPr>
          <a:xfrm>
            <a:off x="545238" y="5700906"/>
            <a:ext cx="11192295" cy="71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IN" sz="1800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Observing revenue trends across ranks can identify revenue disparities and uncover whether a few museums dominate earnings or if revenue is more evenly distributed.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1E81D-0907-2826-1D60-29D34B71F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81F9CC-0817-D2E7-ABA3-78F01EE0BF7A}"/>
              </a:ext>
            </a:extLst>
          </p:cNvPr>
          <p:cNvSpPr txBox="1"/>
          <p:nvPr/>
        </p:nvSpPr>
        <p:spPr>
          <a:xfrm>
            <a:off x="838199" y="4995995"/>
            <a:ext cx="7315200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Museum with the Highest Latitude and Longitude</a:t>
            </a:r>
          </a:p>
        </p:txBody>
      </p:sp>
      <p:pic>
        <p:nvPicPr>
          <p:cNvPr id="7" name="Content Placeholder 6" descr="A close up of black text&#10;&#10;Description automatically generated">
            <a:extLst>
              <a:ext uri="{FF2B5EF4-FFF2-40B4-BE49-F238E27FC236}">
                <a16:creationId xmlns:a16="http://schemas.microsoft.com/office/drawing/2014/main" id="{D69FD767-EE74-1874-50DA-ABEEB070E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2829069"/>
            <a:ext cx="6153150" cy="11998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E8A72-22BD-392B-DCCC-C2C8B71E178D}"/>
              </a:ext>
            </a:extLst>
          </p:cNvPr>
          <p:cNvSpPr txBox="1"/>
          <p:nvPr/>
        </p:nvSpPr>
        <p:spPr>
          <a:xfrm>
            <a:off x="838199" y="5644237"/>
            <a:ext cx="11133084" cy="713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</a:t>
            </a:r>
            <a:r>
              <a:rPr lang="en-IN" sz="1800" kern="100" dirty="0">
                <a:solidFill>
                  <a:srgbClr val="00206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museum in the farthest geographic location might indicate untapped opportunities in isolated regions or areas with unique cultural significance.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3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423</Words>
  <Application>Microsoft Macintosh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Data Management Project</vt:lpstr>
      <vt:lpstr>Museums Generating the Highest Revenue: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Cumulative Revenue by Rank</vt:lpstr>
      <vt:lpstr>PowerPoint Presentation</vt:lpstr>
      <vt:lpstr>PowerPoint Presentation</vt:lpstr>
      <vt:lpstr>PowerPoint Presentation</vt:lpstr>
      <vt:lpstr>QUERY 11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Shivani Vijay Tayade</cp:lastModifiedBy>
  <cp:revision>5</cp:revision>
  <dcterms:created xsi:type="dcterms:W3CDTF">2024-12-13T06:07:42Z</dcterms:created>
  <dcterms:modified xsi:type="dcterms:W3CDTF">2024-12-14T04:22:39Z</dcterms:modified>
  <cp:category/>
</cp:coreProperties>
</file>