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drawings/drawing1.xml" ContentType="application/vnd.openxmlformats-officedocument.drawingml.chartshapes+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85"/>
  </p:notesMasterIdLst>
  <p:sldIdLst>
    <p:sldId id="284" r:id="rId5"/>
    <p:sldId id="286" r:id="rId6"/>
    <p:sldId id="352" r:id="rId7"/>
    <p:sldId id="287" r:id="rId8"/>
    <p:sldId id="288" r:id="rId9"/>
    <p:sldId id="289" r:id="rId10"/>
    <p:sldId id="290" r:id="rId11"/>
    <p:sldId id="291" r:id="rId12"/>
    <p:sldId id="293" r:id="rId13"/>
    <p:sldId id="294" r:id="rId14"/>
    <p:sldId id="295" r:id="rId15"/>
    <p:sldId id="296" r:id="rId16"/>
    <p:sldId id="297" r:id="rId17"/>
    <p:sldId id="298" r:id="rId18"/>
    <p:sldId id="299" r:id="rId19"/>
    <p:sldId id="300" r:id="rId20"/>
    <p:sldId id="301" r:id="rId21"/>
    <p:sldId id="302" r:id="rId22"/>
    <p:sldId id="303" r:id="rId23"/>
    <p:sldId id="304" r:id="rId24"/>
    <p:sldId id="305" r:id="rId25"/>
    <p:sldId id="306" r:id="rId26"/>
    <p:sldId id="353" r:id="rId27"/>
    <p:sldId id="307" r:id="rId28"/>
    <p:sldId id="308" r:id="rId29"/>
    <p:sldId id="309" r:id="rId30"/>
    <p:sldId id="315" r:id="rId31"/>
    <p:sldId id="316" r:id="rId32"/>
    <p:sldId id="317" r:id="rId33"/>
    <p:sldId id="310" r:id="rId34"/>
    <p:sldId id="318" r:id="rId35"/>
    <p:sldId id="311" r:id="rId36"/>
    <p:sldId id="319" r:id="rId37"/>
    <p:sldId id="369" r:id="rId38"/>
    <p:sldId id="370" r:id="rId39"/>
    <p:sldId id="312" r:id="rId40"/>
    <p:sldId id="367" r:id="rId41"/>
    <p:sldId id="368" r:id="rId42"/>
    <p:sldId id="320" r:id="rId43"/>
    <p:sldId id="321" r:id="rId44"/>
    <p:sldId id="313" r:id="rId45"/>
    <p:sldId id="322" r:id="rId46"/>
    <p:sldId id="314" r:id="rId47"/>
    <p:sldId id="323" r:id="rId48"/>
    <p:sldId id="354" r:id="rId49"/>
    <p:sldId id="355" r:id="rId50"/>
    <p:sldId id="292" r:id="rId51"/>
    <p:sldId id="350" r:id="rId52"/>
    <p:sldId id="356" r:id="rId53"/>
    <p:sldId id="357" r:id="rId54"/>
    <p:sldId id="358" r:id="rId55"/>
    <p:sldId id="359" r:id="rId56"/>
    <p:sldId id="360" r:id="rId57"/>
    <p:sldId id="361" r:id="rId58"/>
    <p:sldId id="362" r:id="rId59"/>
    <p:sldId id="363" r:id="rId60"/>
    <p:sldId id="364" r:id="rId61"/>
    <p:sldId id="365" r:id="rId62"/>
    <p:sldId id="325" r:id="rId63"/>
    <p:sldId id="371" r:id="rId64"/>
    <p:sldId id="326" r:id="rId65"/>
    <p:sldId id="327" r:id="rId66"/>
    <p:sldId id="372" r:id="rId67"/>
    <p:sldId id="328" r:id="rId68"/>
    <p:sldId id="329" r:id="rId69"/>
    <p:sldId id="351" r:id="rId70"/>
    <p:sldId id="373" r:id="rId71"/>
    <p:sldId id="330" r:id="rId72"/>
    <p:sldId id="331" r:id="rId73"/>
    <p:sldId id="332" r:id="rId74"/>
    <p:sldId id="333" r:id="rId75"/>
    <p:sldId id="334" r:id="rId76"/>
    <p:sldId id="335" r:id="rId77"/>
    <p:sldId id="336" r:id="rId78"/>
    <p:sldId id="339" r:id="rId79"/>
    <p:sldId id="340" r:id="rId80"/>
    <p:sldId id="341" r:id="rId81"/>
    <p:sldId id="342" r:id="rId82"/>
    <p:sldId id="343" r:id="rId83"/>
    <p:sldId id="344" r:id="rId8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C46A"/>
    <a:srgbClr val="97EFD3"/>
    <a:srgbClr val="F15574"/>
    <a:srgbClr val="F4EBE8"/>
    <a:srgbClr val="ECC4BF"/>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65" autoAdjust="0"/>
    <p:restoredTop sz="94899" autoAdjust="0"/>
  </p:normalViewPr>
  <p:slideViewPr>
    <p:cSldViewPr snapToGrid="0" snapToObjects="1" showGuides="1">
      <p:cViewPr varScale="1">
        <p:scale>
          <a:sx n="82" d="100"/>
          <a:sy n="82" d="100"/>
        </p:scale>
        <p:origin x="696" y="72"/>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tableStyles" Target="tableStyle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microsoft.com/office/2018/10/relationships/authors" Target="authors.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viewProps" Target="viewProp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chartUserShapes" Target="../drawings/drawing1.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0"/>
    <c:plotArea>
      <c:layout/>
      <c:barChart>
        <c:barDir val="col"/>
        <c:grouping val="clustered"/>
        <c:varyColors val="0"/>
        <c:ser>
          <c:idx val="0"/>
          <c:order val="0"/>
          <c:tx>
            <c:strRef>
              <c:f>Sheet1!$B$1</c:f>
              <c:strCache>
                <c:ptCount val="1"/>
                <c:pt idx="0">
                  <c:v>Deaths on 30th Mar'20 due to corona virus</c:v>
                </c:pt>
              </c:strCache>
            </c:strRef>
          </c:tx>
          <c:spPr>
            <a:solidFill>
              <a:schemeClr val="dk1">
                <a:tint val="88500"/>
              </a:schemeClr>
            </a:solidFill>
            <a:ln>
              <a:noFill/>
            </a:ln>
            <a:effectLst/>
          </c:spPr>
          <c:invertIfNegative val="0"/>
          <c:cat>
            <c:strRef>
              <c:f>Sheet1!$A$2:$A$5</c:f>
              <c:strCache>
                <c:ptCount val="4"/>
                <c:pt idx="0">
                  <c:v>Italy</c:v>
                </c:pt>
                <c:pt idx="1">
                  <c:v>India</c:v>
                </c:pt>
                <c:pt idx="2">
                  <c:v>Spain</c:v>
                </c:pt>
                <c:pt idx="3">
                  <c:v>UK</c:v>
                </c:pt>
              </c:strCache>
            </c:strRef>
          </c:cat>
          <c:val>
            <c:numRef>
              <c:f>Sheet1!$B$2:$B$5</c:f>
              <c:numCache>
                <c:formatCode>General</c:formatCode>
                <c:ptCount val="4"/>
                <c:pt idx="0">
                  <c:v>837</c:v>
                </c:pt>
                <c:pt idx="1">
                  <c:v>5</c:v>
                </c:pt>
                <c:pt idx="2">
                  <c:v>913</c:v>
                </c:pt>
                <c:pt idx="3">
                  <c:v>374</c:v>
                </c:pt>
              </c:numCache>
            </c:numRef>
          </c:val>
          <c:extLst>
            <c:ext xmlns:c16="http://schemas.microsoft.com/office/drawing/2014/chart" uri="{C3380CC4-5D6E-409C-BE32-E72D297353CC}">
              <c16:uniqueId val="{00000000-B559-4AB3-A108-FA123E2571DE}"/>
            </c:ext>
          </c:extLst>
        </c:ser>
        <c:ser>
          <c:idx val="1"/>
          <c:order val="1"/>
          <c:tx>
            <c:strRef>
              <c:f>Sheet1!$C$1</c:f>
              <c:strCache>
                <c:ptCount val="1"/>
                <c:pt idx="0">
                  <c:v>Deaths on 29th June'20 due to corona virus</c:v>
                </c:pt>
              </c:strCache>
            </c:strRef>
          </c:tx>
          <c:spPr>
            <a:solidFill>
              <a:schemeClr val="dk1">
                <a:tint val="55000"/>
              </a:schemeClr>
            </a:solidFill>
            <a:ln>
              <a:noFill/>
            </a:ln>
            <a:effectLst/>
          </c:spPr>
          <c:invertIfNegative val="0"/>
          <c:cat>
            <c:strRef>
              <c:f>Sheet1!$A$2:$A$5</c:f>
              <c:strCache>
                <c:ptCount val="4"/>
                <c:pt idx="0">
                  <c:v>Italy</c:v>
                </c:pt>
                <c:pt idx="1">
                  <c:v>India</c:v>
                </c:pt>
                <c:pt idx="2">
                  <c:v>Spain</c:v>
                </c:pt>
                <c:pt idx="3">
                  <c:v>UK</c:v>
                </c:pt>
              </c:strCache>
            </c:strRef>
          </c:cat>
          <c:val>
            <c:numRef>
              <c:f>Sheet1!$C$2:$C$5</c:f>
              <c:numCache>
                <c:formatCode>General</c:formatCode>
                <c:ptCount val="4"/>
                <c:pt idx="0">
                  <c:v>34738</c:v>
                </c:pt>
                <c:pt idx="1">
                  <c:v>16487</c:v>
                </c:pt>
                <c:pt idx="2">
                  <c:v>28343</c:v>
                </c:pt>
                <c:pt idx="3">
                  <c:v>43550</c:v>
                </c:pt>
              </c:numCache>
            </c:numRef>
          </c:val>
          <c:extLst>
            <c:ext xmlns:c16="http://schemas.microsoft.com/office/drawing/2014/chart" uri="{C3380CC4-5D6E-409C-BE32-E72D297353CC}">
              <c16:uniqueId val="{00000001-B559-4AB3-A108-FA123E2571DE}"/>
            </c:ext>
          </c:extLst>
        </c:ser>
        <c:dLbls>
          <c:showLegendKey val="0"/>
          <c:showVal val="0"/>
          <c:showCatName val="0"/>
          <c:showSerName val="0"/>
          <c:showPercent val="0"/>
          <c:showBubbleSize val="0"/>
        </c:dLbls>
        <c:gapWidth val="150"/>
        <c:axId val="1795391632"/>
        <c:axId val="1795392176"/>
      </c:barChart>
      <c:catAx>
        <c:axId val="1795391632"/>
        <c:scaling>
          <c:orientation val="minMax"/>
        </c:scaling>
        <c:delete val="0"/>
        <c:axPos val="b"/>
        <c:numFmt formatCode="General" sourceLinked="0"/>
        <c:majorTickMark val="out"/>
        <c:minorTickMark val="none"/>
        <c:tickLblPos val="nextTo"/>
        <c:spPr>
          <a:noFill/>
          <a:ln w="9525" cap="flat" cmpd="sng" algn="ctr">
            <a:solidFill>
              <a:schemeClr val="tx1">
                <a:tint val="75000"/>
                <a:shade val="95000"/>
                <a:satMod val="105000"/>
              </a:schemeClr>
            </a:solidFill>
            <a:prstDash val="solid"/>
            <a:round/>
          </a:ln>
          <a:effectLst/>
        </c:spPr>
        <c:txPr>
          <a:bodyPr rot="-60000000" spcFirstLastPara="1" vertOverflow="ellipsis" vert="horz" wrap="square" anchor="ctr" anchorCtr="1"/>
          <a:lstStyle/>
          <a:p>
            <a:pPr>
              <a:defRPr sz="1800" b="0" i="0" u="none" strike="noStrike" kern="1200" baseline="0">
                <a:solidFill>
                  <a:schemeClr val="tx1"/>
                </a:solidFill>
                <a:latin typeface="Calibri" panose="020F0502020204030204" pitchFamily="34" charset="0"/>
                <a:ea typeface="Calibri" panose="020F0502020204030204" pitchFamily="34" charset="0"/>
                <a:cs typeface="Calibri" panose="020F0502020204030204" pitchFamily="34" charset="0"/>
              </a:defRPr>
            </a:pPr>
            <a:endParaRPr lang="en-US"/>
          </a:p>
        </c:txPr>
        <c:crossAx val="1795392176"/>
        <c:crosses val="autoZero"/>
        <c:auto val="1"/>
        <c:lblAlgn val="ctr"/>
        <c:lblOffset val="100"/>
        <c:noMultiLvlLbl val="0"/>
      </c:catAx>
      <c:valAx>
        <c:axId val="1795392176"/>
        <c:scaling>
          <c:orientation val="minMax"/>
        </c:scaling>
        <c:delete val="0"/>
        <c:axPos val="l"/>
        <c:majorGridlines>
          <c:spPr>
            <a:ln w="9525" cap="flat" cmpd="sng" algn="ctr">
              <a:solidFill>
                <a:schemeClr val="tx1">
                  <a:tint val="75000"/>
                  <a:shade val="95000"/>
                  <a:satMod val="105000"/>
                </a:schemeClr>
              </a:solidFill>
              <a:prstDash val="solid"/>
              <a:round/>
            </a:ln>
            <a:effectLst/>
          </c:spPr>
        </c:majorGridlines>
        <c:numFmt formatCode="General" sourceLinked="1"/>
        <c:majorTickMark val="out"/>
        <c:minorTickMark val="none"/>
        <c:tickLblPos val="nextTo"/>
        <c:spPr>
          <a:noFill/>
          <a:ln w="9525" cap="flat" cmpd="sng" algn="ctr">
            <a:solidFill>
              <a:schemeClr val="tx1">
                <a:tint val="75000"/>
                <a:shade val="95000"/>
                <a:satMod val="105000"/>
              </a:schemeClr>
            </a:solidFill>
            <a:prstDash val="solid"/>
            <a:round/>
          </a:ln>
          <a:effectLst/>
        </c:spPr>
        <c:txPr>
          <a:bodyPr rot="-60000000" spcFirstLastPara="1" vertOverflow="ellipsis" vert="horz" wrap="square" anchor="ctr" anchorCtr="1"/>
          <a:lstStyle/>
          <a:p>
            <a:pPr>
              <a:defRPr sz="1800" b="0" i="0" u="none" strike="noStrike" kern="1200" baseline="0">
                <a:solidFill>
                  <a:schemeClr val="tx1"/>
                </a:solidFill>
                <a:latin typeface="Calibri" panose="020F0502020204030204" pitchFamily="34" charset="0"/>
                <a:ea typeface="Calibri" panose="020F0502020204030204" pitchFamily="34" charset="0"/>
                <a:cs typeface="Calibri" panose="020F0502020204030204" pitchFamily="34" charset="0"/>
              </a:defRPr>
            </a:pPr>
            <a:endParaRPr lang="en-US"/>
          </a:p>
        </c:txPr>
        <c:crossAx val="1795391632"/>
        <c:crosses val="autoZero"/>
        <c:crossBetween val="between"/>
      </c:valAx>
      <c:spPr>
        <a:noFill/>
        <a:ln>
          <a:noFill/>
        </a:ln>
        <a:effectLst/>
      </c:spPr>
    </c:plotArea>
    <c:legend>
      <c:legendPos val="r"/>
      <c:layout>
        <c:manualLayout>
          <c:xMode val="edge"/>
          <c:yMode val="edge"/>
          <c:x val="0.69106870321765335"/>
          <c:y val="0.29372732388665129"/>
          <c:w val="0.29967203752308741"/>
          <c:h val="0.39290290265298233"/>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Calibri" panose="020F0502020204030204" pitchFamily="34" charset="0"/>
              <a:ea typeface="Calibri" panose="020F0502020204030204" pitchFamily="34" charset="0"/>
              <a:cs typeface="Calibri" panose="020F0502020204030204" pitchFamily="34" charset="0"/>
            </a:defRPr>
          </a:pPr>
          <a:endParaRPr lang="en-US"/>
        </a:p>
      </c:txPr>
    </c:legend>
    <c:plotVisOnly val="1"/>
    <c:dispBlanksAs val="gap"/>
    <c:showDLblsOverMax val="0"/>
  </c:chart>
  <c:spPr>
    <a:noFill/>
    <a:ln w="6350" cap="flat" cmpd="sng" algn="ctr">
      <a:noFill/>
      <a:prstDash val="solid"/>
      <a:miter lim="800000"/>
    </a:ln>
    <a:effectLst/>
  </c:spPr>
  <c:txPr>
    <a:bodyPr/>
    <a:lstStyle/>
    <a:p>
      <a:pPr>
        <a:defRPr sz="18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2400" b="0" i="0" u="none" strike="noStrike" kern="1200" cap="none" spc="50" normalizeH="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defRPr>
            </a:pPr>
            <a:r>
              <a:rPr lang="en-US" sz="2000" b="1" dirty="0">
                <a:latin typeface="Calibri" panose="020F0502020204030204" pitchFamily="34" charset="0"/>
                <a:ea typeface="Calibri" panose="020F0502020204030204" pitchFamily="34" charset="0"/>
                <a:cs typeface="Calibri" panose="020F0502020204030204" pitchFamily="34" charset="0"/>
              </a:rPr>
              <a:t>Active Corona virus cases as of 25th May'20</a:t>
            </a:r>
          </a:p>
        </c:rich>
      </c:tx>
      <c:overlay val="0"/>
      <c:spPr>
        <a:noFill/>
        <a:ln>
          <a:noFill/>
        </a:ln>
        <a:effectLst/>
      </c:spPr>
      <c:txPr>
        <a:bodyPr rot="0" spcFirstLastPara="1" vertOverflow="ellipsis" vert="horz" wrap="square" anchor="ctr" anchorCtr="1"/>
        <a:lstStyle/>
        <a:p>
          <a:pPr>
            <a:defRPr sz="2400" b="0" i="0" u="none" strike="noStrike" kern="1200" cap="none" spc="50" normalizeH="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defRPr>
          </a:pPr>
          <a:endParaRPr lang="en-US"/>
        </a:p>
      </c:txPr>
    </c:title>
    <c:autoTitleDeleted val="0"/>
    <c:plotArea>
      <c:layout/>
      <c:barChart>
        <c:barDir val="col"/>
        <c:grouping val="clustered"/>
        <c:varyColors val="0"/>
        <c:ser>
          <c:idx val="0"/>
          <c:order val="0"/>
          <c:tx>
            <c:strRef>
              <c:f>Sheet1!$B$1</c:f>
              <c:strCache>
                <c:ptCount val="1"/>
                <c:pt idx="0">
                  <c:v>Active Corona virus cases as of 25th May'20</c:v>
                </c:pt>
              </c:strCache>
            </c:strRef>
          </c:tx>
          <c:spPr>
            <a:solidFill>
              <a:schemeClr val="dk1">
                <a:tint val="885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Sheet1!$A$2:$A$5</c:f>
              <c:strCache>
                <c:ptCount val="4"/>
                <c:pt idx="0">
                  <c:v>Maharashtra</c:v>
                </c:pt>
                <c:pt idx="1">
                  <c:v>Delhi</c:v>
                </c:pt>
                <c:pt idx="2">
                  <c:v>Tamil Nadu</c:v>
                </c:pt>
                <c:pt idx="3">
                  <c:v>Gujarat</c:v>
                </c:pt>
              </c:strCache>
            </c:strRef>
          </c:cat>
          <c:val>
            <c:numRef>
              <c:f>Sheet1!$B$2:$B$5</c:f>
              <c:numCache>
                <c:formatCode>General</c:formatCode>
                <c:ptCount val="4"/>
                <c:pt idx="0">
                  <c:v>70607</c:v>
                </c:pt>
                <c:pt idx="1">
                  <c:v>27847</c:v>
                </c:pt>
                <c:pt idx="2">
                  <c:v>35659</c:v>
                </c:pt>
                <c:pt idx="3">
                  <c:v>6780</c:v>
                </c:pt>
              </c:numCache>
            </c:numRef>
          </c:val>
          <c:extLst>
            <c:ext xmlns:c16="http://schemas.microsoft.com/office/drawing/2014/chart" uri="{C3380CC4-5D6E-409C-BE32-E72D297353CC}">
              <c16:uniqueId val="{00000000-CD76-4513-8DA5-80C622C78EA9}"/>
            </c:ext>
          </c:extLst>
        </c:ser>
        <c:dLbls>
          <c:dLblPos val="outEnd"/>
          <c:showLegendKey val="0"/>
          <c:showVal val="1"/>
          <c:showCatName val="0"/>
          <c:showSerName val="0"/>
          <c:showPercent val="0"/>
          <c:showBubbleSize val="0"/>
        </c:dLbls>
        <c:gapWidth val="80"/>
        <c:overlap val="25"/>
        <c:axId val="1795387280"/>
        <c:axId val="1795388368"/>
      </c:barChart>
      <c:catAx>
        <c:axId val="1795387280"/>
        <c:scaling>
          <c:orientation val="minMax"/>
        </c:scaling>
        <c:delete val="0"/>
        <c:axPos val="b"/>
        <c:numFmt formatCode="General" sourceLinked="0"/>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cap="none" spc="20" normalizeH="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defRPr>
            </a:pPr>
            <a:endParaRPr lang="en-US"/>
          </a:p>
        </c:txPr>
        <c:crossAx val="1795388368"/>
        <c:crosses val="autoZero"/>
        <c:auto val="1"/>
        <c:lblAlgn val="ctr"/>
        <c:lblOffset val="100"/>
        <c:noMultiLvlLbl val="0"/>
      </c:catAx>
      <c:valAx>
        <c:axId val="1795388368"/>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spc="2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defRPr>
            </a:pPr>
            <a:endParaRPr lang="en-US"/>
          </a:p>
        </c:txPr>
        <c:crossAx val="179538728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0"/>
    <c:plotArea>
      <c:layout/>
      <c:barChart>
        <c:barDir val="col"/>
        <c:grouping val="clustered"/>
        <c:varyColors val="0"/>
        <c:ser>
          <c:idx val="0"/>
          <c:order val="0"/>
          <c:tx>
            <c:strRef>
              <c:f>Sheet1!$B$1</c:f>
              <c:strCache>
                <c:ptCount val="1"/>
                <c:pt idx="0">
                  <c:v>Percentage in Half-yearly exams</c:v>
                </c:pt>
              </c:strCache>
            </c:strRef>
          </c:tx>
          <c:spPr>
            <a:solidFill>
              <a:schemeClr val="dk1">
                <a:tint val="88500"/>
              </a:schemeClr>
            </a:solidFill>
            <a:ln>
              <a:noFill/>
            </a:ln>
            <a:effectLst/>
          </c:spPr>
          <c:invertIfNegative val="0"/>
          <c:cat>
            <c:strRef>
              <c:f>Sheet1!$A$2:$A$5</c:f>
              <c:strCache>
                <c:ptCount val="4"/>
                <c:pt idx="0">
                  <c:v>Pooja</c:v>
                </c:pt>
                <c:pt idx="1">
                  <c:v>Ritu</c:v>
                </c:pt>
                <c:pt idx="2">
                  <c:v>Aarav</c:v>
                </c:pt>
                <c:pt idx="3">
                  <c:v>Yug</c:v>
                </c:pt>
              </c:strCache>
            </c:strRef>
          </c:cat>
          <c:val>
            <c:numRef>
              <c:f>Sheet1!$B$2:$B$5</c:f>
              <c:numCache>
                <c:formatCode>General</c:formatCode>
                <c:ptCount val="4"/>
                <c:pt idx="0">
                  <c:v>90</c:v>
                </c:pt>
                <c:pt idx="1">
                  <c:v>70</c:v>
                </c:pt>
                <c:pt idx="2">
                  <c:v>80</c:v>
                </c:pt>
                <c:pt idx="3">
                  <c:v>90</c:v>
                </c:pt>
              </c:numCache>
            </c:numRef>
          </c:val>
          <c:extLst>
            <c:ext xmlns:c16="http://schemas.microsoft.com/office/drawing/2014/chart" uri="{C3380CC4-5D6E-409C-BE32-E72D297353CC}">
              <c16:uniqueId val="{00000000-9412-4D95-9AEC-DAA122DA3DA7}"/>
            </c:ext>
          </c:extLst>
        </c:ser>
        <c:ser>
          <c:idx val="1"/>
          <c:order val="1"/>
          <c:tx>
            <c:strRef>
              <c:f>Sheet1!$C$1</c:f>
              <c:strCache>
                <c:ptCount val="1"/>
                <c:pt idx="0">
                  <c:v>Percentage in Final exams</c:v>
                </c:pt>
              </c:strCache>
            </c:strRef>
          </c:tx>
          <c:spPr>
            <a:solidFill>
              <a:schemeClr val="dk1">
                <a:tint val="55000"/>
              </a:schemeClr>
            </a:solidFill>
            <a:ln>
              <a:noFill/>
            </a:ln>
            <a:effectLst/>
          </c:spPr>
          <c:invertIfNegative val="0"/>
          <c:cat>
            <c:strRef>
              <c:f>Sheet1!$A$2:$A$5</c:f>
              <c:strCache>
                <c:ptCount val="4"/>
                <c:pt idx="0">
                  <c:v>Pooja</c:v>
                </c:pt>
                <c:pt idx="1">
                  <c:v>Ritu</c:v>
                </c:pt>
                <c:pt idx="2">
                  <c:v>Aarav</c:v>
                </c:pt>
                <c:pt idx="3">
                  <c:v>Yug</c:v>
                </c:pt>
              </c:strCache>
            </c:strRef>
          </c:cat>
          <c:val>
            <c:numRef>
              <c:f>Sheet1!$C$2:$C$5</c:f>
              <c:numCache>
                <c:formatCode>General</c:formatCode>
                <c:ptCount val="4"/>
                <c:pt idx="0">
                  <c:v>80</c:v>
                </c:pt>
                <c:pt idx="1">
                  <c:v>80</c:v>
                </c:pt>
                <c:pt idx="2">
                  <c:v>90</c:v>
                </c:pt>
                <c:pt idx="3">
                  <c:v>85</c:v>
                </c:pt>
              </c:numCache>
            </c:numRef>
          </c:val>
          <c:extLst>
            <c:ext xmlns:c16="http://schemas.microsoft.com/office/drawing/2014/chart" uri="{C3380CC4-5D6E-409C-BE32-E72D297353CC}">
              <c16:uniqueId val="{00000001-9412-4D95-9AEC-DAA122DA3DA7}"/>
            </c:ext>
          </c:extLst>
        </c:ser>
        <c:dLbls>
          <c:showLegendKey val="0"/>
          <c:showVal val="0"/>
          <c:showCatName val="0"/>
          <c:showSerName val="0"/>
          <c:showPercent val="0"/>
          <c:showBubbleSize val="0"/>
        </c:dLbls>
        <c:gapWidth val="219"/>
        <c:overlap val="-27"/>
        <c:axId val="1795391088"/>
        <c:axId val="1795390000"/>
      </c:barChart>
      <c:catAx>
        <c:axId val="1795391088"/>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defRPr>
            </a:pPr>
            <a:endParaRPr lang="en-US"/>
          </a:p>
        </c:txPr>
        <c:crossAx val="1795390000"/>
        <c:crosses val="autoZero"/>
        <c:auto val="1"/>
        <c:lblAlgn val="ctr"/>
        <c:lblOffset val="100"/>
        <c:noMultiLvlLbl val="0"/>
      </c:catAx>
      <c:valAx>
        <c:axId val="17953900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defRPr>
            </a:pPr>
            <a:endParaRPr lang="en-US"/>
          </a:p>
        </c:txPr>
        <c:crossAx val="17953910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0"/>
    <c:plotArea>
      <c:layout/>
      <c:barChart>
        <c:barDir val="col"/>
        <c:grouping val="clustered"/>
        <c:varyColors val="0"/>
        <c:ser>
          <c:idx val="0"/>
          <c:order val="0"/>
          <c:tx>
            <c:strRef>
              <c:f>Sheet1!$B$1</c:f>
              <c:strCache>
                <c:ptCount val="1"/>
                <c:pt idx="0">
                  <c:v>Percentage in Half-yearly exams</c:v>
                </c:pt>
              </c:strCache>
            </c:strRef>
          </c:tx>
          <c:spPr>
            <a:solidFill>
              <a:schemeClr val="dk1">
                <a:tint val="88500"/>
              </a:schemeClr>
            </a:solidFill>
            <a:ln>
              <a:noFill/>
            </a:ln>
            <a:effectLst/>
          </c:spPr>
          <c:invertIfNegative val="0"/>
          <c:cat>
            <c:strRef>
              <c:f>Sheet1!$A$2:$A$5</c:f>
              <c:strCache>
                <c:ptCount val="4"/>
                <c:pt idx="0">
                  <c:v>Pooja</c:v>
                </c:pt>
                <c:pt idx="1">
                  <c:v>Ritu</c:v>
                </c:pt>
                <c:pt idx="2">
                  <c:v>Aarav</c:v>
                </c:pt>
                <c:pt idx="3">
                  <c:v>Yug</c:v>
                </c:pt>
              </c:strCache>
            </c:strRef>
          </c:cat>
          <c:val>
            <c:numRef>
              <c:f>Sheet1!$B$2:$B$5</c:f>
              <c:numCache>
                <c:formatCode>General</c:formatCode>
                <c:ptCount val="4"/>
                <c:pt idx="0">
                  <c:v>90</c:v>
                </c:pt>
                <c:pt idx="1">
                  <c:v>70</c:v>
                </c:pt>
                <c:pt idx="2">
                  <c:v>80</c:v>
                </c:pt>
                <c:pt idx="3">
                  <c:v>90</c:v>
                </c:pt>
              </c:numCache>
            </c:numRef>
          </c:val>
          <c:extLst>
            <c:ext xmlns:c16="http://schemas.microsoft.com/office/drawing/2014/chart" uri="{C3380CC4-5D6E-409C-BE32-E72D297353CC}">
              <c16:uniqueId val="{00000000-9412-4D95-9AEC-DAA122DA3DA7}"/>
            </c:ext>
          </c:extLst>
        </c:ser>
        <c:ser>
          <c:idx val="1"/>
          <c:order val="1"/>
          <c:tx>
            <c:strRef>
              <c:f>Sheet1!$C$1</c:f>
              <c:strCache>
                <c:ptCount val="1"/>
                <c:pt idx="0">
                  <c:v>Percentage in Final exams</c:v>
                </c:pt>
              </c:strCache>
            </c:strRef>
          </c:tx>
          <c:spPr>
            <a:solidFill>
              <a:schemeClr val="dk1">
                <a:tint val="55000"/>
              </a:schemeClr>
            </a:solidFill>
            <a:ln>
              <a:noFill/>
            </a:ln>
            <a:effectLst/>
          </c:spPr>
          <c:invertIfNegative val="0"/>
          <c:cat>
            <c:strRef>
              <c:f>Sheet1!$A$2:$A$5</c:f>
              <c:strCache>
                <c:ptCount val="4"/>
                <c:pt idx="0">
                  <c:v>Pooja</c:v>
                </c:pt>
                <c:pt idx="1">
                  <c:v>Ritu</c:v>
                </c:pt>
                <c:pt idx="2">
                  <c:v>Aarav</c:v>
                </c:pt>
                <c:pt idx="3">
                  <c:v>Yug</c:v>
                </c:pt>
              </c:strCache>
            </c:strRef>
          </c:cat>
          <c:val>
            <c:numRef>
              <c:f>Sheet1!$C$2:$C$5</c:f>
              <c:numCache>
                <c:formatCode>General</c:formatCode>
                <c:ptCount val="4"/>
                <c:pt idx="0">
                  <c:v>80</c:v>
                </c:pt>
                <c:pt idx="1">
                  <c:v>80</c:v>
                </c:pt>
                <c:pt idx="2">
                  <c:v>90</c:v>
                </c:pt>
                <c:pt idx="3">
                  <c:v>85</c:v>
                </c:pt>
              </c:numCache>
            </c:numRef>
          </c:val>
          <c:extLst>
            <c:ext xmlns:c16="http://schemas.microsoft.com/office/drawing/2014/chart" uri="{C3380CC4-5D6E-409C-BE32-E72D297353CC}">
              <c16:uniqueId val="{00000001-9412-4D95-9AEC-DAA122DA3DA7}"/>
            </c:ext>
          </c:extLst>
        </c:ser>
        <c:dLbls>
          <c:showLegendKey val="0"/>
          <c:showVal val="0"/>
          <c:showCatName val="0"/>
          <c:showSerName val="0"/>
          <c:showPercent val="0"/>
          <c:showBubbleSize val="0"/>
        </c:dLbls>
        <c:gapWidth val="219"/>
        <c:overlap val="-27"/>
        <c:axId val="1795391088"/>
        <c:axId val="1795390000"/>
      </c:barChart>
      <c:catAx>
        <c:axId val="1795391088"/>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defRPr>
            </a:pPr>
            <a:endParaRPr lang="en-US"/>
          </a:p>
        </c:txPr>
        <c:crossAx val="1795390000"/>
        <c:crosses val="autoZero"/>
        <c:auto val="1"/>
        <c:lblAlgn val="ctr"/>
        <c:lblOffset val="100"/>
        <c:noMultiLvlLbl val="0"/>
      </c:catAx>
      <c:valAx>
        <c:axId val="17953900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defRPr>
            </a:pPr>
            <a:endParaRPr lang="en-US"/>
          </a:p>
        </c:txPr>
        <c:crossAx val="17953910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0"/>
    <c:plotArea>
      <c:layout/>
      <c:barChart>
        <c:barDir val="col"/>
        <c:grouping val="clustered"/>
        <c:varyColors val="0"/>
        <c:ser>
          <c:idx val="0"/>
          <c:order val="0"/>
          <c:tx>
            <c:strRef>
              <c:f>Sheet1!$B$1</c:f>
              <c:strCache>
                <c:ptCount val="1"/>
                <c:pt idx="0">
                  <c:v>Percentage in Half-yearly exams</c:v>
                </c:pt>
              </c:strCache>
            </c:strRef>
          </c:tx>
          <c:spPr>
            <a:solidFill>
              <a:schemeClr val="dk1">
                <a:tint val="88500"/>
              </a:schemeClr>
            </a:solidFill>
            <a:ln>
              <a:noFill/>
            </a:ln>
            <a:effectLst/>
          </c:spPr>
          <c:invertIfNegative val="0"/>
          <c:cat>
            <c:strRef>
              <c:f>Sheet1!$A$2:$A$5</c:f>
              <c:strCache>
                <c:ptCount val="4"/>
                <c:pt idx="0">
                  <c:v>Pooja</c:v>
                </c:pt>
                <c:pt idx="1">
                  <c:v>Ritu</c:v>
                </c:pt>
                <c:pt idx="2">
                  <c:v>Aarav</c:v>
                </c:pt>
                <c:pt idx="3">
                  <c:v>Yug</c:v>
                </c:pt>
              </c:strCache>
            </c:strRef>
          </c:cat>
          <c:val>
            <c:numRef>
              <c:f>Sheet1!$B$2:$B$5</c:f>
              <c:numCache>
                <c:formatCode>General</c:formatCode>
                <c:ptCount val="4"/>
                <c:pt idx="0">
                  <c:v>90</c:v>
                </c:pt>
                <c:pt idx="1">
                  <c:v>70</c:v>
                </c:pt>
                <c:pt idx="2">
                  <c:v>80</c:v>
                </c:pt>
                <c:pt idx="3">
                  <c:v>90</c:v>
                </c:pt>
              </c:numCache>
            </c:numRef>
          </c:val>
          <c:extLst>
            <c:ext xmlns:c16="http://schemas.microsoft.com/office/drawing/2014/chart" uri="{C3380CC4-5D6E-409C-BE32-E72D297353CC}">
              <c16:uniqueId val="{00000000-9412-4D95-9AEC-DAA122DA3DA7}"/>
            </c:ext>
          </c:extLst>
        </c:ser>
        <c:ser>
          <c:idx val="1"/>
          <c:order val="1"/>
          <c:tx>
            <c:strRef>
              <c:f>Sheet1!$C$1</c:f>
              <c:strCache>
                <c:ptCount val="1"/>
                <c:pt idx="0">
                  <c:v>Percentage in Final exams</c:v>
                </c:pt>
              </c:strCache>
            </c:strRef>
          </c:tx>
          <c:spPr>
            <a:solidFill>
              <a:schemeClr val="dk1">
                <a:tint val="55000"/>
              </a:schemeClr>
            </a:solidFill>
            <a:ln>
              <a:noFill/>
            </a:ln>
            <a:effectLst/>
          </c:spPr>
          <c:invertIfNegative val="0"/>
          <c:cat>
            <c:strRef>
              <c:f>Sheet1!$A$2:$A$5</c:f>
              <c:strCache>
                <c:ptCount val="4"/>
                <c:pt idx="0">
                  <c:v>Pooja</c:v>
                </c:pt>
                <c:pt idx="1">
                  <c:v>Ritu</c:v>
                </c:pt>
                <c:pt idx="2">
                  <c:v>Aarav</c:v>
                </c:pt>
                <c:pt idx="3">
                  <c:v>Yug</c:v>
                </c:pt>
              </c:strCache>
            </c:strRef>
          </c:cat>
          <c:val>
            <c:numRef>
              <c:f>Sheet1!$C$2:$C$5</c:f>
              <c:numCache>
                <c:formatCode>General</c:formatCode>
                <c:ptCount val="4"/>
                <c:pt idx="0">
                  <c:v>80</c:v>
                </c:pt>
                <c:pt idx="1">
                  <c:v>80</c:v>
                </c:pt>
                <c:pt idx="2">
                  <c:v>90</c:v>
                </c:pt>
                <c:pt idx="3">
                  <c:v>85</c:v>
                </c:pt>
              </c:numCache>
            </c:numRef>
          </c:val>
          <c:extLst>
            <c:ext xmlns:c16="http://schemas.microsoft.com/office/drawing/2014/chart" uri="{C3380CC4-5D6E-409C-BE32-E72D297353CC}">
              <c16:uniqueId val="{00000001-9412-4D95-9AEC-DAA122DA3DA7}"/>
            </c:ext>
          </c:extLst>
        </c:ser>
        <c:dLbls>
          <c:showLegendKey val="0"/>
          <c:showVal val="0"/>
          <c:showCatName val="0"/>
          <c:showSerName val="0"/>
          <c:showPercent val="0"/>
          <c:showBubbleSize val="0"/>
        </c:dLbls>
        <c:gapWidth val="219"/>
        <c:overlap val="-27"/>
        <c:axId val="1795391088"/>
        <c:axId val="1795390000"/>
      </c:barChart>
      <c:catAx>
        <c:axId val="1795391088"/>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defRPr>
            </a:pPr>
            <a:endParaRPr lang="en-US"/>
          </a:p>
        </c:txPr>
        <c:crossAx val="1795390000"/>
        <c:crosses val="autoZero"/>
        <c:auto val="1"/>
        <c:lblAlgn val="ctr"/>
        <c:lblOffset val="100"/>
        <c:noMultiLvlLbl val="0"/>
      </c:catAx>
      <c:valAx>
        <c:axId val="17953900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defRPr>
            </a:pPr>
            <a:endParaRPr lang="en-US"/>
          </a:p>
        </c:txPr>
        <c:crossAx val="17953910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Percentage of kids who liked them</c:v>
                </c:pt>
              </c:strCache>
            </c:strRef>
          </c:tx>
          <c:dPt>
            <c:idx val="0"/>
            <c:bubble3D val="0"/>
            <c:spPr>
              <a:solidFill>
                <a:schemeClr val="accent3">
                  <a:shade val="58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1-BE7A-4A75-BD13-D090A29191B7}"/>
              </c:ext>
            </c:extLst>
          </c:dPt>
          <c:dPt>
            <c:idx val="1"/>
            <c:bubble3D val="0"/>
            <c:spPr>
              <a:solidFill>
                <a:schemeClr val="accent3">
                  <a:shade val="86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3-BE7A-4A75-BD13-D090A29191B7}"/>
              </c:ext>
            </c:extLst>
          </c:dPt>
          <c:dPt>
            <c:idx val="2"/>
            <c:bubble3D val="0"/>
            <c:spPr>
              <a:solidFill>
                <a:schemeClr val="accent3">
                  <a:tint val="86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5-BE7A-4A75-BD13-D090A29191B7}"/>
              </c:ext>
            </c:extLst>
          </c:dPt>
          <c:dPt>
            <c:idx val="3"/>
            <c:bubble3D val="0"/>
            <c:spPr>
              <a:solidFill>
                <a:schemeClr val="accent3">
                  <a:tint val="58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7-BE7A-4A75-BD13-D090A29191B7}"/>
              </c:ext>
            </c:extLst>
          </c:dPt>
          <c:dLbls>
            <c:dLbl>
              <c:idx val="0"/>
              <c:spPr>
                <a:noFill/>
                <a:ln>
                  <a:solidFill>
                    <a:srgbClr val="FF0000"/>
                  </a:solidFill>
                </a:ln>
                <a:effectLst/>
              </c:spPr>
              <c:txPr>
                <a:bodyPr rot="0" spcFirstLastPara="1" vertOverflow="ellipsis" vert="horz" wrap="square" lIns="38100" tIns="19050" rIns="38100" bIns="19050" anchor="ctr" anchorCtr="1">
                  <a:noAutofit/>
                </a:bodyPr>
                <a:lstStyle/>
                <a:p>
                  <a:pPr>
                    <a:defRPr sz="1197" b="1" i="0" u="none" strike="noStrike" kern="1200" baseline="0">
                      <a:solidFill>
                        <a:srgbClr val="002060"/>
                      </a:solidFill>
                      <a:latin typeface="Calibri" panose="020F0502020204030204" pitchFamily="34" charset="0"/>
                      <a:ea typeface="Calibri" panose="020F0502020204030204" pitchFamily="34" charset="0"/>
                      <a:cs typeface="Calibri" panose="020F0502020204030204" pitchFamily="34" charset="0"/>
                    </a:defRPr>
                  </a:pPr>
                  <a:endParaRPr lang="en-US"/>
                </a:p>
              </c:txPr>
              <c:dLblPos val="bestFit"/>
              <c:showLegendKey val="0"/>
              <c:showVal val="1"/>
              <c:showCatName val="0"/>
              <c:showSerName val="0"/>
              <c:showPercent val="0"/>
              <c:showBubbleSize val="0"/>
              <c:extLst>
                <c:ext xmlns:c15="http://schemas.microsoft.com/office/drawing/2012/chart" uri="{CE6537A1-D6FC-4f65-9D91-7224C49458BB}">
                  <c15:layout>
                    <c:manualLayout>
                      <c:w val="7.3573557758139438E-2"/>
                      <c:h val="7.0891185936974951E-2"/>
                    </c:manualLayout>
                  </c15:layout>
                </c:ext>
                <c:ext xmlns:c16="http://schemas.microsoft.com/office/drawing/2014/chart" uri="{C3380CC4-5D6E-409C-BE32-E72D297353CC}">
                  <c16:uniqueId val="{00000001-BE7A-4A75-BD13-D090A29191B7}"/>
                </c:ext>
              </c:extLst>
            </c:dLbl>
            <c:dLbl>
              <c:idx val="1"/>
              <c:layout>
                <c:manualLayout>
                  <c:x val="-1.7430863501827491E-2"/>
                  <c:y val="-0.15275275498778104"/>
                </c:manualLayout>
              </c:layout>
              <c:spPr>
                <a:noFill/>
                <a:ln>
                  <a:solidFill>
                    <a:srgbClr val="FF0000"/>
                  </a:solidFill>
                </a:ln>
                <a:effectLst/>
              </c:spPr>
              <c:txPr>
                <a:bodyPr rot="0" spcFirstLastPara="1" vertOverflow="ellipsis" vert="horz" wrap="square" lIns="38100" tIns="19050" rIns="38100" bIns="19050" anchor="ctr" anchorCtr="1">
                  <a:noAutofit/>
                </a:bodyPr>
                <a:lstStyle/>
                <a:p>
                  <a:pPr>
                    <a:defRPr sz="1197" b="1" i="0" u="none" strike="noStrike" kern="1200" baseline="0">
                      <a:solidFill>
                        <a:srgbClr val="002060"/>
                      </a:solidFill>
                      <a:latin typeface="Calibri" panose="020F0502020204030204" pitchFamily="34" charset="0"/>
                      <a:ea typeface="Calibri" panose="020F0502020204030204" pitchFamily="34" charset="0"/>
                      <a:cs typeface="Calibri" panose="020F0502020204030204" pitchFamily="34" charset="0"/>
                    </a:defRPr>
                  </a:pPr>
                  <a:endParaRPr lang="en-US"/>
                </a:p>
              </c:txPr>
              <c:dLblPos val="bestFit"/>
              <c:showLegendKey val="0"/>
              <c:showVal val="1"/>
              <c:showCatName val="0"/>
              <c:showSerName val="0"/>
              <c:showPercent val="0"/>
              <c:showBubbleSize val="0"/>
              <c:extLst>
                <c:ext xmlns:c15="http://schemas.microsoft.com/office/drawing/2012/chart" uri="{CE6537A1-D6FC-4f65-9D91-7224C49458BB}">
                  <c15:layout>
                    <c:manualLayout>
                      <c:w val="5.8741797364623594E-2"/>
                      <c:h val="9.8141757811148117E-2"/>
                    </c:manualLayout>
                  </c15:layout>
                </c:ext>
                <c:ext xmlns:c16="http://schemas.microsoft.com/office/drawing/2014/chart" uri="{C3380CC4-5D6E-409C-BE32-E72D297353CC}">
                  <c16:uniqueId val="{00000003-BE7A-4A75-BD13-D090A29191B7}"/>
                </c:ext>
              </c:extLst>
            </c:dLbl>
            <c:dLbl>
              <c:idx val="2"/>
              <c:layout>
                <c:manualLayout>
                  <c:x val="6.4690551301361934E-2"/>
                  <c:y val="2.1912409753287506E-2"/>
                </c:manualLayout>
              </c:layout>
              <c:spPr>
                <a:noFill/>
                <a:ln>
                  <a:solidFill>
                    <a:srgbClr val="FF0000"/>
                  </a:solidFill>
                </a:ln>
                <a:effectLst/>
              </c:spPr>
              <c:txPr>
                <a:bodyPr rot="0" spcFirstLastPara="1" vertOverflow="ellipsis" vert="horz" wrap="square" lIns="38100" tIns="19050" rIns="38100" bIns="19050" anchor="ctr" anchorCtr="1">
                  <a:noAutofit/>
                </a:bodyPr>
                <a:lstStyle/>
                <a:p>
                  <a:pPr>
                    <a:defRPr sz="1197" b="1" i="0" u="none" strike="noStrike" kern="1200" baseline="0">
                      <a:solidFill>
                        <a:srgbClr val="002060"/>
                      </a:solidFill>
                      <a:latin typeface="Calibri" panose="020F0502020204030204" pitchFamily="34" charset="0"/>
                      <a:ea typeface="Calibri" panose="020F0502020204030204" pitchFamily="34" charset="0"/>
                      <a:cs typeface="Calibri" panose="020F0502020204030204" pitchFamily="34" charset="0"/>
                    </a:defRPr>
                  </a:pPr>
                  <a:endParaRPr lang="en-US"/>
                </a:p>
              </c:txPr>
              <c:dLblPos val="bestFit"/>
              <c:showLegendKey val="0"/>
              <c:showVal val="1"/>
              <c:showCatName val="0"/>
              <c:showSerName val="0"/>
              <c:showPercent val="0"/>
              <c:showBubbleSize val="0"/>
              <c:extLst>
                <c:ext xmlns:c15="http://schemas.microsoft.com/office/drawing/2012/chart" uri="{CE6537A1-D6FC-4f65-9D91-7224C49458BB}">
                  <c15:layout>
                    <c:manualLayout>
                      <c:w val="4.53647868631437E-2"/>
                      <c:h val="6.9785283436358134E-2"/>
                    </c:manualLayout>
                  </c15:layout>
                </c:ext>
                <c:ext xmlns:c16="http://schemas.microsoft.com/office/drawing/2014/chart" uri="{C3380CC4-5D6E-409C-BE32-E72D297353CC}">
                  <c16:uniqueId val="{00000005-BE7A-4A75-BD13-D090A29191B7}"/>
                </c:ext>
              </c:extLst>
            </c:dLbl>
            <c:spPr>
              <a:noFill/>
              <a:ln>
                <a:solidFill>
                  <a:srgbClr val="FF0000"/>
                </a:solidFill>
              </a:ln>
              <a:effectLst/>
            </c:spPr>
            <c:txPr>
              <a:bodyPr rot="0" spcFirstLastPara="1" vertOverflow="ellipsis" vert="horz" wrap="square" lIns="38100" tIns="19050" rIns="38100" bIns="19050" anchor="ctr" anchorCtr="1">
                <a:spAutoFit/>
              </a:bodyPr>
              <a:lstStyle/>
              <a:p>
                <a:pPr>
                  <a:defRPr sz="1197" b="1" i="0" u="none" strike="noStrike" kern="1200" baseline="0">
                    <a:solidFill>
                      <a:srgbClr val="002060"/>
                    </a:solidFill>
                    <a:latin typeface="Calibri" panose="020F0502020204030204" pitchFamily="34" charset="0"/>
                    <a:ea typeface="Calibri" panose="020F0502020204030204" pitchFamily="34" charset="0"/>
                    <a:cs typeface="Calibri" panose="020F0502020204030204" pitchFamily="34" charset="0"/>
                  </a:defRPr>
                </a:pPr>
                <a:endParaRPr lang="en-US"/>
              </a:p>
            </c:txPr>
            <c:dLblPos val="bestFit"/>
            <c:showLegendKey val="0"/>
            <c:showVal val="1"/>
            <c:showCatName val="0"/>
            <c:showSerName val="0"/>
            <c:showPercent val="0"/>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5 Star</c:v>
                </c:pt>
                <c:pt idx="1">
                  <c:v>Dairy Milk</c:v>
                </c:pt>
                <c:pt idx="2">
                  <c:v>Perk</c:v>
                </c:pt>
                <c:pt idx="3">
                  <c:v>Kit Kat</c:v>
                </c:pt>
              </c:strCache>
            </c:strRef>
          </c:cat>
          <c:val>
            <c:numRef>
              <c:f>Sheet1!$B$2:$B$5</c:f>
              <c:numCache>
                <c:formatCode>General</c:formatCode>
                <c:ptCount val="4"/>
                <c:pt idx="0">
                  <c:v>26.67</c:v>
                </c:pt>
                <c:pt idx="1">
                  <c:v>40</c:v>
                </c:pt>
                <c:pt idx="2">
                  <c:v>20</c:v>
                </c:pt>
                <c:pt idx="3">
                  <c:v>13.33</c:v>
                </c:pt>
              </c:numCache>
            </c:numRef>
          </c:val>
          <c:extLst>
            <c:ext xmlns:c16="http://schemas.microsoft.com/office/drawing/2014/chart" uri="{C3380CC4-5D6E-409C-BE32-E72D297353CC}">
              <c16:uniqueId val="{00000008-BE7A-4A75-BD13-D090A29191B7}"/>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layout>
        <c:manualLayout>
          <c:xMode val="edge"/>
          <c:yMode val="edge"/>
          <c:x val="0.27963113156869146"/>
          <c:y val="0.89531079923951062"/>
          <c:w val="0.49591790518122164"/>
          <c:h val="8.7675316135615397E-2"/>
        </c:manualLayout>
      </c:layout>
      <c:overlay val="0"/>
      <c:spPr>
        <a:solidFill>
          <a:schemeClr val="lt1">
            <a:alpha val="78000"/>
          </a:schemeClr>
        </a:solidFill>
        <a:ln>
          <a:noFill/>
        </a:ln>
        <a:effectLst/>
      </c:spPr>
      <c:txPr>
        <a:bodyPr rot="0" spcFirstLastPara="1" vertOverflow="ellipsis" vert="horz" wrap="square" anchor="ctr" anchorCtr="1"/>
        <a:lstStyle/>
        <a:p>
          <a:pPr>
            <a:defRPr sz="1400" b="1" i="0" u="none" strike="noStrike" kern="1200" baseline="0">
              <a:solidFill>
                <a:schemeClr val="dk1">
                  <a:lumMod val="65000"/>
                  <a:lumOff val="35000"/>
                </a:schemeClr>
              </a:solidFill>
              <a:latin typeface="Calibri" panose="020F0502020204030204" pitchFamily="34" charset="0"/>
              <a:ea typeface="Calibri" panose="020F0502020204030204" pitchFamily="34" charset="0"/>
              <a:cs typeface="Calibri" panose="020F0502020204030204" pitchFamily="34" charset="0"/>
            </a:defRPr>
          </a:pPr>
          <a:endParaRPr lang="en-US"/>
        </a:p>
      </c:txPr>
    </c:legend>
    <c:plotVisOnly val="1"/>
    <c:dispBlanksAs val="gap"/>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userShapes r:id="rId4"/>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6"/>
            </a:solidFill>
            <a:ln>
              <a:noFill/>
            </a:ln>
            <a:effectLst/>
          </c:spPr>
          <c:invertIfNegative val="0"/>
          <c:cat>
            <c:strRef>
              <c:f>Sheet1!$A$2:$A$6</c:f>
              <c:strCache>
                <c:ptCount val="5"/>
                <c:pt idx="0">
                  <c:v>James</c:v>
                </c:pt>
                <c:pt idx="1">
                  <c:v>John</c:v>
                </c:pt>
                <c:pt idx="2">
                  <c:v>Andrew</c:v>
                </c:pt>
                <c:pt idx="3">
                  <c:v>Sarah</c:v>
                </c:pt>
                <c:pt idx="4">
                  <c:v>Cynthia</c:v>
                </c:pt>
              </c:strCache>
            </c:strRef>
          </c:cat>
          <c:val>
            <c:numRef>
              <c:f>Sheet1!$B$2:$B$6</c:f>
              <c:numCache>
                <c:formatCode>General</c:formatCode>
                <c:ptCount val="5"/>
                <c:pt idx="0">
                  <c:v>90</c:v>
                </c:pt>
                <c:pt idx="1">
                  <c:v>85</c:v>
                </c:pt>
                <c:pt idx="2">
                  <c:v>95</c:v>
                </c:pt>
                <c:pt idx="3">
                  <c:v>100</c:v>
                </c:pt>
                <c:pt idx="4">
                  <c:v>100</c:v>
                </c:pt>
              </c:numCache>
            </c:numRef>
          </c:val>
          <c:extLst>
            <c:ext xmlns:c16="http://schemas.microsoft.com/office/drawing/2014/chart" uri="{C3380CC4-5D6E-409C-BE32-E72D297353CC}">
              <c16:uniqueId val="{00000000-DEAA-4C7E-BFB4-668A5007ADB3}"/>
            </c:ext>
          </c:extLst>
        </c:ser>
        <c:ser>
          <c:idx val="1"/>
          <c:order val="1"/>
          <c:tx>
            <c:strRef>
              <c:f>Sheet1!$C$1</c:f>
              <c:strCache>
                <c:ptCount val="1"/>
                <c:pt idx="0">
                  <c:v>Column1</c:v>
                </c:pt>
              </c:strCache>
            </c:strRef>
          </c:tx>
          <c:spPr>
            <a:solidFill>
              <a:schemeClr val="accent5"/>
            </a:solidFill>
            <a:ln>
              <a:noFill/>
            </a:ln>
            <a:effectLst/>
          </c:spPr>
          <c:invertIfNegative val="0"/>
          <c:cat>
            <c:strRef>
              <c:f>Sheet1!$A$2:$A$6</c:f>
              <c:strCache>
                <c:ptCount val="5"/>
                <c:pt idx="0">
                  <c:v>James</c:v>
                </c:pt>
                <c:pt idx="1">
                  <c:v>John</c:v>
                </c:pt>
                <c:pt idx="2">
                  <c:v>Andrew</c:v>
                </c:pt>
                <c:pt idx="3">
                  <c:v>Sarah</c:v>
                </c:pt>
                <c:pt idx="4">
                  <c:v>Cynthia</c:v>
                </c:pt>
              </c:strCache>
            </c:strRef>
          </c:cat>
          <c:val>
            <c:numRef>
              <c:f>Sheet1!$C$2:$C$6</c:f>
              <c:numCache>
                <c:formatCode>General</c:formatCode>
                <c:ptCount val="5"/>
              </c:numCache>
            </c:numRef>
          </c:val>
          <c:extLst>
            <c:ext xmlns:c16="http://schemas.microsoft.com/office/drawing/2014/chart" uri="{C3380CC4-5D6E-409C-BE32-E72D297353CC}">
              <c16:uniqueId val="{00000001-DEAA-4C7E-BFB4-668A5007ADB3}"/>
            </c:ext>
          </c:extLst>
        </c:ser>
        <c:ser>
          <c:idx val="2"/>
          <c:order val="2"/>
          <c:tx>
            <c:strRef>
              <c:f>Sheet1!$D$1</c:f>
              <c:strCache>
                <c:ptCount val="1"/>
                <c:pt idx="0">
                  <c:v>Column2</c:v>
                </c:pt>
              </c:strCache>
            </c:strRef>
          </c:tx>
          <c:spPr>
            <a:solidFill>
              <a:schemeClr val="accent4"/>
            </a:solidFill>
            <a:ln>
              <a:noFill/>
            </a:ln>
            <a:effectLst/>
          </c:spPr>
          <c:invertIfNegative val="0"/>
          <c:cat>
            <c:strRef>
              <c:f>Sheet1!$A$2:$A$6</c:f>
              <c:strCache>
                <c:ptCount val="5"/>
                <c:pt idx="0">
                  <c:v>James</c:v>
                </c:pt>
                <c:pt idx="1">
                  <c:v>John</c:v>
                </c:pt>
                <c:pt idx="2">
                  <c:v>Andrew</c:v>
                </c:pt>
                <c:pt idx="3">
                  <c:v>Sarah</c:v>
                </c:pt>
                <c:pt idx="4">
                  <c:v>Cynthia</c:v>
                </c:pt>
              </c:strCache>
            </c:strRef>
          </c:cat>
          <c:val>
            <c:numRef>
              <c:f>Sheet1!$D$2:$D$6</c:f>
              <c:numCache>
                <c:formatCode>General</c:formatCode>
                <c:ptCount val="5"/>
              </c:numCache>
            </c:numRef>
          </c:val>
          <c:extLst>
            <c:ext xmlns:c16="http://schemas.microsoft.com/office/drawing/2014/chart" uri="{C3380CC4-5D6E-409C-BE32-E72D297353CC}">
              <c16:uniqueId val="{00000002-DEAA-4C7E-BFB4-668A5007ADB3}"/>
            </c:ext>
          </c:extLst>
        </c:ser>
        <c:dLbls>
          <c:showLegendKey val="0"/>
          <c:showVal val="0"/>
          <c:showCatName val="0"/>
          <c:showSerName val="0"/>
          <c:showPercent val="0"/>
          <c:showBubbleSize val="0"/>
        </c:dLbls>
        <c:gapWidth val="219"/>
        <c:overlap val="-27"/>
        <c:axId val="1860563104"/>
        <c:axId val="1860565280"/>
      </c:barChart>
      <c:catAx>
        <c:axId val="18605631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defRPr>
            </a:pPr>
            <a:endParaRPr lang="en-US"/>
          </a:p>
        </c:txPr>
        <c:crossAx val="1860565280"/>
        <c:crosses val="autoZero"/>
        <c:auto val="1"/>
        <c:lblAlgn val="ctr"/>
        <c:lblOffset val="100"/>
        <c:noMultiLvlLbl val="0"/>
      </c:catAx>
      <c:valAx>
        <c:axId val="1860565280"/>
        <c:scaling>
          <c:orientation val="minMax"/>
          <c:max val="1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defRPr>
            </a:pPr>
            <a:endParaRPr lang="en-US"/>
          </a:p>
        </c:txPr>
        <c:crossAx val="1860563104"/>
        <c:crosses val="autoZero"/>
        <c:crossBetween val="between"/>
      </c:valAx>
      <c:spPr>
        <a:noFill/>
        <a:ln>
          <a:noFill/>
        </a:ln>
        <a:effectLst/>
      </c:spPr>
    </c:plotArea>
    <c:plotVisOnly val="1"/>
    <c:dispBlanksAs val="gap"/>
    <c:showDLblsOverMax val="0"/>
  </c:chart>
  <c:spPr>
    <a:noFill/>
    <a:ln>
      <a:noFill/>
    </a:ln>
    <a:effectLst/>
  </c:spPr>
  <c:txPr>
    <a:bodyPr/>
    <a:lstStyle/>
    <a:p>
      <a:pPr>
        <a:defRPr sz="1800">
          <a:latin typeface="Calibri" panose="020F0502020204030204" pitchFamily="34" charset="0"/>
          <a:ea typeface="Calibri" panose="020F0502020204030204" pitchFamily="34" charset="0"/>
          <a:cs typeface="Calibri" panose="020F050202020403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2.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3.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4.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5.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6.xml><?xml version="1.0" encoding="utf-8"?>
<cs:colorStyle xmlns:cs="http://schemas.microsoft.com/office/drawing/2012/chartStyle" xmlns:a="http://schemas.openxmlformats.org/drawingml/2006/main" meth="withinLinear" id="16">
  <a:schemeClr val="accent3"/>
</cs:colorStyle>
</file>

<file path=ppt/charts/colors7.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0.41115</cdr:x>
      <cdr:y>0.71992</cdr:y>
    </cdr:from>
    <cdr:to>
      <cdr:x>0.52226</cdr:x>
      <cdr:y>0.8924</cdr:y>
    </cdr:to>
    <cdr:sp macro="" textlink="">
      <cdr:nvSpPr>
        <cdr:cNvPr id="3" name="TextBox 2"/>
        <cdr:cNvSpPr txBox="1"/>
      </cdr:nvSpPr>
      <cdr:spPr>
        <a:xfrm xmlns:a="http://schemas.openxmlformats.org/drawingml/2006/main">
          <a:off x="3383607" y="3816424"/>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IN" sz="1100" dirty="0"/>
        </a:p>
      </cdr:txBody>
    </cdr:sp>
  </cdr:relSizeAnchor>
  <cdr:relSizeAnchor xmlns:cdr="http://schemas.openxmlformats.org/drawingml/2006/chartDrawing">
    <cdr:from>
      <cdr:x>0.1749</cdr:x>
      <cdr:y>0.42108</cdr:y>
    </cdr:from>
    <cdr:to>
      <cdr:x>0.28602</cdr:x>
      <cdr:y>0.59357</cdr:y>
    </cdr:to>
    <cdr:sp macro="" textlink="">
      <cdr:nvSpPr>
        <cdr:cNvPr id="6" name="TextBox 5"/>
        <cdr:cNvSpPr txBox="1"/>
      </cdr:nvSpPr>
      <cdr:spPr>
        <a:xfrm xmlns:a="http://schemas.openxmlformats.org/drawingml/2006/main">
          <a:off x="1439391" y="2232248"/>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IN" sz="11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11/8/2023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hart" Target="../charts/chart7.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B90D92-1819-3D47-8648-D3DB3B00FFFB}"/>
              </a:ext>
            </a:extLst>
          </p:cNvPr>
          <p:cNvSpPr>
            <a:spLocks noGrp="1"/>
          </p:cNvSpPr>
          <p:nvPr>
            <p:ph type="ctrTitle"/>
          </p:nvPr>
        </p:nvSpPr>
        <p:spPr>
          <a:xfrm>
            <a:off x="1463039" y="2240280"/>
            <a:ext cx="9192520" cy="1709928"/>
          </a:xfrm>
        </p:spPr>
        <p:txBody>
          <a:bodyPr/>
          <a:lstStyle/>
          <a:p>
            <a:r>
              <a:rPr lang="en-IN" dirty="0">
                <a:latin typeface="Arial Rounded MT Bold" panose="020F0704030504030204" pitchFamily="34" charset="0"/>
              </a:rPr>
              <a:t>Descriptive Statistics </a:t>
            </a:r>
          </a:p>
        </p:txBody>
      </p:sp>
    </p:spTree>
    <p:extLst>
      <p:ext uri="{BB962C8B-B14F-4D97-AF65-F5344CB8AC3E}">
        <p14:creationId xmlns:p14="http://schemas.microsoft.com/office/powerpoint/2010/main" val="4097023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5A929B-8B9D-BE07-8F9F-5F921245C00A}"/>
              </a:ext>
            </a:extLst>
          </p:cNvPr>
          <p:cNvSpPr txBox="1"/>
          <p:nvPr/>
        </p:nvSpPr>
        <p:spPr>
          <a:xfrm>
            <a:off x="803412" y="476777"/>
            <a:ext cx="10585176" cy="4955203"/>
          </a:xfrm>
          <a:prstGeom prst="rect">
            <a:avLst/>
          </a:prstGeom>
          <a:noFill/>
        </p:spPr>
        <p:txBody>
          <a:bodyPr wrap="square">
            <a:spAutoFit/>
          </a:bodyPr>
          <a:lstStyle/>
          <a:p>
            <a:pPr algn="ctr" fontAlgn="base"/>
            <a:r>
              <a:rPr lang="en-US" sz="2800" i="0" dirty="0">
                <a:effectLst/>
                <a:latin typeface="Calibri" panose="020F0502020204030204" pitchFamily="34" charset="0"/>
                <a:ea typeface="Calibri" panose="020F0502020204030204" pitchFamily="34" charset="0"/>
                <a:cs typeface="Calibri" panose="020F0502020204030204" pitchFamily="34" charset="0"/>
              </a:rPr>
              <a:t>Ordinal Data</a:t>
            </a:r>
          </a:p>
          <a:p>
            <a:pPr algn="ctr" fontAlgn="base"/>
            <a:endParaRPr lang="en-US" b="1" i="0" dirty="0">
              <a:effectLst/>
              <a:latin typeface="Calibri" panose="020F0502020204030204" pitchFamily="34" charset="0"/>
              <a:ea typeface="Calibri" panose="020F0502020204030204" pitchFamily="34" charset="0"/>
              <a:cs typeface="Calibri" panose="020F0502020204030204" pitchFamily="34" charset="0"/>
            </a:endParaRPr>
          </a:p>
          <a:p>
            <a:pPr algn="l" fontAlgn="base"/>
            <a:r>
              <a:rPr lang="en-US" b="0" i="0" dirty="0">
                <a:solidFill>
                  <a:srgbClr val="00B050"/>
                </a:solidFill>
                <a:effectLst/>
                <a:latin typeface="Calibri" panose="020F0502020204030204" pitchFamily="34" charset="0"/>
                <a:ea typeface="Calibri" panose="020F0502020204030204" pitchFamily="34" charset="0"/>
                <a:cs typeface="Calibri" panose="020F0502020204030204" pitchFamily="34" charset="0"/>
              </a:rPr>
              <a:t>Ordinal data have natural ordering </a:t>
            </a:r>
            <a:r>
              <a:rPr lang="en-US" b="0" i="0" dirty="0">
                <a:solidFill>
                  <a:srgbClr val="444444"/>
                </a:solidFill>
                <a:effectLst/>
                <a:latin typeface="Calibri" panose="020F0502020204030204" pitchFamily="34" charset="0"/>
                <a:ea typeface="Calibri" panose="020F0502020204030204" pitchFamily="34" charset="0"/>
                <a:cs typeface="Calibri" panose="020F0502020204030204" pitchFamily="34" charset="0"/>
              </a:rPr>
              <a:t>where a number is present in some kind of order by their position on the scale. These data are used for observation like customer satisfaction, happiness, etc., but we can’t do any arithmetical tasks on them. </a:t>
            </a:r>
          </a:p>
          <a:p>
            <a:pPr algn="l" fontAlgn="base"/>
            <a:endParaRPr lang="en-US" dirty="0">
              <a:solidFill>
                <a:srgbClr val="444444"/>
              </a:solidFill>
              <a:latin typeface="Calibri" panose="020F0502020204030204" pitchFamily="34" charset="0"/>
              <a:ea typeface="Calibri" panose="020F0502020204030204" pitchFamily="34" charset="0"/>
              <a:cs typeface="Calibri" panose="020F0502020204030204" pitchFamily="34" charset="0"/>
            </a:endParaRPr>
          </a:p>
          <a:p>
            <a:pPr algn="l" fontAlgn="base"/>
            <a:r>
              <a:rPr lang="en-US" b="1" i="0" dirty="0">
                <a:effectLst/>
                <a:latin typeface="Calibri" panose="020F0502020204030204" pitchFamily="34" charset="0"/>
                <a:ea typeface="Calibri" panose="020F0502020204030204" pitchFamily="34" charset="0"/>
                <a:cs typeface="Calibri" panose="020F0502020204030204" pitchFamily="34" charset="0"/>
              </a:rPr>
              <a:t>Examples of Ordinal Data :</a:t>
            </a:r>
          </a:p>
          <a:p>
            <a:pPr algn="l" fontAlgn="base"/>
            <a:endParaRPr lang="en-US" b="1" i="0" dirty="0">
              <a:effectLst/>
              <a:latin typeface="Calibri" panose="020F0502020204030204" pitchFamily="34" charset="0"/>
              <a:ea typeface="Calibri" panose="020F0502020204030204" pitchFamily="34" charset="0"/>
              <a:cs typeface="Calibri" panose="020F0502020204030204" pitchFamily="34" charset="0"/>
            </a:endParaRPr>
          </a:p>
          <a:p>
            <a:pPr marL="285750" indent="-285750" fontAlgn="base">
              <a:buFont typeface="Arial" panose="020B0604020202020204" pitchFamily="34" charset="0"/>
              <a:buChar char="•"/>
            </a:pPr>
            <a:r>
              <a:rPr lang="en-US" b="0" i="0" dirty="0">
                <a:solidFill>
                  <a:srgbClr val="444444"/>
                </a:solidFill>
                <a:effectLst/>
                <a:latin typeface="Calibri" panose="020F0502020204030204" pitchFamily="34" charset="0"/>
                <a:ea typeface="Calibri" panose="020F0502020204030204" pitchFamily="34" charset="0"/>
                <a:cs typeface="Calibri" panose="020F0502020204030204" pitchFamily="34" charset="0"/>
              </a:rPr>
              <a:t>When companies ask for feedback, experience, or satisfaction on a scale of 1 to 10</a:t>
            </a:r>
          </a:p>
          <a:p>
            <a:pPr marL="285750" indent="-285750" fontAlgn="base">
              <a:buFont typeface="Arial" panose="020B0604020202020204" pitchFamily="34" charset="0"/>
              <a:buChar char="•"/>
            </a:pPr>
            <a:endParaRPr lang="en-US" b="0" i="0" dirty="0">
              <a:solidFill>
                <a:srgbClr val="444444"/>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fontAlgn="base">
              <a:buFont typeface="Arial" panose="020B0604020202020204" pitchFamily="34" charset="0"/>
              <a:buChar char="•"/>
            </a:pPr>
            <a:r>
              <a:rPr lang="en-US" b="0" i="0" dirty="0">
                <a:solidFill>
                  <a:srgbClr val="444444"/>
                </a:solidFill>
                <a:effectLst/>
                <a:latin typeface="Calibri" panose="020F0502020204030204" pitchFamily="34" charset="0"/>
                <a:ea typeface="Calibri" panose="020F0502020204030204" pitchFamily="34" charset="0"/>
                <a:cs typeface="Calibri" panose="020F0502020204030204" pitchFamily="34" charset="0"/>
              </a:rPr>
              <a:t>Letter grades in the exam (A, B, C, D, etc.)</a:t>
            </a:r>
          </a:p>
          <a:p>
            <a:pPr marL="285750" indent="-285750" fontAlgn="base">
              <a:buFont typeface="Arial" panose="020B0604020202020204" pitchFamily="34" charset="0"/>
              <a:buChar char="•"/>
            </a:pPr>
            <a:endParaRPr lang="en-US" b="0" i="0" dirty="0">
              <a:solidFill>
                <a:srgbClr val="444444"/>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fontAlgn="base">
              <a:buFont typeface="Arial" panose="020B0604020202020204" pitchFamily="34" charset="0"/>
              <a:buChar char="•"/>
            </a:pPr>
            <a:r>
              <a:rPr lang="en-US" b="0" i="0" dirty="0">
                <a:solidFill>
                  <a:srgbClr val="444444"/>
                </a:solidFill>
                <a:effectLst/>
                <a:latin typeface="Calibri" panose="020F0502020204030204" pitchFamily="34" charset="0"/>
                <a:ea typeface="Calibri" panose="020F0502020204030204" pitchFamily="34" charset="0"/>
                <a:cs typeface="Calibri" panose="020F0502020204030204" pitchFamily="34" charset="0"/>
              </a:rPr>
              <a:t>Ranking of people in a competition (First, Second, Third, etc.)</a:t>
            </a:r>
          </a:p>
          <a:p>
            <a:pPr marL="285750" indent="-285750" fontAlgn="base">
              <a:buFont typeface="Arial" panose="020B0604020202020204" pitchFamily="34" charset="0"/>
              <a:buChar char="•"/>
            </a:pPr>
            <a:endParaRPr lang="en-US" b="0" i="0" dirty="0">
              <a:solidFill>
                <a:srgbClr val="444444"/>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fontAlgn="base">
              <a:buFont typeface="Arial" panose="020B0604020202020204" pitchFamily="34" charset="0"/>
              <a:buChar char="•"/>
            </a:pPr>
            <a:r>
              <a:rPr lang="en-US" b="0" i="0" dirty="0">
                <a:solidFill>
                  <a:srgbClr val="444444"/>
                </a:solidFill>
                <a:effectLst/>
                <a:latin typeface="Calibri" panose="020F0502020204030204" pitchFamily="34" charset="0"/>
                <a:ea typeface="Calibri" panose="020F0502020204030204" pitchFamily="34" charset="0"/>
                <a:cs typeface="Calibri" panose="020F0502020204030204" pitchFamily="34" charset="0"/>
              </a:rPr>
              <a:t>Economic Status (High, Medium, and Low)</a:t>
            </a:r>
          </a:p>
          <a:p>
            <a:pPr marL="285750" indent="-285750" fontAlgn="base">
              <a:buFont typeface="Arial" panose="020B0604020202020204" pitchFamily="34" charset="0"/>
              <a:buChar char="•"/>
            </a:pPr>
            <a:endParaRPr lang="en-US" b="0" i="0" dirty="0">
              <a:solidFill>
                <a:srgbClr val="444444"/>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fontAlgn="base">
              <a:buFont typeface="Arial" panose="020B0604020202020204" pitchFamily="34" charset="0"/>
              <a:buChar char="•"/>
            </a:pPr>
            <a:r>
              <a:rPr lang="en-US" b="0" i="0" dirty="0">
                <a:solidFill>
                  <a:srgbClr val="444444"/>
                </a:solidFill>
                <a:effectLst/>
                <a:latin typeface="Calibri" panose="020F0502020204030204" pitchFamily="34" charset="0"/>
                <a:ea typeface="Calibri" panose="020F0502020204030204" pitchFamily="34" charset="0"/>
                <a:cs typeface="Calibri" panose="020F0502020204030204" pitchFamily="34" charset="0"/>
              </a:rPr>
              <a:t>Education Level (Higher, Secondary, Primary)</a:t>
            </a:r>
          </a:p>
        </p:txBody>
      </p:sp>
    </p:spTree>
    <p:extLst>
      <p:ext uri="{BB962C8B-B14F-4D97-AF65-F5344CB8AC3E}">
        <p14:creationId xmlns:p14="http://schemas.microsoft.com/office/powerpoint/2010/main" val="3577748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85315B2-A309-4C6C-3AAC-D3EACC3E2746}"/>
              </a:ext>
            </a:extLst>
          </p:cNvPr>
          <p:cNvSpPr txBox="1"/>
          <p:nvPr/>
        </p:nvSpPr>
        <p:spPr>
          <a:xfrm>
            <a:off x="803412" y="691381"/>
            <a:ext cx="10585176" cy="4524315"/>
          </a:xfrm>
          <a:prstGeom prst="rect">
            <a:avLst/>
          </a:prstGeom>
          <a:noFill/>
        </p:spPr>
        <p:txBody>
          <a:bodyPr wrap="square">
            <a:spAutoFit/>
          </a:bodyPr>
          <a:lstStyle/>
          <a:p>
            <a:pPr algn="ctr" fontAlgn="base"/>
            <a:r>
              <a:rPr lang="en-US" sz="2800" i="0" dirty="0">
                <a:effectLst/>
                <a:latin typeface="Calibri" panose="020F0502020204030204" pitchFamily="34" charset="0"/>
                <a:ea typeface="Calibri" panose="020F0502020204030204" pitchFamily="34" charset="0"/>
                <a:cs typeface="Calibri" panose="020F0502020204030204" pitchFamily="34" charset="0"/>
              </a:rPr>
              <a:t>Binary Data</a:t>
            </a:r>
          </a:p>
          <a:p>
            <a:pPr algn="ctr" fontAlgn="base"/>
            <a:endParaRPr lang="en-US" sz="2000" b="1" i="0" dirty="0">
              <a:effectLst/>
              <a:latin typeface="Calibri" panose="020F0502020204030204" pitchFamily="34" charset="0"/>
              <a:ea typeface="Calibri" panose="020F0502020204030204" pitchFamily="34" charset="0"/>
              <a:cs typeface="Calibri" panose="020F0502020204030204" pitchFamily="34" charset="0"/>
            </a:endParaRPr>
          </a:p>
          <a:p>
            <a:pPr fontAlgn="base"/>
            <a:r>
              <a:rPr lang="en-US" sz="2000" dirty="0">
                <a:solidFill>
                  <a:srgbClr val="202124"/>
                </a:solidFill>
                <a:latin typeface="Calibri" panose="020F0502020204030204" pitchFamily="34" charset="0"/>
                <a:ea typeface="Calibri" panose="020F0502020204030204" pitchFamily="34" charset="0"/>
                <a:cs typeface="Calibri" panose="020F0502020204030204" pitchFamily="34" charset="0"/>
              </a:rPr>
              <a:t>B</a:t>
            </a:r>
            <a:r>
              <a:rPr lang="en-US" sz="2000" b="0"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inary data is </a:t>
            </a:r>
            <a:r>
              <a:rPr lang="en-US" sz="2000" b="0" i="0" dirty="0">
                <a:solidFill>
                  <a:srgbClr val="040C28"/>
                </a:solidFill>
                <a:effectLst/>
                <a:latin typeface="Calibri" panose="020F0502020204030204" pitchFamily="34" charset="0"/>
                <a:ea typeface="Calibri" panose="020F0502020204030204" pitchFamily="34" charset="0"/>
                <a:cs typeface="Calibri" panose="020F0502020204030204" pitchFamily="34" charset="0"/>
              </a:rPr>
              <a:t>a statistical data type consisting of </a:t>
            </a:r>
            <a:r>
              <a:rPr lang="en-US" sz="2000" b="0" i="0" dirty="0">
                <a:solidFill>
                  <a:srgbClr val="0070C0"/>
                </a:solidFill>
                <a:effectLst/>
                <a:latin typeface="Calibri" panose="020F0502020204030204" pitchFamily="34" charset="0"/>
                <a:ea typeface="Calibri" panose="020F0502020204030204" pitchFamily="34" charset="0"/>
                <a:cs typeface="Calibri" panose="020F0502020204030204" pitchFamily="34" charset="0"/>
              </a:rPr>
              <a:t>categorical data that can take exactly two possible values, </a:t>
            </a:r>
            <a:r>
              <a:rPr lang="en-US" sz="2000" b="0"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such as "A" and "B", or "heads" and "tails".</a:t>
            </a:r>
          </a:p>
          <a:p>
            <a:pPr fontAlgn="base"/>
            <a:endParaRPr lang="en-US" sz="2000" dirty="0">
              <a:solidFill>
                <a:srgbClr val="202124"/>
              </a:solidFill>
              <a:latin typeface="Calibri" panose="020F0502020204030204" pitchFamily="34" charset="0"/>
              <a:ea typeface="Calibri" panose="020F0502020204030204" pitchFamily="34" charset="0"/>
              <a:cs typeface="Calibri" panose="020F0502020204030204" pitchFamily="34" charset="0"/>
            </a:endParaRPr>
          </a:p>
          <a:p>
            <a:pPr fontAlgn="base"/>
            <a:r>
              <a:rPr lang="en-US" sz="2000" b="1" dirty="0">
                <a:solidFill>
                  <a:srgbClr val="202124"/>
                </a:solidFill>
                <a:latin typeface="Calibri" panose="020F0502020204030204" pitchFamily="34" charset="0"/>
                <a:ea typeface="Calibri" panose="020F0502020204030204" pitchFamily="34" charset="0"/>
                <a:cs typeface="Calibri" panose="020F0502020204030204" pitchFamily="34" charset="0"/>
              </a:rPr>
              <a:t>Examples </a:t>
            </a:r>
          </a:p>
          <a:p>
            <a:pPr marL="342900" indent="-342900" fontAlgn="base">
              <a:buFont typeface="Arial" panose="020B0604020202020204" pitchFamily="34" charset="0"/>
              <a:buChar char="•"/>
            </a:pPr>
            <a:r>
              <a:rPr lang="en-US" sz="2000" b="0" i="0" dirty="0">
                <a:solidFill>
                  <a:srgbClr val="040C28"/>
                </a:solidFill>
                <a:effectLst/>
                <a:latin typeface="Calibri" panose="020F0502020204030204" pitchFamily="34" charset="0"/>
                <a:ea typeface="Calibri" panose="020F0502020204030204" pitchFamily="34" charset="0"/>
                <a:cs typeface="Calibri" panose="020F0502020204030204" pitchFamily="34" charset="0"/>
              </a:rPr>
              <a:t>Smoking is a binary variable with only two possible values: yes or no</a:t>
            </a:r>
            <a:r>
              <a:rPr lang="en-US" sz="2000" b="0" i="0" dirty="0">
                <a:solidFill>
                  <a:srgbClr val="4D5156"/>
                </a:solidFill>
                <a:effectLst/>
                <a:latin typeface="Calibri" panose="020F0502020204030204" pitchFamily="34" charset="0"/>
                <a:ea typeface="Calibri" panose="020F0502020204030204" pitchFamily="34" charset="0"/>
                <a:cs typeface="Calibri" panose="020F0502020204030204" pitchFamily="34" charset="0"/>
              </a:rPr>
              <a:t>.</a:t>
            </a:r>
          </a:p>
          <a:p>
            <a:pPr fontAlgn="base"/>
            <a:endParaRPr lang="en-US" sz="2000" b="0" i="0" dirty="0">
              <a:solidFill>
                <a:srgbClr val="4D5156"/>
              </a:solidFill>
              <a:effectLst/>
              <a:latin typeface="Calibri" panose="020F0502020204030204" pitchFamily="34" charset="0"/>
              <a:ea typeface="Calibri" panose="020F0502020204030204" pitchFamily="34" charset="0"/>
              <a:cs typeface="Calibri" panose="020F0502020204030204" pitchFamily="34" charset="0"/>
            </a:endParaRPr>
          </a:p>
          <a:p>
            <a:pPr marL="342900" indent="-342900" fontAlgn="base">
              <a:buFont typeface="Arial" panose="020B0604020202020204" pitchFamily="34" charset="0"/>
              <a:buChar char="•"/>
            </a:pPr>
            <a:r>
              <a:rPr lang="en-US" sz="2000" b="0" i="0" dirty="0">
                <a:solidFill>
                  <a:srgbClr val="4D5156"/>
                </a:solidFill>
                <a:effectLst/>
                <a:latin typeface="Calibri" panose="020F0502020204030204" pitchFamily="34" charset="0"/>
                <a:ea typeface="Calibri" panose="020F0502020204030204" pitchFamily="34" charset="0"/>
                <a:cs typeface="Calibri" panose="020F0502020204030204" pitchFamily="34" charset="0"/>
              </a:rPr>
              <a:t>A medical test has two possible outcomes: positive or negative. </a:t>
            </a:r>
          </a:p>
          <a:p>
            <a:pPr fontAlgn="base"/>
            <a:endParaRPr lang="en-US" sz="2000" b="0" i="0" dirty="0">
              <a:solidFill>
                <a:srgbClr val="4D5156"/>
              </a:solidFill>
              <a:effectLst/>
              <a:latin typeface="Calibri" panose="020F0502020204030204" pitchFamily="34" charset="0"/>
              <a:ea typeface="Calibri" panose="020F0502020204030204" pitchFamily="34" charset="0"/>
              <a:cs typeface="Calibri" panose="020F0502020204030204" pitchFamily="34" charset="0"/>
            </a:endParaRPr>
          </a:p>
          <a:p>
            <a:pPr marL="342900" indent="-342900" fontAlgn="base">
              <a:buFont typeface="Arial" panose="020B0604020202020204" pitchFamily="34" charset="0"/>
              <a:buChar char="•"/>
            </a:pPr>
            <a:r>
              <a:rPr lang="en-US" sz="2000" b="0" i="0" dirty="0">
                <a:solidFill>
                  <a:srgbClr val="4D5156"/>
                </a:solidFill>
                <a:effectLst/>
                <a:latin typeface="Calibri" panose="020F0502020204030204" pitchFamily="34" charset="0"/>
                <a:ea typeface="Calibri" panose="020F0502020204030204" pitchFamily="34" charset="0"/>
                <a:cs typeface="Calibri" panose="020F0502020204030204" pitchFamily="34" charset="0"/>
              </a:rPr>
              <a:t>Gender is traditionally described as male or female.</a:t>
            </a:r>
          </a:p>
          <a:p>
            <a:pPr fontAlgn="base"/>
            <a:endParaRPr lang="en-US" sz="2000" b="0" i="0" dirty="0">
              <a:solidFill>
                <a:srgbClr val="4D5156"/>
              </a:solidFill>
              <a:effectLst/>
              <a:latin typeface="Calibri" panose="020F0502020204030204" pitchFamily="34" charset="0"/>
              <a:ea typeface="Calibri" panose="020F0502020204030204" pitchFamily="34" charset="0"/>
              <a:cs typeface="Calibri" panose="020F0502020204030204" pitchFamily="34" charset="0"/>
            </a:endParaRPr>
          </a:p>
          <a:p>
            <a:pPr marL="342900" indent="-342900" fontAlgn="base">
              <a:buFont typeface="Arial" panose="020B0604020202020204" pitchFamily="34" charset="0"/>
              <a:buChar char="•"/>
            </a:pPr>
            <a:r>
              <a:rPr lang="en-US" sz="2000" b="0" i="0" dirty="0">
                <a:solidFill>
                  <a:srgbClr val="4D5156"/>
                </a:solidFill>
                <a:effectLst/>
                <a:latin typeface="Calibri" panose="020F0502020204030204" pitchFamily="34" charset="0"/>
                <a:ea typeface="Calibri" panose="020F0502020204030204" pitchFamily="34" charset="0"/>
                <a:cs typeface="Calibri" panose="020F0502020204030204" pitchFamily="34" charset="0"/>
              </a:rPr>
              <a:t>Health status can be defined as diseased or healthy.</a:t>
            </a:r>
            <a:endParaRPr lang="en-US" sz="2000" b="0" i="0" dirty="0">
              <a:solidFill>
                <a:srgbClr val="202124"/>
              </a:solidFill>
              <a:effectLst/>
              <a:latin typeface="Calibri" panose="020F0502020204030204" pitchFamily="34" charset="0"/>
              <a:ea typeface="Calibri" panose="020F0502020204030204" pitchFamily="34" charset="0"/>
              <a:cs typeface="Calibri" panose="020F0502020204030204" pitchFamily="34" charset="0"/>
            </a:endParaRPr>
          </a:p>
          <a:p>
            <a:pPr algn="ctr" fontAlgn="base"/>
            <a:endParaRPr lang="en-US" sz="2000" b="1" i="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07703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99F201D-EFA7-A5CA-44F7-DBA3B66AEB4B}"/>
              </a:ext>
            </a:extLst>
          </p:cNvPr>
          <p:cNvPicPr>
            <a:picLocks noChangeAspect="1"/>
          </p:cNvPicPr>
          <p:nvPr/>
        </p:nvPicPr>
        <p:blipFill>
          <a:blip r:embed="rId2"/>
          <a:stretch>
            <a:fillRect/>
          </a:stretch>
        </p:blipFill>
        <p:spPr>
          <a:xfrm>
            <a:off x="1268206" y="86003"/>
            <a:ext cx="9655587" cy="6264696"/>
          </a:xfrm>
          <a:prstGeom prst="rect">
            <a:avLst/>
          </a:prstGeom>
        </p:spPr>
      </p:pic>
    </p:spTree>
    <p:extLst>
      <p:ext uri="{BB962C8B-B14F-4D97-AF65-F5344CB8AC3E}">
        <p14:creationId xmlns:p14="http://schemas.microsoft.com/office/powerpoint/2010/main" val="184341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4AC074-B2E8-A345-9077-621D9A3D498E}"/>
              </a:ext>
            </a:extLst>
          </p:cNvPr>
          <p:cNvSpPr txBox="1"/>
          <p:nvPr/>
        </p:nvSpPr>
        <p:spPr>
          <a:xfrm>
            <a:off x="515380" y="403244"/>
            <a:ext cx="11413268" cy="6063198"/>
          </a:xfrm>
          <a:prstGeom prst="rect">
            <a:avLst/>
          </a:prstGeom>
          <a:noFill/>
        </p:spPr>
        <p:txBody>
          <a:bodyPr wrap="square">
            <a:spAutoFit/>
          </a:bodyPr>
          <a:lstStyle/>
          <a:p>
            <a:pPr algn="ctr" fontAlgn="base"/>
            <a:r>
              <a:rPr lang="en-US" sz="2800" i="0" dirty="0">
                <a:effectLst/>
                <a:latin typeface="Calibri" panose="020F0502020204030204" pitchFamily="34" charset="0"/>
                <a:ea typeface="Calibri" panose="020F0502020204030204" pitchFamily="34" charset="0"/>
                <a:cs typeface="Calibri" panose="020F0502020204030204" pitchFamily="34" charset="0"/>
              </a:rPr>
              <a:t>Discrete Data</a:t>
            </a:r>
          </a:p>
          <a:p>
            <a:pPr algn="ctr" fontAlgn="base"/>
            <a:endParaRPr lang="en-US" sz="2000" b="1" i="0" dirty="0">
              <a:effectLst/>
              <a:latin typeface="Calibri" panose="020F0502020204030204" pitchFamily="34" charset="0"/>
              <a:ea typeface="Calibri" panose="020F0502020204030204" pitchFamily="34" charset="0"/>
              <a:cs typeface="Calibri" panose="020F0502020204030204" pitchFamily="34" charset="0"/>
            </a:endParaRPr>
          </a:p>
          <a:p>
            <a:pPr algn="l" fontAlgn="base"/>
            <a:r>
              <a:rPr lang="en-US" sz="2000" b="0" i="0" dirty="0">
                <a:solidFill>
                  <a:srgbClr val="444444"/>
                </a:solidFill>
                <a:effectLst/>
                <a:latin typeface="Calibri" panose="020F0502020204030204" pitchFamily="34" charset="0"/>
                <a:ea typeface="Calibri" panose="020F0502020204030204" pitchFamily="34" charset="0"/>
                <a:cs typeface="Calibri" panose="020F0502020204030204" pitchFamily="34" charset="0"/>
              </a:rPr>
              <a:t>The term discrete means distinct or separate. The discrete data contain the values that fall under integers or whole numbers. The total number of students in a class is an example of discrete data. These data can’t be broken into decimal or fraction values.</a:t>
            </a:r>
          </a:p>
          <a:p>
            <a:pPr algn="l" fontAlgn="base"/>
            <a:endParaRPr lang="en-US" sz="2000" b="0" i="0" dirty="0">
              <a:solidFill>
                <a:srgbClr val="444444"/>
              </a:solidFill>
              <a:effectLst/>
              <a:latin typeface="Calibri" panose="020F0502020204030204" pitchFamily="34" charset="0"/>
              <a:ea typeface="Calibri" panose="020F0502020204030204" pitchFamily="34" charset="0"/>
              <a:cs typeface="Calibri" panose="020F0502020204030204" pitchFamily="34" charset="0"/>
            </a:endParaRPr>
          </a:p>
          <a:p>
            <a:pPr algn="l" fontAlgn="base"/>
            <a:r>
              <a:rPr lang="en-US" sz="2000" b="0" i="0" dirty="0">
                <a:solidFill>
                  <a:srgbClr val="444444"/>
                </a:solidFill>
                <a:effectLst/>
                <a:latin typeface="Calibri" panose="020F0502020204030204" pitchFamily="34" charset="0"/>
                <a:ea typeface="Calibri" panose="020F0502020204030204" pitchFamily="34" charset="0"/>
                <a:cs typeface="Calibri" panose="020F0502020204030204" pitchFamily="34" charset="0"/>
              </a:rPr>
              <a:t>The discrete data are countable and have finite values; their subdivision is impossible. These data are represented mainly by a bar graph, number line, or frequency table.</a:t>
            </a:r>
          </a:p>
          <a:p>
            <a:pPr algn="l" fontAlgn="base"/>
            <a:endParaRPr lang="en-US" sz="2000" b="0" i="0" dirty="0">
              <a:solidFill>
                <a:srgbClr val="444444"/>
              </a:solidFill>
              <a:effectLst/>
              <a:latin typeface="Calibri" panose="020F0502020204030204" pitchFamily="34" charset="0"/>
              <a:ea typeface="Calibri" panose="020F0502020204030204" pitchFamily="34" charset="0"/>
              <a:cs typeface="Calibri" panose="020F0502020204030204" pitchFamily="34" charset="0"/>
            </a:endParaRPr>
          </a:p>
          <a:p>
            <a:pPr algn="l" fontAlgn="base"/>
            <a:r>
              <a:rPr lang="en-US" sz="2000" b="1" i="0" dirty="0">
                <a:effectLst/>
                <a:latin typeface="Calibri" panose="020F0502020204030204" pitchFamily="34" charset="0"/>
                <a:ea typeface="Calibri" panose="020F0502020204030204" pitchFamily="34" charset="0"/>
                <a:cs typeface="Calibri" panose="020F0502020204030204" pitchFamily="34" charset="0"/>
              </a:rPr>
              <a:t>Examples of Discrete Data : </a:t>
            </a:r>
          </a:p>
          <a:p>
            <a:pPr marL="342900" indent="-342900" fontAlgn="base">
              <a:buFont typeface="Arial" panose="020B0604020202020204" pitchFamily="34" charset="0"/>
              <a:buChar char="•"/>
            </a:pPr>
            <a:r>
              <a:rPr lang="en-US" sz="2000" b="0" i="0" dirty="0">
                <a:solidFill>
                  <a:srgbClr val="444444"/>
                </a:solidFill>
                <a:effectLst/>
                <a:latin typeface="Calibri" panose="020F0502020204030204" pitchFamily="34" charset="0"/>
                <a:ea typeface="Calibri" panose="020F0502020204030204" pitchFamily="34" charset="0"/>
                <a:cs typeface="Calibri" panose="020F0502020204030204" pitchFamily="34" charset="0"/>
              </a:rPr>
              <a:t>Total number of students present in a class.</a:t>
            </a:r>
          </a:p>
          <a:p>
            <a:pPr fontAlgn="base"/>
            <a:endParaRPr lang="en-US" sz="2000" b="0" i="0" dirty="0">
              <a:solidFill>
                <a:srgbClr val="444444"/>
              </a:solidFill>
              <a:effectLst/>
              <a:latin typeface="Calibri" panose="020F0502020204030204" pitchFamily="34" charset="0"/>
              <a:ea typeface="Calibri" panose="020F0502020204030204" pitchFamily="34" charset="0"/>
              <a:cs typeface="Calibri" panose="020F0502020204030204" pitchFamily="34" charset="0"/>
            </a:endParaRPr>
          </a:p>
          <a:p>
            <a:pPr marL="342900" indent="-342900" fontAlgn="base">
              <a:buFont typeface="Arial" panose="020B0604020202020204" pitchFamily="34" charset="0"/>
              <a:buChar char="•"/>
            </a:pPr>
            <a:r>
              <a:rPr lang="en-US" sz="2000" b="0" i="0" dirty="0">
                <a:solidFill>
                  <a:srgbClr val="444444"/>
                </a:solidFill>
                <a:effectLst/>
                <a:latin typeface="Calibri" panose="020F0502020204030204" pitchFamily="34" charset="0"/>
                <a:ea typeface="Calibri" panose="020F0502020204030204" pitchFamily="34" charset="0"/>
                <a:cs typeface="Calibri" panose="020F0502020204030204" pitchFamily="34" charset="0"/>
              </a:rPr>
              <a:t>Cost of a cell phone.</a:t>
            </a:r>
          </a:p>
          <a:p>
            <a:pPr fontAlgn="base"/>
            <a:endParaRPr lang="en-US" sz="2000" b="0" i="0" dirty="0">
              <a:solidFill>
                <a:srgbClr val="444444"/>
              </a:solidFill>
              <a:effectLst/>
              <a:latin typeface="Calibri" panose="020F0502020204030204" pitchFamily="34" charset="0"/>
              <a:ea typeface="Calibri" panose="020F0502020204030204" pitchFamily="34" charset="0"/>
              <a:cs typeface="Calibri" panose="020F0502020204030204" pitchFamily="34" charset="0"/>
            </a:endParaRPr>
          </a:p>
          <a:p>
            <a:pPr marL="342900" indent="-342900" fontAlgn="base">
              <a:buFont typeface="Arial" panose="020B0604020202020204" pitchFamily="34" charset="0"/>
              <a:buChar char="•"/>
            </a:pPr>
            <a:r>
              <a:rPr lang="en-US" sz="2000" b="0" i="0" dirty="0">
                <a:solidFill>
                  <a:srgbClr val="444444"/>
                </a:solidFill>
                <a:effectLst/>
                <a:latin typeface="Calibri" panose="020F0502020204030204" pitchFamily="34" charset="0"/>
                <a:ea typeface="Calibri" panose="020F0502020204030204" pitchFamily="34" charset="0"/>
                <a:cs typeface="Calibri" panose="020F0502020204030204" pitchFamily="34" charset="0"/>
              </a:rPr>
              <a:t>Numbers of employees in a company.</a:t>
            </a:r>
          </a:p>
          <a:p>
            <a:pPr fontAlgn="base"/>
            <a:endParaRPr lang="en-US" sz="2000" b="0" i="0" dirty="0">
              <a:solidFill>
                <a:srgbClr val="444444"/>
              </a:solidFill>
              <a:effectLst/>
              <a:latin typeface="Calibri" panose="020F0502020204030204" pitchFamily="34" charset="0"/>
              <a:ea typeface="Calibri" panose="020F0502020204030204" pitchFamily="34" charset="0"/>
              <a:cs typeface="Calibri" panose="020F0502020204030204" pitchFamily="34" charset="0"/>
            </a:endParaRPr>
          </a:p>
          <a:p>
            <a:pPr marL="342900" indent="-342900" fontAlgn="base">
              <a:buFont typeface="Arial" panose="020B0604020202020204" pitchFamily="34" charset="0"/>
              <a:buChar char="•"/>
            </a:pPr>
            <a:r>
              <a:rPr lang="en-US" sz="2000" b="0" i="0" dirty="0">
                <a:solidFill>
                  <a:srgbClr val="444444"/>
                </a:solidFill>
                <a:effectLst/>
                <a:latin typeface="Calibri" panose="020F0502020204030204" pitchFamily="34" charset="0"/>
                <a:ea typeface="Calibri" panose="020F0502020204030204" pitchFamily="34" charset="0"/>
                <a:cs typeface="Calibri" panose="020F0502020204030204" pitchFamily="34" charset="0"/>
              </a:rPr>
              <a:t>The total number of players who participated in a competition.</a:t>
            </a:r>
          </a:p>
          <a:p>
            <a:pPr fontAlgn="base"/>
            <a:endParaRPr lang="en-US" sz="2000" b="0" i="0" dirty="0">
              <a:solidFill>
                <a:srgbClr val="444444"/>
              </a:solidFill>
              <a:effectLst/>
              <a:latin typeface="Calibri" panose="020F0502020204030204" pitchFamily="34" charset="0"/>
              <a:ea typeface="Calibri" panose="020F0502020204030204" pitchFamily="34" charset="0"/>
              <a:cs typeface="Calibri" panose="020F0502020204030204" pitchFamily="34" charset="0"/>
            </a:endParaRPr>
          </a:p>
          <a:p>
            <a:pPr marL="342900" indent="-342900" fontAlgn="base">
              <a:buFont typeface="Arial" panose="020B0604020202020204" pitchFamily="34" charset="0"/>
              <a:buChar char="•"/>
            </a:pPr>
            <a:r>
              <a:rPr lang="en-US" sz="2000" b="0" i="0" dirty="0">
                <a:solidFill>
                  <a:srgbClr val="444444"/>
                </a:solidFill>
                <a:effectLst/>
                <a:latin typeface="Calibri" panose="020F0502020204030204" pitchFamily="34" charset="0"/>
                <a:ea typeface="Calibri" panose="020F0502020204030204" pitchFamily="34" charset="0"/>
                <a:cs typeface="Calibri" panose="020F0502020204030204" pitchFamily="34" charset="0"/>
              </a:rPr>
              <a:t>Days in a week</a:t>
            </a:r>
          </a:p>
        </p:txBody>
      </p:sp>
    </p:spTree>
    <p:extLst>
      <p:ext uri="{BB962C8B-B14F-4D97-AF65-F5344CB8AC3E}">
        <p14:creationId xmlns:p14="http://schemas.microsoft.com/office/powerpoint/2010/main" val="3599309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13222B-4ACF-0D91-717C-461458C711DA}"/>
              </a:ext>
            </a:extLst>
          </p:cNvPr>
          <p:cNvSpPr txBox="1"/>
          <p:nvPr/>
        </p:nvSpPr>
        <p:spPr>
          <a:xfrm>
            <a:off x="515380" y="188640"/>
            <a:ext cx="11194538" cy="5755422"/>
          </a:xfrm>
          <a:prstGeom prst="rect">
            <a:avLst/>
          </a:prstGeom>
          <a:noFill/>
        </p:spPr>
        <p:txBody>
          <a:bodyPr wrap="square">
            <a:spAutoFit/>
          </a:bodyPr>
          <a:lstStyle/>
          <a:p>
            <a:pPr algn="ctr" fontAlgn="base"/>
            <a:r>
              <a:rPr lang="en-US" sz="2800" i="0" dirty="0">
                <a:effectLst/>
                <a:latin typeface="Calibri" panose="020F0502020204030204" pitchFamily="34" charset="0"/>
                <a:ea typeface="Calibri" panose="020F0502020204030204" pitchFamily="34" charset="0"/>
                <a:cs typeface="Calibri" panose="020F0502020204030204" pitchFamily="34" charset="0"/>
              </a:rPr>
              <a:t>Continuous Data</a:t>
            </a:r>
          </a:p>
          <a:p>
            <a:pPr algn="l" fontAlgn="base"/>
            <a:endParaRPr lang="en-US" sz="2000" b="1" i="0" dirty="0">
              <a:effectLst/>
              <a:latin typeface="Calibri" panose="020F0502020204030204" pitchFamily="34" charset="0"/>
              <a:ea typeface="Calibri" panose="020F0502020204030204" pitchFamily="34" charset="0"/>
              <a:cs typeface="Calibri" panose="020F0502020204030204" pitchFamily="34" charset="0"/>
            </a:endParaRPr>
          </a:p>
          <a:p>
            <a:pPr algn="l" fontAlgn="base"/>
            <a:r>
              <a:rPr lang="en-US" sz="2000" b="0" i="0" dirty="0">
                <a:solidFill>
                  <a:srgbClr val="444444"/>
                </a:solidFill>
                <a:effectLst/>
                <a:latin typeface="Calibri" panose="020F0502020204030204" pitchFamily="34" charset="0"/>
                <a:ea typeface="Calibri" panose="020F0502020204030204" pitchFamily="34" charset="0"/>
                <a:cs typeface="Calibri" panose="020F0502020204030204" pitchFamily="34" charset="0"/>
              </a:rPr>
              <a:t>Continuous data are in the form of fractional numbers. It can be a person’s height, an object’s length, etc. </a:t>
            </a:r>
          </a:p>
          <a:p>
            <a:pPr algn="l" fontAlgn="base"/>
            <a:endParaRPr lang="en-US" sz="2000" dirty="0">
              <a:solidFill>
                <a:srgbClr val="444444"/>
              </a:solidFill>
              <a:latin typeface="Calibri" panose="020F0502020204030204" pitchFamily="34" charset="0"/>
              <a:ea typeface="Calibri" panose="020F0502020204030204" pitchFamily="34" charset="0"/>
              <a:cs typeface="Calibri" panose="020F0502020204030204" pitchFamily="34" charset="0"/>
            </a:endParaRPr>
          </a:p>
          <a:p>
            <a:pPr algn="l" fontAlgn="base"/>
            <a:r>
              <a:rPr lang="en-US" sz="2000" b="0" i="0" dirty="0">
                <a:solidFill>
                  <a:srgbClr val="444444"/>
                </a:solidFill>
                <a:effectLst/>
                <a:latin typeface="Calibri" panose="020F0502020204030204" pitchFamily="34" charset="0"/>
                <a:ea typeface="Calibri" panose="020F0502020204030204" pitchFamily="34" charset="0"/>
                <a:cs typeface="Calibri" panose="020F0502020204030204" pitchFamily="34" charset="0"/>
              </a:rPr>
              <a:t>Continuous data represents information that can be divided into more minor levels. The continuous variable can take any value within a range. </a:t>
            </a:r>
          </a:p>
          <a:p>
            <a:pPr algn="l" fontAlgn="base"/>
            <a:endParaRPr lang="en-US" sz="2000" dirty="0">
              <a:solidFill>
                <a:srgbClr val="444444"/>
              </a:solidFill>
              <a:latin typeface="Calibri" panose="020F0502020204030204" pitchFamily="34" charset="0"/>
              <a:ea typeface="Calibri" panose="020F0502020204030204" pitchFamily="34" charset="0"/>
              <a:cs typeface="Calibri" panose="020F0502020204030204" pitchFamily="34" charset="0"/>
            </a:endParaRPr>
          </a:p>
          <a:p>
            <a:pPr algn="l" fontAlgn="base"/>
            <a:r>
              <a:rPr lang="en-US" sz="2000" b="1" i="0" dirty="0">
                <a:effectLst/>
                <a:latin typeface="Calibri" panose="020F0502020204030204" pitchFamily="34" charset="0"/>
                <a:ea typeface="Calibri" panose="020F0502020204030204" pitchFamily="34" charset="0"/>
                <a:cs typeface="Calibri" panose="020F0502020204030204" pitchFamily="34" charset="0"/>
              </a:rPr>
              <a:t>Examples of Continuous Data : </a:t>
            </a:r>
          </a:p>
          <a:p>
            <a:pPr algn="l" fontAlgn="base"/>
            <a:endParaRPr lang="en-US" sz="2000" b="1" i="0" dirty="0">
              <a:effectLst/>
              <a:latin typeface="Calibri" panose="020F0502020204030204" pitchFamily="34" charset="0"/>
              <a:ea typeface="Calibri" panose="020F0502020204030204" pitchFamily="34" charset="0"/>
              <a:cs typeface="Calibri" panose="020F0502020204030204" pitchFamily="34" charset="0"/>
            </a:endParaRPr>
          </a:p>
          <a:p>
            <a:pPr marL="342900" indent="-342900" fontAlgn="base">
              <a:buFont typeface="Arial" panose="020B0604020202020204" pitchFamily="34" charset="0"/>
              <a:buChar char="•"/>
            </a:pPr>
            <a:r>
              <a:rPr lang="en-US" sz="2000" b="0" i="0" dirty="0">
                <a:solidFill>
                  <a:srgbClr val="444444"/>
                </a:solidFill>
                <a:effectLst/>
                <a:latin typeface="Calibri" panose="020F0502020204030204" pitchFamily="34" charset="0"/>
                <a:ea typeface="Calibri" panose="020F0502020204030204" pitchFamily="34" charset="0"/>
                <a:cs typeface="Calibri" panose="020F0502020204030204" pitchFamily="34" charset="0"/>
              </a:rPr>
              <a:t>Height of a person</a:t>
            </a:r>
          </a:p>
          <a:p>
            <a:pPr fontAlgn="base"/>
            <a:endParaRPr lang="en-US" sz="2000" b="0" i="0" dirty="0">
              <a:solidFill>
                <a:srgbClr val="444444"/>
              </a:solidFill>
              <a:effectLst/>
              <a:latin typeface="Calibri" panose="020F0502020204030204" pitchFamily="34" charset="0"/>
              <a:ea typeface="Calibri" panose="020F0502020204030204" pitchFamily="34" charset="0"/>
              <a:cs typeface="Calibri" panose="020F0502020204030204" pitchFamily="34" charset="0"/>
            </a:endParaRPr>
          </a:p>
          <a:p>
            <a:pPr marL="342900" indent="-342900" fontAlgn="base">
              <a:buFont typeface="Arial" panose="020B0604020202020204" pitchFamily="34" charset="0"/>
              <a:buChar char="•"/>
            </a:pPr>
            <a:r>
              <a:rPr lang="en-US" sz="2000" b="0" i="0" dirty="0">
                <a:solidFill>
                  <a:srgbClr val="444444"/>
                </a:solidFill>
                <a:effectLst/>
                <a:latin typeface="Calibri" panose="020F0502020204030204" pitchFamily="34" charset="0"/>
                <a:ea typeface="Calibri" panose="020F0502020204030204" pitchFamily="34" charset="0"/>
                <a:cs typeface="Calibri" panose="020F0502020204030204" pitchFamily="34" charset="0"/>
              </a:rPr>
              <a:t>Speed of a vehicle</a:t>
            </a:r>
          </a:p>
          <a:p>
            <a:pPr fontAlgn="base"/>
            <a:endParaRPr lang="en-US" sz="2000" b="0" i="0" dirty="0">
              <a:solidFill>
                <a:srgbClr val="444444"/>
              </a:solidFill>
              <a:effectLst/>
              <a:latin typeface="Calibri" panose="020F0502020204030204" pitchFamily="34" charset="0"/>
              <a:ea typeface="Calibri" panose="020F0502020204030204" pitchFamily="34" charset="0"/>
              <a:cs typeface="Calibri" panose="020F0502020204030204" pitchFamily="34" charset="0"/>
            </a:endParaRPr>
          </a:p>
          <a:p>
            <a:pPr marL="342900" indent="-342900" fontAlgn="base">
              <a:buFont typeface="Arial" panose="020B0604020202020204" pitchFamily="34" charset="0"/>
              <a:buChar char="•"/>
            </a:pPr>
            <a:r>
              <a:rPr lang="en-US" sz="2000" b="0" i="0" dirty="0">
                <a:solidFill>
                  <a:srgbClr val="444444"/>
                </a:solidFill>
                <a:effectLst/>
                <a:latin typeface="Calibri" panose="020F0502020204030204" pitchFamily="34" charset="0"/>
                <a:ea typeface="Calibri" panose="020F0502020204030204" pitchFamily="34" charset="0"/>
                <a:cs typeface="Calibri" panose="020F0502020204030204" pitchFamily="34" charset="0"/>
              </a:rPr>
              <a:t>“Time taken” to finish the work </a:t>
            </a:r>
          </a:p>
          <a:p>
            <a:pPr fontAlgn="base"/>
            <a:endParaRPr lang="en-US" sz="2000" b="0" i="0" dirty="0">
              <a:solidFill>
                <a:srgbClr val="444444"/>
              </a:solidFill>
              <a:effectLst/>
              <a:latin typeface="Calibri" panose="020F0502020204030204" pitchFamily="34" charset="0"/>
              <a:ea typeface="Calibri" panose="020F0502020204030204" pitchFamily="34" charset="0"/>
              <a:cs typeface="Calibri" panose="020F0502020204030204" pitchFamily="34" charset="0"/>
            </a:endParaRPr>
          </a:p>
          <a:p>
            <a:pPr marL="342900" indent="-342900" fontAlgn="base">
              <a:buFont typeface="Arial" panose="020B0604020202020204" pitchFamily="34" charset="0"/>
              <a:buChar char="•"/>
            </a:pPr>
            <a:r>
              <a:rPr lang="en-US" sz="2000" b="0" i="0" dirty="0">
                <a:solidFill>
                  <a:srgbClr val="444444"/>
                </a:solidFill>
                <a:effectLst/>
                <a:latin typeface="Calibri" panose="020F0502020204030204" pitchFamily="34" charset="0"/>
                <a:ea typeface="Calibri" panose="020F0502020204030204" pitchFamily="34" charset="0"/>
                <a:cs typeface="Calibri" panose="020F0502020204030204" pitchFamily="34" charset="0"/>
              </a:rPr>
              <a:t>Wi-Fi Frequency</a:t>
            </a:r>
          </a:p>
          <a:p>
            <a:pPr fontAlgn="base"/>
            <a:endParaRPr lang="en-US" sz="2000" b="0" i="0" dirty="0">
              <a:solidFill>
                <a:srgbClr val="444444"/>
              </a:solidFill>
              <a:effectLst/>
              <a:latin typeface="Calibri" panose="020F0502020204030204" pitchFamily="34" charset="0"/>
              <a:ea typeface="Calibri" panose="020F0502020204030204" pitchFamily="34" charset="0"/>
              <a:cs typeface="Calibri" panose="020F0502020204030204" pitchFamily="34" charset="0"/>
            </a:endParaRPr>
          </a:p>
          <a:p>
            <a:pPr marL="342900" indent="-342900" fontAlgn="base">
              <a:buFont typeface="Arial" panose="020B0604020202020204" pitchFamily="34" charset="0"/>
              <a:buChar char="•"/>
            </a:pPr>
            <a:r>
              <a:rPr lang="en-US" sz="2000" b="0" i="0" dirty="0">
                <a:solidFill>
                  <a:srgbClr val="444444"/>
                </a:solidFill>
                <a:effectLst/>
                <a:latin typeface="Calibri" panose="020F0502020204030204" pitchFamily="34" charset="0"/>
                <a:ea typeface="Calibri" panose="020F0502020204030204" pitchFamily="34" charset="0"/>
                <a:cs typeface="Calibri" panose="020F0502020204030204" pitchFamily="34" charset="0"/>
              </a:rPr>
              <a:t>Market share price</a:t>
            </a:r>
          </a:p>
        </p:txBody>
      </p:sp>
    </p:spTree>
    <p:extLst>
      <p:ext uri="{BB962C8B-B14F-4D97-AF65-F5344CB8AC3E}">
        <p14:creationId xmlns:p14="http://schemas.microsoft.com/office/powerpoint/2010/main" val="562680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9CB4238-684D-2493-CA86-7CF5EE151ED4}"/>
              </a:ext>
            </a:extLst>
          </p:cNvPr>
          <p:cNvPicPr>
            <a:picLocks noChangeAspect="1"/>
          </p:cNvPicPr>
          <p:nvPr/>
        </p:nvPicPr>
        <p:blipFill>
          <a:blip r:embed="rId2"/>
          <a:stretch>
            <a:fillRect/>
          </a:stretch>
        </p:blipFill>
        <p:spPr>
          <a:xfrm>
            <a:off x="751184" y="260648"/>
            <a:ext cx="10689632" cy="6192688"/>
          </a:xfrm>
          <a:prstGeom prst="rect">
            <a:avLst/>
          </a:prstGeom>
        </p:spPr>
      </p:pic>
    </p:spTree>
    <p:extLst>
      <p:ext uri="{BB962C8B-B14F-4D97-AF65-F5344CB8AC3E}">
        <p14:creationId xmlns:p14="http://schemas.microsoft.com/office/powerpoint/2010/main" val="2656167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F1498-DA8F-86CB-A0EE-3DB382013812}"/>
              </a:ext>
            </a:extLst>
          </p:cNvPr>
          <p:cNvSpPr>
            <a:spLocks noGrp="1"/>
          </p:cNvSpPr>
          <p:nvPr>
            <p:ph type="title"/>
          </p:nvPr>
        </p:nvSpPr>
        <p:spPr/>
        <p:txBody>
          <a:bodyPr/>
          <a:lstStyle/>
          <a:p>
            <a:r>
              <a:rPr lang="en-IN" dirty="0">
                <a:latin typeface="Arial Rounded MT Bold" panose="020F0704030504030204" pitchFamily="34" charset="0"/>
              </a:rPr>
              <a:t>CATEGORICAL DATA</a:t>
            </a:r>
          </a:p>
        </p:txBody>
      </p:sp>
      <p:sp>
        <p:nvSpPr>
          <p:cNvPr id="4" name="Text Placeholder 3">
            <a:extLst>
              <a:ext uri="{FF2B5EF4-FFF2-40B4-BE49-F238E27FC236}">
                <a16:creationId xmlns:a16="http://schemas.microsoft.com/office/drawing/2014/main" id="{233BC5B3-3977-012E-E7FE-F46AD8F7E399}"/>
              </a:ext>
            </a:extLst>
          </p:cNvPr>
          <p:cNvSpPr>
            <a:spLocks noGrp="1"/>
          </p:cNvSpPr>
          <p:nvPr>
            <p:ph type="body" sz="quarter" idx="14"/>
          </p:nvPr>
        </p:nvSpPr>
        <p:spPr/>
        <p:txBody>
          <a:bodyPr/>
          <a:lstStyle/>
          <a:p>
            <a:endParaRPr lang="en-IN" dirty="0"/>
          </a:p>
        </p:txBody>
      </p:sp>
      <p:sp>
        <p:nvSpPr>
          <p:cNvPr id="5" name="Text Placeholder 4">
            <a:extLst>
              <a:ext uri="{FF2B5EF4-FFF2-40B4-BE49-F238E27FC236}">
                <a16:creationId xmlns:a16="http://schemas.microsoft.com/office/drawing/2014/main" id="{E391707F-5BDB-0D97-D0BF-7E6D65544EE0}"/>
              </a:ext>
            </a:extLst>
          </p:cNvPr>
          <p:cNvSpPr>
            <a:spLocks noGrp="1"/>
          </p:cNvSpPr>
          <p:nvPr>
            <p:ph type="body" sz="quarter" idx="15"/>
          </p:nvPr>
        </p:nvSpPr>
        <p:spPr/>
        <p:txBody>
          <a:bodyPr/>
          <a:lstStyle/>
          <a:p>
            <a:endParaRPr lang="en-IN" dirty="0"/>
          </a:p>
        </p:txBody>
      </p:sp>
    </p:spTree>
    <p:extLst>
      <p:ext uri="{BB962C8B-B14F-4D97-AF65-F5344CB8AC3E}">
        <p14:creationId xmlns:p14="http://schemas.microsoft.com/office/powerpoint/2010/main" val="42813358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5557-63B6-E3EB-A363-8A024E8B8FE3}"/>
              </a:ext>
            </a:extLst>
          </p:cNvPr>
          <p:cNvSpPr>
            <a:spLocks noGrp="1"/>
          </p:cNvSpPr>
          <p:nvPr>
            <p:ph type="title"/>
          </p:nvPr>
        </p:nvSpPr>
        <p:spPr>
          <a:xfrm>
            <a:off x="609600" y="386605"/>
            <a:ext cx="10972800" cy="807713"/>
          </a:xfrm>
        </p:spPr>
        <p:txBody>
          <a:bodyPr>
            <a:noAutofit/>
          </a:bodyPr>
          <a:lstStyle/>
          <a:p>
            <a:r>
              <a:rPr lang="en-IN" sz="2800" dirty="0">
                <a:latin typeface="Calibri" panose="020F0502020204030204" pitchFamily="34" charset="0"/>
                <a:ea typeface="Calibri" panose="020F0502020204030204" pitchFamily="34" charset="0"/>
                <a:cs typeface="Calibri" panose="020F0502020204030204" pitchFamily="34" charset="0"/>
              </a:rPr>
              <a:t>Identify individuals, variables and categorical variables </a:t>
            </a:r>
          </a:p>
        </p:txBody>
      </p:sp>
      <p:sp>
        <p:nvSpPr>
          <p:cNvPr id="3" name="Content Placeholder 2">
            <a:extLst>
              <a:ext uri="{FF2B5EF4-FFF2-40B4-BE49-F238E27FC236}">
                <a16:creationId xmlns:a16="http://schemas.microsoft.com/office/drawing/2014/main" id="{AC4C551A-72D8-5A38-0D4D-E58EF1E4FE6A}"/>
              </a:ext>
            </a:extLst>
          </p:cNvPr>
          <p:cNvSpPr>
            <a:spLocks noGrp="1"/>
          </p:cNvSpPr>
          <p:nvPr>
            <p:ph idx="1"/>
          </p:nvPr>
        </p:nvSpPr>
        <p:spPr>
          <a:xfrm>
            <a:off x="687234" y="1430323"/>
            <a:ext cx="10887000" cy="4896544"/>
          </a:xfrm>
        </p:spPr>
        <p:txBody>
          <a:bodyPr>
            <a:normAutofit/>
          </a:bodyPr>
          <a:lstStyle/>
          <a:p>
            <a:pPr>
              <a:buNone/>
            </a:pPr>
            <a:r>
              <a:rPr lang="en-IN" sz="2000" dirty="0">
                <a:latin typeface="Calibri" panose="020F0502020204030204" pitchFamily="34" charset="0"/>
                <a:ea typeface="Calibri" panose="020F0502020204030204" pitchFamily="34" charset="0"/>
                <a:cs typeface="Calibri" panose="020F0502020204030204" pitchFamily="34" charset="0"/>
              </a:rPr>
              <a:t>Biscuits are snacks liked by people of every age. The nutritional data of some famous Indian biscuits is as follows:</a:t>
            </a:r>
          </a:p>
        </p:txBody>
      </p:sp>
      <p:graphicFrame>
        <p:nvGraphicFramePr>
          <p:cNvPr id="4" name="Table 3">
            <a:extLst>
              <a:ext uri="{FF2B5EF4-FFF2-40B4-BE49-F238E27FC236}">
                <a16:creationId xmlns:a16="http://schemas.microsoft.com/office/drawing/2014/main" id="{7BE8CD8C-6C96-F1B8-B937-5A18DDC061D2}"/>
              </a:ext>
            </a:extLst>
          </p:cNvPr>
          <p:cNvGraphicFramePr>
            <a:graphicFrameLocks noGrp="1"/>
          </p:cNvGraphicFramePr>
          <p:nvPr>
            <p:extLst>
              <p:ext uri="{D42A27DB-BD31-4B8C-83A1-F6EECF244321}">
                <p14:modId xmlns:p14="http://schemas.microsoft.com/office/powerpoint/2010/main" val="1026448492"/>
              </p:ext>
            </p:extLst>
          </p:nvPr>
        </p:nvGraphicFramePr>
        <p:xfrm>
          <a:off x="687234" y="2675655"/>
          <a:ext cx="10972800" cy="2377440"/>
        </p:xfrm>
        <a:graphic>
          <a:graphicData uri="http://schemas.openxmlformats.org/drawingml/2006/table">
            <a:tbl>
              <a:tblPr firstRow="1" bandRow="1">
                <a:tableStyleId>{0E3FDE45-AF77-4B5C-9715-49D594BDF05E}</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gridCol w="2743200">
                  <a:extLst>
                    <a:ext uri="{9D8B030D-6E8A-4147-A177-3AD203B41FA5}">
                      <a16:colId xmlns:a16="http://schemas.microsoft.com/office/drawing/2014/main" val="20003"/>
                    </a:ext>
                  </a:extLst>
                </a:gridCol>
              </a:tblGrid>
              <a:tr h="370840">
                <a:tc>
                  <a:txBody>
                    <a:bodyPr/>
                    <a:lstStyle/>
                    <a:p>
                      <a:r>
                        <a:rPr lang="en-IN" sz="2000" dirty="0">
                          <a:latin typeface="Calibri" panose="020F0502020204030204" pitchFamily="34" charset="0"/>
                          <a:ea typeface="Calibri" panose="020F0502020204030204" pitchFamily="34" charset="0"/>
                          <a:cs typeface="Calibri" panose="020F0502020204030204" pitchFamily="34" charset="0"/>
                        </a:rPr>
                        <a:t>Biscuits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r>
                        <a:rPr lang="en-IN" sz="2000" dirty="0">
                          <a:latin typeface="Calibri" panose="020F0502020204030204" pitchFamily="34" charset="0"/>
                          <a:ea typeface="Calibri" panose="020F0502020204030204" pitchFamily="34" charset="0"/>
                          <a:cs typeface="Calibri" panose="020F0502020204030204" pitchFamily="34" charset="0"/>
                        </a:rPr>
                        <a:t>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r>
                        <a:rPr lang="en-IN" sz="2000" dirty="0">
                          <a:latin typeface="Calibri" panose="020F0502020204030204" pitchFamily="34" charset="0"/>
                          <a:ea typeface="Calibri" panose="020F0502020204030204" pitchFamily="34" charset="0"/>
                          <a:cs typeface="Calibri" panose="020F0502020204030204" pitchFamily="34" charset="0"/>
                        </a:rPr>
                        <a:t>Calories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r>
                        <a:rPr lang="en-IN" sz="2000" dirty="0">
                          <a:latin typeface="Calibri" panose="020F0502020204030204" pitchFamily="34" charset="0"/>
                          <a:ea typeface="Calibri" panose="020F0502020204030204" pitchFamily="34" charset="0"/>
                          <a:cs typeface="Calibri" panose="020F0502020204030204" pitchFamily="34" charset="0"/>
                        </a:rPr>
                        <a:t>Carbs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370840">
                <a:tc>
                  <a:txBody>
                    <a:bodyPr/>
                    <a:lstStyle/>
                    <a:p>
                      <a:r>
                        <a:rPr lang="en-IN" sz="2000" dirty="0">
                          <a:latin typeface="Calibri" panose="020F0502020204030204" pitchFamily="34" charset="0"/>
                          <a:ea typeface="Calibri" panose="020F0502020204030204" pitchFamily="34" charset="0"/>
                          <a:cs typeface="Calibri" panose="020F0502020204030204" pitchFamily="34" charset="0"/>
                        </a:rPr>
                        <a:t>Krack Jack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IN" sz="2000" dirty="0">
                          <a:latin typeface="Calibri" panose="020F0502020204030204" pitchFamily="34" charset="0"/>
                          <a:ea typeface="Calibri" panose="020F0502020204030204" pitchFamily="34" charset="0"/>
                          <a:cs typeface="Calibri" panose="020F0502020204030204" pitchFamily="34" charset="0"/>
                        </a:rPr>
                        <a:t>Sweet and Salty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IN" sz="2000" dirty="0">
                          <a:latin typeface="Calibri" panose="020F0502020204030204" pitchFamily="34" charset="0"/>
                          <a:ea typeface="Calibri" panose="020F0502020204030204" pitchFamily="34" charset="0"/>
                          <a:cs typeface="Calibri" panose="020F0502020204030204" pitchFamily="34"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IN" sz="2000" dirty="0">
                          <a:latin typeface="Calibri" panose="020F0502020204030204" pitchFamily="34" charset="0"/>
                          <a:ea typeface="Calibri" panose="020F0502020204030204" pitchFamily="34" charset="0"/>
                          <a:cs typeface="Calibri" panose="020F050202020403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1"/>
                  </a:ext>
                </a:extLst>
              </a:tr>
              <a:tr h="370840">
                <a:tc>
                  <a:txBody>
                    <a:bodyPr/>
                    <a:lstStyle/>
                    <a:p>
                      <a:r>
                        <a:rPr lang="en-IN" sz="2000" dirty="0">
                          <a:latin typeface="Calibri" panose="020F0502020204030204" pitchFamily="34" charset="0"/>
                          <a:ea typeface="Calibri" panose="020F0502020204030204" pitchFamily="34" charset="0"/>
                          <a:cs typeface="Calibri" panose="020F0502020204030204" pitchFamily="34" charset="0"/>
                        </a:rPr>
                        <a:t>Monaco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IN" sz="2000" dirty="0">
                          <a:latin typeface="Calibri" panose="020F0502020204030204" pitchFamily="34" charset="0"/>
                          <a:ea typeface="Calibri" panose="020F0502020204030204" pitchFamily="34" charset="0"/>
                          <a:cs typeface="Calibri" panose="020F0502020204030204" pitchFamily="34" charset="0"/>
                        </a:rPr>
                        <a:t>Salty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IN" sz="2000" dirty="0">
                          <a:latin typeface="Calibri" panose="020F0502020204030204" pitchFamily="34" charset="0"/>
                          <a:ea typeface="Calibri" panose="020F0502020204030204" pitchFamily="34" charset="0"/>
                          <a:cs typeface="Calibri" panose="020F0502020204030204" pitchFamily="34" charset="0"/>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IN" sz="2000" dirty="0">
                          <a:latin typeface="Calibri" panose="020F0502020204030204" pitchFamily="34" charset="0"/>
                          <a:ea typeface="Calibri" panose="020F0502020204030204" pitchFamily="34" charset="0"/>
                          <a:cs typeface="Calibri" panose="020F0502020204030204" pitchFamily="34" charset="0"/>
                        </a:rPr>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2"/>
                  </a:ext>
                </a:extLst>
              </a:tr>
              <a:tr h="370840">
                <a:tc>
                  <a:txBody>
                    <a:bodyPr/>
                    <a:lstStyle/>
                    <a:p>
                      <a:r>
                        <a:rPr lang="en-IN" sz="2000" dirty="0">
                          <a:latin typeface="Calibri" panose="020F0502020204030204" pitchFamily="34" charset="0"/>
                          <a:ea typeface="Calibri" panose="020F0502020204030204" pitchFamily="34" charset="0"/>
                          <a:cs typeface="Calibri" panose="020F0502020204030204" pitchFamily="34" charset="0"/>
                        </a:rPr>
                        <a:t>Marie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IN" sz="2000" dirty="0">
                          <a:latin typeface="Calibri" panose="020F0502020204030204" pitchFamily="34" charset="0"/>
                          <a:ea typeface="Calibri" panose="020F0502020204030204" pitchFamily="34" charset="0"/>
                          <a:cs typeface="Calibri" panose="020F0502020204030204" pitchFamily="34" charset="0"/>
                        </a:rPr>
                        <a:t>Sweet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IN" sz="2000" dirty="0">
                          <a:latin typeface="Calibri" panose="020F0502020204030204" pitchFamily="34" charset="0"/>
                          <a:ea typeface="Calibri" panose="020F0502020204030204" pitchFamily="34" charset="0"/>
                          <a:cs typeface="Calibri" panose="020F0502020204030204" pitchFamily="34" charset="0"/>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IN" sz="2000" dirty="0">
                          <a:latin typeface="Calibri" panose="020F0502020204030204" pitchFamily="34" charset="0"/>
                          <a:ea typeface="Calibri" panose="020F0502020204030204" pitchFamily="34" charset="0"/>
                          <a:cs typeface="Calibri" panose="020F0502020204030204" pitchFamily="34"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3"/>
                  </a:ext>
                </a:extLst>
              </a:tr>
              <a:tr h="370840">
                <a:tc>
                  <a:txBody>
                    <a:bodyPr/>
                    <a:lstStyle/>
                    <a:p>
                      <a:r>
                        <a:rPr lang="en-IN" sz="2000" dirty="0">
                          <a:latin typeface="Calibri" panose="020F0502020204030204" pitchFamily="34" charset="0"/>
                          <a:ea typeface="Calibri" panose="020F0502020204030204" pitchFamily="34" charset="0"/>
                          <a:cs typeface="Calibri" panose="020F0502020204030204" pitchFamily="34" charset="0"/>
                        </a:rPr>
                        <a:t>Oreo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IN" sz="2000" dirty="0">
                          <a:latin typeface="Calibri" panose="020F0502020204030204" pitchFamily="34" charset="0"/>
                          <a:ea typeface="Calibri" panose="020F0502020204030204" pitchFamily="34" charset="0"/>
                          <a:cs typeface="Calibri" panose="020F0502020204030204" pitchFamily="34" charset="0"/>
                        </a:rPr>
                        <a:t>Sweet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IN" sz="2000" dirty="0">
                          <a:latin typeface="Calibri" panose="020F0502020204030204" pitchFamily="34" charset="0"/>
                          <a:ea typeface="Calibri" panose="020F0502020204030204" pitchFamily="34" charset="0"/>
                          <a:cs typeface="Calibri" panose="020F0502020204030204" pitchFamily="34" charset="0"/>
                        </a:rPr>
                        <a:t>53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IN" sz="2000" dirty="0">
                          <a:latin typeface="Calibri" panose="020F0502020204030204" pitchFamily="34" charset="0"/>
                          <a:ea typeface="Calibri" panose="020F0502020204030204" pitchFamily="34" charset="0"/>
                          <a:cs typeface="Calibri" panose="020F0502020204030204" pitchFamily="34"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4"/>
                  </a:ext>
                </a:extLst>
              </a:tr>
              <a:tr h="370840">
                <a:tc>
                  <a:txBody>
                    <a:bodyPr/>
                    <a:lstStyle/>
                    <a:p>
                      <a:r>
                        <a:rPr lang="en-IN" sz="2000" dirty="0">
                          <a:latin typeface="Calibri" panose="020F0502020204030204" pitchFamily="34" charset="0"/>
                          <a:ea typeface="Calibri" panose="020F0502020204030204" pitchFamily="34" charset="0"/>
                          <a:cs typeface="Calibri" panose="020F0502020204030204" pitchFamily="34" charset="0"/>
                        </a:rPr>
                        <a:t>Nice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IN" sz="2000" dirty="0">
                          <a:latin typeface="Calibri" panose="020F0502020204030204" pitchFamily="34" charset="0"/>
                          <a:ea typeface="Calibri" panose="020F0502020204030204" pitchFamily="34" charset="0"/>
                          <a:cs typeface="Calibri" panose="020F0502020204030204" pitchFamily="34" charset="0"/>
                        </a:rPr>
                        <a:t>Sweet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IN" sz="2000" dirty="0">
                          <a:latin typeface="Calibri" panose="020F0502020204030204" pitchFamily="34" charset="0"/>
                          <a:ea typeface="Calibri" panose="020F0502020204030204" pitchFamily="34" charset="0"/>
                          <a:cs typeface="Calibri" panose="020F0502020204030204" pitchFamily="34" charset="0"/>
                        </a:rPr>
                        <a:t>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IN" sz="2000" dirty="0">
                          <a:latin typeface="Calibri" panose="020F0502020204030204" pitchFamily="34" charset="0"/>
                          <a:ea typeface="Calibri" panose="020F0502020204030204" pitchFamily="34" charset="0"/>
                          <a:cs typeface="Calibri" panose="020F0502020204030204" pitchFamily="34"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922816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A53EA-D5F4-6649-1209-293D54C13AED}"/>
              </a:ext>
            </a:extLst>
          </p:cNvPr>
          <p:cNvSpPr>
            <a:spLocks noGrp="1"/>
          </p:cNvSpPr>
          <p:nvPr>
            <p:ph type="title"/>
          </p:nvPr>
        </p:nvSpPr>
        <p:spPr>
          <a:xfrm>
            <a:off x="609600" y="386605"/>
            <a:ext cx="10972800" cy="1143000"/>
          </a:xfrm>
        </p:spPr>
        <p:txBody>
          <a:bodyPr>
            <a:noAutofit/>
          </a:bodyPr>
          <a:lstStyle/>
          <a:p>
            <a:r>
              <a:rPr lang="en-IN" sz="3600" dirty="0">
                <a:latin typeface="Calibri" panose="020F0502020204030204" pitchFamily="34" charset="0"/>
                <a:ea typeface="Calibri" panose="020F0502020204030204" pitchFamily="34" charset="0"/>
                <a:cs typeface="Calibri" panose="020F0502020204030204" pitchFamily="34" charset="0"/>
              </a:rPr>
              <a:t>Identify individuals, variables and categorical variables</a:t>
            </a:r>
          </a:p>
        </p:txBody>
      </p:sp>
      <p:sp>
        <p:nvSpPr>
          <p:cNvPr id="3" name="Content Placeholder 2">
            <a:extLst>
              <a:ext uri="{FF2B5EF4-FFF2-40B4-BE49-F238E27FC236}">
                <a16:creationId xmlns:a16="http://schemas.microsoft.com/office/drawing/2014/main" id="{14592BF6-8F31-67C4-B289-E55054BFF79E}"/>
              </a:ext>
            </a:extLst>
          </p:cNvPr>
          <p:cNvSpPr>
            <a:spLocks noGrp="1"/>
          </p:cNvSpPr>
          <p:nvPr>
            <p:ph idx="1"/>
          </p:nvPr>
        </p:nvSpPr>
        <p:spPr>
          <a:xfrm>
            <a:off x="384650" y="1279714"/>
            <a:ext cx="11665296" cy="4608512"/>
          </a:xfrm>
        </p:spPr>
        <p:txBody>
          <a:bodyPr>
            <a:normAutofit/>
          </a:bodyPr>
          <a:lstStyle/>
          <a:p>
            <a:pPr>
              <a:buNone/>
            </a:pPr>
            <a:r>
              <a:rPr lang="en-IN" sz="1800" dirty="0">
                <a:latin typeface="Calibri" panose="020F0502020204030204" pitchFamily="34" charset="0"/>
                <a:ea typeface="Calibri" panose="020F0502020204030204" pitchFamily="34" charset="0"/>
                <a:cs typeface="Calibri" panose="020F0502020204030204" pitchFamily="34" charset="0"/>
              </a:rPr>
              <a:t>Q1. The individuals in this data set are:</a:t>
            </a:r>
          </a:p>
          <a:p>
            <a:pPr marL="514350" indent="-514350">
              <a:buAutoNum type="romanLcParenR"/>
            </a:pPr>
            <a:r>
              <a:rPr lang="en-IN" sz="1800" dirty="0">
                <a:latin typeface="Calibri" panose="020F0502020204030204" pitchFamily="34" charset="0"/>
                <a:ea typeface="Calibri" panose="020F0502020204030204" pitchFamily="34" charset="0"/>
                <a:cs typeface="Calibri" panose="020F0502020204030204" pitchFamily="34" charset="0"/>
              </a:rPr>
              <a:t>Consumers       </a:t>
            </a:r>
          </a:p>
          <a:p>
            <a:pPr marL="514350" indent="-514350">
              <a:buAutoNum type="romanLcParenR"/>
            </a:pPr>
            <a:r>
              <a:rPr lang="en-IN" sz="1800" b="1" dirty="0">
                <a:solidFill>
                  <a:srgbClr val="002060"/>
                </a:solidFill>
                <a:latin typeface="Calibri" panose="020F0502020204030204" pitchFamily="34" charset="0"/>
                <a:ea typeface="Calibri" panose="020F0502020204030204" pitchFamily="34" charset="0"/>
                <a:cs typeface="Calibri" panose="020F0502020204030204" pitchFamily="34" charset="0"/>
              </a:rPr>
              <a:t>Biscuits (Ans)</a:t>
            </a:r>
          </a:p>
          <a:p>
            <a:pPr marL="514350" indent="-514350">
              <a:buAutoNum type="romanLcParenR"/>
            </a:pPr>
            <a:r>
              <a:rPr lang="en-IN" sz="1800" dirty="0">
                <a:latin typeface="Calibri" panose="020F0502020204030204" pitchFamily="34" charset="0"/>
                <a:ea typeface="Calibri" panose="020F0502020204030204" pitchFamily="34" charset="0"/>
                <a:cs typeface="Calibri" panose="020F0502020204030204" pitchFamily="34" charset="0"/>
              </a:rPr>
              <a:t>Calories</a:t>
            </a:r>
          </a:p>
          <a:p>
            <a:pPr marL="514350" indent="-514350">
              <a:buNone/>
            </a:pPr>
            <a:endParaRPr lang="en-IN" sz="1800" dirty="0">
              <a:latin typeface="Calibri" panose="020F0502020204030204" pitchFamily="34" charset="0"/>
              <a:ea typeface="Calibri" panose="020F0502020204030204" pitchFamily="34" charset="0"/>
              <a:cs typeface="Calibri" panose="020F0502020204030204" pitchFamily="34" charset="0"/>
            </a:endParaRPr>
          </a:p>
          <a:p>
            <a:pPr marL="514350" indent="-514350">
              <a:buNone/>
            </a:pPr>
            <a:r>
              <a:rPr lang="en-IN" sz="1800" dirty="0">
                <a:latin typeface="Calibri" panose="020F0502020204030204" pitchFamily="34" charset="0"/>
                <a:ea typeface="Calibri" panose="020F0502020204030204" pitchFamily="34" charset="0"/>
                <a:cs typeface="Calibri" panose="020F0502020204030204" pitchFamily="34" charset="0"/>
              </a:rPr>
              <a:t>Q2. The data set consists of:</a:t>
            </a:r>
          </a:p>
          <a:p>
            <a:pPr marL="514350" indent="-514350">
              <a:buAutoNum type="romanLcParenR"/>
            </a:pPr>
            <a:r>
              <a:rPr lang="en-IN" sz="1800" b="1" dirty="0">
                <a:solidFill>
                  <a:srgbClr val="002060"/>
                </a:solidFill>
                <a:latin typeface="Calibri" panose="020F0502020204030204" pitchFamily="34" charset="0"/>
                <a:ea typeface="Calibri" panose="020F0502020204030204" pitchFamily="34" charset="0"/>
                <a:cs typeface="Calibri" panose="020F0502020204030204" pitchFamily="34" charset="0"/>
              </a:rPr>
              <a:t>3 variables, 1 of which is categorical (Ans)</a:t>
            </a:r>
          </a:p>
          <a:p>
            <a:pPr marL="0" indent="0">
              <a:buNone/>
            </a:pPr>
            <a:r>
              <a:rPr lang="en-IN" sz="1800" b="1" dirty="0">
                <a:solidFill>
                  <a:srgbClr val="002060"/>
                </a:solidFill>
                <a:latin typeface="Calibri" panose="020F0502020204030204" pitchFamily="34" charset="0"/>
                <a:ea typeface="Calibri" panose="020F0502020204030204" pitchFamily="34" charset="0"/>
                <a:cs typeface="Calibri" panose="020F0502020204030204" pitchFamily="34" charset="0"/>
              </a:rPr>
              <a:t>    Ans – Three variables (Type, Calories and Carbs)  and (Type ) is a categorical variable </a:t>
            </a:r>
          </a:p>
          <a:p>
            <a:pPr marL="514350" indent="-514350">
              <a:buAutoNum type="romanLcParenR"/>
            </a:pPr>
            <a:r>
              <a:rPr lang="en-IN" sz="1800" dirty="0">
                <a:latin typeface="Calibri" panose="020F0502020204030204" pitchFamily="34" charset="0"/>
                <a:ea typeface="Calibri" panose="020F0502020204030204" pitchFamily="34" charset="0"/>
                <a:cs typeface="Calibri" panose="020F0502020204030204" pitchFamily="34" charset="0"/>
              </a:rPr>
              <a:t>3 variables, 2 of which are categorical</a:t>
            </a:r>
          </a:p>
          <a:p>
            <a:pPr marL="514350" indent="-514350">
              <a:buAutoNum type="romanLcParenR"/>
            </a:pPr>
            <a:r>
              <a:rPr lang="en-IN" sz="1800" dirty="0">
                <a:latin typeface="Calibri" panose="020F0502020204030204" pitchFamily="34" charset="0"/>
                <a:ea typeface="Calibri" panose="020F0502020204030204" pitchFamily="34" charset="0"/>
                <a:cs typeface="Calibri" panose="020F0502020204030204" pitchFamily="34" charset="0"/>
              </a:rPr>
              <a:t>2 variables, 1 of which is categorical</a:t>
            </a:r>
          </a:p>
          <a:p>
            <a:pPr marL="514350" indent="-514350">
              <a:buAutoNum type="romanLcParenR"/>
            </a:pPr>
            <a:endParaRPr lang="en-IN"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3605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arn(inVertical)">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arn(inVertical)">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barn(inVertical)">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barn(inVertical)">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F1498-DA8F-86CB-A0EE-3DB382013812}"/>
              </a:ext>
            </a:extLst>
          </p:cNvPr>
          <p:cNvSpPr>
            <a:spLocks noGrp="1"/>
          </p:cNvSpPr>
          <p:nvPr>
            <p:ph type="title"/>
          </p:nvPr>
        </p:nvSpPr>
        <p:spPr/>
        <p:txBody>
          <a:bodyPr/>
          <a:lstStyle/>
          <a:p>
            <a:r>
              <a:rPr lang="en-IN" dirty="0">
                <a:latin typeface="Arial Rounded MT Bold" panose="020F0704030504030204" pitchFamily="34" charset="0"/>
              </a:rPr>
              <a:t>PICTOGRAPH</a:t>
            </a:r>
          </a:p>
        </p:txBody>
      </p:sp>
      <p:sp>
        <p:nvSpPr>
          <p:cNvPr id="7" name="Text Placeholder 6">
            <a:extLst>
              <a:ext uri="{FF2B5EF4-FFF2-40B4-BE49-F238E27FC236}">
                <a16:creationId xmlns:a16="http://schemas.microsoft.com/office/drawing/2014/main" id="{D884516D-FD0B-18D9-0D56-E4DD3C85DE38}"/>
              </a:ext>
            </a:extLst>
          </p:cNvPr>
          <p:cNvSpPr>
            <a:spLocks noGrp="1"/>
          </p:cNvSpPr>
          <p:nvPr>
            <p:ph type="body" sz="quarter" idx="15"/>
          </p:nvPr>
        </p:nvSpPr>
        <p:spPr/>
        <p:txBody>
          <a:bodyPr/>
          <a:lstStyle/>
          <a:p>
            <a:endParaRPr lang="en-IN"/>
          </a:p>
        </p:txBody>
      </p:sp>
      <p:sp>
        <p:nvSpPr>
          <p:cNvPr id="6" name="Text Placeholder 5">
            <a:extLst>
              <a:ext uri="{FF2B5EF4-FFF2-40B4-BE49-F238E27FC236}">
                <a16:creationId xmlns:a16="http://schemas.microsoft.com/office/drawing/2014/main" id="{BB73E0F1-2A97-7BBB-1565-E426767C4E4B}"/>
              </a:ext>
            </a:extLst>
          </p:cNvPr>
          <p:cNvSpPr>
            <a:spLocks noGrp="1"/>
          </p:cNvSpPr>
          <p:nvPr>
            <p:ph type="body" sz="quarter" idx="14"/>
          </p:nvPr>
        </p:nvSpPr>
        <p:spPr/>
        <p:txBody>
          <a:bodyPr/>
          <a:lstStyle/>
          <a:p>
            <a:endParaRPr lang="en-IN" dirty="0"/>
          </a:p>
        </p:txBody>
      </p:sp>
    </p:spTree>
    <p:extLst>
      <p:ext uri="{BB962C8B-B14F-4D97-AF65-F5344CB8AC3E}">
        <p14:creationId xmlns:p14="http://schemas.microsoft.com/office/powerpoint/2010/main" val="1945531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45EB92E3-8A24-45CB-415C-E60060BF5451}"/>
              </a:ext>
            </a:extLst>
          </p:cNvPr>
          <p:cNvSpPr txBox="1"/>
          <p:nvPr/>
        </p:nvSpPr>
        <p:spPr>
          <a:xfrm>
            <a:off x="3067404" y="542905"/>
            <a:ext cx="7952049" cy="523220"/>
          </a:xfrm>
          <a:prstGeom prst="rect">
            <a:avLst/>
          </a:prstGeom>
          <a:noFill/>
        </p:spPr>
        <p:txBody>
          <a:bodyPr wrap="square" rtlCol="0">
            <a:spAutoFit/>
          </a:bodyPr>
          <a:lstStyle/>
          <a:p>
            <a:r>
              <a:rPr lang="en-IN" sz="2800" dirty="0">
                <a:latin typeface="Calibri" panose="020F0502020204030204" pitchFamily="34" charset="0"/>
                <a:ea typeface="Calibri" panose="020F0502020204030204" pitchFamily="34" charset="0"/>
                <a:cs typeface="Calibri" panose="020F0502020204030204" pitchFamily="34" charset="0"/>
              </a:rPr>
              <a:t>Overview Of  Descriptive Statistics</a:t>
            </a:r>
          </a:p>
        </p:txBody>
      </p:sp>
      <p:sp>
        <p:nvSpPr>
          <p:cNvPr id="34" name="TextBox 33">
            <a:extLst>
              <a:ext uri="{FF2B5EF4-FFF2-40B4-BE49-F238E27FC236}">
                <a16:creationId xmlns:a16="http://schemas.microsoft.com/office/drawing/2014/main" id="{377694CA-C07A-00BB-C984-3456882E81E3}"/>
              </a:ext>
            </a:extLst>
          </p:cNvPr>
          <p:cNvSpPr txBox="1"/>
          <p:nvPr/>
        </p:nvSpPr>
        <p:spPr>
          <a:xfrm>
            <a:off x="912846" y="1663311"/>
            <a:ext cx="9966649" cy="2246769"/>
          </a:xfrm>
          <a:prstGeom prst="rect">
            <a:avLst/>
          </a:prstGeom>
          <a:noFill/>
        </p:spPr>
        <p:txBody>
          <a:bodyPr wrap="square">
            <a:spAutoFit/>
          </a:bodyPr>
          <a:lstStyle/>
          <a:p>
            <a:pPr marL="342900" indent="-342900">
              <a:buFont typeface="Arial" panose="020B0604020202020204" pitchFamily="34" charset="0"/>
              <a:buChar char="•"/>
            </a:pPr>
            <a:r>
              <a:rPr lang="en-US" sz="2000" b="0" i="0" dirty="0">
                <a:solidFill>
                  <a:srgbClr val="00B050"/>
                </a:solidFill>
                <a:effectLst/>
                <a:latin typeface="Calibri" panose="020F0502020204030204" pitchFamily="34" charset="0"/>
                <a:ea typeface="Calibri" panose="020F0502020204030204" pitchFamily="34" charset="0"/>
                <a:cs typeface="Calibri" panose="020F0502020204030204" pitchFamily="34" charset="0"/>
              </a:rPr>
              <a:t>Descriptive Statistics </a:t>
            </a:r>
            <a:r>
              <a:rPr lang="en-US" sz="2000" b="0" i="0" dirty="0">
                <a:effectLst/>
                <a:latin typeface="Calibri" panose="020F0502020204030204" pitchFamily="34" charset="0"/>
                <a:ea typeface="Calibri" panose="020F0502020204030204" pitchFamily="34" charset="0"/>
                <a:cs typeface="Calibri" panose="020F0502020204030204" pitchFamily="34" charset="0"/>
              </a:rPr>
              <a:t>describes data. It is a method to collect, organize, summarize, display and analyze sample data taken from a population.</a:t>
            </a:r>
          </a:p>
          <a:p>
            <a:endParaRPr lang="en-US" sz="20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Descriptive statistics consists of methods for organizing, displaying, and describing data by using tables, graphs, and summary measures.</a:t>
            </a:r>
            <a:endParaRPr lang="en-US" sz="2000" b="0" i="0" dirty="0">
              <a:effectLst/>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819786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A53EA-D5F4-6649-1209-293D54C13AED}"/>
              </a:ext>
            </a:extLst>
          </p:cNvPr>
          <p:cNvSpPr>
            <a:spLocks noGrp="1"/>
          </p:cNvSpPr>
          <p:nvPr>
            <p:ph type="title"/>
          </p:nvPr>
        </p:nvSpPr>
        <p:spPr>
          <a:xfrm>
            <a:off x="609600" y="386605"/>
            <a:ext cx="10972800" cy="751730"/>
          </a:xfrm>
        </p:spPr>
        <p:txBody>
          <a:bodyPr>
            <a:noAutofit/>
          </a:bodyPr>
          <a:lstStyle/>
          <a:p>
            <a:r>
              <a:rPr lang="en-IN" sz="2800" dirty="0">
                <a:latin typeface="Calibri" panose="020F0502020204030204" pitchFamily="34" charset="0"/>
                <a:ea typeface="Calibri" panose="020F0502020204030204" pitchFamily="34" charset="0"/>
                <a:cs typeface="Calibri" panose="020F0502020204030204" pitchFamily="34" charset="0"/>
              </a:rPr>
              <a:t>Pictograph</a:t>
            </a:r>
          </a:p>
        </p:txBody>
      </p:sp>
      <p:sp>
        <p:nvSpPr>
          <p:cNvPr id="3" name="Content Placeholder 2">
            <a:extLst>
              <a:ext uri="{FF2B5EF4-FFF2-40B4-BE49-F238E27FC236}">
                <a16:creationId xmlns:a16="http://schemas.microsoft.com/office/drawing/2014/main" id="{14592BF6-8F31-67C4-B289-E55054BFF79E}"/>
              </a:ext>
            </a:extLst>
          </p:cNvPr>
          <p:cNvSpPr>
            <a:spLocks noGrp="1"/>
          </p:cNvSpPr>
          <p:nvPr>
            <p:ph idx="1"/>
          </p:nvPr>
        </p:nvSpPr>
        <p:spPr>
          <a:xfrm>
            <a:off x="384650" y="1298375"/>
            <a:ext cx="10886730" cy="3376262"/>
          </a:xfrm>
        </p:spPr>
        <p:txBody>
          <a:bodyPr>
            <a:norm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In Statistics, pictographs are charts used to represent data using icons and images relevant to the data.</a:t>
            </a:r>
          </a:p>
          <a:p>
            <a:pPr marL="0" indent="0">
              <a:buNone/>
            </a:pPr>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dirty="0">
                <a:latin typeface="Calibri" panose="020F0502020204030204" pitchFamily="34" charset="0"/>
                <a:ea typeface="Calibri" panose="020F0502020204030204" pitchFamily="34" charset="0"/>
                <a:cs typeface="Calibri" panose="020F0502020204030204" pitchFamily="34" charset="0"/>
              </a:rPr>
              <a:t>All icons in the pictogram must be of the same size, but we can use the fraction of an icon to show the respective fraction of that amount. Let us understand the concept of pictographs using examples.</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6356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A53EA-D5F4-6649-1209-293D54C13AED}"/>
              </a:ext>
            </a:extLst>
          </p:cNvPr>
          <p:cNvSpPr>
            <a:spLocks noGrp="1"/>
          </p:cNvSpPr>
          <p:nvPr>
            <p:ph type="title"/>
          </p:nvPr>
        </p:nvSpPr>
        <p:spPr>
          <a:xfrm>
            <a:off x="609600" y="139273"/>
            <a:ext cx="10972800" cy="751730"/>
          </a:xfrm>
        </p:spPr>
        <p:txBody>
          <a:bodyPr>
            <a:noAutofit/>
          </a:bodyPr>
          <a:lstStyle/>
          <a:p>
            <a:r>
              <a:rPr lang="en-IN" sz="2800" dirty="0">
                <a:latin typeface="Calibri" panose="020F0502020204030204" pitchFamily="34" charset="0"/>
                <a:ea typeface="Calibri" panose="020F0502020204030204" pitchFamily="34" charset="0"/>
                <a:cs typeface="Calibri" panose="020F0502020204030204" pitchFamily="34" charset="0"/>
              </a:rPr>
              <a:t>Pictograph</a:t>
            </a:r>
          </a:p>
        </p:txBody>
      </p:sp>
      <p:sp>
        <p:nvSpPr>
          <p:cNvPr id="3" name="Content Placeholder 2">
            <a:extLst>
              <a:ext uri="{FF2B5EF4-FFF2-40B4-BE49-F238E27FC236}">
                <a16:creationId xmlns:a16="http://schemas.microsoft.com/office/drawing/2014/main" id="{14592BF6-8F31-67C4-B289-E55054BFF79E}"/>
              </a:ext>
            </a:extLst>
          </p:cNvPr>
          <p:cNvSpPr>
            <a:spLocks noGrp="1"/>
          </p:cNvSpPr>
          <p:nvPr>
            <p:ph idx="1"/>
          </p:nvPr>
        </p:nvSpPr>
        <p:spPr>
          <a:xfrm>
            <a:off x="384650" y="891003"/>
            <a:ext cx="11665296" cy="484647"/>
          </a:xfrm>
        </p:spPr>
        <p:txBody>
          <a:bodyPr>
            <a:noAutofit/>
          </a:bodyPr>
          <a:lstStyle/>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The number of children in a society with different hobbies is shown below.</a:t>
            </a:r>
          </a:p>
          <a:p>
            <a:pPr marL="0" indent="0">
              <a:buNone/>
            </a:pPr>
            <a:endParaRPr lang="en-US" sz="2000"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5B901420-AAEA-F1F6-0ED4-A36DC23A83AE}"/>
              </a:ext>
            </a:extLst>
          </p:cNvPr>
          <p:cNvPicPr>
            <a:picLocks noChangeAspect="1"/>
          </p:cNvPicPr>
          <p:nvPr/>
        </p:nvPicPr>
        <p:blipFill>
          <a:blip r:embed="rId2"/>
          <a:stretch>
            <a:fillRect/>
          </a:stretch>
        </p:blipFill>
        <p:spPr>
          <a:xfrm>
            <a:off x="384650" y="1338585"/>
            <a:ext cx="5006774" cy="4991533"/>
          </a:xfrm>
          <a:prstGeom prst="rect">
            <a:avLst/>
          </a:prstGeom>
        </p:spPr>
      </p:pic>
      <p:sp>
        <p:nvSpPr>
          <p:cNvPr id="7" name="TextBox 6">
            <a:extLst>
              <a:ext uri="{FF2B5EF4-FFF2-40B4-BE49-F238E27FC236}">
                <a16:creationId xmlns:a16="http://schemas.microsoft.com/office/drawing/2014/main" id="{F850BB3C-2C87-9F63-39AC-F347FE309A86}"/>
              </a:ext>
            </a:extLst>
          </p:cNvPr>
          <p:cNvSpPr txBox="1"/>
          <p:nvPr/>
        </p:nvSpPr>
        <p:spPr>
          <a:xfrm>
            <a:off x="5639815" y="1479862"/>
            <a:ext cx="6102220" cy="4708981"/>
          </a:xfrm>
          <a:prstGeom prst="rect">
            <a:avLst/>
          </a:prstGeom>
          <a:noFill/>
        </p:spPr>
        <p:txBody>
          <a:bodyPr wrap="square">
            <a:spAutoFit/>
          </a:bodyPr>
          <a:lstStyle/>
          <a:p>
            <a:pPr algn="l"/>
            <a:r>
              <a:rPr lang="en-US" sz="2000" b="0" i="0" dirty="0">
                <a:solidFill>
                  <a:srgbClr val="7030A0"/>
                </a:solidFill>
                <a:effectLst/>
                <a:latin typeface="Calibri" panose="020F0502020204030204" pitchFamily="34" charset="0"/>
                <a:ea typeface="Calibri" panose="020F0502020204030204" pitchFamily="34" charset="0"/>
                <a:cs typeface="Calibri" panose="020F0502020204030204" pitchFamily="34" charset="0"/>
              </a:rPr>
              <a:t>Look at the pictograph and answer the questions.</a:t>
            </a:r>
          </a:p>
          <a:p>
            <a:pPr marL="342900" indent="-342900" algn="l">
              <a:buFont typeface="Arial" panose="020B0604020202020204" pitchFamily="34" charset="0"/>
              <a:buChar char="•"/>
            </a:pPr>
            <a:r>
              <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Which is the most popular hobby?</a:t>
            </a:r>
          </a:p>
          <a:p>
            <a:pPr algn="l"/>
            <a:r>
              <a:rPr lang="en-US" sz="2000" dirty="0">
                <a:solidFill>
                  <a:srgbClr val="7030A0"/>
                </a:solidFill>
                <a:latin typeface="Calibri" panose="020F0502020204030204" pitchFamily="34" charset="0"/>
                <a:ea typeface="Calibri" panose="020F0502020204030204" pitchFamily="34" charset="0"/>
                <a:cs typeface="Calibri" panose="020F0502020204030204" pitchFamily="34" charset="0"/>
              </a:rPr>
              <a:t>	Ans: </a:t>
            </a:r>
            <a:r>
              <a:rPr lang="en-IN" sz="2000" b="0" i="0" dirty="0">
                <a:solidFill>
                  <a:srgbClr val="7030A0"/>
                </a:solidFill>
                <a:effectLst/>
                <a:latin typeface="Calibri" panose="020F0502020204030204" pitchFamily="34" charset="0"/>
                <a:ea typeface="Calibri" panose="020F0502020204030204" pitchFamily="34" charset="0"/>
                <a:cs typeface="Calibri" panose="020F0502020204030204" pitchFamily="34" charset="0"/>
              </a:rPr>
              <a:t>Computer Games</a:t>
            </a:r>
          </a:p>
          <a:p>
            <a:pPr algn="l"/>
            <a:endParaRPr lang="en-US" sz="2000" b="0" i="0" dirty="0">
              <a:solidFill>
                <a:srgbClr val="7030A0"/>
              </a:solidFill>
              <a:effectLst/>
              <a:latin typeface="Calibri" panose="020F0502020204030204" pitchFamily="34" charset="0"/>
              <a:ea typeface="Calibri" panose="020F0502020204030204" pitchFamily="34" charset="0"/>
              <a:cs typeface="Calibri" panose="020F0502020204030204" pitchFamily="34" charset="0"/>
            </a:endParaRPr>
          </a:p>
          <a:p>
            <a:pPr marL="342900" indent="-342900" algn="l">
              <a:buFont typeface="Arial" panose="020B0604020202020204" pitchFamily="34" charset="0"/>
              <a:buChar char="•"/>
            </a:pPr>
            <a:r>
              <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Which is the least popular hobby?</a:t>
            </a:r>
          </a:p>
          <a:p>
            <a:pPr algn="l"/>
            <a:r>
              <a:rPr lang="en-US" sz="2000" dirty="0">
                <a:solidFill>
                  <a:srgbClr val="7030A0"/>
                </a:solidFill>
                <a:latin typeface="Calibri" panose="020F0502020204030204" pitchFamily="34" charset="0"/>
                <a:ea typeface="Calibri" panose="020F0502020204030204" pitchFamily="34" charset="0"/>
                <a:cs typeface="Calibri" panose="020F0502020204030204" pitchFamily="34" charset="0"/>
              </a:rPr>
              <a:t>	Ans: </a:t>
            </a:r>
            <a:r>
              <a:rPr lang="en-IN" sz="2000" b="0" i="0" dirty="0">
                <a:solidFill>
                  <a:srgbClr val="7030A0"/>
                </a:solidFill>
                <a:effectLst/>
                <a:latin typeface="Calibri" panose="020F0502020204030204" pitchFamily="34" charset="0"/>
                <a:ea typeface="Calibri" panose="020F0502020204030204" pitchFamily="34" charset="0"/>
                <a:cs typeface="Calibri" panose="020F0502020204030204" pitchFamily="34" charset="0"/>
              </a:rPr>
              <a:t>Music</a:t>
            </a:r>
          </a:p>
          <a:p>
            <a:pPr algn="l"/>
            <a:endParaRPr lang="en-US" sz="2000" b="0" i="0" dirty="0">
              <a:solidFill>
                <a:srgbClr val="7030A0"/>
              </a:solidFill>
              <a:effectLst/>
              <a:latin typeface="Calibri" panose="020F0502020204030204" pitchFamily="34" charset="0"/>
              <a:ea typeface="Calibri" panose="020F0502020204030204" pitchFamily="34" charset="0"/>
              <a:cs typeface="Calibri" panose="020F0502020204030204" pitchFamily="34" charset="0"/>
            </a:endParaRPr>
          </a:p>
          <a:p>
            <a:pPr marL="342900" indent="-342900" algn="l">
              <a:buFont typeface="Arial" panose="020B0604020202020204" pitchFamily="34" charset="0"/>
              <a:buChar char="•"/>
            </a:pPr>
            <a:r>
              <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Which two hobbies are equally popular?</a:t>
            </a:r>
          </a:p>
          <a:p>
            <a:pPr lvl="1"/>
            <a:r>
              <a:rPr lang="en-US" sz="2000" dirty="0">
                <a:solidFill>
                  <a:srgbClr val="7030A0"/>
                </a:solidFill>
                <a:latin typeface="Calibri" panose="020F0502020204030204" pitchFamily="34" charset="0"/>
                <a:ea typeface="Calibri" panose="020F0502020204030204" pitchFamily="34" charset="0"/>
                <a:cs typeface="Calibri" panose="020F0502020204030204" pitchFamily="34" charset="0"/>
              </a:rPr>
              <a:t>	Ans: </a:t>
            </a:r>
            <a:r>
              <a:rPr lang="en-IN" sz="2000" b="0" i="0" dirty="0">
                <a:solidFill>
                  <a:srgbClr val="7030A0"/>
                </a:solidFill>
                <a:effectLst/>
                <a:latin typeface="Calibri" panose="020F0502020204030204" pitchFamily="34" charset="0"/>
                <a:ea typeface="Calibri" panose="020F0502020204030204" pitchFamily="34" charset="0"/>
                <a:cs typeface="Calibri" panose="020F0502020204030204" pitchFamily="34" charset="0"/>
              </a:rPr>
              <a:t>Stamp collecting and drawing</a:t>
            </a:r>
          </a:p>
          <a:p>
            <a:pPr lvl="1"/>
            <a:endParaRPr lang="en-US" sz="2000" b="0" i="0" dirty="0">
              <a:solidFill>
                <a:srgbClr val="7030A0"/>
              </a:solidFill>
              <a:effectLst/>
              <a:latin typeface="Calibri" panose="020F0502020204030204" pitchFamily="34" charset="0"/>
              <a:ea typeface="Calibri" panose="020F0502020204030204" pitchFamily="34" charset="0"/>
              <a:cs typeface="Calibri" panose="020F0502020204030204" pitchFamily="34" charset="0"/>
            </a:endParaRPr>
          </a:p>
          <a:p>
            <a:pPr marL="342900" indent="-342900" algn="l">
              <a:buFont typeface="Arial" panose="020B0604020202020204" pitchFamily="34" charset="0"/>
              <a:buChar char="•"/>
            </a:pPr>
            <a:r>
              <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How many children are there in society?</a:t>
            </a:r>
          </a:p>
          <a:p>
            <a:pPr lvl="1"/>
            <a:r>
              <a:rPr lang="en-US" sz="2000" dirty="0">
                <a:solidFill>
                  <a:srgbClr val="7030A0"/>
                </a:solidFill>
                <a:latin typeface="Calibri" panose="020F0502020204030204" pitchFamily="34" charset="0"/>
                <a:ea typeface="Calibri" panose="020F0502020204030204" pitchFamily="34" charset="0"/>
                <a:cs typeface="Calibri" panose="020F0502020204030204" pitchFamily="34" charset="0"/>
              </a:rPr>
              <a:t>	Ans: 50 (one face = 2 Children)</a:t>
            </a:r>
          </a:p>
          <a:p>
            <a:pPr lvl="1"/>
            <a:endParaRPr lang="en-US" sz="2000" b="0" i="0" dirty="0">
              <a:solidFill>
                <a:srgbClr val="7030A0"/>
              </a:solidFill>
              <a:effectLst/>
              <a:latin typeface="Calibri" panose="020F0502020204030204" pitchFamily="34" charset="0"/>
              <a:ea typeface="Calibri" panose="020F0502020204030204" pitchFamily="34" charset="0"/>
              <a:cs typeface="Calibri" panose="020F0502020204030204" pitchFamily="34" charset="0"/>
            </a:endParaRPr>
          </a:p>
          <a:p>
            <a:pPr marL="342900" indent="-342900" algn="l">
              <a:buFont typeface="Arial" panose="020B0604020202020204" pitchFamily="34" charset="0"/>
              <a:buChar char="•"/>
            </a:pPr>
            <a:r>
              <a:rPr lang="en-US" sz="20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How many hobbies do they have in all?</a:t>
            </a:r>
          </a:p>
          <a:p>
            <a:pPr algn="l"/>
            <a:r>
              <a:rPr lang="en-US" sz="20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000" dirty="0">
                <a:solidFill>
                  <a:srgbClr val="7030A0"/>
                </a:solidFill>
                <a:latin typeface="Calibri" panose="020F0502020204030204" pitchFamily="34" charset="0"/>
                <a:ea typeface="Calibri" panose="020F0502020204030204" pitchFamily="34" charset="0"/>
                <a:cs typeface="Calibri" panose="020F0502020204030204" pitchFamily="34" charset="0"/>
              </a:rPr>
              <a:t>Ans: 6</a:t>
            </a:r>
            <a:endParaRPr lang="en-US" sz="2000" b="0" i="0" dirty="0">
              <a:solidFill>
                <a:srgbClr val="7030A0"/>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74283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F1498-DA8F-86CB-A0EE-3DB382013812}"/>
              </a:ext>
            </a:extLst>
          </p:cNvPr>
          <p:cNvSpPr>
            <a:spLocks noGrp="1"/>
          </p:cNvSpPr>
          <p:nvPr>
            <p:ph type="title"/>
          </p:nvPr>
        </p:nvSpPr>
        <p:spPr/>
        <p:txBody>
          <a:bodyPr/>
          <a:lstStyle/>
          <a:p>
            <a:r>
              <a:rPr lang="en-IN" dirty="0">
                <a:latin typeface="Arial Rounded MT Bold" panose="020F0704030504030204" pitchFamily="34" charset="0"/>
              </a:rPr>
              <a:t>BAR GRAPH</a:t>
            </a:r>
          </a:p>
        </p:txBody>
      </p:sp>
      <p:sp>
        <p:nvSpPr>
          <p:cNvPr id="5" name="Text Placeholder 4">
            <a:extLst>
              <a:ext uri="{FF2B5EF4-FFF2-40B4-BE49-F238E27FC236}">
                <a16:creationId xmlns:a16="http://schemas.microsoft.com/office/drawing/2014/main" id="{3F7AD8FD-D67B-D065-7052-E130CC3C8822}"/>
              </a:ext>
            </a:extLst>
          </p:cNvPr>
          <p:cNvSpPr>
            <a:spLocks noGrp="1"/>
          </p:cNvSpPr>
          <p:nvPr>
            <p:ph type="body" sz="quarter" idx="15"/>
          </p:nvPr>
        </p:nvSpPr>
        <p:spPr/>
        <p:txBody>
          <a:bodyPr/>
          <a:lstStyle/>
          <a:p>
            <a:endParaRPr lang="en-IN"/>
          </a:p>
        </p:txBody>
      </p:sp>
      <p:sp>
        <p:nvSpPr>
          <p:cNvPr id="4" name="Text Placeholder 3">
            <a:extLst>
              <a:ext uri="{FF2B5EF4-FFF2-40B4-BE49-F238E27FC236}">
                <a16:creationId xmlns:a16="http://schemas.microsoft.com/office/drawing/2014/main" id="{5479E156-81A1-63B1-3A2A-98FD60231C23}"/>
              </a:ext>
            </a:extLst>
          </p:cNvPr>
          <p:cNvSpPr>
            <a:spLocks noGrp="1"/>
          </p:cNvSpPr>
          <p:nvPr>
            <p:ph type="body" sz="quarter" idx="14"/>
          </p:nvPr>
        </p:nvSpPr>
        <p:spPr/>
        <p:txBody>
          <a:bodyPr/>
          <a:lstStyle/>
          <a:p>
            <a:endParaRPr lang="en-IN" dirty="0"/>
          </a:p>
        </p:txBody>
      </p:sp>
    </p:spTree>
    <p:extLst>
      <p:ext uri="{BB962C8B-B14F-4D97-AF65-F5344CB8AC3E}">
        <p14:creationId xmlns:p14="http://schemas.microsoft.com/office/powerpoint/2010/main" val="32448300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56710FE-596D-9F68-5D5D-59A5C4C03B30}"/>
              </a:ext>
            </a:extLst>
          </p:cNvPr>
          <p:cNvSpPr>
            <a:spLocks noGrp="1"/>
          </p:cNvSpPr>
          <p:nvPr>
            <p:ph type="sldNum" sz="quarter" idx="12"/>
          </p:nvPr>
        </p:nvSpPr>
        <p:spPr/>
        <p:txBody>
          <a:bodyPr/>
          <a:lstStyle/>
          <a:p>
            <a:fld id="{8D0AFDD5-844D-364D-8AEC-50CF4D36D55D}" type="slidenum">
              <a:rPr lang="en-US" noProof="0" smtClean="0"/>
              <a:t>23</a:t>
            </a:fld>
            <a:endParaRPr lang="en-US" noProof="0"/>
          </a:p>
        </p:txBody>
      </p:sp>
      <p:sp>
        <p:nvSpPr>
          <p:cNvPr id="5" name="Footer Placeholder 4">
            <a:extLst>
              <a:ext uri="{FF2B5EF4-FFF2-40B4-BE49-F238E27FC236}">
                <a16:creationId xmlns:a16="http://schemas.microsoft.com/office/drawing/2014/main" id="{04659857-7FDB-8B10-0C1A-552FE984E535}"/>
              </a:ext>
            </a:extLst>
          </p:cNvPr>
          <p:cNvSpPr>
            <a:spLocks noGrp="1"/>
          </p:cNvSpPr>
          <p:nvPr>
            <p:ph type="ftr" sz="quarter" idx="11"/>
          </p:nvPr>
        </p:nvSpPr>
        <p:spPr/>
        <p:txBody>
          <a:bodyPr/>
          <a:lstStyle/>
          <a:p>
            <a:r>
              <a:rPr lang="en-US" noProof="0"/>
              <a:t>Presentation title</a:t>
            </a:r>
          </a:p>
        </p:txBody>
      </p:sp>
      <p:sp>
        <p:nvSpPr>
          <p:cNvPr id="6" name="Date Placeholder 5">
            <a:extLst>
              <a:ext uri="{FF2B5EF4-FFF2-40B4-BE49-F238E27FC236}">
                <a16:creationId xmlns:a16="http://schemas.microsoft.com/office/drawing/2014/main" id="{F9802C79-571F-47EC-25AA-7E1EC7C20592}"/>
              </a:ext>
            </a:extLst>
          </p:cNvPr>
          <p:cNvSpPr>
            <a:spLocks noGrp="1"/>
          </p:cNvSpPr>
          <p:nvPr>
            <p:ph type="dt" sz="half" idx="10"/>
          </p:nvPr>
        </p:nvSpPr>
        <p:spPr/>
        <p:txBody>
          <a:bodyPr/>
          <a:lstStyle/>
          <a:p>
            <a:r>
              <a:rPr lang="en-US" noProof="0"/>
              <a:t>20XX</a:t>
            </a:r>
          </a:p>
        </p:txBody>
      </p:sp>
      <p:sp>
        <p:nvSpPr>
          <p:cNvPr id="10" name="TextBox 9">
            <a:extLst>
              <a:ext uri="{FF2B5EF4-FFF2-40B4-BE49-F238E27FC236}">
                <a16:creationId xmlns:a16="http://schemas.microsoft.com/office/drawing/2014/main" id="{545BB42E-9FC1-AE68-AD8C-8482F464B62F}"/>
              </a:ext>
            </a:extLst>
          </p:cNvPr>
          <p:cNvSpPr txBox="1"/>
          <p:nvPr/>
        </p:nvSpPr>
        <p:spPr>
          <a:xfrm>
            <a:off x="725300" y="1016362"/>
            <a:ext cx="10972800" cy="707886"/>
          </a:xfrm>
          <a:prstGeom prst="rect">
            <a:avLst/>
          </a:prstGeom>
          <a:noFill/>
        </p:spPr>
        <p:txBody>
          <a:bodyPr wrap="square">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A BAR graph is a graph made of bars whose heights represent the frequencies of respective categories is called a bar graph</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
        <p:nvSpPr>
          <p:cNvPr id="11" name="Title 1">
            <a:extLst>
              <a:ext uri="{FF2B5EF4-FFF2-40B4-BE49-F238E27FC236}">
                <a16:creationId xmlns:a16="http://schemas.microsoft.com/office/drawing/2014/main" id="{F57EAF37-D88A-1467-33D3-CA0EB92B6135}"/>
              </a:ext>
            </a:extLst>
          </p:cNvPr>
          <p:cNvSpPr>
            <a:spLocks noGrp="1"/>
          </p:cNvSpPr>
          <p:nvPr>
            <p:ph type="title"/>
          </p:nvPr>
        </p:nvSpPr>
        <p:spPr>
          <a:xfrm>
            <a:off x="609600" y="139273"/>
            <a:ext cx="10972800" cy="751730"/>
          </a:xfrm>
        </p:spPr>
        <p:txBody>
          <a:bodyPr>
            <a:noAutofit/>
          </a:bodyPr>
          <a:lstStyle/>
          <a:p>
            <a:r>
              <a:rPr lang="en-IN" sz="2800" dirty="0">
                <a:latin typeface="Calibri" panose="020F0502020204030204" pitchFamily="34" charset="0"/>
                <a:ea typeface="Calibri" panose="020F0502020204030204" pitchFamily="34" charset="0"/>
                <a:cs typeface="Calibri" panose="020F0502020204030204" pitchFamily="34" charset="0"/>
              </a:rPr>
              <a:t>Bar Graph</a:t>
            </a:r>
          </a:p>
        </p:txBody>
      </p:sp>
      <p:pic>
        <p:nvPicPr>
          <p:cNvPr id="13" name="Picture 12">
            <a:extLst>
              <a:ext uri="{FF2B5EF4-FFF2-40B4-BE49-F238E27FC236}">
                <a16:creationId xmlns:a16="http://schemas.microsoft.com/office/drawing/2014/main" id="{88DC4D22-AA96-1BBA-B1EE-AD37EA5C7CB7}"/>
              </a:ext>
            </a:extLst>
          </p:cNvPr>
          <p:cNvPicPr>
            <a:picLocks noChangeAspect="1"/>
          </p:cNvPicPr>
          <p:nvPr/>
        </p:nvPicPr>
        <p:blipFill>
          <a:blip r:embed="rId2"/>
          <a:stretch>
            <a:fillRect/>
          </a:stretch>
        </p:blipFill>
        <p:spPr>
          <a:xfrm>
            <a:off x="1203960" y="2149375"/>
            <a:ext cx="7216765" cy="3772227"/>
          </a:xfrm>
          <a:prstGeom prst="rect">
            <a:avLst/>
          </a:prstGeom>
        </p:spPr>
      </p:pic>
    </p:spTree>
    <p:extLst>
      <p:ext uri="{BB962C8B-B14F-4D97-AF65-F5344CB8AC3E}">
        <p14:creationId xmlns:p14="http://schemas.microsoft.com/office/powerpoint/2010/main" val="4802356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327AE-1BE5-88FF-6447-A0BB94CF0DCD}"/>
              </a:ext>
            </a:extLst>
          </p:cNvPr>
          <p:cNvSpPr>
            <a:spLocks noGrp="1"/>
          </p:cNvSpPr>
          <p:nvPr>
            <p:ph type="title"/>
          </p:nvPr>
        </p:nvSpPr>
        <p:spPr>
          <a:xfrm>
            <a:off x="191344" y="891003"/>
            <a:ext cx="11737304" cy="1143000"/>
          </a:xfrm>
        </p:spPr>
        <p:txBody>
          <a:bodyPr>
            <a:noAutofit/>
          </a:bodyPr>
          <a:lstStyle/>
          <a:p>
            <a:pPr algn="l"/>
            <a:r>
              <a:rPr lang="en-IN" sz="2000" dirty="0">
                <a:latin typeface="Calibri" panose="020F0502020204030204" pitchFamily="34" charset="0"/>
                <a:ea typeface="Calibri" panose="020F0502020204030204" pitchFamily="34" charset="0"/>
                <a:cs typeface="Calibri" panose="020F0502020204030204" pitchFamily="34" charset="0"/>
              </a:rPr>
              <a:t>Based on the data below, which country’s daily death count due to coronavirus has increased the most between 30</a:t>
            </a:r>
            <a:r>
              <a:rPr lang="en-IN" sz="2000" baseline="30000" dirty="0">
                <a:latin typeface="Calibri" panose="020F0502020204030204" pitchFamily="34" charset="0"/>
                <a:ea typeface="Calibri" panose="020F0502020204030204" pitchFamily="34" charset="0"/>
                <a:cs typeface="Calibri" panose="020F0502020204030204" pitchFamily="34" charset="0"/>
              </a:rPr>
              <a:t>th</a:t>
            </a:r>
            <a:r>
              <a:rPr lang="en-IN" sz="2000" dirty="0">
                <a:latin typeface="Calibri" panose="020F0502020204030204" pitchFamily="34" charset="0"/>
                <a:ea typeface="Calibri" panose="020F0502020204030204" pitchFamily="34" charset="0"/>
                <a:cs typeface="Calibri" panose="020F0502020204030204" pitchFamily="34" charset="0"/>
              </a:rPr>
              <a:t> Mar’20 and 29</a:t>
            </a:r>
            <a:r>
              <a:rPr lang="en-IN" sz="2000" baseline="30000" dirty="0">
                <a:latin typeface="Calibri" panose="020F0502020204030204" pitchFamily="34" charset="0"/>
                <a:ea typeface="Calibri" panose="020F0502020204030204" pitchFamily="34" charset="0"/>
                <a:cs typeface="Calibri" panose="020F0502020204030204" pitchFamily="34" charset="0"/>
              </a:rPr>
              <a:t>th</a:t>
            </a:r>
            <a:r>
              <a:rPr lang="en-IN" sz="2000" dirty="0">
                <a:latin typeface="Calibri" panose="020F0502020204030204" pitchFamily="34" charset="0"/>
                <a:ea typeface="Calibri" panose="020F0502020204030204" pitchFamily="34" charset="0"/>
                <a:cs typeface="Calibri" panose="020F0502020204030204" pitchFamily="34" charset="0"/>
              </a:rPr>
              <a:t> Jun’20?</a:t>
            </a:r>
            <a:br>
              <a:rPr lang="en-IN" sz="2000" dirty="0">
                <a:latin typeface="Calibri" panose="020F0502020204030204" pitchFamily="34" charset="0"/>
                <a:ea typeface="Calibri" panose="020F0502020204030204" pitchFamily="34" charset="0"/>
                <a:cs typeface="Calibri" panose="020F0502020204030204" pitchFamily="34" charset="0"/>
              </a:rPr>
            </a:br>
            <a:r>
              <a:rPr lang="en-IN" sz="2000" dirty="0">
                <a:solidFill>
                  <a:srgbClr val="7030A0"/>
                </a:solidFill>
                <a:latin typeface="Calibri" panose="020F0502020204030204" pitchFamily="34" charset="0"/>
                <a:ea typeface="Calibri" panose="020F0502020204030204" pitchFamily="34" charset="0"/>
                <a:cs typeface="Calibri" panose="020F0502020204030204" pitchFamily="34" charset="0"/>
              </a:rPr>
              <a:t>Ans: UK (Bar height is more for the UK compared to other counties 29</a:t>
            </a:r>
            <a:r>
              <a:rPr lang="en-IN" sz="2000" baseline="30000" dirty="0">
                <a:solidFill>
                  <a:srgbClr val="7030A0"/>
                </a:solidFill>
                <a:latin typeface="Calibri" panose="020F0502020204030204" pitchFamily="34" charset="0"/>
                <a:ea typeface="Calibri" panose="020F0502020204030204" pitchFamily="34" charset="0"/>
                <a:cs typeface="Calibri" panose="020F0502020204030204" pitchFamily="34" charset="0"/>
              </a:rPr>
              <a:t>th</a:t>
            </a:r>
            <a:r>
              <a:rPr lang="en-IN" sz="2000" dirty="0">
                <a:solidFill>
                  <a:srgbClr val="7030A0"/>
                </a:solidFill>
                <a:latin typeface="Calibri" panose="020F0502020204030204" pitchFamily="34" charset="0"/>
                <a:ea typeface="Calibri" panose="020F0502020204030204" pitchFamily="34" charset="0"/>
                <a:cs typeface="Calibri" panose="020F0502020204030204" pitchFamily="34" charset="0"/>
              </a:rPr>
              <a:t> June 20)</a:t>
            </a:r>
            <a:br>
              <a:rPr lang="en-IN" sz="2000" dirty="0">
                <a:latin typeface="Calibri" panose="020F0502020204030204" pitchFamily="34" charset="0"/>
                <a:ea typeface="Calibri" panose="020F0502020204030204" pitchFamily="34" charset="0"/>
                <a:cs typeface="Calibri" panose="020F0502020204030204" pitchFamily="34" charset="0"/>
              </a:rPr>
            </a:br>
            <a:endParaRPr lang="en-IN" sz="2000"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3" name="Content Placeholder 3">
            <a:extLst>
              <a:ext uri="{FF2B5EF4-FFF2-40B4-BE49-F238E27FC236}">
                <a16:creationId xmlns:a16="http://schemas.microsoft.com/office/drawing/2014/main" id="{67804494-7E61-C0C0-CCA0-DF1ED7491A22}"/>
              </a:ext>
            </a:extLst>
          </p:cNvPr>
          <p:cNvGraphicFramePr>
            <a:graphicFrameLocks noGrp="1"/>
          </p:cNvGraphicFramePr>
          <p:nvPr>
            <p:ph idx="1"/>
            <p:extLst>
              <p:ext uri="{D42A27DB-BD31-4B8C-83A1-F6EECF244321}">
                <p14:modId xmlns:p14="http://schemas.microsoft.com/office/powerpoint/2010/main" val="4126570722"/>
              </p:ext>
            </p:extLst>
          </p:nvPr>
        </p:nvGraphicFramePr>
        <p:xfrm>
          <a:off x="515380" y="2174033"/>
          <a:ext cx="11161240" cy="4268756"/>
        </p:xfrm>
        <a:graphic>
          <a:graphicData uri="http://schemas.openxmlformats.org/drawingml/2006/chart">
            <c:chart xmlns:c="http://schemas.openxmlformats.org/drawingml/2006/chart" xmlns:r="http://schemas.openxmlformats.org/officeDocument/2006/relationships" r:id="rId2"/>
          </a:graphicData>
        </a:graphic>
      </p:graphicFrame>
      <p:sp>
        <p:nvSpPr>
          <p:cNvPr id="4" name="Title 1">
            <a:extLst>
              <a:ext uri="{FF2B5EF4-FFF2-40B4-BE49-F238E27FC236}">
                <a16:creationId xmlns:a16="http://schemas.microsoft.com/office/drawing/2014/main" id="{5E305A3C-343A-61E8-BF99-2940211B9F28}"/>
              </a:ext>
            </a:extLst>
          </p:cNvPr>
          <p:cNvSpPr txBox="1">
            <a:spLocks/>
          </p:cNvSpPr>
          <p:nvPr/>
        </p:nvSpPr>
        <p:spPr>
          <a:xfrm>
            <a:off x="609600" y="139273"/>
            <a:ext cx="10972800" cy="751730"/>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a:lstStyle>
          <a:p>
            <a:r>
              <a:rPr lang="en-IN" sz="2800" dirty="0">
                <a:latin typeface="Calibri" panose="020F0502020204030204" pitchFamily="34" charset="0"/>
                <a:ea typeface="Calibri" panose="020F0502020204030204" pitchFamily="34" charset="0"/>
                <a:cs typeface="Calibri" panose="020F0502020204030204" pitchFamily="34" charset="0"/>
              </a:rPr>
              <a:t>Bar Graph</a:t>
            </a:r>
          </a:p>
        </p:txBody>
      </p:sp>
    </p:spTree>
    <p:extLst>
      <p:ext uri="{BB962C8B-B14F-4D97-AF65-F5344CB8AC3E}">
        <p14:creationId xmlns:p14="http://schemas.microsoft.com/office/powerpoint/2010/main" val="3464108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A2DF0-CBEB-F837-70CC-3279F421D6F8}"/>
              </a:ext>
            </a:extLst>
          </p:cNvPr>
          <p:cNvSpPr>
            <a:spLocks noGrp="1"/>
          </p:cNvSpPr>
          <p:nvPr>
            <p:ph type="title"/>
          </p:nvPr>
        </p:nvSpPr>
        <p:spPr>
          <a:xfrm>
            <a:off x="670720" y="813292"/>
            <a:ext cx="11521280" cy="763082"/>
          </a:xfrm>
        </p:spPr>
        <p:txBody>
          <a:bodyPr>
            <a:noAutofit/>
          </a:bodyPr>
          <a:lstStyle/>
          <a:p>
            <a:pPr algn="l"/>
            <a:r>
              <a:rPr lang="en-IN" sz="2000" dirty="0">
                <a:latin typeface="Calibri" panose="020F0502020204030204" pitchFamily="34" charset="0"/>
                <a:ea typeface="Calibri" panose="020F0502020204030204" pitchFamily="34" charset="0"/>
                <a:cs typeface="Calibri" panose="020F0502020204030204" pitchFamily="34" charset="0"/>
              </a:rPr>
              <a:t>Example of a few Indian states having coronavirus cases</a:t>
            </a:r>
            <a:br>
              <a:rPr lang="en-IN" sz="2000" dirty="0">
                <a:latin typeface="Calibri" panose="020F0502020204030204" pitchFamily="34" charset="0"/>
                <a:ea typeface="Calibri" panose="020F0502020204030204" pitchFamily="34" charset="0"/>
                <a:cs typeface="Calibri" panose="020F0502020204030204" pitchFamily="34" charset="0"/>
              </a:rPr>
            </a:br>
            <a:br>
              <a:rPr lang="en-IN" sz="2000" dirty="0">
                <a:latin typeface="Calibri" panose="020F0502020204030204" pitchFamily="34" charset="0"/>
                <a:ea typeface="Calibri" panose="020F0502020204030204" pitchFamily="34" charset="0"/>
                <a:cs typeface="Calibri" panose="020F0502020204030204" pitchFamily="34" charset="0"/>
              </a:rPr>
            </a:br>
            <a:br>
              <a:rPr lang="en-IN" sz="2000" dirty="0">
                <a:latin typeface="Calibri" panose="020F0502020204030204" pitchFamily="34" charset="0"/>
                <a:ea typeface="Calibri" panose="020F0502020204030204" pitchFamily="34" charset="0"/>
                <a:cs typeface="Calibri" panose="020F0502020204030204" pitchFamily="34" charset="0"/>
              </a:rPr>
            </a:br>
            <a:r>
              <a:rPr lang="en-IN" sz="2000" dirty="0">
                <a:solidFill>
                  <a:srgbClr val="7030A0"/>
                </a:solidFill>
                <a:latin typeface="Calibri" panose="020F0502020204030204" pitchFamily="34" charset="0"/>
                <a:ea typeface="Calibri" panose="020F0502020204030204" pitchFamily="34" charset="0"/>
                <a:cs typeface="Calibri" panose="020F0502020204030204" pitchFamily="34" charset="0"/>
              </a:rPr>
              <a:t>Ans: Most of the coronavirus cases from Maharashtra and the least cases from Gujarat</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3" name="Content Placeholder 3">
            <a:extLst>
              <a:ext uri="{FF2B5EF4-FFF2-40B4-BE49-F238E27FC236}">
                <a16:creationId xmlns:a16="http://schemas.microsoft.com/office/drawing/2014/main" id="{77BB46B8-FAAB-2D0F-5F8E-51541A39151F}"/>
              </a:ext>
            </a:extLst>
          </p:cNvPr>
          <p:cNvGraphicFramePr>
            <a:graphicFrameLocks noGrp="1"/>
          </p:cNvGraphicFramePr>
          <p:nvPr>
            <p:ph idx="1"/>
            <p:extLst>
              <p:ext uri="{D42A27DB-BD31-4B8C-83A1-F6EECF244321}">
                <p14:modId xmlns:p14="http://schemas.microsoft.com/office/powerpoint/2010/main" val="2943936300"/>
              </p:ext>
            </p:extLst>
          </p:nvPr>
        </p:nvGraphicFramePr>
        <p:xfrm>
          <a:off x="1254425" y="2239346"/>
          <a:ext cx="8229600" cy="3835381"/>
        </p:xfrm>
        <a:graphic>
          <a:graphicData uri="http://schemas.openxmlformats.org/drawingml/2006/chart">
            <c:chart xmlns:c="http://schemas.openxmlformats.org/drawingml/2006/chart" xmlns:r="http://schemas.openxmlformats.org/officeDocument/2006/relationships" r:id="rId2"/>
          </a:graphicData>
        </a:graphic>
      </p:graphicFrame>
      <p:sp>
        <p:nvSpPr>
          <p:cNvPr id="4" name="Title 1">
            <a:extLst>
              <a:ext uri="{FF2B5EF4-FFF2-40B4-BE49-F238E27FC236}">
                <a16:creationId xmlns:a16="http://schemas.microsoft.com/office/drawing/2014/main" id="{DCBCE4BA-D758-375C-FAD3-31D2412E6010}"/>
              </a:ext>
            </a:extLst>
          </p:cNvPr>
          <p:cNvSpPr txBox="1">
            <a:spLocks/>
          </p:cNvSpPr>
          <p:nvPr/>
        </p:nvSpPr>
        <p:spPr>
          <a:xfrm>
            <a:off x="609600" y="139273"/>
            <a:ext cx="10972800" cy="751730"/>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a:lstStyle>
          <a:p>
            <a:r>
              <a:rPr lang="en-IN" sz="2800" dirty="0">
                <a:latin typeface="Calibri" panose="020F0502020204030204" pitchFamily="34" charset="0"/>
                <a:ea typeface="Calibri" panose="020F0502020204030204" pitchFamily="34" charset="0"/>
                <a:cs typeface="Calibri" panose="020F0502020204030204" pitchFamily="34" charset="0"/>
              </a:rPr>
              <a:t>Bar Graph</a:t>
            </a:r>
          </a:p>
        </p:txBody>
      </p:sp>
    </p:spTree>
    <p:extLst>
      <p:ext uri="{BB962C8B-B14F-4D97-AF65-F5344CB8AC3E}">
        <p14:creationId xmlns:p14="http://schemas.microsoft.com/office/powerpoint/2010/main" val="32774754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37AB9-5B78-4D78-3D58-2D6F4E383C19}"/>
              </a:ext>
            </a:extLst>
          </p:cNvPr>
          <p:cNvSpPr>
            <a:spLocks noGrp="1"/>
          </p:cNvSpPr>
          <p:nvPr>
            <p:ph type="title"/>
          </p:nvPr>
        </p:nvSpPr>
        <p:spPr>
          <a:xfrm>
            <a:off x="335360" y="188640"/>
            <a:ext cx="11521280" cy="763082"/>
          </a:xfrm>
        </p:spPr>
        <p:txBody>
          <a:bodyPr>
            <a:normAutofit/>
          </a:bodyPr>
          <a:lstStyle/>
          <a:p>
            <a:r>
              <a:rPr lang="en-IN" sz="2800" dirty="0">
                <a:latin typeface="Calibri" panose="020F0502020204030204" pitchFamily="34" charset="0"/>
                <a:ea typeface="Calibri" panose="020F0502020204030204" pitchFamily="34" charset="0"/>
                <a:cs typeface="Calibri" panose="020F0502020204030204" pitchFamily="34" charset="0"/>
              </a:rPr>
              <a:t>Reading bar chart along with the central tendency</a:t>
            </a:r>
          </a:p>
        </p:txBody>
      </p:sp>
      <p:graphicFrame>
        <p:nvGraphicFramePr>
          <p:cNvPr id="3" name="Content Placeholder 3">
            <a:extLst>
              <a:ext uri="{FF2B5EF4-FFF2-40B4-BE49-F238E27FC236}">
                <a16:creationId xmlns:a16="http://schemas.microsoft.com/office/drawing/2014/main" id="{DF1B8610-83A5-C9F0-D1C4-76BF22FD05AB}"/>
              </a:ext>
            </a:extLst>
          </p:cNvPr>
          <p:cNvGraphicFramePr>
            <a:graphicFrameLocks noGrp="1"/>
          </p:cNvGraphicFramePr>
          <p:nvPr>
            <p:ph idx="1"/>
            <p:extLst>
              <p:ext uri="{D42A27DB-BD31-4B8C-83A1-F6EECF244321}">
                <p14:modId xmlns:p14="http://schemas.microsoft.com/office/powerpoint/2010/main" val="780817452"/>
              </p:ext>
            </p:extLst>
          </p:nvPr>
        </p:nvGraphicFramePr>
        <p:xfrm>
          <a:off x="1141039" y="858010"/>
          <a:ext cx="6696744" cy="3456384"/>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77C25581-D28D-5F7B-FCCC-721B1505399E}"/>
              </a:ext>
            </a:extLst>
          </p:cNvPr>
          <p:cNvSpPr txBox="1"/>
          <p:nvPr/>
        </p:nvSpPr>
        <p:spPr>
          <a:xfrm>
            <a:off x="1620956" y="4326160"/>
            <a:ext cx="7488832" cy="2031325"/>
          </a:xfrm>
          <a:prstGeom prst="rect">
            <a:avLst/>
          </a:prstGeom>
          <a:noFill/>
        </p:spPr>
        <p:txBody>
          <a:bodyPr wrap="square" rtlCol="0">
            <a:spAutoFit/>
          </a:bodyPr>
          <a:lstStyle/>
          <a:p>
            <a:r>
              <a:rPr lang="en-IN" dirty="0">
                <a:latin typeface="Calibri" panose="020F0502020204030204" pitchFamily="34" charset="0"/>
                <a:ea typeface="Calibri" panose="020F0502020204030204" pitchFamily="34" charset="0"/>
                <a:cs typeface="Calibri" panose="020F0502020204030204" pitchFamily="34" charset="0"/>
              </a:rPr>
              <a:t>  Q1. What was the median percentage for the half-yearly exams?</a:t>
            </a: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IN" dirty="0">
                <a:latin typeface="Calibri" panose="020F0502020204030204" pitchFamily="34" charset="0"/>
                <a:ea typeface="Calibri" panose="020F0502020204030204" pitchFamily="34" charset="0"/>
                <a:cs typeface="Calibri" panose="020F0502020204030204" pitchFamily="34" charset="0"/>
              </a:rPr>
              <a:t>  Q2. What is the midrange percentage of the final exams?</a:t>
            </a: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IN" dirty="0">
                <a:latin typeface="Calibri" panose="020F0502020204030204" pitchFamily="34" charset="0"/>
                <a:ea typeface="Calibri" panose="020F0502020204030204" pitchFamily="34" charset="0"/>
                <a:cs typeface="Calibri" panose="020F0502020204030204" pitchFamily="34" charset="0"/>
              </a:rPr>
              <a:t>  Q3. What was the average student percentage for the half-yearly exams?</a:t>
            </a: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IN" dirty="0">
                <a:latin typeface="Calibri" panose="020F0502020204030204" pitchFamily="34" charset="0"/>
                <a:ea typeface="Calibri" panose="020F0502020204030204" pitchFamily="34" charset="0"/>
                <a:cs typeface="Calibri" panose="020F0502020204030204" pitchFamily="34" charset="0"/>
              </a:rPr>
              <a:t>  Q4. What is the range percentage of the final exams?</a:t>
            </a:r>
          </a:p>
        </p:txBody>
      </p:sp>
    </p:spTree>
    <p:extLst>
      <p:ext uri="{BB962C8B-B14F-4D97-AF65-F5344CB8AC3E}">
        <p14:creationId xmlns:p14="http://schemas.microsoft.com/office/powerpoint/2010/main" val="30288056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37AB9-5B78-4D78-3D58-2D6F4E383C19}"/>
              </a:ext>
            </a:extLst>
          </p:cNvPr>
          <p:cNvSpPr>
            <a:spLocks noGrp="1"/>
          </p:cNvSpPr>
          <p:nvPr>
            <p:ph type="title"/>
          </p:nvPr>
        </p:nvSpPr>
        <p:spPr>
          <a:xfrm>
            <a:off x="335360" y="188640"/>
            <a:ext cx="11521280" cy="763082"/>
          </a:xfrm>
        </p:spPr>
        <p:txBody>
          <a:bodyPr>
            <a:normAutofit/>
          </a:bodyPr>
          <a:lstStyle/>
          <a:p>
            <a:r>
              <a:rPr lang="en-IN" sz="2400" dirty="0">
                <a:latin typeface="Calibri" panose="020F0502020204030204" pitchFamily="34" charset="0"/>
                <a:ea typeface="Calibri" panose="020F0502020204030204" pitchFamily="34" charset="0"/>
                <a:cs typeface="Calibri" panose="020F0502020204030204" pitchFamily="34" charset="0"/>
              </a:rPr>
              <a:t>Reading bar chart along with the central tendency</a:t>
            </a:r>
          </a:p>
        </p:txBody>
      </p:sp>
      <p:graphicFrame>
        <p:nvGraphicFramePr>
          <p:cNvPr id="3" name="Content Placeholder 3">
            <a:extLst>
              <a:ext uri="{FF2B5EF4-FFF2-40B4-BE49-F238E27FC236}">
                <a16:creationId xmlns:a16="http://schemas.microsoft.com/office/drawing/2014/main" id="{DF1B8610-83A5-C9F0-D1C4-76BF22FD05AB}"/>
              </a:ext>
            </a:extLst>
          </p:cNvPr>
          <p:cNvGraphicFramePr>
            <a:graphicFrameLocks noGrp="1"/>
          </p:cNvGraphicFramePr>
          <p:nvPr>
            <p:ph idx="1"/>
            <p:extLst>
              <p:ext uri="{D42A27DB-BD31-4B8C-83A1-F6EECF244321}">
                <p14:modId xmlns:p14="http://schemas.microsoft.com/office/powerpoint/2010/main" val="4112682354"/>
              </p:ext>
            </p:extLst>
          </p:nvPr>
        </p:nvGraphicFramePr>
        <p:xfrm>
          <a:off x="478566" y="858009"/>
          <a:ext cx="7172536" cy="3471395"/>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A97C39D7-5A0B-C6BF-F6C9-B328EBDE34A4}"/>
              </a:ext>
            </a:extLst>
          </p:cNvPr>
          <p:cNvSpPr txBox="1"/>
          <p:nvPr/>
        </p:nvSpPr>
        <p:spPr>
          <a:xfrm>
            <a:off x="7447010" y="951722"/>
            <a:ext cx="4477512" cy="2585323"/>
          </a:xfrm>
          <a:prstGeom prst="rect">
            <a:avLst/>
          </a:prstGeom>
          <a:noFill/>
        </p:spPr>
        <p:txBody>
          <a:bodyPr wrap="square" rtlCol="0">
            <a:spAutoFit/>
          </a:bodyPr>
          <a:lstStyle/>
          <a:p>
            <a:r>
              <a:rPr lang="en-IN" dirty="0">
                <a:latin typeface="Calibri" panose="020F0502020204030204" pitchFamily="34" charset="0"/>
                <a:ea typeface="Calibri" panose="020F0502020204030204" pitchFamily="34" charset="0"/>
                <a:cs typeface="Calibri" panose="020F0502020204030204" pitchFamily="34" charset="0"/>
              </a:rPr>
              <a:t> Q1. What was the median percentage for the half-yearly exams?</a:t>
            </a: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IN" dirty="0">
                <a:solidFill>
                  <a:srgbClr val="7030A0"/>
                </a:solidFill>
                <a:latin typeface="Calibri" panose="020F0502020204030204" pitchFamily="34" charset="0"/>
                <a:ea typeface="Calibri" panose="020F0502020204030204" pitchFamily="34" charset="0"/>
                <a:cs typeface="Calibri" panose="020F0502020204030204" pitchFamily="34" charset="0"/>
              </a:rPr>
              <a:t> Ans:  Sort values in ascending order and select the middle value </a:t>
            </a:r>
          </a:p>
          <a:p>
            <a:pPr lvl="1"/>
            <a:r>
              <a:rPr lang="en-IN" dirty="0">
                <a:solidFill>
                  <a:srgbClr val="7030A0"/>
                </a:solidFill>
                <a:latin typeface="Calibri" panose="020F0502020204030204" pitchFamily="34" charset="0"/>
                <a:ea typeface="Calibri" panose="020F0502020204030204" pitchFamily="34" charset="0"/>
                <a:cs typeface="Calibri" panose="020F0502020204030204" pitchFamily="34" charset="0"/>
              </a:rPr>
              <a:t>Half-yearly Exam Marks  – 90, 70, 80, 90</a:t>
            </a:r>
          </a:p>
          <a:p>
            <a:pPr lvl="1"/>
            <a:r>
              <a:rPr lang="en-IN" dirty="0">
                <a:solidFill>
                  <a:srgbClr val="7030A0"/>
                </a:solidFill>
                <a:latin typeface="Calibri" panose="020F0502020204030204" pitchFamily="34" charset="0"/>
                <a:ea typeface="Calibri" panose="020F0502020204030204" pitchFamily="34" charset="0"/>
                <a:cs typeface="Calibri" panose="020F0502020204030204" pitchFamily="34" charset="0"/>
              </a:rPr>
              <a:t>Sort the marks – 70, 80,90,90</a:t>
            </a:r>
          </a:p>
          <a:p>
            <a:pPr lvl="1"/>
            <a:r>
              <a:rPr lang="en-IN" dirty="0">
                <a:solidFill>
                  <a:srgbClr val="7030A0"/>
                </a:solidFill>
                <a:latin typeface="Calibri" panose="020F0502020204030204" pitchFamily="34" charset="0"/>
                <a:ea typeface="Calibri" panose="020F0502020204030204" pitchFamily="34" charset="0"/>
                <a:cs typeface="Calibri" panose="020F0502020204030204" pitchFamily="34" charset="0"/>
              </a:rPr>
              <a:t>Middle Value  - 80 and 90  </a:t>
            </a:r>
          </a:p>
          <a:p>
            <a:pPr lvl="1"/>
            <a:r>
              <a:rPr lang="en-IN" dirty="0">
                <a:solidFill>
                  <a:srgbClr val="7030A0"/>
                </a:solidFill>
                <a:latin typeface="Calibri" panose="020F0502020204030204" pitchFamily="34" charset="0"/>
                <a:ea typeface="Calibri" panose="020F0502020204030204" pitchFamily="34" charset="0"/>
                <a:cs typeface="Calibri" panose="020F0502020204030204" pitchFamily="34" charset="0"/>
              </a:rPr>
              <a:t>Median =(80+90) / 2 = </a:t>
            </a:r>
            <a:r>
              <a:rPr lang="en-IN" b="1" dirty="0">
                <a:solidFill>
                  <a:srgbClr val="7030A0"/>
                </a:solidFill>
                <a:latin typeface="Calibri" panose="020F0502020204030204" pitchFamily="34" charset="0"/>
                <a:ea typeface="Calibri" panose="020F0502020204030204" pitchFamily="34" charset="0"/>
                <a:cs typeface="Calibri" panose="020F0502020204030204" pitchFamily="34" charset="0"/>
              </a:rPr>
              <a:t>85</a:t>
            </a:r>
            <a:endParaRPr lang="en-IN" sz="2000" b="1" dirty="0">
              <a:solidFill>
                <a:srgbClr val="00B050"/>
              </a:solidFill>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7DB8B13F-261F-DB88-5B3E-F6EE5E824CBD}"/>
              </a:ext>
            </a:extLst>
          </p:cNvPr>
          <p:cNvSpPr txBox="1"/>
          <p:nvPr/>
        </p:nvSpPr>
        <p:spPr>
          <a:xfrm>
            <a:off x="788063" y="4329404"/>
            <a:ext cx="6387178" cy="1846659"/>
          </a:xfrm>
          <a:prstGeom prst="rect">
            <a:avLst/>
          </a:prstGeom>
          <a:noFill/>
        </p:spPr>
        <p:txBody>
          <a:bodyPr wrap="square" rtlCol="0">
            <a:spAutoFit/>
          </a:bodyPr>
          <a:lstStyle/>
          <a:p>
            <a:r>
              <a:rPr lang="en-IN" dirty="0">
                <a:latin typeface="Calibri" panose="020F0502020204030204" pitchFamily="34" charset="0"/>
                <a:ea typeface="Calibri" panose="020F0502020204030204" pitchFamily="34" charset="0"/>
                <a:cs typeface="Calibri" panose="020F0502020204030204" pitchFamily="34" charset="0"/>
              </a:rPr>
              <a:t>Q2. What is the midrange percentage of the final exams?</a:t>
            </a: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IN" dirty="0">
                <a:solidFill>
                  <a:srgbClr val="7030A0"/>
                </a:solidFill>
                <a:latin typeface="Calibri" panose="020F0502020204030204" pitchFamily="34" charset="0"/>
                <a:ea typeface="Calibri" panose="020F0502020204030204" pitchFamily="34" charset="0"/>
                <a:cs typeface="Calibri" panose="020F0502020204030204" pitchFamily="34" charset="0"/>
              </a:rPr>
              <a:t>Ans:  Range = Max value – Min Value</a:t>
            </a:r>
          </a:p>
          <a:p>
            <a:r>
              <a:rPr lang="en-IN" sz="2000" dirty="0">
                <a:solidFill>
                  <a:srgbClr val="7030A0"/>
                </a:solidFill>
                <a:latin typeface="Calibri" panose="020F0502020204030204" pitchFamily="34" charset="0"/>
                <a:ea typeface="Calibri" panose="020F0502020204030204" pitchFamily="34" charset="0"/>
                <a:cs typeface="Calibri" panose="020F0502020204030204" pitchFamily="34" charset="0"/>
              </a:rPr>
              <a:t>Marks in Final Exam =80,80,90,85</a:t>
            </a:r>
          </a:p>
          <a:p>
            <a:r>
              <a:rPr lang="en-IN" sz="2000" dirty="0">
                <a:solidFill>
                  <a:srgbClr val="7030A0"/>
                </a:solidFill>
                <a:latin typeface="Calibri" panose="020F0502020204030204" pitchFamily="34" charset="0"/>
                <a:ea typeface="Calibri" panose="020F0502020204030204" pitchFamily="34" charset="0"/>
                <a:cs typeface="Calibri" panose="020F0502020204030204" pitchFamily="34" charset="0"/>
              </a:rPr>
              <a:t>Min Value = 80  Max Value = 90  Range = 90-80 = 10</a:t>
            </a:r>
          </a:p>
          <a:p>
            <a:r>
              <a:rPr lang="en-IN" sz="2000" dirty="0">
                <a:solidFill>
                  <a:srgbClr val="7030A0"/>
                </a:solidFill>
                <a:latin typeface="Calibri" panose="020F0502020204030204" pitchFamily="34" charset="0"/>
                <a:ea typeface="Calibri" panose="020F0502020204030204" pitchFamily="34" charset="0"/>
                <a:cs typeface="Calibri" panose="020F0502020204030204" pitchFamily="34" charset="0"/>
              </a:rPr>
              <a:t>Mid Range = (Max + Min ) /2  = (90+80)/ 2 = 170/2 = </a:t>
            </a:r>
            <a:r>
              <a:rPr lang="en-IN" sz="2000" b="1" dirty="0">
                <a:solidFill>
                  <a:srgbClr val="7030A0"/>
                </a:solidFill>
                <a:latin typeface="Calibri" panose="020F0502020204030204" pitchFamily="34" charset="0"/>
                <a:ea typeface="Calibri" panose="020F0502020204030204" pitchFamily="34" charset="0"/>
                <a:cs typeface="Calibri" panose="020F0502020204030204" pitchFamily="34" charset="0"/>
              </a:rPr>
              <a:t>85</a:t>
            </a:r>
            <a:endParaRPr lang="en-IN" sz="2000" b="1" dirty="0">
              <a:solidFill>
                <a:srgbClr val="00B050"/>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258974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37AB9-5B78-4D78-3D58-2D6F4E383C19}"/>
              </a:ext>
            </a:extLst>
          </p:cNvPr>
          <p:cNvSpPr>
            <a:spLocks noGrp="1"/>
          </p:cNvSpPr>
          <p:nvPr>
            <p:ph type="title"/>
          </p:nvPr>
        </p:nvSpPr>
        <p:spPr>
          <a:xfrm>
            <a:off x="335360" y="188640"/>
            <a:ext cx="11521280" cy="763082"/>
          </a:xfrm>
        </p:spPr>
        <p:txBody>
          <a:bodyPr>
            <a:normAutofit/>
          </a:bodyPr>
          <a:lstStyle/>
          <a:p>
            <a:r>
              <a:rPr lang="en-IN" sz="2400" dirty="0">
                <a:latin typeface="Calibri" panose="020F0502020204030204" pitchFamily="34" charset="0"/>
                <a:ea typeface="Calibri" panose="020F0502020204030204" pitchFamily="34" charset="0"/>
                <a:cs typeface="Calibri" panose="020F0502020204030204" pitchFamily="34" charset="0"/>
              </a:rPr>
              <a:t>Reading bar chart along with the central tendency</a:t>
            </a:r>
          </a:p>
        </p:txBody>
      </p:sp>
      <p:graphicFrame>
        <p:nvGraphicFramePr>
          <p:cNvPr id="3" name="Content Placeholder 3">
            <a:extLst>
              <a:ext uri="{FF2B5EF4-FFF2-40B4-BE49-F238E27FC236}">
                <a16:creationId xmlns:a16="http://schemas.microsoft.com/office/drawing/2014/main" id="{DF1B8610-83A5-C9F0-D1C4-76BF22FD05AB}"/>
              </a:ext>
            </a:extLst>
          </p:cNvPr>
          <p:cNvGraphicFramePr>
            <a:graphicFrameLocks noGrp="1"/>
          </p:cNvGraphicFramePr>
          <p:nvPr>
            <p:ph idx="1"/>
          </p:nvPr>
        </p:nvGraphicFramePr>
        <p:xfrm>
          <a:off x="478566" y="858009"/>
          <a:ext cx="7172536" cy="3471395"/>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A97C39D7-5A0B-C6BF-F6C9-B328EBDE34A4}"/>
              </a:ext>
            </a:extLst>
          </p:cNvPr>
          <p:cNvSpPr txBox="1"/>
          <p:nvPr/>
        </p:nvSpPr>
        <p:spPr>
          <a:xfrm>
            <a:off x="7447010" y="951722"/>
            <a:ext cx="4477512" cy="1754326"/>
          </a:xfrm>
          <a:prstGeom prst="rect">
            <a:avLst/>
          </a:prstGeom>
          <a:noFill/>
        </p:spPr>
        <p:txBody>
          <a:bodyPr wrap="square" rtlCol="0">
            <a:spAutoFit/>
          </a:bodyPr>
          <a:lstStyle/>
          <a:p>
            <a:r>
              <a:rPr lang="en-IN" dirty="0">
                <a:latin typeface="Calibri" panose="020F0502020204030204" pitchFamily="34" charset="0"/>
                <a:ea typeface="Calibri" panose="020F0502020204030204" pitchFamily="34" charset="0"/>
                <a:cs typeface="Calibri" panose="020F0502020204030204" pitchFamily="34" charset="0"/>
              </a:rPr>
              <a:t>Q3. What was the average student percentage for the half-yearly exams?</a:t>
            </a: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IN" dirty="0">
                <a:solidFill>
                  <a:srgbClr val="7030A0"/>
                </a:solidFill>
                <a:latin typeface="Calibri" panose="020F0502020204030204" pitchFamily="34" charset="0"/>
                <a:ea typeface="Calibri" panose="020F0502020204030204" pitchFamily="34" charset="0"/>
                <a:cs typeface="Calibri" panose="020F0502020204030204" pitchFamily="34" charset="0"/>
              </a:rPr>
              <a:t> Ans:  Average = (90+70+80+90)/ 4</a:t>
            </a:r>
          </a:p>
          <a:p>
            <a:r>
              <a:rPr lang="en-IN" dirty="0">
                <a:solidFill>
                  <a:srgbClr val="7030A0"/>
                </a:solidFill>
                <a:latin typeface="Calibri" panose="020F0502020204030204" pitchFamily="34" charset="0"/>
                <a:ea typeface="Calibri" panose="020F0502020204030204" pitchFamily="34" charset="0"/>
                <a:cs typeface="Calibri" panose="020F0502020204030204" pitchFamily="34" charset="0"/>
              </a:rPr>
              <a:t>=330/4  = </a:t>
            </a:r>
            <a:r>
              <a:rPr lang="en-IN" b="1" dirty="0">
                <a:solidFill>
                  <a:srgbClr val="7030A0"/>
                </a:solidFill>
                <a:latin typeface="Calibri" panose="020F0502020204030204" pitchFamily="34" charset="0"/>
                <a:ea typeface="Calibri" panose="020F0502020204030204" pitchFamily="34" charset="0"/>
                <a:cs typeface="Calibri" panose="020F0502020204030204" pitchFamily="34" charset="0"/>
              </a:rPr>
              <a:t>82.5</a:t>
            </a:r>
            <a:endParaRPr lang="en-IN" sz="2000" b="1" dirty="0">
              <a:solidFill>
                <a:srgbClr val="00B050"/>
              </a:solidFill>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7DB8B13F-261F-DB88-5B3E-F6EE5E824CBD}"/>
              </a:ext>
            </a:extLst>
          </p:cNvPr>
          <p:cNvSpPr txBox="1"/>
          <p:nvPr/>
        </p:nvSpPr>
        <p:spPr>
          <a:xfrm>
            <a:off x="788063" y="4329404"/>
            <a:ext cx="6387178" cy="1538883"/>
          </a:xfrm>
          <a:prstGeom prst="rect">
            <a:avLst/>
          </a:prstGeom>
          <a:noFill/>
        </p:spPr>
        <p:txBody>
          <a:bodyPr wrap="square" rtlCol="0">
            <a:spAutoFit/>
          </a:bodyPr>
          <a:lstStyle/>
          <a:p>
            <a:r>
              <a:rPr lang="en-IN" dirty="0">
                <a:latin typeface="Calibri" panose="020F0502020204030204" pitchFamily="34" charset="0"/>
                <a:ea typeface="Calibri" panose="020F0502020204030204" pitchFamily="34" charset="0"/>
                <a:cs typeface="Calibri" panose="020F0502020204030204" pitchFamily="34" charset="0"/>
              </a:rPr>
              <a:t>Q4. What is the range percentage of the final exams?</a:t>
            </a: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IN" dirty="0">
                <a:solidFill>
                  <a:srgbClr val="7030A0"/>
                </a:solidFill>
                <a:latin typeface="Calibri" panose="020F0502020204030204" pitchFamily="34" charset="0"/>
                <a:ea typeface="Calibri" panose="020F0502020204030204" pitchFamily="34" charset="0"/>
                <a:cs typeface="Calibri" panose="020F0502020204030204" pitchFamily="34" charset="0"/>
              </a:rPr>
              <a:t>Ans:  Range Percentage  = (Max value – Min Value) percentage </a:t>
            </a:r>
          </a:p>
          <a:p>
            <a:r>
              <a:rPr lang="en-IN" sz="2000" dirty="0">
                <a:solidFill>
                  <a:srgbClr val="7030A0"/>
                </a:solidFill>
                <a:latin typeface="Calibri" panose="020F0502020204030204" pitchFamily="34" charset="0"/>
                <a:ea typeface="Calibri" panose="020F0502020204030204" pitchFamily="34" charset="0"/>
                <a:cs typeface="Calibri" panose="020F0502020204030204" pitchFamily="34" charset="0"/>
              </a:rPr>
              <a:t>Min Value = 80  Max Value = 90  Range = 90-80 = 10</a:t>
            </a:r>
          </a:p>
          <a:p>
            <a:r>
              <a:rPr lang="en-IN" sz="2000" b="1" dirty="0">
                <a:solidFill>
                  <a:srgbClr val="7030A0"/>
                </a:solidFill>
                <a:latin typeface="Calibri" panose="020F0502020204030204" pitchFamily="34" charset="0"/>
                <a:ea typeface="Calibri" panose="020F0502020204030204" pitchFamily="34" charset="0"/>
                <a:cs typeface="Calibri" panose="020F0502020204030204" pitchFamily="34" charset="0"/>
              </a:rPr>
              <a:t>Range Percentage = 10 %</a:t>
            </a:r>
          </a:p>
        </p:txBody>
      </p:sp>
    </p:spTree>
    <p:extLst>
      <p:ext uri="{BB962C8B-B14F-4D97-AF65-F5344CB8AC3E}">
        <p14:creationId xmlns:p14="http://schemas.microsoft.com/office/powerpoint/2010/main" val="30955441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F1498-DA8F-86CB-A0EE-3DB382013812}"/>
              </a:ext>
            </a:extLst>
          </p:cNvPr>
          <p:cNvSpPr>
            <a:spLocks noGrp="1"/>
          </p:cNvSpPr>
          <p:nvPr>
            <p:ph type="title"/>
          </p:nvPr>
        </p:nvSpPr>
        <p:spPr>
          <a:xfrm>
            <a:off x="2862072" y="2322576"/>
            <a:ext cx="6473952" cy="1901952"/>
          </a:xfrm>
        </p:spPr>
        <p:txBody>
          <a:bodyPr/>
          <a:lstStyle/>
          <a:p>
            <a:r>
              <a:rPr lang="en-IN" dirty="0">
                <a:latin typeface="Arial Rounded MT Bold" panose="020F0704030504030204" pitchFamily="34" charset="0"/>
              </a:rPr>
              <a:t>PIE CHART</a:t>
            </a:r>
            <a:endParaRPr lang="en-IN" dirty="0"/>
          </a:p>
        </p:txBody>
      </p:sp>
      <p:sp>
        <p:nvSpPr>
          <p:cNvPr id="8" name="Text Placeholder 7">
            <a:extLst>
              <a:ext uri="{FF2B5EF4-FFF2-40B4-BE49-F238E27FC236}">
                <a16:creationId xmlns:a16="http://schemas.microsoft.com/office/drawing/2014/main" id="{C97D7112-D694-84C1-08CE-01F85E48FBDF}"/>
              </a:ext>
            </a:extLst>
          </p:cNvPr>
          <p:cNvSpPr>
            <a:spLocks noGrp="1"/>
          </p:cNvSpPr>
          <p:nvPr>
            <p:ph type="body" sz="quarter" idx="15"/>
          </p:nvPr>
        </p:nvSpPr>
        <p:spPr/>
        <p:txBody>
          <a:bodyPr/>
          <a:lstStyle/>
          <a:p>
            <a:endParaRPr lang="en-IN"/>
          </a:p>
        </p:txBody>
      </p:sp>
      <p:sp>
        <p:nvSpPr>
          <p:cNvPr id="7" name="Text Placeholder 6">
            <a:extLst>
              <a:ext uri="{FF2B5EF4-FFF2-40B4-BE49-F238E27FC236}">
                <a16:creationId xmlns:a16="http://schemas.microsoft.com/office/drawing/2014/main" id="{3F32814D-E945-2215-D5EC-3EDA76F79A6D}"/>
              </a:ext>
            </a:extLst>
          </p:cNvPr>
          <p:cNvSpPr>
            <a:spLocks noGrp="1"/>
          </p:cNvSpPr>
          <p:nvPr>
            <p:ph type="body" sz="quarter" idx="14"/>
          </p:nvPr>
        </p:nvSpPr>
        <p:spPr/>
        <p:txBody>
          <a:bodyPr/>
          <a:lstStyle/>
          <a:p>
            <a:endParaRPr lang="en-IN"/>
          </a:p>
        </p:txBody>
      </p:sp>
    </p:spTree>
    <p:extLst>
      <p:ext uri="{BB962C8B-B14F-4D97-AF65-F5344CB8AC3E}">
        <p14:creationId xmlns:p14="http://schemas.microsoft.com/office/powerpoint/2010/main" val="76467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45EB92E3-8A24-45CB-415C-E60060BF5451}"/>
              </a:ext>
            </a:extLst>
          </p:cNvPr>
          <p:cNvSpPr txBox="1"/>
          <p:nvPr/>
        </p:nvSpPr>
        <p:spPr>
          <a:xfrm>
            <a:off x="2134343" y="328300"/>
            <a:ext cx="8528179" cy="523220"/>
          </a:xfrm>
          <a:prstGeom prst="rect">
            <a:avLst/>
          </a:prstGeom>
          <a:noFill/>
        </p:spPr>
        <p:txBody>
          <a:bodyPr wrap="square" rtlCol="0">
            <a:spAutoFit/>
          </a:bodyPr>
          <a:lstStyle/>
          <a:p>
            <a:pPr algn="ctr"/>
            <a:r>
              <a:rPr lang="en-IN" sz="2800" dirty="0">
                <a:latin typeface="Calibri" panose="020F0502020204030204" pitchFamily="34" charset="0"/>
                <a:ea typeface="Calibri" panose="020F0502020204030204" pitchFamily="34" charset="0"/>
                <a:cs typeface="Calibri" panose="020F0502020204030204" pitchFamily="34" charset="0"/>
              </a:rPr>
              <a:t>Descriptive Statistics</a:t>
            </a:r>
          </a:p>
        </p:txBody>
      </p:sp>
      <p:sp>
        <p:nvSpPr>
          <p:cNvPr id="34" name="TextBox 33">
            <a:extLst>
              <a:ext uri="{FF2B5EF4-FFF2-40B4-BE49-F238E27FC236}">
                <a16:creationId xmlns:a16="http://schemas.microsoft.com/office/drawing/2014/main" id="{377694CA-C07A-00BB-C984-3456882E81E3}"/>
              </a:ext>
            </a:extLst>
          </p:cNvPr>
          <p:cNvSpPr txBox="1"/>
          <p:nvPr/>
        </p:nvSpPr>
        <p:spPr>
          <a:xfrm>
            <a:off x="408992" y="1112805"/>
            <a:ext cx="10759751" cy="4708981"/>
          </a:xfrm>
          <a:prstGeom prst="rect">
            <a:avLst/>
          </a:prstGeom>
          <a:noFill/>
        </p:spPr>
        <p:txBody>
          <a:bodyPr wrap="square">
            <a:spAutoFit/>
          </a:bodyPr>
          <a:lstStyle/>
          <a:p>
            <a:pPr marL="342900" indent="-342900">
              <a:buFont typeface="Arial" panose="020B0604020202020204" pitchFamily="34" charset="0"/>
              <a:buChar char="•"/>
            </a:pPr>
            <a:r>
              <a:rPr lang="en-US" sz="2000" b="0" i="0" dirty="0">
                <a:solidFill>
                  <a:srgbClr val="00B050"/>
                </a:solidFill>
                <a:effectLst/>
                <a:latin typeface="Calibri" panose="020F0502020204030204" pitchFamily="34" charset="0"/>
                <a:ea typeface="Calibri" panose="020F0502020204030204" pitchFamily="34" charset="0"/>
                <a:cs typeface="Calibri" panose="020F0502020204030204" pitchFamily="34" charset="0"/>
              </a:rPr>
              <a:t>Descriptive Statistics </a:t>
            </a:r>
            <a:r>
              <a:rPr lang="en-US" sz="2000" b="0" i="0" dirty="0">
                <a:effectLst/>
                <a:latin typeface="Calibri" panose="020F0502020204030204" pitchFamily="34" charset="0"/>
                <a:ea typeface="Calibri" panose="020F0502020204030204" pitchFamily="34" charset="0"/>
                <a:cs typeface="Calibri" panose="020F0502020204030204" pitchFamily="34" charset="0"/>
              </a:rPr>
              <a:t>consists of</a:t>
            </a:r>
          </a:p>
          <a:p>
            <a:pPr marL="342900" indent="-34290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Calibri" panose="020F0502020204030204" pitchFamily="34" charset="0"/>
            </a:endParaRPr>
          </a:p>
          <a:p>
            <a:pPr lvl="1"/>
            <a:r>
              <a:rPr lang="en-US" sz="2000" dirty="0">
                <a:latin typeface="Calibri" panose="020F0502020204030204" pitchFamily="34" charset="0"/>
                <a:ea typeface="Calibri" panose="020F0502020204030204" pitchFamily="34" charset="0"/>
                <a:cs typeface="Calibri" panose="020F0502020204030204" pitchFamily="34" charset="0"/>
              </a:rPr>
              <a:t>• Measures of Central Tendency </a:t>
            </a:r>
          </a:p>
          <a:p>
            <a:pPr lvl="1"/>
            <a:r>
              <a:rPr lang="en-US" sz="2000" dirty="0">
                <a:latin typeface="Calibri" panose="020F0502020204030204" pitchFamily="34" charset="0"/>
                <a:ea typeface="Calibri" panose="020F0502020204030204" pitchFamily="34" charset="0"/>
                <a:cs typeface="Calibri" panose="020F0502020204030204" pitchFamily="34" charset="0"/>
              </a:rPr>
              <a:t>	• Mean </a:t>
            </a:r>
          </a:p>
          <a:p>
            <a:pPr lvl="1"/>
            <a:r>
              <a:rPr lang="en-US" sz="2000" dirty="0">
                <a:latin typeface="Calibri" panose="020F0502020204030204" pitchFamily="34" charset="0"/>
                <a:ea typeface="Calibri" panose="020F0502020204030204" pitchFamily="34" charset="0"/>
                <a:cs typeface="Calibri" panose="020F0502020204030204" pitchFamily="34" charset="0"/>
              </a:rPr>
              <a:t>	• Median</a:t>
            </a:r>
          </a:p>
          <a:p>
            <a:pPr lvl="1"/>
            <a:r>
              <a:rPr lang="en-US" sz="2000" dirty="0">
                <a:latin typeface="Calibri" panose="020F0502020204030204" pitchFamily="34" charset="0"/>
                <a:ea typeface="Calibri" panose="020F0502020204030204" pitchFamily="34" charset="0"/>
                <a:cs typeface="Calibri" panose="020F0502020204030204" pitchFamily="34" charset="0"/>
              </a:rPr>
              <a:t>	• Mode </a:t>
            </a:r>
          </a:p>
          <a:p>
            <a:pPr lvl="1"/>
            <a:endParaRPr lang="en-US" sz="2000" dirty="0">
              <a:latin typeface="Calibri" panose="020F0502020204030204" pitchFamily="34" charset="0"/>
              <a:ea typeface="Calibri" panose="020F0502020204030204" pitchFamily="34" charset="0"/>
              <a:cs typeface="Calibri" panose="020F0502020204030204" pitchFamily="34" charset="0"/>
            </a:endParaRPr>
          </a:p>
          <a:p>
            <a:pPr lvl="1"/>
            <a:r>
              <a:rPr lang="en-US" sz="2000" dirty="0">
                <a:latin typeface="Calibri" panose="020F0502020204030204" pitchFamily="34" charset="0"/>
                <a:ea typeface="Calibri" panose="020F0502020204030204" pitchFamily="34" charset="0"/>
                <a:cs typeface="Calibri" panose="020F0502020204030204" pitchFamily="34" charset="0"/>
              </a:rPr>
              <a:t>• Measures of Dispersion </a:t>
            </a:r>
          </a:p>
          <a:p>
            <a:pPr lvl="1"/>
            <a:r>
              <a:rPr lang="en-US" sz="2000" dirty="0">
                <a:latin typeface="Calibri" panose="020F0502020204030204" pitchFamily="34" charset="0"/>
                <a:ea typeface="Calibri" panose="020F0502020204030204" pitchFamily="34" charset="0"/>
                <a:cs typeface="Calibri" panose="020F0502020204030204" pitchFamily="34" charset="0"/>
              </a:rPr>
              <a:t>	• Range </a:t>
            </a:r>
          </a:p>
          <a:p>
            <a:pPr lvl="1"/>
            <a:r>
              <a:rPr lang="en-US" sz="2000" dirty="0">
                <a:latin typeface="Calibri" panose="020F0502020204030204" pitchFamily="34" charset="0"/>
                <a:ea typeface="Calibri" panose="020F0502020204030204" pitchFamily="34" charset="0"/>
                <a:cs typeface="Calibri" panose="020F0502020204030204" pitchFamily="34" charset="0"/>
              </a:rPr>
              <a:t>	• Standard Deviation </a:t>
            </a:r>
          </a:p>
          <a:p>
            <a:pPr lvl="1"/>
            <a:endParaRPr lang="en-US" sz="2000" dirty="0">
              <a:latin typeface="Calibri" panose="020F0502020204030204" pitchFamily="34" charset="0"/>
              <a:ea typeface="Calibri" panose="020F0502020204030204" pitchFamily="34" charset="0"/>
              <a:cs typeface="Calibri" panose="020F0502020204030204" pitchFamily="34" charset="0"/>
            </a:endParaRPr>
          </a:p>
          <a:p>
            <a:pPr lvl="1"/>
            <a:r>
              <a:rPr lang="en-US" sz="2000" dirty="0">
                <a:latin typeface="Calibri" panose="020F0502020204030204" pitchFamily="34" charset="0"/>
                <a:ea typeface="Calibri" panose="020F0502020204030204" pitchFamily="34" charset="0"/>
                <a:cs typeface="Calibri" panose="020F0502020204030204" pitchFamily="34" charset="0"/>
              </a:rPr>
              <a:t>• Frequency Distributions </a:t>
            </a:r>
          </a:p>
          <a:p>
            <a:pPr lvl="1"/>
            <a:endParaRPr lang="en-US" sz="2000" dirty="0">
              <a:latin typeface="Calibri" panose="020F0502020204030204" pitchFamily="34" charset="0"/>
              <a:ea typeface="Calibri" panose="020F0502020204030204" pitchFamily="34" charset="0"/>
              <a:cs typeface="Calibri" panose="020F0502020204030204" pitchFamily="34" charset="0"/>
            </a:endParaRPr>
          </a:p>
          <a:p>
            <a:pPr lvl="1"/>
            <a:r>
              <a:rPr lang="en-US" sz="2000" dirty="0">
                <a:latin typeface="Calibri" panose="020F0502020204030204" pitchFamily="34" charset="0"/>
                <a:ea typeface="Calibri" panose="020F0502020204030204" pitchFamily="34" charset="0"/>
                <a:cs typeface="Calibri" panose="020F0502020204030204" pitchFamily="34" charset="0"/>
              </a:rPr>
              <a:t>• Histograms</a:t>
            </a:r>
          </a:p>
          <a:p>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299610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8A61F-9554-75B5-4FBF-249E5367F11E}"/>
              </a:ext>
            </a:extLst>
          </p:cNvPr>
          <p:cNvSpPr txBox="1">
            <a:spLocks/>
          </p:cNvSpPr>
          <p:nvPr/>
        </p:nvSpPr>
        <p:spPr>
          <a:xfrm>
            <a:off x="407368" y="260648"/>
            <a:ext cx="11449272" cy="1368152"/>
          </a:xfrm>
          <a:prstGeom prst="rect">
            <a:avLst/>
          </a:prstGeom>
        </p:spPr>
        <p:txBody>
          <a:bodyPr vert="horz" lIns="91440" tIns="45720" rIns="91440" bIns="45720" rtlCol="0" anchor="ctr">
            <a:normAutofit fontScale="97500"/>
          </a:bodyPr>
          <a:lstStyle/>
          <a:p>
            <a:pPr algn="just">
              <a:spcBef>
                <a:spcPct val="0"/>
              </a:spcBef>
              <a:defRPr/>
            </a:pPr>
            <a:r>
              <a:rPr lang="en-IN" sz="2000" dirty="0">
                <a:latin typeface="Calibri" panose="020F0502020204030204" pitchFamily="34" charset="0"/>
                <a:ea typeface="Calibri" panose="020F0502020204030204" pitchFamily="34" charset="0"/>
                <a:cs typeface="Calibri" panose="020F0502020204030204" pitchFamily="34" charset="0"/>
              </a:rPr>
              <a:t>15 kids were asked about their favourite chocolate. 4 said ‘5 Star’, 6 said ‘Dairy Milk’, 3 said ‘Perk’ and 2 said ‘Kit-Kat’. Now let’s create a pie chart. Which are the most liked and the most disliked chocolates?</a:t>
            </a:r>
          </a:p>
          <a:p>
            <a:pPr algn="just">
              <a:spcBef>
                <a:spcPct val="0"/>
              </a:spcBef>
              <a:defRPr/>
            </a:pPr>
            <a:endParaRPr lang="en-IN" sz="2000" dirty="0">
              <a:latin typeface="Calibri" panose="020F0502020204030204" pitchFamily="34" charset="0"/>
              <a:ea typeface="Calibri" panose="020F0502020204030204" pitchFamily="34" charset="0"/>
              <a:cs typeface="Calibri" panose="020F0502020204030204" pitchFamily="34" charset="0"/>
            </a:endParaRPr>
          </a:p>
          <a:p>
            <a:pPr algn="just">
              <a:spcBef>
                <a:spcPct val="0"/>
              </a:spcBef>
              <a:defRPr/>
            </a:pPr>
            <a:r>
              <a:rPr lang="en-IN" sz="2000" dirty="0">
                <a:solidFill>
                  <a:srgbClr val="7030A0"/>
                </a:solidFill>
                <a:latin typeface="Calibri" panose="020F0502020204030204" pitchFamily="34" charset="0"/>
                <a:ea typeface="Calibri" panose="020F0502020204030204" pitchFamily="34" charset="0"/>
                <a:cs typeface="Calibri" panose="020F0502020204030204" pitchFamily="34" charset="0"/>
              </a:rPr>
              <a:t>Ans: Most Liked = Dairy Milk    Most disliked = Kit-Kat</a:t>
            </a:r>
          </a:p>
        </p:txBody>
      </p:sp>
      <p:graphicFrame>
        <p:nvGraphicFramePr>
          <p:cNvPr id="3" name="Content Placeholder 4">
            <a:extLst>
              <a:ext uri="{FF2B5EF4-FFF2-40B4-BE49-F238E27FC236}">
                <a16:creationId xmlns:a16="http://schemas.microsoft.com/office/drawing/2014/main" id="{92B0FCC2-641E-A019-00DD-397067874372}"/>
              </a:ext>
            </a:extLst>
          </p:cNvPr>
          <p:cNvGraphicFramePr>
            <a:graphicFrameLocks noGrp="1"/>
          </p:cNvGraphicFramePr>
          <p:nvPr>
            <p:ph idx="1"/>
            <p:extLst>
              <p:ext uri="{D42A27DB-BD31-4B8C-83A1-F6EECF244321}">
                <p14:modId xmlns:p14="http://schemas.microsoft.com/office/powerpoint/2010/main" val="1980507842"/>
              </p:ext>
            </p:extLst>
          </p:nvPr>
        </p:nvGraphicFramePr>
        <p:xfrm>
          <a:off x="690464" y="2006081"/>
          <a:ext cx="7595120" cy="447869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824477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C97D7112-D694-84C1-08CE-01F85E48FBDF}"/>
              </a:ext>
            </a:extLst>
          </p:cNvPr>
          <p:cNvSpPr>
            <a:spLocks noGrp="1"/>
          </p:cNvSpPr>
          <p:nvPr>
            <p:ph type="body" sz="quarter" idx="15"/>
          </p:nvPr>
        </p:nvSpPr>
        <p:spPr>
          <a:xfrm>
            <a:off x="1137953" y="951723"/>
            <a:ext cx="1798955" cy="1397029"/>
          </a:xfrm>
        </p:spPr>
        <p:txBody>
          <a:bodyPr/>
          <a:lstStyle/>
          <a:p>
            <a:endParaRPr lang="en-IN" dirty="0"/>
          </a:p>
        </p:txBody>
      </p:sp>
      <p:sp>
        <p:nvSpPr>
          <p:cNvPr id="7" name="Text Placeholder 6">
            <a:extLst>
              <a:ext uri="{FF2B5EF4-FFF2-40B4-BE49-F238E27FC236}">
                <a16:creationId xmlns:a16="http://schemas.microsoft.com/office/drawing/2014/main" id="{3F32814D-E945-2215-D5EC-3EDA76F79A6D}"/>
              </a:ext>
            </a:extLst>
          </p:cNvPr>
          <p:cNvSpPr>
            <a:spLocks noGrp="1"/>
          </p:cNvSpPr>
          <p:nvPr>
            <p:ph type="body" sz="quarter" idx="14"/>
          </p:nvPr>
        </p:nvSpPr>
        <p:spPr>
          <a:xfrm>
            <a:off x="9281160" y="4320073"/>
            <a:ext cx="1798955" cy="1419443"/>
          </a:xfrm>
        </p:spPr>
        <p:txBody>
          <a:bodyPr/>
          <a:lstStyle/>
          <a:p>
            <a:endParaRPr lang="en-IN" dirty="0"/>
          </a:p>
        </p:txBody>
      </p:sp>
      <p:sp>
        <p:nvSpPr>
          <p:cNvPr id="2" name="Title 1">
            <a:extLst>
              <a:ext uri="{FF2B5EF4-FFF2-40B4-BE49-F238E27FC236}">
                <a16:creationId xmlns:a16="http://schemas.microsoft.com/office/drawing/2014/main" id="{9CAF1498-DA8F-86CB-A0EE-3DB382013812}"/>
              </a:ext>
            </a:extLst>
          </p:cNvPr>
          <p:cNvSpPr>
            <a:spLocks noGrp="1"/>
          </p:cNvSpPr>
          <p:nvPr>
            <p:ph type="title"/>
          </p:nvPr>
        </p:nvSpPr>
        <p:spPr>
          <a:xfrm>
            <a:off x="1444010" y="2257724"/>
            <a:ext cx="9370170" cy="1901825"/>
          </a:xfrm>
        </p:spPr>
        <p:txBody>
          <a:bodyPr/>
          <a:lstStyle/>
          <a:p>
            <a:r>
              <a:rPr lang="en-IN" dirty="0">
                <a:latin typeface="Arial Rounded MT Bold" panose="020F0704030504030204" pitchFamily="34" charset="0"/>
              </a:rPr>
              <a:t>TWO-WAY FREQUENCY TABLE AND  VENN DIAGRAM </a:t>
            </a:r>
            <a:endParaRPr lang="en-IN" dirty="0"/>
          </a:p>
        </p:txBody>
      </p:sp>
    </p:spTree>
    <p:extLst>
      <p:ext uri="{BB962C8B-B14F-4D97-AF65-F5344CB8AC3E}">
        <p14:creationId xmlns:p14="http://schemas.microsoft.com/office/powerpoint/2010/main" val="135727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549A2CB-5338-46D8-4C35-BDDCB2F744F4}"/>
              </a:ext>
            </a:extLst>
          </p:cNvPr>
          <p:cNvPicPr>
            <a:picLocks noChangeAspect="1"/>
          </p:cNvPicPr>
          <p:nvPr/>
        </p:nvPicPr>
        <p:blipFill>
          <a:blip r:embed="rId2"/>
          <a:stretch>
            <a:fillRect/>
          </a:stretch>
        </p:blipFill>
        <p:spPr>
          <a:xfrm>
            <a:off x="822325" y="249407"/>
            <a:ext cx="10592124" cy="5512228"/>
          </a:xfrm>
          <a:prstGeom prst="rect">
            <a:avLst/>
          </a:prstGeom>
        </p:spPr>
      </p:pic>
      <p:sp>
        <p:nvSpPr>
          <p:cNvPr id="2" name="TextBox 1">
            <a:extLst>
              <a:ext uri="{FF2B5EF4-FFF2-40B4-BE49-F238E27FC236}">
                <a16:creationId xmlns:a16="http://schemas.microsoft.com/office/drawing/2014/main" id="{F2485EB2-492E-2E54-B177-6DDCB9DEF8B5}"/>
              </a:ext>
            </a:extLst>
          </p:cNvPr>
          <p:cNvSpPr txBox="1"/>
          <p:nvPr/>
        </p:nvSpPr>
        <p:spPr>
          <a:xfrm>
            <a:off x="822325" y="5752305"/>
            <a:ext cx="10294776" cy="646331"/>
          </a:xfrm>
          <a:prstGeom prst="rect">
            <a:avLst/>
          </a:prstGeom>
          <a:noFill/>
        </p:spPr>
        <p:txBody>
          <a:bodyPr wrap="square" rtlCol="0">
            <a:spAutoFit/>
          </a:bodyPr>
          <a:lstStyle/>
          <a:p>
            <a:r>
              <a:rPr lang="en-IN" dirty="0">
                <a:latin typeface="Calibri" panose="020F0502020204030204" pitchFamily="34" charset="0"/>
                <a:ea typeface="Calibri" panose="020F0502020204030204" pitchFamily="34" charset="0"/>
                <a:cs typeface="Calibri" panose="020F0502020204030204" pitchFamily="34" charset="0"/>
              </a:rPr>
              <a:t>6 – Toffies with Chocolate no coconut  3- Toffies with Chocolate and  Coconut  </a:t>
            </a:r>
          </a:p>
          <a:p>
            <a:r>
              <a:rPr lang="en-IN" dirty="0">
                <a:latin typeface="Calibri" panose="020F0502020204030204" pitchFamily="34" charset="0"/>
                <a:ea typeface="Calibri" panose="020F0502020204030204" pitchFamily="34" charset="0"/>
                <a:cs typeface="Calibri" panose="020F0502020204030204" pitchFamily="34" charset="0"/>
              </a:rPr>
              <a:t>1- Toffies with coconut no Chocolate 2- Toffies without Chocolate or Coconut </a:t>
            </a:r>
          </a:p>
        </p:txBody>
      </p:sp>
    </p:spTree>
    <p:extLst>
      <p:ext uri="{BB962C8B-B14F-4D97-AF65-F5344CB8AC3E}">
        <p14:creationId xmlns:p14="http://schemas.microsoft.com/office/powerpoint/2010/main" val="28129388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C97D7112-D694-84C1-08CE-01F85E48FBDF}"/>
              </a:ext>
            </a:extLst>
          </p:cNvPr>
          <p:cNvSpPr>
            <a:spLocks noGrp="1"/>
          </p:cNvSpPr>
          <p:nvPr>
            <p:ph type="body" sz="quarter" idx="15"/>
          </p:nvPr>
        </p:nvSpPr>
        <p:spPr>
          <a:xfrm>
            <a:off x="1137953" y="951723"/>
            <a:ext cx="1798955" cy="1397029"/>
          </a:xfrm>
        </p:spPr>
        <p:txBody>
          <a:bodyPr/>
          <a:lstStyle/>
          <a:p>
            <a:endParaRPr lang="en-IN" dirty="0"/>
          </a:p>
        </p:txBody>
      </p:sp>
      <p:sp>
        <p:nvSpPr>
          <p:cNvPr id="7" name="Text Placeholder 6">
            <a:extLst>
              <a:ext uri="{FF2B5EF4-FFF2-40B4-BE49-F238E27FC236}">
                <a16:creationId xmlns:a16="http://schemas.microsoft.com/office/drawing/2014/main" id="{3F32814D-E945-2215-D5EC-3EDA76F79A6D}"/>
              </a:ext>
            </a:extLst>
          </p:cNvPr>
          <p:cNvSpPr>
            <a:spLocks noGrp="1"/>
          </p:cNvSpPr>
          <p:nvPr>
            <p:ph type="body" sz="quarter" idx="14"/>
          </p:nvPr>
        </p:nvSpPr>
        <p:spPr>
          <a:xfrm>
            <a:off x="9281160" y="4320073"/>
            <a:ext cx="1798955" cy="1419443"/>
          </a:xfrm>
        </p:spPr>
        <p:txBody>
          <a:bodyPr/>
          <a:lstStyle/>
          <a:p>
            <a:endParaRPr lang="en-IN" dirty="0"/>
          </a:p>
        </p:txBody>
      </p:sp>
      <p:sp>
        <p:nvSpPr>
          <p:cNvPr id="2" name="Title 1">
            <a:extLst>
              <a:ext uri="{FF2B5EF4-FFF2-40B4-BE49-F238E27FC236}">
                <a16:creationId xmlns:a16="http://schemas.microsoft.com/office/drawing/2014/main" id="{9CAF1498-DA8F-86CB-A0EE-3DB382013812}"/>
              </a:ext>
            </a:extLst>
          </p:cNvPr>
          <p:cNvSpPr>
            <a:spLocks noGrp="1"/>
          </p:cNvSpPr>
          <p:nvPr>
            <p:ph type="title"/>
          </p:nvPr>
        </p:nvSpPr>
        <p:spPr>
          <a:xfrm>
            <a:off x="1444010" y="2257724"/>
            <a:ext cx="9370170" cy="1901825"/>
          </a:xfrm>
        </p:spPr>
        <p:txBody>
          <a:bodyPr/>
          <a:lstStyle/>
          <a:p>
            <a:pPr algn="ctr"/>
            <a:r>
              <a:rPr lang="en-IN" dirty="0">
                <a:latin typeface="Arial Rounded MT Bold" panose="020F0704030504030204" pitchFamily="34" charset="0"/>
              </a:rPr>
              <a:t>MARGINAL AND CONDITIONAL DISTRIBUTION</a:t>
            </a:r>
            <a:endParaRPr lang="en-US" sz="4000" b="1" dirty="0">
              <a:ln w="12700" cmpd="sng">
                <a:solidFill>
                  <a:schemeClr val="tx1"/>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Tree>
    <p:extLst>
      <p:ext uri="{BB962C8B-B14F-4D97-AF65-F5344CB8AC3E}">
        <p14:creationId xmlns:p14="http://schemas.microsoft.com/office/powerpoint/2010/main" val="32230952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AA2EE-EBE4-C040-578B-A6AF72953A30}"/>
              </a:ext>
            </a:extLst>
          </p:cNvPr>
          <p:cNvSpPr>
            <a:spLocks noGrp="1"/>
          </p:cNvSpPr>
          <p:nvPr>
            <p:ph type="title"/>
          </p:nvPr>
        </p:nvSpPr>
        <p:spPr>
          <a:xfrm>
            <a:off x="3312366" y="393913"/>
            <a:ext cx="6372809" cy="763082"/>
          </a:xfrm>
        </p:spPr>
        <p:txBody>
          <a:bodyPr>
            <a:normAutofit/>
          </a:bodyPr>
          <a:lstStyle/>
          <a:p>
            <a:r>
              <a:rPr lang="en-IN" sz="2800" dirty="0">
                <a:latin typeface="Calibri" panose="020F0502020204030204" pitchFamily="34" charset="0"/>
                <a:ea typeface="Calibri" panose="020F0502020204030204" pitchFamily="34" charset="0"/>
                <a:cs typeface="Calibri" panose="020F0502020204030204" pitchFamily="34" charset="0"/>
              </a:rPr>
              <a:t>Marginal Distribution</a:t>
            </a:r>
          </a:p>
        </p:txBody>
      </p:sp>
      <p:sp>
        <p:nvSpPr>
          <p:cNvPr id="3" name="TextBox 2">
            <a:extLst>
              <a:ext uri="{FF2B5EF4-FFF2-40B4-BE49-F238E27FC236}">
                <a16:creationId xmlns:a16="http://schemas.microsoft.com/office/drawing/2014/main" id="{0ACF881B-131F-7028-FA93-018B32A81C5F}"/>
              </a:ext>
            </a:extLst>
          </p:cNvPr>
          <p:cNvSpPr txBox="1"/>
          <p:nvPr/>
        </p:nvSpPr>
        <p:spPr>
          <a:xfrm>
            <a:off x="865242" y="1374335"/>
            <a:ext cx="9613036" cy="2554545"/>
          </a:xfrm>
          <a:prstGeom prst="rect">
            <a:avLst/>
          </a:prstGeom>
          <a:noFill/>
        </p:spPr>
        <p:txBody>
          <a:bodyPr wrap="square" rtlCol="0">
            <a:spAutoFit/>
          </a:bodyPr>
          <a:lstStyle/>
          <a:p>
            <a:pPr algn="l"/>
            <a:r>
              <a:rPr lang="en-US" sz="2000" dirty="0">
                <a:solidFill>
                  <a:srgbClr val="3C4852"/>
                </a:solidFill>
                <a:latin typeface="Calibri" panose="020F0502020204030204" pitchFamily="34" charset="0"/>
                <a:ea typeface="Calibri" panose="020F0502020204030204" pitchFamily="34" charset="0"/>
                <a:cs typeface="Calibri" panose="020F0502020204030204" pitchFamily="34" charset="0"/>
              </a:rPr>
              <a:t>M</a:t>
            </a:r>
            <a:r>
              <a:rPr lang="en-US" sz="2000" b="0" i="0" u="none" strike="noStrike" dirty="0">
                <a:solidFill>
                  <a:srgbClr val="3C4852"/>
                </a:solidFill>
                <a:effectLst/>
                <a:latin typeface="Calibri" panose="020F0502020204030204" pitchFamily="34" charset="0"/>
                <a:ea typeface="Calibri" panose="020F0502020204030204" pitchFamily="34" charset="0"/>
                <a:cs typeface="Calibri" panose="020F0502020204030204" pitchFamily="34" charset="0"/>
              </a:rPr>
              <a:t>arginal distribution is a frequency or relative frequency distribution of either the row or column variable. In a contingency table, a conditional distribution lists the relative frequency of each category of the response variable for a given value of the explanatory variable.</a:t>
            </a:r>
          </a:p>
          <a:p>
            <a:pPr algn="l"/>
            <a:endParaRPr lang="en-US" sz="2000" b="0" i="0" u="none" strike="noStrike" dirty="0">
              <a:solidFill>
                <a:srgbClr val="3C4852"/>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sz="2000" b="0" i="0" u="none" strike="noStrike" dirty="0">
                <a:solidFill>
                  <a:srgbClr val="3C4852"/>
                </a:solidFill>
                <a:effectLst/>
                <a:latin typeface="Calibri" panose="020F0502020204030204" pitchFamily="34" charset="0"/>
                <a:ea typeface="Calibri" panose="020F0502020204030204" pitchFamily="34" charset="0"/>
                <a:cs typeface="Calibri" panose="020F0502020204030204" pitchFamily="34" charset="0"/>
              </a:rPr>
              <a:t>The distribution of each of these separate variables is called a marginal distribution. The marginal distributions in this table are shown in the table’s margins.</a:t>
            </a:r>
          </a:p>
          <a:p>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305326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AA2EE-EBE4-C040-578B-A6AF72953A30}"/>
              </a:ext>
            </a:extLst>
          </p:cNvPr>
          <p:cNvSpPr>
            <a:spLocks noGrp="1"/>
          </p:cNvSpPr>
          <p:nvPr>
            <p:ph type="title"/>
          </p:nvPr>
        </p:nvSpPr>
        <p:spPr>
          <a:xfrm>
            <a:off x="3312366" y="188640"/>
            <a:ext cx="6372809" cy="763082"/>
          </a:xfrm>
        </p:spPr>
        <p:txBody>
          <a:bodyPr>
            <a:normAutofit/>
          </a:bodyPr>
          <a:lstStyle/>
          <a:p>
            <a:r>
              <a:rPr lang="en-IN" sz="2800" dirty="0">
                <a:latin typeface="Calibri" panose="020F0502020204030204" pitchFamily="34" charset="0"/>
                <a:ea typeface="Calibri" panose="020F0502020204030204" pitchFamily="34" charset="0"/>
                <a:cs typeface="Calibri" panose="020F0502020204030204" pitchFamily="34" charset="0"/>
              </a:rPr>
              <a:t>Marginal Distribution</a:t>
            </a:r>
          </a:p>
        </p:txBody>
      </p:sp>
      <p:sp>
        <p:nvSpPr>
          <p:cNvPr id="3" name="TextBox 2">
            <a:extLst>
              <a:ext uri="{FF2B5EF4-FFF2-40B4-BE49-F238E27FC236}">
                <a16:creationId xmlns:a16="http://schemas.microsoft.com/office/drawing/2014/main" id="{0ACF881B-131F-7028-FA93-018B32A81C5F}"/>
              </a:ext>
            </a:extLst>
          </p:cNvPr>
          <p:cNvSpPr txBox="1"/>
          <p:nvPr/>
        </p:nvSpPr>
        <p:spPr>
          <a:xfrm>
            <a:off x="865242" y="1150401"/>
            <a:ext cx="9613036" cy="1015663"/>
          </a:xfrm>
          <a:prstGeom prst="rect">
            <a:avLst/>
          </a:prstGeom>
          <a:noFill/>
        </p:spPr>
        <p:txBody>
          <a:bodyPr wrap="square" rtlCol="0">
            <a:spAutoFit/>
          </a:bodyPr>
          <a:lstStyle/>
          <a:p>
            <a:pPr algn="l"/>
            <a:r>
              <a:rPr lang="en-US" sz="2000" b="0" i="0" u="none" strike="noStrike" dirty="0">
                <a:solidFill>
                  <a:srgbClr val="3C4852"/>
                </a:solidFill>
                <a:effectLst/>
                <a:latin typeface="Calibri" panose="020F0502020204030204" pitchFamily="34" charset="0"/>
                <a:ea typeface="Calibri" panose="020F0502020204030204" pitchFamily="34" charset="0"/>
                <a:cs typeface="Calibri" panose="020F0502020204030204" pitchFamily="34" charset="0"/>
              </a:rPr>
              <a:t>For example, the following table shows the results of a survey that asked 100 people which subjects they like the most: mathematics, physics or chemistry.</a:t>
            </a:r>
          </a:p>
          <a:p>
            <a:endParaRPr lang="en-IN" sz="2000"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5" name="Table 4">
            <a:extLst>
              <a:ext uri="{FF2B5EF4-FFF2-40B4-BE49-F238E27FC236}">
                <a16:creationId xmlns:a16="http://schemas.microsoft.com/office/drawing/2014/main" id="{B69F57F3-5417-C256-F52E-755B962CE46F}"/>
              </a:ext>
            </a:extLst>
          </p:cNvPr>
          <p:cNvGraphicFramePr>
            <a:graphicFrameLocks noGrp="1"/>
          </p:cNvGraphicFramePr>
          <p:nvPr>
            <p:extLst>
              <p:ext uri="{D42A27DB-BD31-4B8C-83A1-F6EECF244321}">
                <p14:modId xmlns:p14="http://schemas.microsoft.com/office/powerpoint/2010/main" val="2861383451"/>
              </p:ext>
            </p:extLst>
          </p:nvPr>
        </p:nvGraphicFramePr>
        <p:xfrm>
          <a:off x="286489" y="2167443"/>
          <a:ext cx="7122015" cy="2316480"/>
        </p:xfrm>
        <a:graphic>
          <a:graphicData uri="http://schemas.openxmlformats.org/drawingml/2006/table">
            <a:tbl>
              <a:tblPr/>
              <a:tblGrid>
                <a:gridCol w="1424403">
                  <a:extLst>
                    <a:ext uri="{9D8B030D-6E8A-4147-A177-3AD203B41FA5}">
                      <a16:colId xmlns:a16="http://schemas.microsoft.com/office/drawing/2014/main" val="4057153405"/>
                    </a:ext>
                  </a:extLst>
                </a:gridCol>
                <a:gridCol w="1424403">
                  <a:extLst>
                    <a:ext uri="{9D8B030D-6E8A-4147-A177-3AD203B41FA5}">
                      <a16:colId xmlns:a16="http://schemas.microsoft.com/office/drawing/2014/main" val="403113245"/>
                    </a:ext>
                  </a:extLst>
                </a:gridCol>
                <a:gridCol w="1424403">
                  <a:extLst>
                    <a:ext uri="{9D8B030D-6E8A-4147-A177-3AD203B41FA5}">
                      <a16:colId xmlns:a16="http://schemas.microsoft.com/office/drawing/2014/main" val="1827400064"/>
                    </a:ext>
                  </a:extLst>
                </a:gridCol>
                <a:gridCol w="1424403">
                  <a:extLst>
                    <a:ext uri="{9D8B030D-6E8A-4147-A177-3AD203B41FA5}">
                      <a16:colId xmlns:a16="http://schemas.microsoft.com/office/drawing/2014/main" val="2485235338"/>
                    </a:ext>
                  </a:extLst>
                </a:gridCol>
                <a:gridCol w="1424403">
                  <a:extLst>
                    <a:ext uri="{9D8B030D-6E8A-4147-A177-3AD203B41FA5}">
                      <a16:colId xmlns:a16="http://schemas.microsoft.com/office/drawing/2014/main" val="341259160"/>
                    </a:ext>
                  </a:extLst>
                </a:gridCol>
              </a:tblGrid>
              <a:tr h="0">
                <a:tc>
                  <a:txBody>
                    <a:bodyPr/>
                    <a:lstStyle/>
                    <a:p>
                      <a:pPr fontAlgn="t"/>
                      <a:r>
                        <a:rPr lang="en-IN" u="none" strike="noStrike">
                          <a:effectLst/>
                          <a:latin typeface="AvertaStd"/>
                        </a:rPr>
                        <a:t> </a:t>
                      </a:r>
                    </a:p>
                  </a:txBody>
                  <a:tcPr marR="76200" marT="152400" marB="152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b="0" u="none" strike="noStrike">
                          <a:effectLst/>
                          <a:latin typeface="AvertaStd"/>
                        </a:rPr>
                        <a:t>Mathematics</a:t>
                      </a:r>
                    </a:p>
                  </a:txBody>
                  <a:tcPr marR="76200" marT="152400" marB="152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b="0" u="none" strike="noStrike">
                          <a:effectLst/>
                          <a:latin typeface="AvertaStd"/>
                        </a:rPr>
                        <a:t>Physics</a:t>
                      </a:r>
                    </a:p>
                  </a:txBody>
                  <a:tcPr marR="76200" marT="152400" marB="152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b="0" u="none" strike="noStrike">
                          <a:effectLst/>
                          <a:latin typeface="AvertaStd"/>
                        </a:rPr>
                        <a:t>Chemistry</a:t>
                      </a:r>
                    </a:p>
                  </a:txBody>
                  <a:tcPr marR="76200" marT="152400" marB="152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b="0" u="none" strike="noStrike">
                          <a:effectLst/>
                          <a:latin typeface="AvertaStd"/>
                        </a:rPr>
                        <a:t>Total</a:t>
                      </a:r>
                    </a:p>
                  </a:txBody>
                  <a:tcPr marR="76200" marT="152400" marB="152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81243325"/>
                  </a:ext>
                </a:extLst>
              </a:tr>
              <a:tr h="0">
                <a:tc>
                  <a:txBody>
                    <a:bodyPr/>
                    <a:lstStyle/>
                    <a:p>
                      <a:pPr fontAlgn="t"/>
                      <a:r>
                        <a:rPr lang="en-IN" b="0" u="none" strike="noStrike">
                          <a:effectLst/>
                          <a:latin typeface="AvertaStd"/>
                        </a:rPr>
                        <a:t>Male</a:t>
                      </a:r>
                    </a:p>
                  </a:txBody>
                  <a:tcPr marR="76200" marT="152400" marB="152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b="0" u="none" strike="noStrike" dirty="0">
                          <a:effectLst/>
                          <a:latin typeface="AvertaStd"/>
                        </a:rPr>
                        <a:t>11</a:t>
                      </a:r>
                    </a:p>
                  </a:txBody>
                  <a:tcPr marR="76200" marT="152400" marB="152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b="0" u="none" strike="noStrike">
                          <a:effectLst/>
                          <a:latin typeface="AvertaStd"/>
                        </a:rPr>
                        <a:t>17</a:t>
                      </a:r>
                    </a:p>
                  </a:txBody>
                  <a:tcPr marR="76200" marT="152400" marB="152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b="0" u="none" strike="noStrike">
                          <a:effectLst/>
                          <a:latin typeface="AvertaStd"/>
                        </a:rPr>
                        <a:t>20</a:t>
                      </a:r>
                    </a:p>
                  </a:txBody>
                  <a:tcPr marR="76200" marT="152400" marB="152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b="0" u="none" strike="noStrike">
                          <a:effectLst/>
                          <a:latin typeface="AvertaStd"/>
                        </a:rPr>
                        <a:t>48</a:t>
                      </a:r>
                    </a:p>
                  </a:txBody>
                  <a:tcPr marR="76200" marT="152400" marB="152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443259860"/>
                  </a:ext>
                </a:extLst>
              </a:tr>
              <a:tr h="0">
                <a:tc>
                  <a:txBody>
                    <a:bodyPr/>
                    <a:lstStyle/>
                    <a:p>
                      <a:pPr fontAlgn="t"/>
                      <a:r>
                        <a:rPr lang="en-IN" b="0" u="none" strike="noStrike">
                          <a:effectLst/>
                          <a:latin typeface="AvertaStd"/>
                        </a:rPr>
                        <a:t>Female</a:t>
                      </a:r>
                    </a:p>
                  </a:txBody>
                  <a:tcPr marR="76200" marT="152400" marB="152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b="0" u="none" strike="noStrike">
                          <a:effectLst/>
                          <a:latin typeface="AvertaStd"/>
                        </a:rPr>
                        <a:t>23</a:t>
                      </a:r>
                    </a:p>
                  </a:txBody>
                  <a:tcPr marR="76200" marT="152400" marB="152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b="0" u="none" strike="noStrike">
                          <a:effectLst/>
                          <a:latin typeface="AvertaStd"/>
                        </a:rPr>
                        <a:t>15</a:t>
                      </a:r>
                    </a:p>
                  </a:txBody>
                  <a:tcPr marR="76200" marT="152400" marB="152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b="0" u="none" strike="noStrike" dirty="0">
                          <a:effectLst/>
                          <a:latin typeface="AvertaStd"/>
                        </a:rPr>
                        <a:t>14</a:t>
                      </a:r>
                    </a:p>
                  </a:txBody>
                  <a:tcPr marR="76200" marT="152400" marB="152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b="0" u="none" strike="noStrike">
                          <a:effectLst/>
                          <a:latin typeface="AvertaStd"/>
                        </a:rPr>
                        <a:t>52</a:t>
                      </a:r>
                    </a:p>
                  </a:txBody>
                  <a:tcPr marR="76200" marT="152400" marB="152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881742617"/>
                  </a:ext>
                </a:extLst>
              </a:tr>
              <a:tr h="0">
                <a:tc>
                  <a:txBody>
                    <a:bodyPr/>
                    <a:lstStyle/>
                    <a:p>
                      <a:pPr fontAlgn="t"/>
                      <a:r>
                        <a:rPr lang="en-IN" b="0" u="none" strike="noStrike">
                          <a:effectLst/>
                          <a:latin typeface="AvertaStd"/>
                        </a:rPr>
                        <a:t>Total</a:t>
                      </a:r>
                    </a:p>
                  </a:txBody>
                  <a:tcPr marR="76200" marT="152400" marB="152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b="0" u="none" strike="noStrike">
                          <a:effectLst/>
                          <a:latin typeface="AvertaStd"/>
                        </a:rPr>
                        <a:t>34</a:t>
                      </a:r>
                    </a:p>
                  </a:txBody>
                  <a:tcPr marR="76200" marT="152400" marB="152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b="0" u="none" strike="noStrike">
                          <a:effectLst/>
                          <a:latin typeface="AvertaStd"/>
                        </a:rPr>
                        <a:t>32</a:t>
                      </a:r>
                    </a:p>
                  </a:txBody>
                  <a:tcPr marR="76200" marT="152400" marB="152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b="0" u="none" strike="noStrike">
                          <a:effectLst/>
                          <a:latin typeface="AvertaStd"/>
                        </a:rPr>
                        <a:t>34</a:t>
                      </a:r>
                    </a:p>
                  </a:txBody>
                  <a:tcPr marR="76200" marT="152400" marB="152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b="0" u="none" strike="noStrike" dirty="0">
                          <a:effectLst/>
                          <a:latin typeface="AvertaStd"/>
                        </a:rPr>
                        <a:t>100</a:t>
                      </a:r>
                    </a:p>
                  </a:txBody>
                  <a:tcPr marR="76200" marT="152400" marB="152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825852018"/>
                  </a:ext>
                </a:extLst>
              </a:tr>
            </a:tbl>
          </a:graphicData>
        </a:graphic>
      </p:graphicFrame>
      <p:sp>
        <p:nvSpPr>
          <p:cNvPr id="7" name="TextBox 6">
            <a:extLst>
              <a:ext uri="{FF2B5EF4-FFF2-40B4-BE49-F238E27FC236}">
                <a16:creationId xmlns:a16="http://schemas.microsoft.com/office/drawing/2014/main" id="{43090399-C59C-ADA0-305E-8ADEBEB1F6E9}"/>
              </a:ext>
            </a:extLst>
          </p:cNvPr>
          <p:cNvSpPr txBox="1"/>
          <p:nvPr/>
        </p:nvSpPr>
        <p:spPr>
          <a:xfrm>
            <a:off x="7557794" y="1948860"/>
            <a:ext cx="4441373" cy="4247317"/>
          </a:xfrm>
          <a:prstGeom prst="rect">
            <a:avLst/>
          </a:prstGeom>
          <a:noFill/>
        </p:spPr>
        <p:txBody>
          <a:bodyPr wrap="square">
            <a:spAutoFit/>
          </a:bodyPr>
          <a:lstStyle/>
          <a:p>
            <a:pPr algn="l"/>
            <a:r>
              <a:rPr lang="en-US" b="0" i="0" u="none" strike="noStrike" dirty="0">
                <a:solidFill>
                  <a:srgbClr val="3C4852"/>
                </a:solidFill>
                <a:effectLst/>
                <a:latin typeface="AvertaStd"/>
              </a:rPr>
              <a:t>For example, we would say that:</a:t>
            </a:r>
          </a:p>
          <a:p>
            <a:pPr algn="l"/>
            <a:endParaRPr lang="en-US" b="0" i="0" u="none" strike="noStrike" dirty="0">
              <a:solidFill>
                <a:srgbClr val="3C4852"/>
              </a:solidFill>
              <a:effectLst/>
              <a:latin typeface="AvertaStd"/>
            </a:endParaRPr>
          </a:p>
          <a:p>
            <a:pPr marL="285750" indent="-285750" algn="l">
              <a:buFont typeface="Arial" panose="020B0604020202020204" pitchFamily="34" charset="0"/>
              <a:buChar char="•"/>
            </a:pPr>
            <a:r>
              <a:rPr lang="en-US" b="0" i="0" u="none" strike="noStrike" dirty="0">
                <a:solidFill>
                  <a:srgbClr val="3C4852"/>
                </a:solidFill>
                <a:effectLst/>
                <a:latin typeface="AvertaStd"/>
              </a:rPr>
              <a:t>Mathematics: 34</a:t>
            </a:r>
          </a:p>
          <a:p>
            <a:pPr marL="285750" indent="-285750" algn="l">
              <a:buFont typeface="Arial" panose="020B0604020202020204" pitchFamily="34" charset="0"/>
              <a:buChar char="•"/>
            </a:pPr>
            <a:r>
              <a:rPr lang="en-US" b="0" i="0" u="none" strike="noStrike" dirty="0">
                <a:solidFill>
                  <a:srgbClr val="3C4852"/>
                </a:solidFill>
                <a:effectLst/>
                <a:latin typeface="AvertaStd"/>
              </a:rPr>
              <a:t>Physics: 32</a:t>
            </a:r>
          </a:p>
          <a:p>
            <a:pPr marL="285750" indent="-285750" algn="l">
              <a:buFont typeface="Arial" panose="020B0604020202020204" pitchFamily="34" charset="0"/>
              <a:buChar char="•"/>
            </a:pPr>
            <a:r>
              <a:rPr lang="en-US" b="0" i="0" u="none" strike="noStrike" dirty="0">
                <a:solidFill>
                  <a:srgbClr val="3C4852"/>
                </a:solidFill>
                <a:effectLst/>
                <a:latin typeface="AvertaStd"/>
              </a:rPr>
              <a:t>Chemistry: 34</a:t>
            </a:r>
          </a:p>
          <a:p>
            <a:pPr algn="l"/>
            <a:endParaRPr lang="en-US" b="0" i="0" u="none" strike="noStrike" dirty="0">
              <a:solidFill>
                <a:srgbClr val="3C4852"/>
              </a:solidFill>
              <a:effectLst/>
              <a:latin typeface="AvertaStd"/>
            </a:endParaRPr>
          </a:p>
          <a:p>
            <a:pPr algn="l"/>
            <a:r>
              <a:rPr lang="en-US" b="0" i="0" u="none" strike="noStrike" dirty="0">
                <a:solidFill>
                  <a:srgbClr val="3C4852"/>
                </a:solidFill>
                <a:effectLst/>
                <a:latin typeface="AvertaStd"/>
              </a:rPr>
              <a:t>Marginal distribution of sports in percentage terms:</a:t>
            </a:r>
          </a:p>
          <a:p>
            <a:pPr marL="285750" indent="-285750" algn="l">
              <a:buFont typeface="Arial" panose="020B0604020202020204" pitchFamily="34" charset="0"/>
              <a:buChar char="•"/>
            </a:pPr>
            <a:r>
              <a:rPr lang="en-US" b="0" i="0" u="none" strike="noStrike" dirty="0">
                <a:solidFill>
                  <a:srgbClr val="3C4852"/>
                </a:solidFill>
                <a:effectLst/>
                <a:latin typeface="AvertaStd"/>
              </a:rPr>
              <a:t>Mathematics: 34 %</a:t>
            </a:r>
          </a:p>
          <a:p>
            <a:pPr marL="285750" indent="-285750" algn="l">
              <a:buFont typeface="Arial" panose="020B0604020202020204" pitchFamily="34" charset="0"/>
              <a:buChar char="•"/>
            </a:pPr>
            <a:r>
              <a:rPr lang="en-US" b="0" i="0" u="none" strike="noStrike" dirty="0">
                <a:solidFill>
                  <a:srgbClr val="3C4852"/>
                </a:solidFill>
                <a:effectLst/>
                <a:latin typeface="AvertaStd"/>
              </a:rPr>
              <a:t>Physics: 32 %</a:t>
            </a:r>
          </a:p>
          <a:p>
            <a:pPr marL="285750" indent="-285750" algn="l">
              <a:buFont typeface="Arial" panose="020B0604020202020204" pitchFamily="34" charset="0"/>
              <a:buChar char="•"/>
            </a:pPr>
            <a:r>
              <a:rPr lang="en-US" b="0" i="0" u="none" strike="noStrike" dirty="0">
                <a:solidFill>
                  <a:srgbClr val="3C4852"/>
                </a:solidFill>
                <a:effectLst/>
                <a:latin typeface="AvertaStd"/>
              </a:rPr>
              <a:t>Chemistry: 34 %</a:t>
            </a:r>
          </a:p>
          <a:p>
            <a:pPr algn="l"/>
            <a:endParaRPr lang="en-US" b="0" i="0" u="none" strike="noStrike" dirty="0">
              <a:solidFill>
                <a:srgbClr val="3C4852"/>
              </a:solidFill>
              <a:effectLst/>
              <a:latin typeface="AvertaStd"/>
            </a:endParaRPr>
          </a:p>
          <a:p>
            <a:pPr algn="l"/>
            <a:r>
              <a:rPr lang="en-US" b="0" i="0" u="none" strike="noStrike" dirty="0">
                <a:solidFill>
                  <a:srgbClr val="3C4852"/>
                </a:solidFill>
                <a:effectLst/>
                <a:latin typeface="AvertaStd"/>
              </a:rPr>
              <a:t>Marginal distribution of gender is:</a:t>
            </a:r>
          </a:p>
          <a:p>
            <a:pPr marL="285750" indent="-285750" algn="l">
              <a:buFont typeface="Arial" panose="020B0604020202020204" pitchFamily="34" charset="0"/>
              <a:buChar char="•"/>
            </a:pPr>
            <a:r>
              <a:rPr lang="en-US" b="0" i="0" u="none" strike="noStrike" dirty="0">
                <a:solidFill>
                  <a:srgbClr val="3C4852"/>
                </a:solidFill>
                <a:effectLst/>
                <a:latin typeface="AvertaStd"/>
              </a:rPr>
              <a:t>Male: 48 %</a:t>
            </a:r>
          </a:p>
          <a:p>
            <a:pPr marL="285750" indent="-285750" algn="l">
              <a:buFont typeface="Arial" panose="020B0604020202020204" pitchFamily="34" charset="0"/>
              <a:buChar char="•"/>
            </a:pPr>
            <a:r>
              <a:rPr lang="en-US" b="0" i="0" u="none" strike="noStrike" dirty="0">
                <a:solidFill>
                  <a:srgbClr val="3C4852"/>
                </a:solidFill>
                <a:effectLst/>
                <a:latin typeface="AvertaStd"/>
              </a:rPr>
              <a:t>Female: 52 %</a:t>
            </a:r>
          </a:p>
        </p:txBody>
      </p:sp>
    </p:spTree>
    <p:extLst>
      <p:ext uri="{BB962C8B-B14F-4D97-AF65-F5344CB8AC3E}">
        <p14:creationId xmlns:p14="http://schemas.microsoft.com/office/powerpoint/2010/main" val="4539018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AA2EE-EBE4-C040-578B-A6AF72953A30}"/>
              </a:ext>
            </a:extLst>
          </p:cNvPr>
          <p:cNvSpPr>
            <a:spLocks noGrp="1"/>
          </p:cNvSpPr>
          <p:nvPr>
            <p:ph type="title"/>
          </p:nvPr>
        </p:nvSpPr>
        <p:spPr>
          <a:xfrm>
            <a:off x="3312366" y="188640"/>
            <a:ext cx="6372809" cy="763082"/>
          </a:xfrm>
        </p:spPr>
        <p:txBody>
          <a:bodyPr>
            <a:normAutofit/>
          </a:bodyPr>
          <a:lstStyle/>
          <a:p>
            <a:r>
              <a:rPr lang="en-IN" sz="2800" dirty="0">
                <a:latin typeface="Calibri" panose="020F0502020204030204" pitchFamily="34" charset="0"/>
                <a:ea typeface="Calibri" panose="020F0502020204030204" pitchFamily="34" charset="0"/>
                <a:cs typeface="Calibri" panose="020F0502020204030204" pitchFamily="34" charset="0"/>
              </a:rPr>
              <a:t>Marginal Distribution</a:t>
            </a:r>
          </a:p>
        </p:txBody>
      </p:sp>
      <p:sp>
        <p:nvSpPr>
          <p:cNvPr id="3" name="TextBox 2">
            <a:extLst>
              <a:ext uri="{FF2B5EF4-FFF2-40B4-BE49-F238E27FC236}">
                <a16:creationId xmlns:a16="http://schemas.microsoft.com/office/drawing/2014/main" id="{0ACF881B-131F-7028-FA93-018B32A81C5F}"/>
              </a:ext>
            </a:extLst>
          </p:cNvPr>
          <p:cNvSpPr txBox="1"/>
          <p:nvPr/>
        </p:nvSpPr>
        <p:spPr>
          <a:xfrm>
            <a:off x="1154491" y="991780"/>
            <a:ext cx="9613036" cy="1323439"/>
          </a:xfrm>
          <a:prstGeom prst="rect">
            <a:avLst/>
          </a:prstGeom>
          <a:noFill/>
        </p:spPr>
        <p:txBody>
          <a:bodyPr wrap="square" rtlCol="0">
            <a:spAutoFit/>
          </a:bodyPr>
          <a:lstStyle/>
          <a:p>
            <a:r>
              <a:rPr lang="en-IN" sz="2000" dirty="0">
                <a:latin typeface="Calibri" panose="020F0502020204030204" pitchFamily="34" charset="0"/>
                <a:ea typeface="Calibri" panose="020F0502020204030204" pitchFamily="34" charset="0"/>
                <a:cs typeface="Calibri" panose="020F0502020204030204" pitchFamily="34" charset="0"/>
              </a:rPr>
              <a:t>Marginal Distribution can be shown by count or percentages </a:t>
            </a:r>
          </a:p>
          <a:p>
            <a:endParaRPr lang="en-IN" sz="2000" dirty="0">
              <a:latin typeface="Calibri" panose="020F0502020204030204" pitchFamily="34" charset="0"/>
              <a:ea typeface="Calibri" panose="020F0502020204030204" pitchFamily="34" charset="0"/>
              <a:cs typeface="Calibri" panose="020F0502020204030204" pitchFamily="34" charset="0"/>
            </a:endParaRPr>
          </a:p>
          <a:p>
            <a:r>
              <a:rPr lang="en-IN" sz="2000" dirty="0">
                <a:latin typeface="Calibri" panose="020F0502020204030204" pitchFamily="34" charset="0"/>
                <a:ea typeface="Calibri" panose="020F0502020204030204" pitchFamily="34" charset="0"/>
                <a:cs typeface="Calibri" panose="020F0502020204030204" pitchFamily="34" charset="0"/>
              </a:rPr>
              <a:t>The following table shows the relation between score and minutes spend for studies</a:t>
            </a:r>
          </a:p>
          <a:p>
            <a:endParaRPr lang="en-IN" sz="2000" dirty="0">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BA7614FB-FA44-07DE-53AB-DE6008BCCD4C}"/>
              </a:ext>
            </a:extLst>
          </p:cNvPr>
          <p:cNvPicPr>
            <a:picLocks noChangeAspect="1"/>
          </p:cNvPicPr>
          <p:nvPr/>
        </p:nvPicPr>
        <p:blipFill>
          <a:blip r:embed="rId2"/>
          <a:stretch>
            <a:fillRect/>
          </a:stretch>
        </p:blipFill>
        <p:spPr>
          <a:xfrm>
            <a:off x="838199" y="2109243"/>
            <a:ext cx="6947559" cy="4067633"/>
          </a:xfrm>
          <a:prstGeom prst="rect">
            <a:avLst/>
          </a:prstGeom>
        </p:spPr>
      </p:pic>
    </p:spTree>
    <p:extLst>
      <p:ext uri="{BB962C8B-B14F-4D97-AF65-F5344CB8AC3E}">
        <p14:creationId xmlns:p14="http://schemas.microsoft.com/office/powerpoint/2010/main" val="37724055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AA2EE-EBE4-C040-578B-A6AF72953A30}"/>
              </a:ext>
            </a:extLst>
          </p:cNvPr>
          <p:cNvSpPr>
            <a:spLocks noGrp="1"/>
          </p:cNvSpPr>
          <p:nvPr>
            <p:ph type="title"/>
          </p:nvPr>
        </p:nvSpPr>
        <p:spPr>
          <a:xfrm>
            <a:off x="3312366" y="188640"/>
            <a:ext cx="6372809" cy="763082"/>
          </a:xfrm>
        </p:spPr>
        <p:txBody>
          <a:bodyPr>
            <a:normAutofit/>
          </a:bodyPr>
          <a:lstStyle/>
          <a:p>
            <a:r>
              <a:rPr lang="en-IN" sz="2800" dirty="0">
                <a:latin typeface="Calibri" panose="020F0502020204030204" pitchFamily="34" charset="0"/>
                <a:ea typeface="Calibri" panose="020F0502020204030204" pitchFamily="34" charset="0"/>
                <a:cs typeface="Calibri" panose="020F0502020204030204" pitchFamily="34" charset="0"/>
              </a:rPr>
              <a:t>Conditional Distribution</a:t>
            </a:r>
          </a:p>
        </p:txBody>
      </p:sp>
      <p:sp>
        <p:nvSpPr>
          <p:cNvPr id="4" name="TextBox 3">
            <a:extLst>
              <a:ext uri="{FF2B5EF4-FFF2-40B4-BE49-F238E27FC236}">
                <a16:creationId xmlns:a16="http://schemas.microsoft.com/office/drawing/2014/main" id="{248D6321-BDFA-1F0F-4532-1BB5ACF6816C}"/>
              </a:ext>
            </a:extLst>
          </p:cNvPr>
          <p:cNvSpPr txBox="1"/>
          <p:nvPr/>
        </p:nvSpPr>
        <p:spPr>
          <a:xfrm>
            <a:off x="838198" y="811559"/>
            <a:ext cx="9947989" cy="1938992"/>
          </a:xfrm>
          <a:prstGeom prst="rect">
            <a:avLst/>
          </a:prstGeom>
          <a:noFill/>
        </p:spPr>
        <p:txBody>
          <a:bodyPr wrap="square" rtlCol="0">
            <a:spAutoFit/>
          </a:bodyPr>
          <a:lstStyle/>
          <a:p>
            <a:pPr algn="l"/>
            <a:r>
              <a:rPr lang="en-US" sz="2000" b="0" i="0" u="none" strike="noStrike" dirty="0">
                <a:solidFill>
                  <a:srgbClr val="3C4852"/>
                </a:solidFill>
                <a:effectLst/>
                <a:latin typeface="Calibri" panose="020F0502020204030204" pitchFamily="34" charset="0"/>
                <a:ea typeface="Calibri" panose="020F0502020204030204" pitchFamily="34" charset="0"/>
                <a:cs typeface="Calibri" panose="020F0502020204030204" pitchFamily="34" charset="0"/>
              </a:rPr>
              <a:t>A conditional distribution is a random variable’s </a:t>
            </a:r>
            <a:r>
              <a:rPr lang="en-US" sz="2000" b="0" i="0" u="none" strike="noStrike" dirty="0">
                <a:solidFill>
                  <a:srgbClr val="0070C0"/>
                </a:solidFill>
                <a:effectLst/>
                <a:latin typeface="Calibri" panose="020F0502020204030204" pitchFamily="34" charset="0"/>
                <a:ea typeface="Calibri" panose="020F0502020204030204" pitchFamily="34" charset="0"/>
                <a:cs typeface="Calibri" panose="020F0502020204030204" pitchFamily="34" charset="0"/>
              </a:rPr>
              <a:t>probability distribution determined using conditional probability rules</a:t>
            </a:r>
            <a:r>
              <a:rPr lang="en-US" sz="2000" b="0" i="0" u="none" strike="noStrike" dirty="0">
                <a:solidFill>
                  <a:srgbClr val="3C4852"/>
                </a:solidFill>
                <a:effectLst/>
                <a:latin typeface="Calibri" panose="020F0502020204030204" pitchFamily="34" charset="0"/>
                <a:ea typeface="Calibri" panose="020F0502020204030204" pitchFamily="34" charset="0"/>
                <a:cs typeface="Calibri" panose="020F0502020204030204" pitchFamily="34" charset="0"/>
              </a:rPr>
              <a:t> after observing the realization of another random variable.</a:t>
            </a:r>
          </a:p>
          <a:p>
            <a:pPr algn="l"/>
            <a:endParaRPr lang="en-US" sz="2000" b="0" i="0" u="none" strike="noStrike" dirty="0">
              <a:solidFill>
                <a:srgbClr val="3C4852"/>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sz="2000" b="0" i="0" u="none" strike="noStrike" dirty="0">
                <a:solidFill>
                  <a:srgbClr val="3C4852"/>
                </a:solidFill>
                <a:effectLst/>
                <a:latin typeface="Calibri" panose="020F0502020204030204" pitchFamily="34" charset="0"/>
                <a:ea typeface="Calibri" panose="020F0502020204030204" pitchFamily="34" charset="0"/>
                <a:cs typeface="Calibri" panose="020F0502020204030204" pitchFamily="34" charset="0"/>
              </a:rPr>
              <a:t>For example, the following table shows the results of a survey that asked 100 people which sport they like the most: basketball, badminton, or football.</a:t>
            </a:r>
          </a:p>
          <a:p>
            <a:endParaRPr lang="en-IN" sz="2000"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5" name="Table 4">
            <a:extLst>
              <a:ext uri="{FF2B5EF4-FFF2-40B4-BE49-F238E27FC236}">
                <a16:creationId xmlns:a16="http://schemas.microsoft.com/office/drawing/2014/main" id="{B5E8E323-DFF0-BE09-D963-338FA8B96E43}"/>
              </a:ext>
            </a:extLst>
          </p:cNvPr>
          <p:cNvGraphicFramePr>
            <a:graphicFrameLocks noGrp="1"/>
          </p:cNvGraphicFramePr>
          <p:nvPr>
            <p:extLst>
              <p:ext uri="{D42A27DB-BD31-4B8C-83A1-F6EECF244321}">
                <p14:modId xmlns:p14="http://schemas.microsoft.com/office/powerpoint/2010/main" val="2248307172"/>
              </p:ext>
            </p:extLst>
          </p:nvPr>
        </p:nvGraphicFramePr>
        <p:xfrm>
          <a:off x="1014275" y="2957820"/>
          <a:ext cx="7336625" cy="2316480"/>
        </p:xfrm>
        <a:graphic>
          <a:graphicData uri="http://schemas.openxmlformats.org/drawingml/2006/table">
            <a:tbl>
              <a:tblPr/>
              <a:tblGrid>
                <a:gridCol w="1467325">
                  <a:extLst>
                    <a:ext uri="{9D8B030D-6E8A-4147-A177-3AD203B41FA5}">
                      <a16:colId xmlns:a16="http://schemas.microsoft.com/office/drawing/2014/main" val="829182589"/>
                    </a:ext>
                  </a:extLst>
                </a:gridCol>
                <a:gridCol w="1467325">
                  <a:extLst>
                    <a:ext uri="{9D8B030D-6E8A-4147-A177-3AD203B41FA5}">
                      <a16:colId xmlns:a16="http://schemas.microsoft.com/office/drawing/2014/main" val="150784621"/>
                    </a:ext>
                  </a:extLst>
                </a:gridCol>
                <a:gridCol w="1467325">
                  <a:extLst>
                    <a:ext uri="{9D8B030D-6E8A-4147-A177-3AD203B41FA5}">
                      <a16:colId xmlns:a16="http://schemas.microsoft.com/office/drawing/2014/main" val="2056596982"/>
                    </a:ext>
                  </a:extLst>
                </a:gridCol>
                <a:gridCol w="1467325">
                  <a:extLst>
                    <a:ext uri="{9D8B030D-6E8A-4147-A177-3AD203B41FA5}">
                      <a16:colId xmlns:a16="http://schemas.microsoft.com/office/drawing/2014/main" val="294391344"/>
                    </a:ext>
                  </a:extLst>
                </a:gridCol>
                <a:gridCol w="1467325">
                  <a:extLst>
                    <a:ext uri="{9D8B030D-6E8A-4147-A177-3AD203B41FA5}">
                      <a16:colId xmlns:a16="http://schemas.microsoft.com/office/drawing/2014/main" val="3948012332"/>
                    </a:ext>
                  </a:extLst>
                </a:gridCol>
              </a:tblGrid>
              <a:tr h="0">
                <a:tc>
                  <a:txBody>
                    <a:bodyPr/>
                    <a:lstStyle/>
                    <a:p>
                      <a:pPr fontAlgn="t"/>
                      <a:r>
                        <a:rPr lang="en-IN" u="none" strike="noStrike" dirty="0">
                          <a:effectLst/>
                          <a:latin typeface="Calibri" panose="020F0502020204030204" pitchFamily="34" charset="0"/>
                          <a:ea typeface="Calibri" panose="020F0502020204030204" pitchFamily="34" charset="0"/>
                          <a:cs typeface="Calibri" panose="020F0502020204030204" pitchFamily="34" charset="0"/>
                        </a:rPr>
                        <a:t> </a:t>
                      </a:r>
                    </a:p>
                  </a:txBody>
                  <a:tcPr marR="76200" marT="152400" marB="152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b="0" u="none" strike="noStrike">
                          <a:effectLst/>
                          <a:latin typeface="Calibri" panose="020F0502020204030204" pitchFamily="34" charset="0"/>
                          <a:ea typeface="Calibri" panose="020F0502020204030204" pitchFamily="34" charset="0"/>
                          <a:cs typeface="Calibri" panose="020F0502020204030204" pitchFamily="34" charset="0"/>
                        </a:rPr>
                        <a:t>Badminton</a:t>
                      </a:r>
                    </a:p>
                  </a:txBody>
                  <a:tcPr marR="76200" marT="152400" marB="152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b="0" u="none" strike="noStrike">
                          <a:effectLst/>
                          <a:latin typeface="Calibri" panose="020F0502020204030204" pitchFamily="34" charset="0"/>
                          <a:ea typeface="Calibri" panose="020F0502020204030204" pitchFamily="34" charset="0"/>
                          <a:cs typeface="Calibri" panose="020F0502020204030204" pitchFamily="34" charset="0"/>
                        </a:rPr>
                        <a:t>Basketball</a:t>
                      </a:r>
                    </a:p>
                  </a:txBody>
                  <a:tcPr marR="76200" marT="152400" marB="152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b="0" u="none" strike="noStrike">
                          <a:effectLst/>
                          <a:latin typeface="Calibri" panose="020F0502020204030204" pitchFamily="34" charset="0"/>
                          <a:ea typeface="Calibri" panose="020F0502020204030204" pitchFamily="34" charset="0"/>
                          <a:cs typeface="Calibri" panose="020F0502020204030204" pitchFamily="34" charset="0"/>
                        </a:rPr>
                        <a:t>Football</a:t>
                      </a:r>
                    </a:p>
                  </a:txBody>
                  <a:tcPr marR="76200" marT="152400" marB="152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b="0" u="none" strike="noStrike">
                          <a:effectLst/>
                          <a:latin typeface="Calibri" panose="020F0502020204030204" pitchFamily="34" charset="0"/>
                          <a:ea typeface="Calibri" panose="020F0502020204030204" pitchFamily="34" charset="0"/>
                          <a:cs typeface="Calibri" panose="020F0502020204030204" pitchFamily="34" charset="0"/>
                        </a:rPr>
                        <a:t>Total</a:t>
                      </a:r>
                    </a:p>
                  </a:txBody>
                  <a:tcPr marR="76200" marT="152400" marB="152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197033789"/>
                  </a:ext>
                </a:extLst>
              </a:tr>
              <a:tr h="0">
                <a:tc>
                  <a:txBody>
                    <a:bodyPr/>
                    <a:lstStyle/>
                    <a:p>
                      <a:pPr fontAlgn="t"/>
                      <a:r>
                        <a:rPr lang="en-IN" b="0" u="none" strike="noStrike">
                          <a:effectLst/>
                          <a:latin typeface="Calibri" panose="020F0502020204030204" pitchFamily="34" charset="0"/>
                          <a:ea typeface="Calibri" panose="020F0502020204030204" pitchFamily="34" charset="0"/>
                          <a:cs typeface="Calibri" panose="020F0502020204030204" pitchFamily="34" charset="0"/>
                        </a:rPr>
                        <a:t>Male</a:t>
                      </a:r>
                    </a:p>
                  </a:txBody>
                  <a:tcPr marR="76200" marT="152400" marB="152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b="0" u="none" strike="noStrike" dirty="0">
                          <a:effectLst/>
                          <a:latin typeface="Calibri" panose="020F0502020204030204" pitchFamily="34" charset="0"/>
                          <a:ea typeface="Calibri" panose="020F0502020204030204" pitchFamily="34" charset="0"/>
                          <a:cs typeface="Calibri" panose="020F0502020204030204" pitchFamily="34" charset="0"/>
                        </a:rPr>
                        <a:t>12</a:t>
                      </a:r>
                    </a:p>
                  </a:txBody>
                  <a:tcPr marR="76200" marT="152400" marB="152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b="0" u="none" strike="noStrike">
                          <a:effectLst/>
                          <a:latin typeface="Calibri" panose="020F0502020204030204" pitchFamily="34" charset="0"/>
                          <a:ea typeface="Calibri" panose="020F0502020204030204" pitchFamily="34" charset="0"/>
                          <a:cs typeface="Calibri" panose="020F0502020204030204" pitchFamily="34" charset="0"/>
                        </a:rPr>
                        <a:t>16</a:t>
                      </a:r>
                    </a:p>
                  </a:txBody>
                  <a:tcPr marR="76200" marT="152400" marB="152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b="0" u="none" strike="noStrike">
                          <a:effectLst/>
                          <a:latin typeface="Calibri" panose="020F0502020204030204" pitchFamily="34" charset="0"/>
                          <a:ea typeface="Calibri" panose="020F0502020204030204" pitchFamily="34" charset="0"/>
                          <a:cs typeface="Calibri" panose="020F0502020204030204" pitchFamily="34" charset="0"/>
                        </a:rPr>
                        <a:t>20</a:t>
                      </a:r>
                    </a:p>
                  </a:txBody>
                  <a:tcPr marR="76200" marT="152400" marB="152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b="0" u="none" strike="noStrike">
                          <a:effectLst/>
                          <a:latin typeface="Calibri" panose="020F0502020204030204" pitchFamily="34" charset="0"/>
                          <a:ea typeface="Calibri" panose="020F0502020204030204" pitchFamily="34" charset="0"/>
                          <a:cs typeface="Calibri" panose="020F0502020204030204" pitchFamily="34" charset="0"/>
                        </a:rPr>
                        <a:t>48</a:t>
                      </a:r>
                    </a:p>
                  </a:txBody>
                  <a:tcPr marR="76200" marT="152400" marB="152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807702732"/>
                  </a:ext>
                </a:extLst>
              </a:tr>
              <a:tr h="0">
                <a:tc>
                  <a:txBody>
                    <a:bodyPr/>
                    <a:lstStyle/>
                    <a:p>
                      <a:pPr fontAlgn="t"/>
                      <a:r>
                        <a:rPr lang="en-IN" b="0" u="none" strike="noStrike">
                          <a:effectLst/>
                          <a:latin typeface="Calibri" panose="020F0502020204030204" pitchFamily="34" charset="0"/>
                          <a:ea typeface="Calibri" panose="020F0502020204030204" pitchFamily="34" charset="0"/>
                          <a:cs typeface="Calibri" panose="020F0502020204030204" pitchFamily="34" charset="0"/>
                        </a:rPr>
                        <a:t>Female</a:t>
                      </a:r>
                    </a:p>
                  </a:txBody>
                  <a:tcPr marR="76200" marT="152400" marB="152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b="0" u="none" strike="noStrike">
                          <a:effectLst/>
                          <a:latin typeface="Calibri" panose="020F0502020204030204" pitchFamily="34" charset="0"/>
                          <a:ea typeface="Calibri" panose="020F0502020204030204" pitchFamily="34" charset="0"/>
                          <a:cs typeface="Calibri" panose="020F0502020204030204" pitchFamily="34" charset="0"/>
                        </a:rPr>
                        <a:t>22</a:t>
                      </a:r>
                    </a:p>
                  </a:txBody>
                  <a:tcPr marR="76200" marT="152400" marB="152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b="0" u="none" strike="noStrike">
                          <a:effectLst/>
                          <a:latin typeface="Calibri" panose="020F0502020204030204" pitchFamily="34" charset="0"/>
                          <a:ea typeface="Calibri" panose="020F0502020204030204" pitchFamily="34" charset="0"/>
                          <a:cs typeface="Calibri" panose="020F0502020204030204" pitchFamily="34" charset="0"/>
                        </a:rPr>
                        <a:t>14</a:t>
                      </a:r>
                    </a:p>
                  </a:txBody>
                  <a:tcPr marR="76200" marT="152400" marB="152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b="0" u="none" strike="noStrike">
                          <a:effectLst/>
                          <a:latin typeface="Calibri" panose="020F0502020204030204" pitchFamily="34" charset="0"/>
                          <a:ea typeface="Calibri" panose="020F0502020204030204" pitchFamily="34" charset="0"/>
                          <a:cs typeface="Calibri" panose="020F0502020204030204" pitchFamily="34" charset="0"/>
                        </a:rPr>
                        <a:t>16</a:t>
                      </a:r>
                    </a:p>
                  </a:txBody>
                  <a:tcPr marR="76200" marT="152400" marB="152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b="0" u="none" strike="noStrike" dirty="0">
                          <a:effectLst/>
                          <a:latin typeface="Calibri" panose="020F0502020204030204" pitchFamily="34" charset="0"/>
                          <a:ea typeface="Calibri" panose="020F0502020204030204" pitchFamily="34" charset="0"/>
                          <a:cs typeface="Calibri" panose="020F0502020204030204" pitchFamily="34" charset="0"/>
                        </a:rPr>
                        <a:t>52</a:t>
                      </a:r>
                    </a:p>
                  </a:txBody>
                  <a:tcPr marR="76200" marT="152400" marB="152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904019284"/>
                  </a:ext>
                </a:extLst>
              </a:tr>
              <a:tr h="0">
                <a:tc>
                  <a:txBody>
                    <a:bodyPr/>
                    <a:lstStyle/>
                    <a:p>
                      <a:pPr fontAlgn="t"/>
                      <a:r>
                        <a:rPr lang="en-IN" b="0" u="none" strike="noStrike">
                          <a:effectLst/>
                          <a:latin typeface="Calibri" panose="020F0502020204030204" pitchFamily="34" charset="0"/>
                          <a:ea typeface="Calibri" panose="020F0502020204030204" pitchFamily="34" charset="0"/>
                          <a:cs typeface="Calibri" panose="020F0502020204030204" pitchFamily="34" charset="0"/>
                        </a:rPr>
                        <a:t>Total</a:t>
                      </a:r>
                    </a:p>
                  </a:txBody>
                  <a:tcPr marR="76200" marT="152400" marB="152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b="0" u="none" strike="noStrike">
                          <a:effectLst/>
                          <a:latin typeface="Calibri" panose="020F0502020204030204" pitchFamily="34" charset="0"/>
                          <a:ea typeface="Calibri" panose="020F0502020204030204" pitchFamily="34" charset="0"/>
                          <a:cs typeface="Calibri" panose="020F0502020204030204" pitchFamily="34" charset="0"/>
                        </a:rPr>
                        <a:t>34</a:t>
                      </a:r>
                    </a:p>
                  </a:txBody>
                  <a:tcPr marR="76200" marT="152400" marB="152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b="0" u="none" strike="noStrike">
                          <a:effectLst/>
                          <a:latin typeface="Calibri" panose="020F0502020204030204" pitchFamily="34" charset="0"/>
                          <a:ea typeface="Calibri" panose="020F0502020204030204" pitchFamily="34" charset="0"/>
                          <a:cs typeface="Calibri" panose="020F0502020204030204" pitchFamily="34" charset="0"/>
                        </a:rPr>
                        <a:t>30</a:t>
                      </a:r>
                    </a:p>
                  </a:txBody>
                  <a:tcPr marR="76200" marT="152400" marB="152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b="0" u="none" strike="noStrike">
                          <a:effectLst/>
                          <a:latin typeface="Calibri" panose="020F0502020204030204" pitchFamily="34" charset="0"/>
                          <a:ea typeface="Calibri" panose="020F0502020204030204" pitchFamily="34" charset="0"/>
                          <a:cs typeface="Calibri" panose="020F0502020204030204" pitchFamily="34" charset="0"/>
                        </a:rPr>
                        <a:t>36</a:t>
                      </a:r>
                    </a:p>
                  </a:txBody>
                  <a:tcPr marR="76200" marT="152400" marB="152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b="0" u="none" strike="noStrike" dirty="0">
                          <a:effectLst/>
                          <a:latin typeface="Calibri" panose="020F0502020204030204" pitchFamily="34" charset="0"/>
                          <a:ea typeface="Calibri" panose="020F0502020204030204" pitchFamily="34" charset="0"/>
                          <a:cs typeface="Calibri" panose="020F0502020204030204" pitchFamily="34" charset="0"/>
                        </a:rPr>
                        <a:t>100</a:t>
                      </a:r>
                    </a:p>
                  </a:txBody>
                  <a:tcPr marR="76200" marT="152400" marB="152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693843006"/>
                  </a:ext>
                </a:extLst>
              </a:tr>
            </a:tbl>
          </a:graphicData>
        </a:graphic>
      </p:graphicFrame>
    </p:spTree>
    <p:extLst>
      <p:ext uri="{BB962C8B-B14F-4D97-AF65-F5344CB8AC3E}">
        <p14:creationId xmlns:p14="http://schemas.microsoft.com/office/powerpoint/2010/main" val="28391072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AA2EE-EBE4-C040-578B-A6AF72953A30}"/>
              </a:ext>
            </a:extLst>
          </p:cNvPr>
          <p:cNvSpPr>
            <a:spLocks noGrp="1"/>
          </p:cNvSpPr>
          <p:nvPr>
            <p:ph type="title"/>
          </p:nvPr>
        </p:nvSpPr>
        <p:spPr>
          <a:xfrm>
            <a:off x="3312366" y="188640"/>
            <a:ext cx="6372809" cy="763082"/>
          </a:xfrm>
        </p:spPr>
        <p:txBody>
          <a:bodyPr>
            <a:normAutofit/>
          </a:bodyPr>
          <a:lstStyle/>
          <a:p>
            <a:r>
              <a:rPr lang="en-IN" sz="2800" dirty="0">
                <a:latin typeface="Calibri" panose="020F0502020204030204" pitchFamily="34" charset="0"/>
                <a:ea typeface="Calibri" panose="020F0502020204030204" pitchFamily="34" charset="0"/>
                <a:cs typeface="Calibri" panose="020F0502020204030204" pitchFamily="34" charset="0"/>
              </a:rPr>
              <a:t>Conditional Distribution</a:t>
            </a:r>
          </a:p>
        </p:txBody>
      </p:sp>
      <p:graphicFrame>
        <p:nvGraphicFramePr>
          <p:cNvPr id="5" name="Table 4">
            <a:extLst>
              <a:ext uri="{FF2B5EF4-FFF2-40B4-BE49-F238E27FC236}">
                <a16:creationId xmlns:a16="http://schemas.microsoft.com/office/drawing/2014/main" id="{B5E8E323-DFF0-BE09-D963-338FA8B96E43}"/>
              </a:ext>
            </a:extLst>
          </p:cNvPr>
          <p:cNvGraphicFramePr>
            <a:graphicFrameLocks noGrp="1"/>
          </p:cNvGraphicFramePr>
          <p:nvPr>
            <p:extLst>
              <p:ext uri="{D42A27DB-BD31-4B8C-83A1-F6EECF244321}">
                <p14:modId xmlns:p14="http://schemas.microsoft.com/office/powerpoint/2010/main" val="453906947"/>
              </p:ext>
            </p:extLst>
          </p:nvPr>
        </p:nvGraphicFramePr>
        <p:xfrm>
          <a:off x="697034" y="660017"/>
          <a:ext cx="7336625" cy="2316480"/>
        </p:xfrm>
        <a:graphic>
          <a:graphicData uri="http://schemas.openxmlformats.org/drawingml/2006/table">
            <a:tbl>
              <a:tblPr/>
              <a:tblGrid>
                <a:gridCol w="1467325">
                  <a:extLst>
                    <a:ext uri="{9D8B030D-6E8A-4147-A177-3AD203B41FA5}">
                      <a16:colId xmlns:a16="http://schemas.microsoft.com/office/drawing/2014/main" val="829182589"/>
                    </a:ext>
                  </a:extLst>
                </a:gridCol>
                <a:gridCol w="1467325">
                  <a:extLst>
                    <a:ext uri="{9D8B030D-6E8A-4147-A177-3AD203B41FA5}">
                      <a16:colId xmlns:a16="http://schemas.microsoft.com/office/drawing/2014/main" val="150784621"/>
                    </a:ext>
                  </a:extLst>
                </a:gridCol>
                <a:gridCol w="1467325">
                  <a:extLst>
                    <a:ext uri="{9D8B030D-6E8A-4147-A177-3AD203B41FA5}">
                      <a16:colId xmlns:a16="http://schemas.microsoft.com/office/drawing/2014/main" val="2056596982"/>
                    </a:ext>
                  </a:extLst>
                </a:gridCol>
                <a:gridCol w="1467325">
                  <a:extLst>
                    <a:ext uri="{9D8B030D-6E8A-4147-A177-3AD203B41FA5}">
                      <a16:colId xmlns:a16="http://schemas.microsoft.com/office/drawing/2014/main" val="294391344"/>
                    </a:ext>
                  </a:extLst>
                </a:gridCol>
                <a:gridCol w="1467325">
                  <a:extLst>
                    <a:ext uri="{9D8B030D-6E8A-4147-A177-3AD203B41FA5}">
                      <a16:colId xmlns:a16="http://schemas.microsoft.com/office/drawing/2014/main" val="3948012332"/>
                    </a:ext>
                  </a:extLst>
                </a:gridCol>
              </a:tblGrid>
              <a:tr h="0">
                <a:tc>
                  <a:txBody>
                    <a:bodyPr/>
                    <a:lstStyle/>
                    <a:p>
                      <a:pPr fontAlgn="t"/>
                      <a:r>
                        <a:rPr lang="en-IN" u="none" strike="noStrike" dirty="0">
                          <a:effectLst/>
                          <a:latin typeface="Calibri" panose="020F0502020204030204" pitchFamily="34" charset="0"/>
                          <a:ea typeface="Calibri" panose="020F0502020204030204" pitchFamily="34" charset="0"/>
                          <a:cs typeface="Calibri" panose="020F0502020204030204" pitchFamily="34" charset="0"/>
                        </a:rPr>
                        <a:t> </a:t>
                      </a:r>
                    </a:p>
                  </a:txBody>
                  <a:tcPr marR="76200" marT="152400" marB="152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b="0" u="none" strike="noStrike">
                          <a:effectLst/>
                          <a:latin typeface="Calibri" panose="020F0502020204030204" pitchFamily="34" charset="0"/>
                          <a:ea typeface="Calibri" panose="020F0502020204030204" pitchFamily="34" charset="0"/>
                          <a:cs typeface="Calibri" panose="020F0502020204030204" pitchFamily="34" charset="0"/>
                        </a:rPr>
                        <a:t>Badminton</a:t>
                      </a:r>
                    </a:p>
                  </a:txBody>
                  <a:tcPr marR="76200" marT="152400" marB="152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b="0" u="none" strike="noStrike">
                          <a:effectLst/>
                          <a:latin typeface="Calibri" panose="020F0502020204030204" pitchFamily="34" charset="0"/>
                          <a:ea typeface="Calibri" panose="020F0502020204030204" pitchFamily="34" charset="0"/>
                          <a:cs typeface="Calibri" panose="020F0502020204030204" pitchFamily="34" charset="0"/>
                        </a:rPr>
                        <a:t>Basketball</a:t>
                      </a:r>
                    </a:p>
                  </a:txBody>
                  <a:tcPr marR="76200" marT="152400" marB="152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b="0" u="none" strike="noStrike">
                          <a:effectLst/>
                          <a:latin typeface="Calibri" panose="020F0502020204030204" pitchFamily="34" charset="0"/>
                          <a:ea typeface="Calibri" panose="020F0502020204030204" pitchFamily="34" charset="0"/>
                          <a:cs typeface="Calibri" panose="020F0502020204030204" pitchFamily="34" charset="0"/>
                        </a:rPr>
                        <a:t>Football</a:t>
                      </a:r>
                    </a:p>
                  </a:txBody>
                  <a:tcPr marR="76200" marT="152400" marB="152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b="0" u="none" strike="noStrike">
                          <a:effectLst/>
                          <a:latin typeface="Calibri" panose="020F0502020204030204" pitchFamily="34" charset="0"/>
                          <a:ea typeface="Calibri" panose="020F0502020204030204" pitchFamily="34" charset="0"/>
                          <a:cs typeface="Calibri" panose="020F0502020204030204" pitchFamily="34" charset="0"/>
                        </a:rPr>
                        <a:t>Total</a:t>
                      </a:r>
                    </a:p>
                  </a:txBody>
                  <a:tcPr marR="76200" marT="152400" marB="152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197033789"/>
                  </a:ext>
                </a:extLst>
              </a:tr>
              <a:tr h="0">
                <a:tc>
                  <a:txBody>
                    <a:bodyPr/>
                    <a:lstStyle/>
                    <a:p>
                      <a:pPr fontAlgn="t"/>
                      <a:r>
                        <a:rPr lang="en-IN" b="0" u="none" strike="noStrike">
                          <a:effectLst/>
                          <a:latin typeface="Calibri" panose="020F0502020204030204" pitchFamily="34" charset="0"/>
                          <a:ea typeface="Calibri" panose="020F0502020204030204" pitchFamily="34" charset="0"/>
                          <a:cs typeface="Calibri" panose="020F0502020204030204" pitchFamily="34" charset="0"/>
                        </a:rPr>
                        <a:t>Male</a:t>
                      </a:r>
                    </a:p>
                  </a:txBody>
                  <a:tcPr marR="76200" marT="152400" marB="152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b="0" u="none" strike="noStrike" dirty="0">
                          <a:effectLst/>
                          <a:latin typeface="Calibri" panose="020F0502020204030204" pitchFamily="34" charset="0"/>
                          <a:ea typeface="Calibri" panose="020F0502020204030204" pitchFamily="34" charset="0"/>
                          <a:cs typeface="Calibri" panose="020F0502020204030204" pitchFamily="34" charset="0"/>
                        </a:rPr>
                        <a:t>12</a:t>
                      </a:r>
                    </a:p>
                  </a:txBody>
                  <a:tcPr marR="76200" marT="152400" marB="152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b="0" u="none" strike="noStrike">
                          <a:effectLst/>
                          <a:latin typeface="Calibri" panose="020F0502020204030204" pitchFamily="34" charset="0"/>
                          <a:ea typeface="Calibri" panose="020F0502020204030204" pitchFamily="34" charset="0"/>
                          <a:cs typeface="Calibri" panose="020F0502020204030204" pitchFamily="34" charset="0"/>
                        </a:rPr>
                        <a:t>16</a:t>
                      </a:r>
                    </a:p>
                  </a:txBody>
                  <a:tcPr marR="76200" marT="152400" marB="152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b="0" u="none" strike="noStrike">
                          <a:effectLst/>
                          <a:latin typeface="Calibri" panose="020F0502020204030204" pitchFamily="34" charset="0"/>
                          <a:ea typeface="Calibri" panose="020F0502020204030204" pitchFamily="34" charset="0"/>
                          <a:cs typeface="Calibri" panose="020F0502020204030204" pitchFamily="34" charset="0"/>
                        </a:rPr>
                        <a:t>20</a:t>
                      </a:r>
                    </a:p>
                  </a:txBody>
                  <a:tcPr marR="76200" marT="152400" marB="152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b="0" u="none" strike="noStrike">
                          <a:effectLst/>
                          <a:latin typeface="Calibri" panose="020F0502020204030204" pitchFamily="34" charset="0"/>
                          <a:ea typeface="Calibri" panose="020F0502020204030204" pitchFamily="34" charset="0"/>
                          <a:cs typeface="Calibri" panose="020F0502020204030204" pitchFamily="34" charset="0"/>
                        </a:rPr>
                        <a:t>48</a:t>
                      </a:r>
                    </a:p>
                  </a:txBody>
                  <a:tcPr marR="76200" marT="152400" marB="152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807702732"/>
                  </a:ext>
                </a:extLst>
              </a:tr>
              <a:tr h="0">
                <a:tc>
                  <a:txBody>
                    <a:bodyPr/>
                    <a:lstStyle/>
                    <a:p>
                      <a:pPr fontAlgn="t"/>
                      <a:r>
                        <a:rPr lang="en-IN" b="0" u="none" strike="noStrike">
                          <a:effectLst/>
                          <a:latin typeface="Calibri" panose="020F0502020204030204" pitchFamily="34" charset="0"/>
                          <a:ea typeface="Calibri" panose="020F0502020204030204" pitchFamily="34" charset="0"/>
                          <a:cs typeface="Calibri" panose="020F0502020204030204" pitchFamily="34" charset="0"/>
                        </a:rPr>
                        <a:t>Female</a:t>
                      </a:r>
                    </a:p>
                  </a:txBody>
                  <a:tcPr marR="76200" marT="152400" marB="152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b="0" u="none" strike="noStrike">
                          <a:effectLst/>
                          <a:latin typeface="Calibri" panose="020F0502020204030204" pitchFamily="34" charset="0"/>
                          <a:ea typeface="Calibri" panose="020F0502020204030204" pitchFamily="34" charset="0"/>
                          <a:cs typeface="Calibri" panose="020F0502020204030204" pitchFamily="34" charset="0"/>
                        </a:rPr>
                        <a:t>22</a:t>
                      </a:r>
                    </a:p>
                  </a:txBody>
                  <a:tcPr marR="76200" marT="152400" marB="152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b="0" u="none" strike="noStrike">
                          <a:effectLst/>
                          <a:latin typeface="Calibri" panose="020F0502020204030204" pitchFamily="34" charset="0"/>
                          <a:ea typeface="Calibri" panose="020F0502020204030204" pitchFamily="34" charset="0"/>
                          <a:cs typeface="Calibri" panose="020F0502020204030204" pitchFamily="34" charset="0"/>
                        </a:rPr>
                        <a:t>14</a:t>
                      </a:r>
                    </a:p>
                  </a:txBody>
                  <a:tcPr marR="76200" marT="152400" marB="152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b="0" u="none" strike="noStrike">
                          <a:effectLst/>
                          <a:latin typeface="Calibri" panose="020F0502020204030204" pitchFamily="34" charset="0"/>
                          <a:ea typeface="Calibri" panose="020F0502020204030204" pitchFamily="34" charset="0"/>
                          <a:cs typeface="Calibri" panose="020F0502020204030204" pitchFamily="34" charset="0"/>
                        </a:rPr>
                        <a:t>16</a:t>
                      </a:r>
                    </a:p>
                  </a:txBody>
                  <a:tcPr marR="76200" marT="152400" marB="152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b="0" u="none" strike="noStrike" dirty="0">
                          <a:effectLst/>
                          <a:latin typeface="Calibri" panose="020F0502020204030204" pitchFamily="34" charset="0"/>
                          <a:ea typeface="Calibri" panose="020F0502020204030204" pitchFamily="34" charset="0"/>
                          <a:cs typeface="Calibri" panose="020F0502020204030204" pitchFamily="34" charset="0"/>
                        </a:rPr>
                        <a:t>52</a:t>
                      </a:r>
                    </a:p>
                  </a:txBody>
                  <a:tcPr marR="76200" marT="152400" marB="152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904019284"/>
                  </a:ext>
                </a:extLst>
              </a:tr>
              <a:tr h="0">
                <a:tc>
                  <a:txBody>
                    <a:bodyPr/>
                    <a:lstStyle/>
                    <a:p>
                      <a:pPr fontAlgn="t"/>
                      <a:r>
                        <a:rPr lang="en-IN" b="0" u="none" strike="noStrike">
                          <a:effectLst/>
                          <a:latin typeface="Calibri" panose="020F0502020204030204" pitchFamily="34" charset="0"/>
                          <a:ea typeface="Calibri" panose="020F0502020204030204" pitchFamily="34" charset="0"/>
                          <a:cs typeface="Calibri" panose="020F0502020204030204" pitchFamily="34" charset="0"/>
                        </a:rPr>
                        <a:t>Total</a:t>
                      </a:r>
                    </a:p>
                  </a:txBody>
                  <a:tcPr marR="76200" marT="152400" marB="152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b="0" u="none" strike="noStrike">
                          <a:effectLst/>
                          <a:latin typeface="Calibri" panose="020F0502020204030204" pitchFamily="34" charset="0"/>
                          <a:ea typeface="Calibri" panose="020F0502020204030204" pitchFamily="34" charset="0"/>
                          <a:cs typeface="Calibri" panose="020F0502020204030204" pitchFamily="34" charset="0"/>
                        </a:rPr>
                        <a:t>34</a:t>
                      </a:r>
                    </a:p>
                  </a:txBody>
                  <a:tcPr marR="76200" marT="152400" marB="152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b="0" u="none" strike="noStrike">
                          <a:effectLst/>
                          <a:latin typeface="Calibri" panose="020F0502020204030204" pitchFamily="34" charset="0"/>
                          <a:ea typeface="Calibri" panose="020F0502020204030204" pitchFamily="34" charset="0"/>
                          <a:cs typeface="Calibri" panose="020F0502020204030204" pitchFamily="34" charset="0"/>
                        </a:rPr>
                        <a:t>30</a:t>
                      </a:r>
                    </a:p>
                  </a:txBody>
                  <a:tcPr marR="76200" marT="152400" marB="152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b="0" u="none" strike="noStrike">
                          <a:effectLst/>
                          <a:latin typeface="Calibri" panose="020F0502020204030204" pitchFamily="34" charset="0"/>
                          <a:ea typeface="Calibri" panose="020F0502020204030204" pitchFamily="34" charset="0"/>
                          <a:cs typeface="Calibri" panose="020F0502020204030204" pitchFamily="34" charset="0"/>
                        </a:rPr>
                        <a:t>36</a:t>
                      </a:r>
                    </a:p>
                  </a:txBody>
                  <a:tcPr marR="76200" marT="152400" marB="152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b="0" u="none" strike="noStrike" dirty="0">
                          <a:effectLst/>
                          <a:latin typeface="Calibri" panose="020F0502020204030204" pitchFamily="34" charset="0"/>
                          <a:ea typeface="Calibri" panose="020F0502020204030204" pitchFamily="34" charset="0"/>
                          <a:cs typeface="Calibri" panose="020F0502020204030204" pitchFamily="34" charset="0"/>
                        </a:rPr>
                        <a:t>100</a:t>
                      </a:r>
                    </a:p>
                  </a:txBody>
                  <a:tcPr marR="76200" marT="152400" marB="1524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693843006"/>
                  </a:ext>
                </a:extLst>
              </a:tr>
            </a:tbl>
          </a:graphicData>
        </a:graphic>
      </p:graphicFrame>
      <p:sp>
        <p:nvSpPr>
          <p:cNvPr id="8" name="TextBox 7">
            <a:extLst>
              <a:ext uri="{FF2B5EF4-FFF2-40B4-BE49-F238E27FC236}">
                <a16:creationId xmlns:a16="http://schemas.microsoft.com/office/drawing/2014/main" id="{50271B0A-A06A-C50A-DB4F-1EC6542200EE}"/>
              </a:ext>
            </a:extLst>
          </p:cNvPr>
          <p:cNvSpPr txBox="1"/>
          <p:nvPr/>
        </p:nvSpPr>
        <p:spPr>
          <a:xfrm>
            <a:off x="886410" y="3207910"/>
            <a:ext cx="9694503" cy="2862322"/>
          </a:xfrm>
          <a:prstGeom prst="rect">
            <a:avLst/>
          </a:prstGeom>
          <a:noFill/>
        </p:spPr>
        <p:txBody>
          <a:bodyPr wrap="square">
            <a:spAutoFit/>
          </a:bodyPr>
          <a:lstStyle/>
          <a:p>
            <a:pPr algn="l"/>
            <a:r>
              <a:rPr lang="en-US" b="0" i="0" u="none" strike="noStrike" dirty="0">
                <a:solidFill>
                  <a:srgbClr val="3C4852"/>
                </a:solidFill>
                <a:effectLst/>
                <a:latin typeface="Calibri" panose="020F0502020204030204" pitchFamily="34" charset="0"/>
                <a:ea typeface="Calibri" panose="020F0502020204030204" pitchFamily="34" charset="0"/>
                <a:cs typeface="Calibri" panose="020F0502020204030204" pitchFamily="34" charset="0"/>
              </a:rPr>
              <a:t>The conditional distribution be calculated as:</a:t>
            </a:r>
          </a:p>
          <a:p>
            <a:pPr algn="l"/>
            <a:endParaRPr lang="en-US" b="0" i="0" u="none" strike="noStrike" dirty="0">
              <a:solidFill>
                <a:srgbClr val="3C4852"/>
              </a:solidFill>
              <a:effectLst/>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b="0" i="0" u="none" strike="noStrike" dirty="0">
                <a:solidFill>
                  <a:srgbClr val="3C4852"/>
                </a:solidFill>
                <a:effectLst/>
                <a:latin typeface="Calibri" panose="020F0502020204030204" pitchFamily="34" charset="0"/>
                <a:ea typeface="Calibri" panose="020F0502020204030204" pitchFamily="34" charset="0"/>
                <a:cs typeface="Calibri" panose="020F0502020204030204" pitchFamily="34" charset="0"/>
              </a:rPr>
              <a:t>Females who like Badminton: 22/52 = 0.423</a:t>
            </a:r>
          </a:p>
          <a:p>
            <a:pPr marL="742950" lvl="1" indent="-285750">
              <a:buFont typeface="Arial" panose="020B0604020202020204" pitchFamily="34" charset="0"/>
              <a:buChar char="•"/>
            </a:pPr>
            <a:r>
              <a:rPr lang="en-US" b="0" i="0" u="none" strike="noStrike" dirty="0">
                <a:solidFill>
                  <a:srgbClr val="3C4852"/>
                </a:solidFill>
                <a:effectLst/>
                <a:latin typeface="Calibri" panose="020F0502020204030204" pitchFamily="34" charset="0"/>
                <a:ea typeface="Calibri" panose="020F0502020204030204" pitchFamily="34" charset="0"/>
                <a:cs typeface="Calibri" panose="020F0502020204030204" pitchFamily="34" charset="0"/>
              </a:rPr>
              <a:t>Females who like Basketball: 14/52 = 0.269</a:t>
            </a:r>
          </a:p>
          <a:p>
            <a:pPr marL="742950" lvl="1" indent="-285750">
              <a:buFont typeface="Arial" panose="020B0604020202020204" pitchFamily="34" charset="0"/>
              <a:buChar char="•"/>
            </a:pPr>
            <a:r>
              <a:rPr lang="en-US" b="0" i="0" u="none" strike="noStrike" dirty="0">
                <a:solidFill>
                  <a:srgbClr val="3C4852"/>
                </a:solidFill>
                <a:effectLst/>
                <a:latin typeface="Calibri" panose="020F0502020204030204" pitchFamily="34" charset="0"/>
                <a:ea typeface="Calibri" panose="020F0502020204030204" pitchFamily="34" charset="0"/>
                <a:cs typeface="Calibri" panose="020F0502020204030204" pitchFamily="34" charset="0"/>
              </a:rPr>
              <a:t>Females who like Football: 16/52 = 0.307</a:t>
            </a:r>
          </a:p>
          <a:p>
            <a:pPr algn="l"/>
            <a:r>
              <a:rPr lang="en-US" b="0" i="0" u="none" strike="noStrike" dirty="0">
                <a:solidFill>
                  <a:srgbClr val="3C4852"/>
                </a:solidFill>
                <a:effectLst/>
                <a:latin typeface="Calibri" panose="020F0502020204030204" pitchFamily="34" charset="0"/>
                <a:ea typeface="Calibri" panose="020F0502020204030204" pitchFamily="34" charset="0"/>
                <a:cs typeface="Calibri" panose="020F0502020204030204" pitchFamily="34" charset="0"/>
              </a:rPr>
              <a:t>The sum of the probabilities adds up to= 22/52 + 14/52 + 16/52 = 52/52 = 1</a:t>
            </a:r>
          </a:p>
          <a:p>
            <a:pPr algn="l"/>
            <a:endParaRPr lang="en-US" b="0" i="0" u="none" strike="noStrike" dirty="0">
              <a:solidFill>
                <a:srgbClr val="3C4852"/>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b="0" i="0" u="none" strike="noStrike" dirty="0">
                <a:solidFill>
                  <a:srgbClr val="3C4852"/>
                </a:solidFill>
                <a:effectLst/>
                <a:latin typeface="Calibri" panose="020F0502020204030204" pitchFamily="34" charset="0"/>
                <a:ea typeface="Calibri" panose="020F0502020204030204" pitchFamily="34" charset="0"/>
                <a:cs typeface="Calibri" panose="020F0502020204030204" pitchFamily="34" charset="0"/>
              </a:rPr>
              <a:t>We can use conditional distributions to answer questions like </a:t>
            </a:r>
          </a:p>
          <a:p>
            <a:pPr algn="l"/>
            <a:endParaRPr lang="en-US" dirty="0">
              <a:solidFill>
                <a:srgbClr val="3C4852"/>
              </a:solidFill>
              <a:latin typeface="Calibri" panose="020F0502020204030204" pitchFamily="34" charset="0"/>
              <a:ea typeface="Calibri" panose="020F0502020204030204" pitchFamily="34" charset="0"/>
              <a:cs typeface="Calibri" panose="020F0502020204030204" pitchFamily="34" charset="0"/>
            </a:endParaRPr>
          </a:p>
          <a:p>
            <a:pPr algn="l"/>
            <a:r>
              <a:rPr lang="en-US" b="0" i="0" u="none" strike="noStrike" dirty="0">
                <a:solidFill>
                  <a:srgbClr val="3C4852"/>
                </a:solidFill>
                <a:effectLst/>
                <a:latin typeface="Calibri" panose="020F0502020204030204" pitchFamily="34" charset="0"/>
                <a:ea typeface="Calibri" panose="020F0502020204030204" pitchFamily="34" charset="0"/>
                <a:cs typeface="Calibri" panose="020F0502020204030204" pitchFamily="34" charset="0"/>
              </a:rPr>
              <a:t> What are the chances that a person’s </a:t>
            </a:r>
            <a:r>
              <a:rPr lang="en-US" b="0" i="0" u="none" strike="noStrike" dirty="0" err="1">
                <a:solidFill>
                  <a:srgbClr val="3C4852"/>
                </a:solidFill>
                <a:effectLst/>
                <a:latin typeface="Calibri" panose="020F0502020204030204" pitchFamily="34" charset="0"/>
                <a:ea typeface="Calibri" panose="020F0502020204030204" pitchFamily="34" charset="0"/>
                <a:cs typeface="Calibri" panose="020F0502020204030204" pitchFamily="34" charset="0"/>
              </a:rPr>
              <a:t>favourite</a:t>
            </a:r>
            <a:r>
              <a:rPr lang="en-US" b="0" i="0" u="none" strike="noStrike" dirty="0">
                <a:solidFill>
                  <a:srgbClr val="3C4852"/>
                </a:solidFill>
                <a:effectLst/>
                <a:latin typeface="Calibri" panose="020F0502020204030204" pitchFamily="34" charset="0"/>
                <a:ea typeface="Calibri" panose="020F0502020204030204" pitchFamily="34" charset="0"/>
                <a:cs typeface="Calibri" panose="020F0502020204030204" pitchFamily="34" charset="0"/>
              </a:rPr>
              <a:t> sport is badminton if they are basketball?</a:t>
            </a:r>
          </a:p>
        </p:txBody>
      </p:sp>
    </p:spTree>
    <p:extLst>
      <p:ext uri="{BB962C8B-B14F-4D97-AF65-F5344CB8AC3E}">
        <p14:creationId xmlns:p14="http://schemas.microsoft.com/office/powerpoint/2010/main" val="35460244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AA2EE-EBE4-C040-578B-A6AF72953A30}"/>
              </a:ext>
            </a:extLst>
          </p:cNvPr>
          <p:cNvSpPr>
            <a:spLocks noGrp="1"/>
          </p:cNvSpPr>
          <p:nvPr>
            <p:ph type="title"/>
          </p:nvPr>
        </p:nvSpPr>
        <p:spPr>
          <a:xfrm>
            <a:off x="3312366" y="188640"/>
            <a:ext cx="6372809" cy="763082"/>
          </a:xfrm>
        </p:spPr>
        <p:txBody>
          <a:bodyPr>
            <a:normAutofit/>
          </a:bodyPr>
          <a:lstStyle/>
          <a:p>
            <a:r>
              <a:rPr lang="en-IN" sz="2800" dirty="0">
                <a:latin typeface="Calibri" panose="020F0502020204030204" pitchFamily="34" charset="0"/>
                <a:ea typeface="Calibri" panose="020F0502020204030204" pitchFamily="34" charset="0"/>
                <a:cs typeface="Calibri" panose="020F0502020204030204" pitchFamily="34" charset="0"/>
              </a:rPr>
              <a:t>Conditional Distribution</a:t>
            </a:r>
          </a:p>
        </p:txBody>
      </p:sp>
      <p:sp>
        <p:nvSpPr>
          <p:cNvPr id="3" name="TextBox 2">
            <a:extLst>
              <a:ext uri="{FF2B5EF4-FFF2-40B4-BE49-F238E27FC236}">
                <a16:creationId xmlns:a16="http://schemas.microsoft.com/office/drawing/2014/main" id="{0ACF881B-131F-7028-FA93-018B32A81C5F}"/>
              </a:ext>
            </a:extLst>
          </p:cNvPr>
          <p:cNvSpPr txBox="1"/>
          <p:nvPr/>
        </p:nvSpPr>
        <p:spPr>
          <a:xfrm>
            <a:off x="838198" y="811559"/>
            <a:ext cx="9947989" cy="1323439"/>
          </a:xfrm>
          <a:prstGeom prst="rect">
            <a:avLst/>
          </a:prstGeom>
          <a:noFill/>
        </p:spPr>
        <p:txBody>
          <a:bodyPr wrap="square" rtlCol="0">
            <a:spAutoFit/>
          </a:bodyPr>
          <a:lstStyle/>
          <a:p>
            <a:r>
              <a:rPr lang="en-IN" sz="2000" b="1" dirty="0">
                <a:latin typeface="Calibri" panose="020F0502020204030204" pitchFamily="34" charset="0"/>
                <a:ea typeface="Calibri" panose="020F0502020204030204" pitchFamily="34" charset="0"/>
                <a:cs typeface="Calibri" panose="020F0502020204030204" pitchFamily="34" charset="0"/>
              </a:rPr>
              <a:t>Conditional Distribution</a:t>
            </a:r>
            <a:r>
              <a:rPr lang="en-IN" sz="2000" dirty="0">
                <a:latin typeface="Calibri" panose="020F0502020204030204" pitchFamily="34" charset="0"/>
                <a:ea typeface="Calibri" panose="020F0502020204030204" pitchFamily="34" charset="0"/>
                <a:cs typeface="Calibri" panose="020F0502020204030204" pitchFamily="34" charset="0"/>
              </a:rPr>
              <a:t> is shown by percentages </a:t>
            </a:r>
          </a:p>
          <a:p>
            <a:endParaRPr lang="en-IN" sz="2000" dirty="0">
              <a:latin typeface="Calibri" panose="020F0502020204030204" pitchFamily="34" charset="0"/>
              <a:ea typeface="Calibri" panose="020F0502020204030204" pitchFamily="34" charset="0"/>
              <a:cs typeface="Calibri" panose="020F0502020204030204" pitchFamily="34" charset="0"/>
            </a:endParaRPr>
          </a:p>
          <a:p>
            <a:r>
              <a:rPr lang="en-IN" sz="2000" dirty="0">
                <a:latin typeface="Calibri" panose="020F0502020204030204" pitchFamily="34" charset="0"/>
                <a:ea typeface="Calibri" panose="020F0502020204030204" pitchFamily="34" charset="0"/>
                <a:cs typeface="Calibri" panose="020F0502020204030204" pitchFamily="34" charset="0"/>
              </a:rPr>
              <a:t>Distribution of score given that students study between 41-60 minutes?</a:t>
            </a:r>
          </a:p>
          <a:p>
            <a:endParaRPr lang="en-IN" sz="2000" dirty="0">
              <a:latin typeface="Calibri" panose="020F0502020204030204" pitchFamily="34" charset="0"/>
              <a:ea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F71C473B-B73D-ABC0-75F6-843DAEA73269}"/>
              </a:ext>
            </a:extLst>
          </p:cNvPr>
          <p:cNvPicPr>
            <a:picLocks noChangeAspect="1"/>
          </p:cNvPicPr>
          <p:nvPr/>
        </p:nvPicPr>
        <p:blipFill>
          <a:blip r:embed="rId2"/>
          <a:stretch>
            <a:fillRect/>
          </a:stretch>
        </p:blipFill>
        <p:spPr>
          <a:xfrm>
            <a:off x="1040795" y="1959529"/>
            <a:ext cx="5434649" cy="4161898"/>
          </a:xfrm>
          <a:prstGeom prst="rect">
            <a:avLst/>
          </a:prstGeom>
        </p:spPr>
      </p:pic>
    </p:spTree>
    <p:extLst>
      <p:ext uri="{BB962C8B-B14F-4D97-AF65-F5344CB8AC3E}">
        <p14:creationId xmlns:p14="http://schemas.microsoft.com/office/powerpoint/2010/main" val="462292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224081-F6FB-3D93-FD08-0029DC207BB0}"/>
              </a:ext>
            </a:extLst>
          </p:cNvPr>
          <p:cNvSpPr txBox="1"/>
          <p:nvPr/>
        </p:nvSpPr>
        <p:spPr>
          <a:xfrm>
            <a:off x="2295332" y="233266"/>
            <a:ext cx="8528179" cy="584775"/>
          </a:xfrm>
          <a:prstGeom prst="rect">
            <a:avLst/>
          </a:prstGeom>
          <a:noFill/>
        </p:spPr>
        <p:txBody>
          <a:bodyPr wrap="square" rtlCol="0">
            <a:spAutoFit/>
          </a:bodyPr>
          <a:lstStyle/>
          <a:p>
            <a:r>
              <a:rPr lang="en-IN" sz="3200" dirty="0">
                <a:latin typeface="Arial" panose="020B0604020202020204" pitchFamily="34" charset="0"/>
                <a:cs typeface="Arial" panose="020B0604020202020204" pitchFamily="34" charset="0"/>
              </a:rPr>
              <a:t>Overview Of  Descriptive Statistics</a:t>
            </a:r>
          </a:p>
        </p:txBody>
      </p:sp>
      <p:pic>
        <p:nvPicPr>
          <p:cNvPr id="3" name="Picture 2">
            <a:extLst>
              <a:ext uri="{FF2B5EF4-FFF2-40B4-BE49-F238E27FC236}">
                <a16:creationId xmlns:a16="http://schemas.microsoft.com/office/drawing/2014/main" id="{20CD9B42-23C5-2397-B276-C0C36EB6BAA2}"/>
              </a:ext>
            </a:extLst>
          </p:cNvPr>
          <p:cNvPicPr>
            <a:picLocks noChangeAspect="1"/>
          </p:cNvPicPr>
          <p:nvPr/>
        </p:nvPicPr>
        <p:blipFill>
          <a:blip r:embed="rId2"/>
          <a:stretch>
            <a:fillRect/>
          </a:stretch>
        </p:blipFill>
        <p:spPr>
          <a:xfrm>
            <a:off x="2001493" y="877784"/>
            <a:ext cx="8356966" cy="5328190"/>
          </a:xfrm>
          <a:prstGeom prst="rect">
            <a:avLst/>
          </a:prstGeom>
        </p:spPr>
      </p:pic>
    </p:spTree>
    <p:extLst>
      <p:ext uri="{BB962C8B-B14F-4D97-AF65-F5344CB8AC3E}">
        <p14:creationId xmlns:p14="http://schemas.microsoft.com/office/powerpoint/2010/main" val="35090442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C97D7112-D694-84C1-08CE-01F85E48FBDF}"/>
              </a:ext>
            </a:extLst>
          </p:cNvPr>
          <p:cNvSpPr>
            <a:spLocks noGrp="1"/>
          </p:cNvSpPr>
          <p:nvPr>
            <p:ph type="body" sz="quarter" idx="15"/>
          </p:nvPr>
        </p:nvSpPr>
        <p:spPr>
          <a:xfrm>
            <a:off x="1137953" y="951723"/>
            <a:ext cx="1798955" cy="1397029"/>
          </a:xfrm>
        </p:spPr>
        <p:txBody>
          <a:bodyPr/>
          <a:lstStyle/>
          <a:p>
            <a:endParaRPr lang="en-IN" dirty="0"/>
          </a:p>
        </p:txBody>
      </p:sp>
      <p:sp>
        <p:nvSpPr>
          <p:cNvPr id="7" name="Text Placeholder 6">
            <a:extLst>
              <a:ext uri="{FF2B5EF4-FFF2-40B4-BE49-F238E27FC236}">
                <a16:creationId xmlns:a16="http://schemas.microsoft.com/office/drawing/2014/main" id="{3F32814D-E945-2215-D5EC-3EDA76F79A6D}"/>
              </a:ext>
            </a:extLst>
          </p:cNvPr>
          <p:cNvSpPr>
            <a:spLocks noGrp="1"/>
          </p:cNvSpPr>
          <p:nvPr>
            <p:ph type="body" sz="quarter" idx="14"/>
          </p:nvPr>
        </p:nvSpPr>
        <p:spPr>
          <a:xfrm>
            <a:off x="9281160" y="4320073"/>
            <a:ext cx="1798955" cy="1419443"/>
          </a:xfrm>
        </p:spPr>
        <p:txBody>
          <a:bodyPr/>
          <a:lstStyle/>
          <a:p>
            <a:endParaRPr lang="en-IN" dirty="0"/>
          </a:p>
        </p:txBody>
      </p:sp>
      <p:sp>
        <p:nvSpPr>
          <p:cNvPr id="2" name="Title 1">
            <a:extLst>
              <a:ext uri="{FF2B5EF4-FFF2-40B4-BE49-F238E27FC236}">
                <a16:creationId xmlns:a16="http://schemas.microsoft.com/office/drawing/2014/main" id="{9CAF1498-DA8F-86CB-A0EE-3DB382013812}"/>
              </a:ext>
            </a:extLst>
          </p:cNvPr>
          <p:cNvSpPr>
            <a:spLocks noGrp="1"/>
          </p:cNvSpPr>
          <p:nvPr>
            <p:ph type="title"/>
          </p:nvPr>
        </p:nvSpPr>
        <p:spPr>
          <a:xfrm>
            <a:off x="1444010" y="2257724"/>
            <a:ext cx="9370170" cy="1901825"/>
          </a:xfrm>
        </p:spPr>
        <p:txBody>
          <a:bodyPr/>
          <a:lstStyle/>
          <a:p>
            <a:pPr algn="ctr"/>
            <a:r>
              <a:rPr lang="en-IN" dirty="0">
                <a:latin typeface="Arial Rounded MT Bold" panose="020F0704030504030204" pitchFamily="34" charset="0"/>
              </a:rPr>
              <a:t>DISPLAYING QUANTITIVE DATA WITH GRAPHS</a:t>
            </a:r>
            <a:endParaRPr lang="en-US" sz="4000" b="1" dirty="0">
              <a:ln w="12700" cmpd="sng">
                <a:solidFill>
                  <a:schemeClr val="tx1"/>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Tree>
    <p:extLst>
      <p:ext uri="{BB962C8B-B14F-4D97-AF65-F5344CB8AC3E}">
        <p14:creationId xmlns:p14="http://schemas.microsoft.com/office/powerpoint/2010/main" val="25623511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67D5518-764D-111B-F0B6-D7FB8DB7932D}"/>
              </a:ext>
            </a:extLst>
          </p:cNvPr>
          <p:cNvGraphicFramePr>
            <a:graphicFrameLocks noGrp="1"/>
          </p:cNvGraphicFramePr>
          <p:nvPr>
            <p:extLst>
              <p:ext uri="{D42A27DB-BD31-4B8C-83A1-F6EECF244321}">
                <p14:modId xmlns:p14="http://schemas.microsoft.com/office/powerpoint/2010/main" val="990902796"/>
              </p:ext>
            </p:extLst>
          </p:nvPr>
        </p:nvGraphicFramePr>
        <p:xfrm>
          <a:off x="576739" y="1061489"/>
          <a:ext cx="1713675" cy="2225040"/>
        </p:xfrm>
        <a:graphic>
          <a:graphicData uri="http://schemas.openxmlformats.org/drawingml/2006/table">
            <a:tbl>
              <a:tblPr firstRow="1" bandRow="1">
                <a:tableStyleId>{0E3FDE45-AF77-4B5C-9715-49D594BDF05E}</a:tableStyleId>
              </a:tblPr>
              <a:tblGrid>
                <a:gridCol w="961390">
                  <a:extLst>
                    <a:ext uri="{9D8B030D-6E8A-4147-A177-3AD203B41FA5}">
                      <a16:colId xmlns:a16="http://schemas.microsoft.com/office/drawing/2014/main" val="20000"/>
                    </a:ext>
                  </a:extLst>
                </a:gridCol>
                <a:gridCol w="752285">
                  <a:extLst>
                    <a:ext uri="{9D8B030D-6E8A-4147-A177-3AD203B41FA5}">
                      <a16:colId xmlns:a16="http://schemas.microsoft.com/office/drawing/2014/main" val="20001"/>
                    </a:ext>
                  </a:extLst>
                </a:gridCol>
              </a:tblGrid>
              <a:tr h="370840">
                <a:tc>
                  <a:txBody>
                    <a:bodyPr/>
                    <a:lstStyle/>
                    <a:p>
                      <a:r>
                        <a:rPr lang="en-IN" dirty="0"/>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IN" dirty="0"/>
                        <a:t>Score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0"/>
                  </a:ext>
                </a:extLst>
              </a:tr>
              <a:tr h="370840">
                <a:tc>
                  <a:txBody>
                    <a:bodyPr/>
                    <a:lstStyle/>
                    <a:p>
                      <a:r>
                        <a:rPr lang="en-IN" dirty="0"/>
                        <a:t>James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lang="en-IN" dirty="0"/>
                        <a:t>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1"/>
                  </a:ext>
                </a:extLst>
              </a:tr>
              <a:tr h="370840">
                <a:tc>
                  <a:txBody>
                    <a:bodyPr/>
                    <a:lstStyle/>
                    <a:p>
                      <a:r>
                        <a:rPr lang="en-IN" dirty="0"/>
                        <a:t>John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lang="en-IN" dirty="0"/>
                        <a:t>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2"/>
                  </a:ext>
                </a:extLst>
              </a:tr>
              <a:tr h="370840">
                <a:tc>
                  <a:txBody>
                    <a:bodyPr/>
                    <a:lstStyle/>
                    <a:p>
                      <a:r>
                        <a:rPr lang="en-IN" dirty="0"/>
                        <a:t>Andrew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lang="en-IN" dirty="0"/>
                        <a:t>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3"/>
                  </a:ext>
                </a:extLst>
              </a:tr>
              <a:tr h="370840">
                <a:tc>
                  <a:txBody>
                    <a:bodyPr/>
                    <a:lstStyle/>
                    <a:p>
                      <a:r>
                        <a:rPr lang="en-IN" dirty="0"/>
                        <a:t>Sarah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lang="en-IN" dirty="0"/>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4"/>
                  </a:ext>
                </a:extLst>
              </a:tr>
              <a:tr h="370840">
                <a:tc>
                  <a:txBody>
                    <a:bodyPr/>
                    <a:lstStyle/>
                    <a:p>
                      <a:r>
                        <a:rPr lang="en-IN" dirty="0"/>
                        <a:t>Cynthia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lang="en-IN" dirty="0"/>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5"/>
                  </a:ext>
                </a:extLst>
              </a:tr>
            </a:tbl>
          </a:graphicData>
        </a:graphic>
      </p:graphicFrame>
      <p:graphicFrame>
        <p:nvGraphicFramePr>
          <p:cNvPr id="3" name="Chart 2">
            <a:extLst>
              <a:ext uri="{FF2B5EF4-FFF2-40B4-BE49-F238E27FC236}">
                <a16:creationId xmlns:a16="http://schemas.microsoft.com/office/drawing/2014/main" id="{9C5D4FE9-0DFC-AB29-E24F-2FBAD2BABEDE}"/>
              </a:ext>
            </a:extLst>
          </p:cNvPr>
          <p:cNvGraphicFramePr/>
          <p:nvPr>
            <p:extLst>
              <p:ext uri="{D42A27DB-BD31-4B8C-83A1-F6EECF244321}">
                <p14:modId xmlns:p14="http://schemas.microsoft.com/office/powerpoint/2010/main" val="3956957393"/>
              </p:ext>
            </p:extLst>
          </p:nvPr>
        </p:nvGraphicFramePr>
        <p:xfrm>
          <a:off x="4284035" y="999187"/>
          <a:ext cx="6183784" cy="3024336"/>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37A51DC2-5E14-7334-F362-61FE0A322725}"/>
              </a:ext>
            </a:extLst>
          </p:cNvPr>
          <p:cNvSpPr txBox="1"/>
          <p:nvPr/>
        </p:nvSpPr>
        <p:spPr>
          <a:xfrm>
            <a:off x="502094" y="4043199"/>
            <a:ext cx="2388795" cy="1938992"/>
          </a:xfrm>
          <a:prstGeom prst="rect">
            <a:avLst/>
          </a:prstGeom>
          <a:noFill/>
        </p:spPr>
        <p:txBody>
          <a:bodyPr wrap="none" rtlCol="0">
            <a:spAutoFit/>
          </a:bodyPr>
          <a:lstStyle/>
          <a:p>
            <a:r>
              <a:rPr lang="en-IN" sz="2000" b="1" dirty="0">
                <a:latin typeface="Calibri" panose="020F0502020204030204" pitchFamily="34" charset="0"/>
                <a:ea typeface="Calibri" panose="020F0502020204030204" pitchFamily="34" charset="0"/>
                <a:cs typeface="Calibri" panose="020F0502020204030204" pitchFamily="34" charset="0"/>
              </a:rPr>
              <a:t>Range</a:t>
            </a:r>
            <a:r>
              <a:rPr lang="en-IN" sz="2000" dirty="0">
                <a:latin typeface="Calibri" panose="020F0502020204030204" pitchFamily="34" charset="0"/>
                <a:ea typeface="Calibri" panose="020F0502020204030204" pitchFamily="34" charset="0"/>
                <a:cs typeface="Calibri" panose="020F0502020204030204" pitchFamily="34" charset="0"/>
              </a:rPr>
              <a:t>: Max – Min</a:t>
            </a:r>
          </a:p>
          <a:p>
            <a:r>
              <a:rPr lang="en-IN" sz="2000" dirty="0">
                <a:latin typeface="Calibri" panose="020F0502020204030204" pitchFamily="34" charset="0"/>
                <a:ea typeface="Calibri" panose="020F0502020204030204" pitchFamily="34" charset="0"/>
                <a:cs typeface="Calibri" panose="020F0502020204030204" pitchFamily="34" charset="0"/>
              </a:rPr>
              <a:t>              100 – 85 = 15</a:t>
            </a:r>
          </a:p>
          <a:p>
            <a:endParaRPr lang="en-IN" sz="2000" dirty="0">
              <a:latin typeface="Calibri" panose="020F0502020204030204" pitchFamily="34" charset="0"/>
              <a:ea typeface="Calibri" panose="020F0502020204030204" pitchFamily="34" charset="0"/>
              <a:cs typeface="Calibri" panose="020F0502020204030204" pitchFamily="34" charset="0"/>
            </a:endParaRPr>
          </a:p>
          <a:p>
            <a:r>
              <a:rPr lang="en-IN" sz="2000" b="1" dirty="0">
                <a:latin typeface="Calibri" panose="020F0502020204030204" pitchFamily="34" charset="0"/>
                <a:ea typeface="Calibri" panose="020F0502020204030204" pitchFamily="34" charset="0"/>
                <a:cs typeface="Calibri" panose="020F0502020204030204" pitchFamily="34" charset="0"/>
              </a:rPr>
              <a:t>Below 100</a:t>
            </a:r>
            <a:r>
              <a:rPr lang="en-IN" sz="2000" dirty="0">
                <a:latin typeface="Calibri" panose="020F0502020204030204" pitchFamily="34" charset="0"/>
                <a:ea typeface="Calibri" panose="020F0502020204030204" pitchFamily="34" charset="0"/>
                <a:cs typeface="Calibri" panose="020F0502020204030204" pitchFamily="34" charset="0"/>
              </a:rPr>
              <a:t>: 3</a:t>
            </a:r>
          </a:p>
          <a:p>
            <a:endParaRPr lang="en-IN" sz="2000" dirty="0">
              <a:latin typeface="Calibri" panose="020F0502020204030204" pitchFamily="34" charset="0"/>
              <a:ea typeface="Calibri" panose="020F0502020204030204" pitchFamily="34" charset="0"/>
              <a:cs typeface="Calibri" panose="020F0502020204030204" pitchFamily="34" charset="0"/>
            </a:endParaRPr>
          </a:p>
          <a:p>
            <a:r>
              <a:rPr lang="en-IN" sz="2000" b="1" dirty="0">
                <a:latin typeface="Calibri" panose="020F0502020204030204" pitchFamily="34" charset="0"/>
                <a:ea typeface="Calibri" panose="020F0502020204030204" pitchFamily="34" charset="0"/>
                <a:cs typeface="Calibri" panose="020F0502020204030204" pitchFamily="34" charset="0"/>
              </a:rPr>
              <a:t>Most Frequent</a:t>
            </a:r>
            <a:r>
              <a:rPr lang="en-IN" sz="2000" dirty="0">
                <a:latin typeface="Calibri" panose="020F0502020204030204" pitchFamily="34" charset="0"/>
                <a:ea typeface="Calibri" panose="020F0502020204030204" pitchFamily="34" charset="0"/>
                <a:cs typeface="Calibri" panose="020F0502020204030204" pitchFamily="34" charset="0"/>
              </a:rPr>
              <a:t>: 100</a:t>
            </a:r>
          </a:p>
        </p:txBody>
      </p:sp>
      <p:pic>
        <p:nvPicPr>
          <p:cNvPr id="13" name="Picture 12">
            <a:extLst>
              <a:ext uri="{FF2B5EF4-FFF2-40B4-BE49-F238E27FC236}">
                <a16:creationId xmlns:a16="http://schemas.microsoft.com/office/drawing/2014/main" id="{53A986EB-609B-FFDC-C728-CB977A874C6B}"/>
              </a:ext>
            </a:extLst>
          </p:cNvPr>
          <p:cNvPicPr>
            <a:picLocks noChangeAspect="1"/>
          </p:cNvPicPr>
          <p:nvPr/>
        </p:nvPicPr>
        <p:blipFill>
          <a:blip r:embed="rId3"/>
          <a:stretch>
            <a:fillRect/>
          </a:stretch>
        </p:blipFill>
        <p:spPr>
          <a:xfrm>
            <a:off x="5331121" y="4191789"/>
            <a:ext cx="3619814" cy="1988992"/>
          </a:xfrm>
          <a:prstGeom prst="rect">
            <a:avLst/>
          </a:prstGeom>
        </p:spPr>
      </p:pic>
    </p:spTree>
    <p:extLst>
      <p:ext uri="{BB962C8B-B14F-4D97-AF65-F5344CB8AC3E}">
        <p14:creationId xmlns:p14="http://schemas.microsoft.com/office/powerpoint/2010/main" val="1059468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C97D7112-D694-84C1-08CE-01F85E48FBDF}"/>
              </a:ext>
            </a:extLst>
          </p:cNvPr>
          <p:cNvSpPr>
            <a:spLocks noGrp="1"/>
          </p:cNvSpPr>
          <p:nvPr>
            <p:ph type="body" sz="quarter" idx="15"/>
          </p:nvPr>
        </p:nvSpPr>
        <p:spPr>
          <a:xfrm>
            <a:off x="1137953" y="951723"/>
            <a:ext cx="1798955" cy="1397029"/>
          </a:xfrm>
        </p:spPr>
        <p:txBody>
          <a:bodyPr/>
          <a:lstStyle/>
          <a:p>
            <a:endParaRPr lang="en-IN" dirty="0"/>
          </a:p>
        </p:txBody>
      </p:sp>
      <p:sp>
        <p:nvSpPr>
          <p:cNvPr id="7" name="Text Placeholder 6">
            <a:extLst>
              <a:ext uri="{FF2B5EF4-FFF2-40B4-BE49-F238E27FC236}">
                <a16:creationId xmlns:a16="http://schemas.microsoft.com/office/drawing/2014/main" id="{3F32814D-E945-2215-D5EC-3EDA76F79A6D}"/>
              </a:ext>
            </a:extLst>
          </p:cNvPr>
          <p:cNvSpPr>
            <a:spLocks noGrp="1"/>
          </p:cNvSpPr>
          <p:nvPr>
            <p:ph type="body" sz="quarter" idx="14"/>
          </p:nvPr>
        </p:nvSpPr>
        <p:spPr>
          <a:xfrm>
            <a:off x="9281160" y="4320073"/>
            <a:ext cx="1798955" cy="1419443"/>
          </a:xfrm>
        </p:spPr>
        <p:txBody>
          <a:bodyPr/>
          <a:lstStyle/>
          <a:p>
            <a:endParaRPr lang="en-IN" dirty="0"/>
          </a:p>
        </p:txBody>
      </p:sp>
      <p:sp>
        <p:nvSpPr>
          <p:cNvPr id="2" name="Title 1">
            <a:extLst>
              <a:ext uri="{FF2B5EF4-FFF2-40B4-BE49-F238E27FC236}">
                <a16:creationId xmlns:a16="http://schemas.microsoft.com/office/drawing/2014/main" id="{9CAF1498-DA8F-86CB-A0EE-3DB382013812}"/>
              </a:ext>
            </a:extLst>
          </p:cNvPr>
          <p:cNvSpPr>
            <a:spLocks noGrp="1"/>
          </p:cNvSpPr>
          <p:nvPr>
            <p:ph type="title"/>
          </p:nvPr>
        </p:nvSpPr>
        <p:spPr>
          <a:xfrm>
            <a:off x="1444010" y="2257724"/>
            <a:ext cx="9370170" cy="1901825"/>
          </a:xfrm>
        </p:spPr>
        <p:txBody>
          <a:bodyPr/>
          <a:lstStyle/>
          <a:p>
            <a:pPr algn="ctr"/>
            <a:r>
              <a:rPr lang="en-IN" dirty="0">
                <a:latin typeface="Arial Rounded MT Bold" panose="020F0704030504030204" pitchFamily="34" charset="0"/>
              </a:rPr>
              <a:t>FREQUENCY TABLES AND DOT PLOTS</a:t>
            </a:r>
            <a:endParaRPr lang="en-US" sz="4000" b="1" dirty="0">
              <a:ln w="12700" cmpd="sng">
                <a:solidFill>
                  <a:schemeClr val="tx1"/>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Tree>
    <p:extLst>
      <p:ext uri="{BB962C8B-B14F-4D97-AF65-F5344CB8AC3E}">
        <p14:creationId xmlns:p14="http://schemas.microsoft.com/office/powerpoint/2010/main" val="3109074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30AE6A-0022-75C8-F797-F7752D3DDEB3}"/>
              </a:ext>
            </a:extLst>
          </p:cNvPr>
          <p:cNvSpPr txBox="1"/>
          <p:nvPr/>
        </p:nvSpPr>
        <p:spPr>
          <a:xfrm>
            <a:off x="940633" y="976095"/>
            <a:ext cx="2592288" cy="369332"/>
          </a:xfrm>
          <a:prstGeom prst="rect">
            <a:avLst/>
          </a:prstGeom>
          <a:noFill/>
        </p:spPr>
        <p:txBody>
          <a:bodyPr wrap="square" rtlCol="0">
            <a:spAutoFit/>
          </a:bodyPr>
          <a:lstStyle/>
          <a:p>
            <a:r>
              <a:rPr lang="en-IN" b="1" dirty="0">
                <a:latin typeface="Calibri" panose="020F0502020204030204" pitchFamily="34" charset="0"/>
                <a:ea typeface="Calibri" panose="020F0502020204030204" pitchFamily="34" charset="0"/>
                <a:cs typeface="Calibri" panose="020F0502020204030204" pitchFamily="34" charset="0"/>
              </a:rPr>
              <a:t>Age of students in class: </a:t>
            </a:r>
          </a:p>
        </p:txBody>
      </p:sp>
      <p:sp>
        <p:nvSpPr>
          <p:cNvPr id="3" name="TextBox 2">
            <a:extLst>
              <a:ext uri="{FF2B5EF4-FFF2-40B4-BE49-F238E27FC236}">
                <a16:creationId xmlns:a16="http://schemas.microsoft.com/office/drawing/2014/main" id="{FE8E403E-945B-7D38-1BF4-6B346ECE2763}"/>
              </a:ext>
            </a:extLst>
          </p:cNvPr>
          <p:cNvSpPr txBox="1"/>
          <p:nvPr/>
        </p:nvSpPr>
        <p:spPr>
          <a:xfrm>
            <a:off x="767408" y="1412776"/>
            <a:ext cx="4495141" cy="400110"/>
          </a:xfrm>
          <a:prstGeom prst="rect">
            <a:avLst/>
          </a:prstGeom>
          <a:noFill/>
        </p:spPr>
        <p:txBody>
          <a:bodyPr wrap="none" rtlCol="0">
            <a:spAutoFit/>
          </a:bodyPr>
          <a:lstStyle/>
          <a:p>
            <a:r>
              <a:rPr lang="en-IN" sz="2000" dirty="0">
                <a:latin typeface="Calibri" panose="020F0502020204030204" pitchFamily="34" charset="0"/>
                <a:ea typeface="Calibri" panose="020F0502020204030204" pitchFamily="34" charset="0"/>
                <a:cs typeface="Calibri" panose="020F0502020204030204" pitchFamily="34" charset="0"/>
              </a:rPr>
              <a:t>5, 7, 5, 9, 11, 12, 13, 9, 5, 10, 11, 13, 9, 10</a:t>
            </a:r>
          </a:p>
        </p:txBody>
      </p:sp>
      <p:graphicFrame>
        <p:nvGraphicFramePr>
          <p:cNvPr id="4" name="Table 3">
            <a:extLst>
              <a:ext uri="{FF2B5EF4-FFF2-40B4-BE49-F238E27FC236}">
                <a16:creationId xmlns:a16="http://schemas.microsoft.com/office/drawing/2014/main" id="{F75A5557-61C0-9701-5FCB-A8D3462CED0E}"/>
              </a:ext>
            </a:extLst>
          </p:cNvPr>
          <p:cNvGraphicFramePr>
            <a:graphicFrameLocks noGrp="1"/>
          </p:cNvGraphicFramePr>
          <p:nvPr>
            <p:extLst>
              <p:ext uri="{D42A27DB-BD31-4B8C-83A1-F6EECF244321}">
                <p14:modId xmlns:p14="http://schemas.microsoft.com/office/powerpoint/2010/main" val="855983983"/>
              </p:ext>
            </p:extLst>
          </p:nvPr>
        </p:nvGraphicFramePr>
        <p:xfrm>
          <a:off x="763285" y="2636912"/>
          <a:ext cx="1810132" cy="3708400"/>
        </p:xfrm>
        <a:graphic>
          <a:graphicData uri="http://schemas.openxmlformats.org/drawingml/2006/table">
            <a:tbl>
              <a:tblPr firstRow="1" bandRow="1">
                <a:tableStyleId>{72833802-FEF1-4C79-8D5D-14CF1EAF98D9}</a:tableStyleId>
              </a:tblPr>
              <a:tblGrid>
                <a:gridCol w="593154">
                  <a:extLst>
                    <a:ext uri="{9D8B030D-6E8A-4147-A177-3AD203B41FA5}">
                      <a16:colId xmlns:a16="http://schemas.microsoft.com/office/drawing/2014/main" val="20000"/>
                    </a:ext>
                  </a:extLst>
                </a:gridCol>
                <a:gridCol w="1216978">
                  <a:extLst>
                    <a:ext uri="{9D8B030D-6E8A-4147-A177-3AD203B41FA5}">
                      <a16:colId xmlns:a16="http://schemas.microsoft.com/office/drawing/2014/main" val="20001"/>
                    </a:ext>
                  </a:extLst>
                </a:gridCol>
              </a:tblGrid>
              <a:tr h="370840">
                <a:tc>
                  <a:txBody>
                    <a:bodyPr/>
                    <a:lstStyle/>
                    <a:p>
                      <a:pPr algn="ctr"/>
                      <a:r>
                        <a:rPr lang="en-IN" dirty="0"/>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IN" dirty="0"/>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370840">
                <a:tc>
                  <a:txBody>
                    <a:bodyPr/>
                    <a:lstStyle/>
                    <a:p>
                      <a:pPr algn="ctr"/>
                      <a:r>
                        <a:rPr lang="en-IN"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1"/>
                  </a:ext>
                </a:extLst>
              </a:tr>
              <a:tr h="370840">
                <a:tc>
                  <a:txBody>
                    <a:bodyPr/>
                    <a:lstStyle/>
                    <a:p>
                      <a:pPr algn="ctr"/>
                      <a:r>
                        <a:rPr lang="en-IN"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2"/>
                  </a:ext>
                </a:extLst>
              </a:tr>
              <a:tr h="370840">
                <a:tc>
                  <a:txBody>
                    <a:bodyPr/>
                    <a:lstStyle/>
                    <a:p>
                      <a:pPr algn="ctr"/>
                      <a:r>
                        <a:rPr lang="en-IN"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3"/>
                  </a:ext>
                </a:extLst>
              </a:tr>
              <a:tr h="370840">
                <a:tc>
                  <a:txBody>
                    <a:bodyPr/>
                    <a:lstStyle/>
                    <a:p>
                      <a:pPr algn="ctr"/>
                      <a:r>
                        <a:rPr lang="en-IN"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IN"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4"/>
                  </a:ext>
                </a:extLst>
              </a:tr>
              <a:tr h="370840">
                <a:tc>
                  <a:txBody>
                    <a:bodyPr/>
                    <a:lstStyle/>
                    <a:p>
                      <a:pPr algn="ctr"/>
                      <a:r>
                        <a:rPr lang="en-IN"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IN"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5"/>
                  </a:ext>
                </a:extLst>
              </a:tr>
              <a:tr h="370840">
                <a:tc>
                  <a:txBody>
                    <a:bodyPr/>
                    <a:lstStyle/>
                    <a:p>
                      <a:pPr algn="ctr"/>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6"/>
                  </a:ext>
                </a:extLst>
              </a:tr>
              <a:tr h="370840">
                <a:tc>
                  <a:txBody>
                    <a:bodyPr/>
                    <a:lstStyle/>
                    <a:p>
                      <a:pPr algn="ctr"/>
                      <a:r>
                        <a:rPr lang="en-IN"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7"/>
                  </a:ext>
                </a:extLst>
              </a:tr>
              <a:tr h="370840">
                <a:tc>
                  <a:txBody>
                    <a:bodyPr/>
                    <a:lstStyle/>
                    <a:p>
                      <a:pPr algn="ctr"/>
                      <a:r>
                        <a:rPr lang="en-IN"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8"/>
                  </a:ext>
                </a:extLst>
              </a:tr>
              <a:tr h="370840">
                <a:tc>
                  <a:txBody>
                    <a:bodyPr/>
                    <a:lstStyle/>
                    <a:p>
                      <a:pPr algn="ctr"/>
                      <a:r>
                        <a:rPr lang="en-IN"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ctr"/>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9"/>
                  </a:ext>
                </a:extLst>
              </a:tr>
            </a:tbl>
          </a:graphicData>
        </a:graphic>
      </p:graphicFrame>
      <p:sp>
        <p:nvSpPr>
          <p:cNvPr id="5" name="TextBox 4">
            <a:extLst>
              <a:ext uri="{FF2B5EF4-FFF2-40B4-BE49-F238E27FC236}">
                <a16:creationId xmlns:a16="http://schemas.microsoft.com/office/drawing/2014/main" id="{D359D8A9-2328-AE16-7EB0-1E69D2446C48}"/>
              </a:ext>
            </a:extLst>
          </p:cNvPr>
          <p:cNvSpPr txBox="1"/>
          <p:nvPr/>
        </p:nvSpPr>
        <p:spPr>
          <a:xfrm>
            <a:off x="839416" y="2204864"/>
            <a:ext cx="1914435" cy="400110"/>
          </a:xfrm>
          <a:prstGeom prst="rect">
            <a:avLst/>
          </a:prstGeom>
          <a:noFill/>
        </p:spPr>
        <p:txBody>
          <a:bodyPr wrap="none" rtlCol="0">
            <a:spAutoFit/>
          </a:bodyPr>
          <a:lstStyle/>
          <a:p>
            <a:r>
              <a:rPr lang="en-IN" sz="2000" b="1" dirty="0">
                <a:latin typeface="Calibri" panose="020F0502020204030204" pitchFamily="34" charset="0"/>
                <a:ea typeface="Calibri" panose="020F0502020204030204" pitchFamily="34" charset="0"/>
                <a:cs typeface="Calibri" panose="020F0502020204030204" pitchFamily="34" charset="0"/>
              </a:rPr>
              <a:t>Frequency Table</a:t>
            </a:r>
          </a:p>
        </p:txBody>
      </p:sp>
      <p:grpSp>
        <p:nvGrpSpPr>
          <p:cNvPr id="6" name="Group 5">
            <a:extLst>
              <a:ext uri="{FF2B5EF4-FFF2-40B4-BE49-F238E27FC236}">
                <a16:creationId xmlns:a16="http://schemas.microsoft.com/office/drawing/2014/main" id="{C0FF434B-EF91-CCE8-391D-C2C085BED8C1}"/>
              </a:ext>
            </a:extLst>
          </p:cNvPr>
          <p:cNvGrpSpPr/>
          <p:nvPr/>
        </p:nvGrpSpPr>
        <p:grpSpPr>
          <a:xfrm>
            <a:off x="4525415" y="2726449"/>
            <a:ext cx="7763002" cy="2056294"/>
            <a:chOff x="5231904" y="4149080"/>
            <a:chExt cx="6965242" cy="2056294"/>
          </a:xfrm>
        </p:grpSpPr>
        <p:grpSp>
          <p:nvGrpSpPr>
            <p:cNvPr id="7" name="Group 6">
              <a:extLst>
                <a:ext uri="{FF2B5EF4-FFF2-40B4-BE49-F238E27FC236}">
                  <a16:creationId xmlns:a16="http://schemas.microsoft.com/office/drawing/2014/main" id="{E19FE375-7CBA-4541-0C5A-7A97AE4BC66F}"/>
                </a:ext>
              </a:extLst>
            </p:cNvPr>
            <p:cNvGrpSpPr/>
            <p:nvPr/>
          </p:nvGrpSpPr>
          <p:grpSpPr>
            <a:xfrm>
              <a:off x="5231904" y="4149080"/>
              <a:ext cx="6192688" cy="1656184"/>
              <a:chOff x="6456040" y="2708920"/>
              <a:chExt cx="4608512" cy="3096344"/>
            </a:xfrm>
          </p:grpSpPr>
          <p:cxnSp>
            <p:nvCxnSpPr>
              <p:cNvPr id="23" name="Straight Connector 22">
                <a:extLst>
                  <a:ext uri="{FF2B5EF4-FFF2-40B4-BE49-F238E27FC236}">
                    <a16:creationId xmlns:a16="http://schemas.microsoft.com/office/drawing/2014/main" id="{495BFFCF-B1D8-B939-E22C-39D4E8C11170}"/>
                  </a:ext>
                </a:extLst>
              </p:cNvPr>
              <p:cNvCxnSpPr/>
              <p:nvPr/>
            </p:nvCxnSpPr>
            <p:spPr>
              <a:xfrm>
                <a:off x="6456040" y="2708920"/>
                <a:ext cx="0" cy="30963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EF92491-FB19-F480-24CF-B8172D002331}"/>
                  </a:ext>
                </a:extLst>
              </p:cNvPr>
              <p:cNvCxnSpPr/>
              <p:nvPr/>
            </p:nvCxnSpPr>
            <p:spPr>
              <a:xfrm>
                <a:off x="6456040" y="5805264"/>
                <a:ext cx="460851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 name="TextBox 7">
              <a:extLst>
                <a:ext uri="{FF2B5EF4-FFF2-40B4-BE49-F238E27FC236}">
                  <a16:creationId xmlns:a16="http://schemas.microsoft.com/office/drawing/2014/main" id="{AE4324F2-8B11-6525-C8CC-8C6028CB137B}"/>
                </a:ext>
              </a:extLst>
            </p:cNvPr>
            <p:cNvSpPr txBox="1"/>
            <p:nvPr/>
          </p:nvSpPr>
          <p:spPr>
            <a:xfrm>
              <a:off x="5303912" y="5805264"/>
              <a:ext cx="6893234" cy="400110"/>
            </a:xfrm>
            <a:prstGeom prst="rect">
              <a:avLst/>
            </a:prstGeom>
            <a:noFill/>
          </p:spPr>
          <p:txBody>
            <a:bodyPr wrap="square" rtlCol="0">
              <a:spAutoFit/>
            </a:bodyPr>
            <a:lstStyle/>
            <a:p>
              <a:r>
                <a:rPr lang="en-IN" sz="2000" dirty="0">
                  <a:latin typeface="Calibri" panose="020F0502020204030204" pitchFamily="34" charset="0"/>
                  <a:ea typeface="Calibri" panose="020F0502020204030204" pitchFamily="34" charset="0"/>
                  <a:cs typeface="Calibri" panose="020F0502020204030204" pitchFamily="34" charset="0"/>
                </a:rPr>
                <a:t>5          6          7           8            9             10           11           12           13</a:t>
              </a:r>
            </a:p>
          </p:txBody>
        </p:sp>
        <p:sp>
          <p:nvSpPr>
            <p:cNvPr id="9" name="Flowchart: Connector 8">
              <a:extLst>
                <a:ext uri="{FF2B5EF4-FFF2-40B4-BE49-F238E27FC236}">
                  <a16:creationId xmlns:a16="http://schemas.microsoft.com/office/drawing/2014/main" id="{48E12DC0-5B61-8E85-1208-A938E8E6F547}"/>
                </a:ext>
              </a:extLst>
            </p:cNvPr>
            <p:cNvSpPr/>
            <p:nvPr/>
          </p:nvSpPr>
          <p:spPr>
            <a:xfrm>
              <a:off x="5375920" y="5517232"/>
              <a:ext cx="169168" cy="169168"/>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latin typeface="Calibri" panose="020F0502020204030204" pitchFamily="34" charset="0"/>
                <a:ea typeface="Calibri" panose="020F0502020204030204" pitchFamily="34" charset="0"/>
                <a:cs typeface="Calibri" panose="020F0502020204030204" pitchFamily="34" charset="0"/>
              </a:endParaRPr>
            </a:p>
          </p:txBody>
        </p:sp>
        <p:sp>
          <p:nvSpPr>
            <p:cNvPr id="10" name="Flowchart: Connector 9">
              <a:extLst>
                <a:ext uri="{FF2B5EF4-FFF2-40B4-BE49-F238E27FC236}">
                  <a16:creationId xmlns:a16="http://schemas.microsoft.com/office/drawing/2014/main" id="{575540A4-E450-AB51-6372-339DF0A6789F}"/>
                </a:ext>
              </a:extLst>
            </p:cNvPr>
            <p:cNvSpPr/>
            <p:nvPr/>
          </p:nvSpPr>
          <p:spPr>
            <a:xfrm>
              <a:off x="5375920" y="5204048"/>
              <a:ext cx="169168" cy="169168"/>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latin typeface="Calibri" panose="020F0502020204030204" pitchFamily="34" charset="0"/>
                <a:ea typeface="Calibri" panose="020F0502020204030204" pitchFamily="34" charset="0"/>
                <a:cs typeface="Calibri" panose="020F0502020204030204" pitchFamily="34" charset="0"/>
              </a:endParaRPr>
            </a:p>
          </p:txBody>
        </p:sp>
        <p:sp>
          <p:nvSpPr>
            <p:cNvPr id="11" name="Flowchart: Connector 10">
              <a:extLst>
                <a:ext uri="{FF2B5EF4-FFF2-40B4-BE49-F238E27FC236}">
                  <a16:creationId xmlns:a16="http://schemas.microsoft.com/office/drawing/2014/main" id="{7947BA6E-B8F2-54B4-92A5-AAE63C8298C0}"/>
                </a:ext>
              </a:extLst>
            </p:cNvPr>
            <p:cNvSpPr/>
            <p:nvPr/>
          </p:nvSpPr>
          <p:spPr>
            <a:xfrm>
              <a:off x="5371861" y="4890864"/>
              <a:ext cx="169168" cy="169168"/>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latin typeface="Calibri" panose="020F0502020204030204" pitchFamily="34" charset="0"/>
                <a:ea typeface="Calibri" panose="020F0502020204030204" pitchFamily="34" charset="0"/>
                <a:cs typeface="Calibri" panose="020F0502020204030204" pitchFamily="34" charset="0"/>
              </a:endParaRPr>
            </a:p>
          </p:txBody>
        </p:sp>
        <p:sp>
          <p:nvSpPr>
            <p:cNvPr id="12" name="Flowchart: Connector 11">
              <a:extLst>
                <a:ext uri="{FF2B5EF4-FFF2-40B4-BE49-F238E27FC236}">
                  <a16:creationId xmlns:a16="http://schemas.microsoft.com/office/drawing/2014/main" id="{E1BB34D3-616C-C0FC-4064-8D40AB5E1A70}"/>
                </a:ext>
              </a:extLst>
            </p:cNvPr>
            <p:cNvSpPr/>
            <p:nvPr/>
          </p:nvSpPr>
          <p:spPr>
            <a:xfrm>
              <a:off x="6672064" y="5517232"/>
              <a:ext cx="169168" cy="169168"/>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latin typeface="Calibri" panose="020F0502020204030204" pitchFamily="34" charset="0"/>
                <a:ea typeface="Calibri" panose="020F0502020204030204" pitchFamily="34" charset="0"/>
                <a:cs typeface="Calibri" panose="020F0502020204030204" pitchFamily="34" charset="0"/>
              </a:endParaRPr>
            </a:p>
          </p:txBody>
        </p:sp>
        <p:sp>
          <p:nvSpPr>
            <p:cNvPr id="13" name="Flowchart: Connector 12">
              <a:extLst>
                <a:ext uri="{FF2B5EF4-FFF2-40B4-BE49-F238E27FC236}">
                  <a16:creationId xmlns:a16="http://schemas.microsoft.com/office/drawing/2014/main" id="{85DF218D-C47F-4A3F-721E-E375C878187C}"/>
                </a:ext>
              </a:extLst>
            </p:cNvPr>
            <p:cNvSpPr/>
            <p:nvPr/>
          </p:nvSpPr>
          <p:spPr>
            <a:xfrm>
              <a:off x="8046075" y="5517232"/>
              <a:ext cx="169168" cy="169168"/>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latin typeface="Calibri" panose="020F0502020204030204" pitchFamily="34" charset="0"/>
                <a:ea typeface="Calibri" panose="020F0502020204030204" pitchFamily="34" charset="0"/>
                <a:cs typeface="Calibri" panose="020F0502020204030204" pitchFamily="34" charset="0"/>
              </a:endParaRPr>
            </a:p>
          </p:txBody>
        </p:sp>
        <p:sp>
          <p:nvSpPr>
            <p:cNvPr id="14" name="Flowchart: Connector 13">
              <a:extLst>
                <a:ext uri="{FF2B5EF4-FFF2-40B4-BE49-F238E27FC236}">
                  <a16:creationId xmlns:a16="http://schemas.microsoft.com/office/drawing/2014/main" id="{606A2A71-3744-DE68-4C03-085B9131D516}"/>
                </a:ext>
              </a:extLst>
            </p:cNvPr>
            <p:cNvSpPr/>
            <p:nvPr/>
          </p:nvSpPr>
          <p:spPr>
            <a:xfrm>
              <a:off x="8046075" y="5228252"/>
              <a:ext cx="169168" cy="169168"/>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latin typeface="Calibri" panose="020F0502020204030204" pitchFamily="34" charset="0"/>
                <a:ea typeface="Calibri" panose="020F0502020204030204" pitchFamily="34" charset="0"/>
                <a:cs typeface="Calibri" panose="020F0502020204030204" pitchFamily="34" charset="0"/>
              </a:endParaRPr>
            </a:p>
          </p:txBody>
        </p:sp>
        <p:sp>
          <p:nvSpPr>
            <p:cNvPr id="15" name="Flowchart: Connector 14">
              <a:extLst>
                <a:ext uri="{FF2B5EF4-FFF2-40B4-BE49-F238E27FC236}">
                  <a16:creationId xmlns:a16="http://schemas.microsoft.com/office/drawing/2014/main" id="{4F1539E8-7CA3-7A1C-568C-E46679B2F505}"/>
                </a:ext>
              </a:extLst>
            </p:cNvPr>
            <p:cNvSpPr/>
            <p:nvPr/>
          </p:nvSpPr>
          <p:spPr>
            <a:xfrm>
              <a:off x="8046075" y="4944699"/>
              <a:ext cx="169168" cy="169168"/>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latin typeface="Calibri" panose="020F0502020204030204" pitchFamily="34" charset="0"/>
                <a:ea typeface="Calibri" panose="020F0502020204030204" pitchFamily="34" charset="0"/>
                <a:cs typeface="Calibri" panose="020F0502020204030204" pitchFamily="34" charset="0"/>
              </a:endParaRPr>
            </a:p>
          </p:txBody>
        </p:sp>
        <p:sp>
          <p:nvSpPr>
            <p:cNvPr id="16" name="Flowchart: Connector 15">
              <a:extLst>
                <a:ext uri="{FF2B5EF4-FFF2-40B4-BE49-F238E27FC236}">
                  <a16:creationId xmlns:a16="http://schemas.microsoft.com/office/drawing/2014/main" id="{9A1FAB4E-CFBB-09C3-BA8E-C32EC2AA088A}"/>
                </a:ext>
              </a:extLst>
            </p:cNvPr>
            <p:cNvSpPr/>
            <p:nvPr/>
          </p:nvSpPr>
          <p:spPr>
            <a:xfrm>
              <a:off x="10488488" y="5516758"/>
              <a:ext cx="169168" cy="169168"/>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latin typeface="Calibri" panose="020F0502020204030204" pitchFamily="34" charset="0"/>
                <a:ea typeface="Calibri" panose="020F0502020204030204" pitchFamily="34" charset="0"/>
                <a:cs typeface="Calibri" panose="020F0502020204030204" pitchFamily="34" charset="0"/>
              </a:endParaRPr>
            </a:p>
          </p:txBody>
        </p:sp>
        <p:sp>
          <p:nvSpPr>
            <p:cNvPr id="17" name="Flowchart: Connector 16">
              <a:extLst>
                <a:ext uri="{FF2B5EF4-FFF2-40B4-BE49-F238E27FC236}">
                  <a16:creationId xmlns:a16="http://schemas.microsoft.com/office/drawing/2014/main" id="{E22D7AD4-A890-95CE-81B6-D33AB35667EC}"/>
                </a:ext>
              </a:extLst>
            </p:cNvPr>
            <p:cNvSpPr/>
            <p:nvPr/>
          </p:nvSpPr>
          <p:spPr>
            <a:xfrm>
              <a:off x="8879161" y="5516521"/>
              <a:ext cx="169168" cy="169168"/>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latin typeface="Calibri" panose="020F0502020204030204" pitchFamily="34" charset="0"/>
                <a:ea typeface="Calibri" panose="020F0502020204030204" pitchFamily="34" charset="0"/>
                <a:cs typeface="Calibri" panose="020F0502020204030204" pitchFamily="34" charset="0"/>
              </a:endParaRPr>
            </a:p>
          </p:txBody>
        </p:sp>
        <p:sp>
          <p:nvSpPr>
            <p:cNvPr id="18" name="Flowchart: Connector 17">
              <a:extLst>
                <a:ext uri="{FF2B5EF4-FFF2-40B4-BE49-F238E27FC236}">
                  <a16:creationId xmlns:a16="http://schemas.microsoft.com/office/drawing/2014/main" id="{88D9188A-3382-706F-24CB-6DD1BA1A325F}"/>
                </a:ext>
              </a:extLst>
            </p:cNvPr>
            <p:cNvSpPr/>
            <p:nvPr/>
          </p:nvSpPr>
          <p:spPr>
            <a:xfrm>
              <a:off x="8879161" y="5227541"/>
              <a:ext cx="169168" cy="169168"/>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latin typeface="Calibri" panose="020F0502020204030204" pitchFamily="34" charset="0"/>
                <a:ea typeface="Calibri" panose="020F0502020204030204" pitchFamily="34" charset="0"/>
                <a:cs typeface="Calibri" panose="020F0502020204030204" pitchFamily="34" charset="0"/>
              </a:endParaRPr>
            </a:p>
          </p:txBody>
        </p:sp>
        <p:sp>
          <p:nvSpPr>
            <p:cNvPr id="19" name="Flowchart: Connector 18">
              <a:extLst>
                <a:ext uri="{FF2B5EF4-FFF2-40B4-BE49-F238E27FC236}">
                  <a16:creationId xmlns:a16="http://schemas.microsoft.com/office/drawing/2014/main" id="{695A580E-2E43-443D-25E5-F81B1EFD024E}"/>
                </a:ext>
              </a:extLst>
            </p:cNvPr>
            <p:cNvSpPr/>
            <p:nvPr/>
          </p:nvSpPr>
          <p:spPr>
            <a:xfrm>
              <a:off x="9627663" y="5516403"/>
              <a:ext cx="169168" cy="169168"/>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latin typeface="Calibri" panose="020F0502020204030204" pitchFamily="34" charset="0"/>
                <a:ea typeface="Calibri" panose="020F0502020204030204" pitchFamily="34" charset="0"/>
                <a:cs typeface="Calibri" panose="020F0502020204030204" pitchFamily="34" charset="0"/>
              </a:endParaRPr>
            </a:p>
          </p:txBody>
        </p:sp>
        <p:sp>
          <p:nvSpPr>
            <p:cNvPr id="20" name="Flowchart: Connector 19">
              <a:extLst>
                <a:ext uri="{FF2B5EF4-FFF2-40B4-BE49-F238E27FC236}">
                  <a16:creationId xmlns:a16="http://schemas.microsoft.com/office/drawing/2014/main" id="{A8851F9F-3AC3-03CB-E77A-316353171340}"/>
                </a:ext>
              </a:extLst>
            </p:cNvPr>
            <p:cNvSpPr/>
            <p:nvPr/>
          </p:nvSpPr>
          <p:spPr>
            <a:xfrm>
              <a:off x="9627663" y="5227423"/>
              <a:ext cx="169168" cy="169168"/>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latin typeface="Calibri" panose="020F0502020204030204" pitchFamily="34" charset="0"/>
                <a:ea typeface="Calibri" panose="020F0502020204030204" pitchFamily="34" charset="0"/>
                <a:cs typeface="Calibri" panose="020F0502020204030204" pitchFamily="34" charset="0"/>
              </a:endParaRPr>
            </a:p>
          </p:txBody>
        </p:sp>
        <p:sp>
          <p:nvSpPr>
            <p:cNvPr id="21" name="Flowchart: Connector 20">
              <a:extLst>
                <a:ext uri="{FF2B5EF4-FFF2-40B4-BE49-F238E27FC236}">
                  <a16:creationId xmlns:a16="http://schemas.microsoft.com/office/drawing/2014/main" id="{4AF74B7B-6E59-1DEC-4A2A-5E598EBC8D9C}"/>
                </a:ext>
              </a:extLst>
            </p:cNvPr>
            <p:cNvSpPr/>
            <p:nvPr/>
          </p:nvSpPr>
          <p:spPr>
            <a:xfrm>
              <a:off x="11203290" y="5516344"/>
              <a:ext cx="169168" cy="169168"/>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latin typeface="Calibri" panose="020F0502020204030204" pitchFamily="34" charset="0"/>
                <a:ea typeface="Calibri" panose="020F0502020204030204" pitchFamily="34" charset="0"/>
                <a:cs typeface="Calibri" panose="020F0502020204030204" pitchFamily="34" charset="0"/>
              </a:endParaRPr>
            </a:p>
          </p:txBody>
        </p:sp>
        <p:sp>
          <p:nvSpPr>
            <p:cNvPr id="22" name="Flowchart: Connector 21">
              <a:extLst>
                <a:ext uri="{FF2B5EF4-FFF2-40B4-BE49-F238E27FC236}">
                  <a16:creationId xmlns:a16="http://schemas.microsoft.com/office/drawing/2014/main" id="{03F09EDA-C156-15C2-BE7F-57A50AE3E6E3}"/>
                </a:ext>
              </a:extLst>
            </p:cNvPr>
            <p:cNvSpPr/>
            <p:nvPr/>
          </p:nvSpPr>
          <p:spPr>
            <a:xfrm>
              <a:off x="11203290" y="5227364"/>
              <a:ext cx="169168" cy="169168"/>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0">
                <a:latin typeface="Calibri" panose="020F0502020204030204" pitchFamily="34" charset="0"/>
                <a:ea typeface="Calibri" panose="020F0502020204030204" pitchFamily="34" charset="0"/>
                <a:cs typeface="Calibri" panose="020F0502020204030204" pitchFamily="34" charset="0"/>
              </a:endParaRPr>
            </a:p>
          </p:txBody>
        </p:sp>
      </p:grpSp>
      <p:sp>
        <p:nvSpPr>
          <p:cNvPr id="25" name="TextBox 24">
            <a:extLst>
              <a:ext uri="{FF2B5EF4-FFF2-40B4-BE49-F238E27FC236}">
                <a16:creationId xmlns:a16="http://schemas.microsoft.com/office/drawing/2014/main" id="{B4436B02-30AA-0CDF-2716-8F0ECE1C46C2}"/>
              </a:ext>
            </a:extLst>
          </p:cNvPr>
          <p:cNvSpPr txBox="1"/>
          <p:nvPr/>
        </p:nvSpPr>
        <p:spPr>
          <a:xfrm>
            <a:off x="7531102" y="2037140"/>
            <a:ext cx="1055097" cy="400110"/>
          </a:xfrm>
          <a:prstGeom prst="rect">
            <a:avLst/>
          </a:prstGeom>
          <a:noFill/>
        </p:spPr>
        <p:txBody>
          <a:bodyPr wrap="none" rtlCol="0">
            <a:spAutoFit/>
          </a:bodyPr>
          <a:lstStyle/>
          <a:p>
            <a:r>
              <a:rPr lang="en-IN" sz="2000" b="1" dirty="0">
                <a:latin typeface="Calibri" panose="020F0502020204030204" pitchFamily="34" charset="0"/>
                <a:ea typeface="Calibri" panose="020F0502020204030204" pitchFamily="34" charset="0"/>
                <a:cs typeface="Calibri" panose="020F0502020204030204" pitchFamily="34" charset="0"/>
              </a:rPr>
              <a:t>Dot Plot</a:t>
            </a:r>
          </a:p>
        </p:txBody>
      </p:sp>
      <p:sp>
        <p:nvSpPr>
          <p:cNvPr id="26" name="TextBox 25">
            <a:extLst>
              <a:ext uri="{FF2B5EF4-FFF2-40B4-BE49-F238E27FC236}">
                <a16:creationId xmlns:a16="http://schemas.microsoft.com/office/drawing/2014/main" id="{8C5244ED-558C-6191-ADBB-8A89175AAD00}"/>
              </a:ext>
            </a:extLst>
          </p:cNvPr>
          <p:cNvSpPr txBox="1"/>
          <p:nvPr/>
        </p:nvSpPr>
        <p:spPr>
          <a:xfrm>
            <a:off x="5303911" y="4955166"/>
            <a:ext cx="4745157" cy="1015663"/>
          </a:xfrm>
          <a:prstGeom prst="rect">
            <a:avLst/>
          </a:prstGeom>
          <a:noFill/>
        </p:spPr>
        <p:txBody>
          <a:bodyPr wrap="square" rtlCol="0">
            <a:spAutoFit/>
          </a:bodyPr>
          <a:lstStyle/>
          <a:p>
            <a:r>
              <a:rPr lang="en-IN" sz="2000" b="1" dirty="0">
                <a:latin typeface="Calibri" panose="020F0502020204030204" pitchFamily="34" charset="0"/>
                <a:ea typeface="Calibri" panose="020F0502020204030204" pitchFamily="34" charset="0"/>
                <a:cs typeface="Calibri" panose="020F0502020204030204" pitchFamily="34" charset="0"/>
              </a:rPr>
              <a:t>Range: </a:t>
            </a:r>
            <a:r>
              <a:rPr lang="en-IN" sz="2000" dirty="0">
                <a:latin typeface="Calibri" panose="020F0502020204030204" pitchFamily="34" charset="0"/>
                <a:ea typeface="Calibri" panose="020F0502020204030204" pitchFamily="34" charset="0"/>
                <a:cs typeface="Calibri" panose="020F0502020204030204" pitchFamily="34" charset="0"/>
              </a:rPr>
              <a:t>13 – 5 = 8</a:t>
            </a:r>
          </a:p>
          <a:p>
            <a:endParaRPr lang="en-IN" sz="2000" dirty="0">
              <a:latin typeface="Calibri" panose="020F0502020204030204" pitchFamily="34" charset="0"/>
              <a:ea typeface="Calibri" panose="020F0502020204030204" pitchFamily="34" charset="0"/>
              <a:cs typeface="Calibri" panose="020F0502020204030204" pitchFamily="34" charset="0"/>
            </a:endParaRPr>
          </a:p>
          <a:p>
            <a:r>
              <a:rPr lang="en-IN" sz="2000" b="1" dirty="0">
                <a:latin typeface="Calibri" panose="020F0502020204030204" pitchFamily="34" charset="0"/>
                <a:ea typeface="Calibri" panose="020F0502020204030204" pitchFamily="34" charset="0"/>
                <a:cs typeface="Calibri" panose="020F0502020204030204" pitchFamily="34" charset="0"/>
              </a:rPr>
              <a:t>How many are older than 9?</a:t>
            </a:r>
            <a:r>
              <a:rPr lang="en-IN" sz="2000" dirty="0">
                <a:latin typeface="Calibri" panose="020F0502020204030204" pitchFamily="34" charset="0"/>
                <a:ea typeface="Calibri" panose="020F0502020204030204" pitchFamily="34" charset="0"/>
                <a:cs typeface="Calibri" panose="020F0502020204030204" pitchFamily="34" charset="0"/>
              </a:rPr>
              <a:t>  </a:t>
            </a:r>
            <a:r>
              <a:rPr lang="en-IN" sz="2000" dirty="0">
                <a:solidFill>
                  <a:srgbClr val="00B050"/>
                </a:solidFill>
                <a:latin typeface="Calibri" panose="020F0502020204030204" pitchFamily="34" charset="0"/>
                <a:ea typeface="Calibri" panose="020F0502020204030204" pitchFamily="34" charset="0"/>
                <a:cs typeface="Calibri" panose="020F0502020204030204" pitchFamily="34" charset="0"/>
              </a:rPr>
              <a:t>Ans :7</a:t>
            </a:r>
          </a:p>
        </p:txBody>
      </p:sp>
      <p:cxnSp>
        <p:nvCxnSpPr>
          <p:cNvPr id="27" name="Straight Connector 26">
            <a:extLst>
              <a:ext uri="{FF2B5EF4-FFF2-40B4-BE49-F238E27FC236}">
                <a16:creationId xmlns:a16="http://schemas.microsoft.com/office/drawing/2014/main" id="{C015F1A9-384A-43E3-7756-94774CB44739}"/>
              </a:ext>
            </a:extLst>
          </p:cNvPr>
          <p:cNvCxnSpPr/>
          <p:nvPr/>
        </p:nvCxnSpPr>
        <p:spPr>
          <a:xfrm>
            <a:off x="335360" y="4869160"/>
            <a:ext cx="2592288" cy="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59761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C97D7112-D694-84C1-08CE-01F85E48FBDF}"/>
              </a:ext>
            </a:extLst>
          </p:cNvPr>
          <p:cNvSpPr>
            <a:spLocks noGrp="1"/>
          </p:cNvSpPr>
          <p:nvPr>
            <p:ph type="body" sz="quarter" idx="15"/>
          </p:nvPr>
        </p:nvSpPr>
        <p:spPr>
          <a:xfrm>
            <a:off x="1137953" y="951723"/>
            <a:ext cx="1798955" cy="1397029"/>
          </a:xfrm>
        </p:spPr>
        <p:txBody>
          <a:bodyPr/>
          <a:lstStyle/>
          <a:p>
            <a:endParaRPr lang="en-IN" dirty="0"/>
          </a:p>
        </p:txBody>
      </p:sp>
      <p:sp>
        <p:nvSpPr>
          <p:cNvPr id="7" name="Text Placeholder 6">
            <a:extLst>
              <a:ext uri="{FF2B5EF4-FFF2-40B4-BE49-F238E27FC236}">
                <a16:creationId xmlns:a16="http://schemas.microsoft.com/office/drawing/2014/main" id="{3F32814D-E945-2215-D5EC-3EDA76F79A6D}"/>
              </a:ext>
            </a:extLst>
          </p:cNvPr>
          <p:cNvSpPr>
            <a:spLocks noGrp="1"/>
          </p:cNvSpPr>
          <p:nvPr>
            <p:ph type="body" sz="quarter" idx="14"/>
          </p:nvPr>
        </p:nvSpPr>
        <p:spPr>
          <a:xfrm>
            <a:off x="9281160" y="4320073"/>
            <a:ext cx="1798955" cy="1419443"/>
          </a:xfrm>
        </p:spPr>
        <p:txBody>
          <a:bodyPr/>
          <a:lstStyle/>
          <a:p>
            <a:endParaRPr lang="en-IN" dirty="0"/>
          </a:p>
        </p:txBody>
      </p:sp>
      <p:sp>
        <p:nvSpPr>
          <p:cNvPr id="2" name="Title 1">
            <a:extLst>
              <a:ext uri="{FF2B5EF4-FFF2-40B4-BE49-F238E27FC236}">
                <a16:creationId xmlns:a16="http://schemas.microsoft.com/office/drawing/2014/main" id="{9CAF1498-DA8F-86CB-A0EE-3DB382013812}"/>
              </a:ext>
            </a:extLst>
          </p:cNvPr>
          <p:cNvSpPr>
            <a:spLocks noGrp="1"/>
          </p:cNvSpPr>
          <p:nvPr>
            <p:ph type="title"/>
          </p:nvPr>
        </p:nvSpPr>
        <p:spPr>
          <a:xfrm>
            <a:off x="1444010" y="2257724"/>
            <a:ext cx="9370170" cy="1901825"/>
          </a:xfrm>
        </p:spPr>
        <p:txBody>
          <a:bodyPr/>
          <a:lstStyle/>
          <a:p>
            <a:pPr algn="ctr"/>
            <a:r>
              <a:rPr lang="en-IN" dirty="0">
                <a:latin typeface="Arial Rounded MT Bold" panose="020F0704030504030204" pitchFamily="34" charset="0"/>
              </a:rPr>
              <a:t>HISTOGRAM</a:t>
            </a:r>
            <a:endParaRPr lang="en-US" sz="4000" b="1" dirty="0">
              <a:ln w="12700" cmpd="sng">
                <a:solidFill>
                  <a:schemeClr val="tx1"/>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Tree>
    <p:extLst>
      <p:ext uri="{BB962C8B-B14F-4D97-AF65-F5344CB8AC3E}">
        <p14:creationId xmlns:p14="http://schemas.microsoft.com/office/powerpoint/2010/main" val="2698307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F3515-0144-BABE-35E6-D22E362298AE}"/>
              </a:ext>
            </a:extLst>
          </p:cNvPr>
          <p:cNvSpPr txBox="1">
            <a:spLocks/>
          </p:cNvSpPr>
          <p:nvPr/>
        </p:nvSpPr>
        <p:spPr>
          <a:xfrm>
            <a:off x="609600" y="139273"/>
            <a:ext cx="10972800" cy="751730"/>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a:lstStyle>
          <a:p>
            <a:r>
              <a:rPr lang="en-IN" sz="2800" dirty="0">
                <a:latin typeface="Calibri" panose="020F0502020204030204" pitchFamily="34" charset="0"/>
                <a:ea typeface="Calibri" panose="020F0502020204030204" pitchFamily="34" charset="0"/>
                <a:cs typeface="Calibri" panose="020F0502020204030204" pitchFamily="34" charset="0"/>
              </a:rPr>
              <a:t>Histogram</a:t>
            </a:r>
          </a:p>
        </p:txBody>
      </p:sp>
      <p:sp>
        <p:nvSpPr>
          <p:cNvPr id="9" name="TextBox 8">
            <a:extLst>
              <a:ext uri="{FF2B5EF4-FFF2-40B4-BE49-F238E27FC236}">
                <a16:creationId xmlns:a16="http://schemas.microsoft.com/office/drawing/2014/main" id="{4118366A-8E11-3EB8-A9EC-BA4C78AB6799}"/>
              </a:ext>
            </a:extLst>
          </p:cNvPr>
          <p:cNvSpPr txBox="1"/>
          <p:nvPr/>
        </p:nvSpPr>
        <p:spPr>
          <a:xfrm>
            <a:off x="419878" y="1035898"/>
            <a:ext cx="11252717" cy="707886"/>
          </a:xfrm>
          <a:prstGeom prst="rect">
            <a:avLst/>
          </a:prstGeom>
          <a:noFill/>
        </p:spPr>
        <p:txBody>
          <a:bodyPr wrap="square">
            <a:spAutoFit/>
          </a:bodyPr>
          <a:lstStyle/>
          <a:p>
            <a:r>
              <a:rPr lang="en-US" sz="2000" b="1" dirty="0">
                <a:solidFill>
                  <a:schemeClr val="accent3"/>
                </a:solidFill>
                <a:latin typeface="Calibri" panose="020F0502020204030204" pitchFamily="34" charset="0"/>
                <a:ea typeface="Calibri" panose="020F0502020204030204" pitchFamily="34" charset="0"/>
                <a:cs typeface="Calibri" panose="020F0502020204030204" pitchFamily="34" charset="0"/>
              </a:rPr>
              <a:t>Histogram</a:t>
            </a:r>
            <a:r>
              <a:rPr lang="en-US" sz="2000" dirty="0">
                <a:latin typeface="Calibri" panose="020F0502020204030204" pitchFamily="34" charset="0"/>
                <a:ea typeface="Calibri" panose="020F0502020204030204" pitchFamily="34" charset="0"/>
                <a:cs typeface="Calibri" panose="020F0502020204030204" pitchFamily="34" charset="0"/>
              </a:rPr>
              <a:t> is a graph consisting of bars of equal width drawn adjacent to each other. The horizontal scale represents classes of quantitative data values and the vertical scale represents frequencies.</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pic>
        <p:nvPicPr>
          <p:cNvPr id="11" name="Picture 10">
            <a:extLst>
              <a:ext uri="{FF2B5EF4-FFF2-40B4-BE49-F238E27FC236}">
                <a16:creationId xmlns:a16="http://schemas.microsoft.com/office/drawing/2014/main" id="{D9FAEE8C-98D3-E2C9-5D4D-1D87B6F99643}"/>
              </a:ext>
            </a:extLst>
          </p:cNvPr>
          <p:cNvPicPr>
            <a:picLocks noChangeAspect="1"/>
          </p:cNvPicPr>
          <p:nvPr/>
        </p:nvPicPr>
        <p:blipFill>
          <a:blip r:embed="rId2"/>
          <a:stretch>
            <a:fillRect/>
          </a:stretch>
        </p:blipFill>
        <p:spPr>
          <a:xfrm>
            <a:off x="2795176" y="1888679"/>
            <a:ext cx="6340389" cy="3977985"/>
          </a:xfrm>
          <a:prstGeom prst="rect">
            <a:avLst/>
          </a:prstGeom>
        </p:spPr>
      </p:pic>
    </p:spTree>
    <p:extLst>
      <p:ext uri="{BB962C8B-B14F-4D97-AF65-F5344CB8AC3E}">
        <p14:creationId xmlns:p14="http://schemas.microsoft.com/office/powerpoint/2010/main" val="28122271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F3515-0144-BABE-35E6-D22E362298AE}"/>
              </a:ext>
            </a:extLst>
          </p:cNvPr>
          <p:cNvSpPr txBox="1">
            <a:spLocks/>
          </p:cNvSpPr>
          <p:nvPr/>
        </p:nvSpPr>
        <p:spPr>
          <a:xfrm>
            <a:off x="609600" y="139273"/>
            <a:ext cx="10972800" cy="751730"/>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a:lstStyle>
          <a:p>
            <a:r>
              <a:rPr lang="en-IN" sz="3600" b="1" dirty="0">
                <a:latin typeface="Calibri" panose="020F0502020204030204" pitchFamily="34" charset="0"/>
                <a:ea typeface="Calibri" panose="020F0502020204030204" pitchFamily="34" charset="0"/>
                <a:cs typeface="Calibri" panose="020F0502020204030204" pitchFamily="34" charset="0"/>
              </a:rPr>
              <a:t>Histogram Shapes</a:t>
            </a:r>
          </a:p>
        </p:txBody>
      </p:sp>
      <p:sp>
        <p:nvSpPr>
          <p:cNvPr id="9" name="TextBox 8">
            <a:extLst>
              <a:ext uri="{FF2B5EF4-FFF2-40B4-BE49-F238E27FC236}">
                <a16:creationId xmlns:a16="http://schemas.microsoft.com/office/drawing/2014/main" id="{4118366A-8E11-3EB8-A9EC-BA4C78AB6799}"/>
              </a:ext>
            </a:extLst>
          </p:cNvPr>
          <p:cNvSpPr txBox="1"/>
          <p:nvPr/>
        </p:nvSpPr>
        <p:spPr>
          <a:xfrm>
            <a:off x="419878" y="1035898"/>
            <a:ext cx="11252717" cy="1200329"/>
          </a:xfrm>
          <a:prstGeom prst="rect">
            <a:avLst/>
          </a:prstGeom>
          <a:noFill/>
        </p:spPr>
        <p:txBody>
          <a:bodyPr wrap="square">
            <a:spAutoFit/>
          </a:bodyPr>
          <a:lstStyle/>
          <a:p>
            <a:r>
              <a:rPr lang="en-US" sz="2400" b="1" dirty="0">
                <a:solidFill>
                  <a:schemeClr val="accent3"/>
                </a:solidFill>
                <a:latin typeface="Calibri" panose="020F0502020204030204" pitchFamily="34" charset="0"/>
                <a:ea typeface="Calibri" panose="020F0502020204030204" pitchFamily="34" charset="0"/>
                <a:cs typeface="Calibri" panose="020F0502020204030204" pitchFamily="34" charset="0"/>
              </a:rPr>
              <a:t>Histogram</a:t>
            </a:r>
            <a:r>
              <a:rPr lang="en-US" sz="2400" dirty="0">
                <a:latin typeface="Calibri" panose="020F0502020204030204" pitchFamily="34" charset="0"/>
                <a:ea typeface="Calibri" panose="020F0502020204030204" pitchFamily="34" charset="0"/>
                <a:cs typeface="Calibri" panose="020F0502020204030204" pitchFamily="34" charset="0"/>
              </a:rPr>
              <a:t> is a graph consisting of bars of equal width drawn adjacent to each other. The horizontal scale represents classes of quantitative data values and the vertical scale represents frequencies.</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C349E325-6450-971A-A775-07F24710A305}"/>
              </a:ext>
            </a:extLst>
          </p:cNvPr>
          <p:cNvPicPr>
            <a:picLocks noChangeAspect="1"/>
          </p:cNvPicPr>
          <p:nvPr/>
        </p:nvPicPr>
        <p:blipFill>
          <a:blip r:embed="rId2"/>
          <a:stretch>
            <a:fillRect/>
          </a:stretch>
        </p:blipFill>
        <p:spPr>
          <a:xfrm>
            <a:off x="1851062" y="2236227"/>
            <a:ext cx="8390347" cy="4054191"/>
          </a:xfrm>
          <a:prstGeom prst="rect">
            <a:avLst/>
          </a:prstGeom>
        </p:spPr>
      </p:pic>
    </p:spTree>
    <p:extLst>
      <p:ext uri="{BB962C8B-B14F-4D97-AF65-F5344CB8AC3E}">
        <p14:creationId xmlns:p14="http://schemas.microsoft.com/office/powerpoint/2010/main" val="31235978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5E3DDD-94B8-4CE8-4B0C-FC12F539E257}"/>
              </a:ext>
            </a:extLst>
          </p:cNvPr>
          <p:cNvSpPr txBox="1"/>
          <p:nvPr/>
        </p:nvSpPr>
        <p:spPr>
          <a:xfrm>
            <a:off x="623392" y="774200"/>
            <a:ext cx="2789546" cy="400110"/>
          </a:xfrm>
          <a:prstGeom prst="rect">
            <a:avLst/>
          </a:prstGeom>
          <a:noFill/>
        </p:spPr>
        <p:txBody>
          <a:bodyPr wrap="none" rtlCol="0">
            <a:spAutoFit/>
          </a:bodyPr>
          <a:lstStyle/>
          <a:p>
            <a:r>
              <a:rPr lang="en-IN" sz="2000" b="1" dirty="0">
                <a:latin typeface="Calibri" panose="020F0502020204030204" pitchFamily="34" charset="0"/>
                <a:ea typeface="Calibri" panose="020F0502020204030204" pitchFamily="34" charset="0"/>
                <a:cs typeface="Calibri" panose="020F0502020204030204" pitchFamily="34" charset="0"/>
              </a:rPr>
              <a:t>Age of students in class: </a:t>
            </a:r>
          </a:p>
        </p:txBody>
      </p:sp>
      <p:sp>
        <p:nvSpPr>
          <p:cNvPr id="4" name="TextBox 3">
            <a:extLst>
              <a:ext uri="{FF2B5EF4-FFF2-40B4-BE49-F238E27FC236}">
                <a16:creationId xmlns:a16="http://schemas.microsoft.com/office/drawing/2014/main" id="{6A2DF816-D2B8-E8A9-BE2B-364A8E7A4BED}"/>
              </a:ext>
            </a:extLst>
          </p:cNvPr>
          <p:cNvSpPr txBox="1"/>
          <p:nvPr/>
        </p:nvSpPr>
        <p:spPr>
          <a:xfrm>
            <a:off x="767408" y="1412776"/>
            <a:ext cx="7043916" cy="400110"/>
          </a:xfrm>
          <a:prstGeom prst="rect">
            <a:avLst/>
          </a:prstGeom>
          <a:noFill/>
        </p:spPr>
        <p:txBody>
          <a:bodyPr wrap="none" rtlCol="0">
            <a:spAutoFit/>
          </a:bodyPr>
          <a:lstStyle/>
          <a:p>
            <a:r>
              <a:rPr lang="en-IN" sz="2000" dirty="0">
                <a:latin typeface="Calibri" panose="020F0502020204030204" pitchFamily="34" charset="0"/>
                <a:ea typeface="Calibri" panose="020F0502020204030204" pitchFamily="34" charset="0"/>
                <a:cs typeface="Calibri" panose="020F0502020204030204" pitchFamily="34" charset="0"/>
              </a:rPr>
              <a:t>5, 7, 25, 19, 31, 42, 13, 9, 5, 10, 11, 13, 9, 10, 34, 45, 54, 55, 56, 43</a:t>
            </a:r>
          </a:p>
        </p:txBody>
      </p:sp>
      <p:graphicFrame>
        <p:nvGraphicFramePr>
          <p:cNvPr id="5" name="Table 4">
            <a:extLst>
              <a:ext uri="{FF2B5EF4-FFF2-40B4-BE49-F238E27FC236}">
                <a16:creationId xmlns:a16="http://schemas.microsoft.com/office/drawing/2014/main" id="{6D89984B-02FC-561C-D229-DE646E9BC3F3}"/>
              </a:ext>
            </a:extLst>
          </p:cNvPr>
          <p:cNvGraphicFramePr>
            <a:graphicFrameLocks noGrp="1"/>
          </p:cNvGraphicFramePr>
          <p:nvPr>
            <p:extLst>
              <p:ext uri="{D42A27DB-BD31-4B8C-83A1-F6EECF244321}">
                <p14:modId xmlns:p14="http://schemas.microsoft.com/office/powerpoint/2010/main" val="750743973"/>
              </p:ext>
            </p:extLst>
          </p:nvPr>
        </p:nvGraphicFramePr>
        <p:xfrm>
          <a:off x="763284" y="2636912"/>
          <a:ext cx="2164363" cy="2595880"/>
        </p:xfrm>
        <a:graphic>
          <a:graphicData uri="http://schemas.openxmlformats.org/drawingml/2006/table">
            <a:tbl>
              <a:tblPr firstRow="1" bandRow="1">
                <a:tableStyleId>{72833802-FEF1-4C79-8D5D-14CF1EAF98D9}</a:tableStyleId>
              </a:tblPr>
              <a:tblGrid>
                <a:gridCol w="952024">
                  <a:extLst>
                    <a:ext uri="{9D8B030D-6E8A-4147-A177-3AD203B41FA5}">
                      <a16:colId xmlns:a16="http://schemas.microsoft.com/office/drawing/2014/main" val="20000"/>
                    </a:ext>
                  </a:extLst>
                </a:gridCol>
                <a:gridCol w="1212339">
                  <a:extLst>
                    <a:ext uri="{9D8B030D-6E8A-4147-A177-3AD203B41FA5}">
                      <a16:colId xmlns:a16="http://schemas.microsoft.com/office/drawing/2014/main" val="20001"/>
                    </a:ext>
                  </a:extLst>
                </a:gridCol>
              </a:tblGrid>
              <a:tr h="370840">
                <a:tc>
                  <a:txBody>
                    <a:bodyPr/>
                    <a:lstStyle/>
                    <a:p>
                      <a:pPr algn="ctr"/>
                      <a:r>
                        <a:rPr lang="en-IN" dirty="0">
                          <a:latin typeface="Calibri" panose="020F0502020204030204" pitchFamily="34" charset="0"/>
                          <a:ea typeface="Calibri" panose="020F0502020204030204" pitchFamily="34" charset="0"/>
                          <a:cs typeface="Calibri" panose="020F0502020204030204" pitchFamily="34" charset="0"/>
                        </a:rPr>
                        <a:t>Bins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IN" dirty="0">
                          <a:latin typeface="Calibri" panose="020F0502020204030204" pitchFamily="34" charset="0"/>
                          <a:ea typeface="Calibri" panose="020F0502020204030204" pitchFamily="34" charset="0"/>
                          <a:cs typeface="Calibri" panose="020F0502020204030204" pitchFamily="34" charset="0"/>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370840">
                <a:tc>
                  <a:txBody>
                    <a:bodyPr/>
                    <a:lstStyle/>
                    <a:p>
                      <a:pPr algn="ctr"/>
                      <a:r>
                        <a:rPr lang="en-IN" dirty="0">
                          <a:latin typeface="Calibri" panose="020F0502020204030204" pitchFamily="34" charset="0"/>
                          <a:ea typeface="Calibri" panose="020F0502020204030204" pitchFamily="34" charset="0"/>
                          <a:cs typeface="Calibri" panose="020F0502020204030204" pitchFamily="34" charset="0"/>
                        </a:rPr>
                        <a:t>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IN" dirty="0">
                          <a:latin typeface="Calibri" panose="020F0502020204030204" pitchFamily="34" charset="0"/>
                          <a:ea typeface="Calibri" panose="020F0502020204030204" pitchFamily="34" charset="0"/>
                          <a:cs typeface="Calibri" panose="020F0502020204030204" pitchFamily="34"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1"/>
                  </a:ext>
                </a:extLst>
              </a:tr>
              <a:tr h="370840">
                <a:tc>
                  <a:txBody>
                    <a:bodyPr/>
                    <a:lstStyle/>
                    <a:p>
                      <a:pPr algn="ctr"/>
                      <a:r>
                        <a:rPr lang="en-IN" dirty="0">
                          <a:latin typeface="Calibri" panose="020F0502020204030204" pitchFamily="34" charset="0"/>
                          <a:ea typeface="Calibri" panose="020F0502020204030204" pitchFamily="34" charset="0"/>
                          <a:cs typeface="Calibri" panose="020F0502020204030204" pitchFamily="34" charset="0"/>
                        </a:rPr>
                        <a:t>10-19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IN" dirty="0">
                          <a:latin typeface="Calibri" panose="020F0502020204030204" pitchFamily="34" charset="0"/>
                          <a:ea typeface="Calibri" panose="020F0502020204030204" pitchFamily="34" charset="0"/>
                          <a:cs typeface="Calibri" panose="020F0502020204030204" pitchFamily="34"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2"/>
                  </a:ext>
                </a:extLst>
              </a:tr>
              <a:tr h="370840">
                <a:tc>
                  <a:txBody>
                    <a:bodyPr/>
                    <a:lstStyle/>
                    <a:p>
                      <a:pPr algn="ctr"/>
                      <a:r>
                        <a:rPr lang="en-IN" dirty="0">
                          <a:latin typeface="Calibri" panose="020F0502020204030204" pitchFamily="34" charset="0"/>
                          <a:ea typeface="Calibri" panose="020F0502020204030204" pitchFamily="34" charset="0"/>
                          <a:cs typeface="Calibri" panose="020F0502020204030204" pitchFamily="34" charset="0"/>
                        </a:rPr>
                        <a:t>20-29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IN" dirty="0">
                          <a:latin typeface="Calibri" panose="020F0502020204030204" pitchFamily="34" charset="0"/>
                          <a:ea typeface="Calibri" panose="020F0502020204030204" pitchFamily="34" charset="0"/>
                          <a:cs typeface="Calibri" panose="020F050202020403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3"/>
                  </a:ext>
                </a:extLst>
              </a:tr>
              <a:tr h="370840">
                <a:tc>
                  <a:txBody>
                    <a:bodyPr/>
                    <a:lstStyle/>
                    <a:p>
                      <a:pPr algn="ctr"/>
                      <a:r>
                        <a:rPr lang="en-IN" dirty="0">
                          <a:latin typeface="Calibri" panose="020F0502020204030204" pitchFamily="34" charset="0"/>
                          <a:ea typeface="Calibri" panose="020F0502020204030204" pitchFamily="34" charset="0"/>
                          <a:cs typeface="Calibri" panose="020F0502020204030204" pitchFamily="34" charset="0"/>
                        </a:rPr>
                        <a:t>30-39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IN" dirty="0">
                          <a:latin typeface="Calibri" panose="020F0502020204030204" pitchFamily="34" charset="0"/>
                          <a:ea typeface="Calibri" panose="020F0502020204030204" pitchFamily="34" charset="0"/>
                          <a:cs typeface="Calibri" panose="020F050202020403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4"/>
                  </a:ext>
                </a:extLst>
              </a:tr>
              <a:tr h="370840">
                <a:tc>
                  <a:txBody>
                    <a:bodyPr/>
                    <a:lstStyle/>
                    <a:p>
                      <a:pPr algn="ctr"/>
                      <a:r>
                        <a:rPr lang="en-IN" dirty="0">
                          <a:latin typeface="Calibri" panose="020F0502020204030204" pitchFamily="34" charset="0"/>
                          <a:ea typeface="Calibri" panose="020F0502020204030204" pitchFamily="34" charset="0"/>
                          <a:cs typeface="Calibri" panose="020F0502020204030204" pitchFamily="34" charset="0"/>
                        </a:rPr>
                        <a:t>40-49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IN" dirty="0">
                          <a:latin typeface="Calibri" panose="020F0502020204030204" pitchFamily="34" charset="0"/>
                          <a:ea typeface="Calibri" panose="020F0502020204030204" pitchFamily="34" charset="0"/>
                          <a:cs typeface="Calibri" panose="020F0502020204030204" pitchFamily="3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5"/>
                  </a:ext>
                </a:extLst>
              </a:tr>
              <a:tr h="370840">
                <a:tc>
                  <a:txBody>
                    <a:bodyPr/>
                    <a:lstStyle/>
                    <a:p>
                      <a:pPr algn="ctr"/>
                      <a:r>
                        <a:rPr lang="en-IN" dirty="0">
                          <a:latin typeface="Calibri" panose="020F0502020204030204" pitchFamily="34" charset="0"/>
                          <a:ea typeface="Calibri" panose="020F0502020204030204" pitchFamily="34" charset="0"/>
                          <a:cs typeface="Calibri" panose="020F0502020204030204" pitchFamily="34" charset="0"/>
                        </a:rPr>
                        <a:t>50-59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algn="ctr"/>
                      <a:r>
                        <a:rPr lang="en-IN" dirty="0">
                          <a:latin typeface="Calibri" panose="020F0502020204030204" pitchFamily="34" charset="0"/>
                          <a:ea typeface="Calibri" panose="020F0502020204030204" pitchFamily="34" charset="0"/>
                          <a:cs typeface="Calibri" panose="020F0502020204030204" pitchFamily="3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6"/>
                  </a:ext>
                </a:extLst>
              </a:tr>
            </a:tbl>
          </a:graphicData>
        </a:graphic>
      </p:graphicFrame>
      <p:sp>
        <p:nvSpPr>
          <p:cNvPr id="6" name="TextBox 5">
            <a:extLst>
              <a:ext uri="{FF2B5EF4-FFF2-40B4-BE49-F238E27FC236}">
                <a16:creationId xmlns:a16="http://schemas.microsoft.com/office/drawing/2014/main" id="{8419999B-9BB1-DA0D-C4F9-43E794B0636B}"/>
              </a:ext>
            </a:extLst>
          </p:cNvPr>
          <p:cNvSpPr txBox="1"/>
          <p:nvPr/>
        </p:nvSpPr>
        <p:spPr>
          <a:xfrm>
            <a:off x="839416" y="2204864"/>
            <a:ext cx="1914435" cy="400110"/>
          </a:xfrm>
          <a:prstGeom prst="rect">
            <a:avLst/>
          </a:prstGeom>
          <a:noFill/>
        </p:spPr>
        <p:txBody>
          <a:bodyPr wrap="none" rtlCol="0">
            <a:spAutoFit/>
          </a:bodyPr>
          <a:lstStyle/>
          <a:p>
            <a:r>
              <a:rPr lang="en-IN" sz="2000" b="1" dirty="0">
                <a:latin typeface="Calibri" panose="020F0502020204030204" pitchFamily="34" charset="0"/>
                <a:ea typeface="Calibri" panose="020F0502020204030204" pitchFamily="34" charset="0"/>
                <a:cs typeface="Calibri" panose="020F0502020204030204" pitchFamily="34" charset="0"/>
              </a:rPr>
              <a:t>Frequency Table</a:t>
            </a:r>
          </a:p>
        </p:txBody>
      </p:sp>
      <p:sp>
        <p:nvSpPr>
          <p:cNvPr id="7" name="TextBox 6">
            <a:extLst>
              <a:ext uri="{FF2B5EF4-FFF2-40B4-BE49-F238E27FC236}">
                <a16:creationId xmlns:a16="http://schemas.microsoft.com/office/drawing/2014/main" id="{9A8F6E51-8C16-EAFE-370F-C05E4790170E}"/>
              </a:ext>
            </a:extLst>
          </p:cNvPr>
          <p:cNvSpPr txBox="1"/>
          <p:nvPr/>
        </p:nvSpPr>
        <p:spPr>
          <a:xfrm>
            <a:off x="7518971" y="2204864"/>
            <a:ext cx="1274901" cy="400110"/>
          </a:xfrm>
          <a:prstGeom prst="rect">
            <a:avLst/>
          </a:prstGeom>
          <a:noFill/>
        </p:spPr>
        <p:txBody>
          <a:bodyPr wrap="none" rtlCol="0">
            <a:spAutoFit/>
          </a:bodyPr>
          <a:lstStyle/>
          <a:p>
            <a:r>
              <a:rPr lang="en-IN" sz="2000" b="1" dirty="0">
                <a:latin typeface="Calibri" panose="020F0502020204030204" pitchFamily="34" charset="0"/>
                <a:ea typeface="Calibri" panose="020F0502020204030204" pitchFamily="34" charset="0"/>
                <a:cs typeface="Calibri" panose="020F0502020204030204" pitchFamily="34" charset="0"/>
              </a:rPr>
              <a:t>Histogram</a:t>
            </a:r>
          </a:p>
        </p:txBody>
      </p:sp>
      <p:sp>
        <p:nvSpPr>
          <p:cNvPr id="22" name="Rectangle 21">
            <a:extLst>
              <a:ext uri="{FF2B5EF4-FFF2-40B4-BE49-F238E27FC236}">
                <a16:creationId xmlns:a16="http://schemas.microsoft.com/office/drawing/2014/main" id="{A5343A4A-045D-2768-09E2-F1FCCCA4A8B9}"/>
              </a:ext>
            </a:extLst>
          </p:cNvPr>
          <p:cNvSpPr/>
          <p:nvPr/>
        </p:nvSpPr>
        <p:spPr>
          <a:xfrm>
            <a:off x="9973167" y="3635796"/>
            <a:ext cx="864097" cy="796484"/>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23" name="Rectangle 22">
            <a:extLst>
              <a:ext uri="{FF2B5EF4-FFF2-40B4-BE49-F238E27FC236}">
                <a16:creationId xmlns:a16="http://schemas.microsoft.com/office/drawing/2014/main" id="{F22FC02F-5BB5-6F10-A88B-6B252A6D4D68}"/>
              </a:ext>
            </a:extLst>
          </p:cNvPr>
          <p:cNvSpPr/>
          <p:nvPr/>
        </p:nvSpPr>
        <p:spPr>
          <a:xfrm>
            <a:off x="9037063" y="3655340"/>
            <a:ext cx="864097" cy="796484"/>
          </a:xfrm>
          <a:prstGeom prst="rect">
            <a:avLst/>
          </a:prstGeom>
          <a:solidFill>
            <a:srgbClr val="92D050"/>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24" name="Rectangle 23">
            <a:extLst>
              <a:ext uri="{FF2B5EF4-FFF2-40B4-BE49-F238E27FC236}">
                <a16:creationId xmlns:a16="http://schemas.microsoft.com/office/drawing/2014/main" id="{73439FEF-1561-FC98-1DED-8ADC796AC67D}"/>
              </a:ext>
            </a:extLst>
          </p:cNvPr>
          <p:cNvSpPr/>
          <p:nvPr/>
        </p:nvSpPr>
        <p:spPr>
          <a:xfrm>
            <a:off x="8040216" y="3886982"/>
            <a:ext cx="924840" cy="534807"/>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25" name="Rectangle 24">
            <a:extLst>
              <a:ext uri="{FF2B5EF4-FFF2-40B4-BE49-F238E27FC236}">
                <a16:creationId xmlns:a16="http://schemas.microsoft.com/office/drawing/2014/main" id="{36A011E6-571E-A398-B78B-7E41F0ACC199}"/>
              </a:ext>
            </a:extLst>
          </p:cNvPr>
          <p:cNvSpPr/>
          <p:nvPr/>
        </p:nvSpPr>
        <p:spPr>
          <a:xfrm>
            <a:off x="7104111" y="4143240"/>
            <a:ext cx="864097" cy="289040"/>
          </a:xfrm>
          <a:prstGeom prst="rect">
            <a:avLst/>
          </a:prstGeom>
          <a:solidFill>
            <a:srgbClr val="00B0F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26" name="Rectangle 25">
            <a:extLst>
              <a:ext uri="{FF2B5EF4-FFF2-40B4-BE49-F238E27FC236}">
                <a16:creationId xmlns:a16="http://schemas.microsoft.com/office/drawing/2014/main" id="{E8F8CAE2-C137-A2F2-64CE-9B4C39587D4E}"/>
              </a:ext>
            </a:extLst>
          </p:cNvPr>
          <p:cNvSpPr/>
          <p:nvPr/>
        </p:nvSpPr>
        <p:spPr>
          <a:xfrm>
            <a:off x="6096000" y="2779611"/>
            <a:ext cx="936104" cy="1671085"/>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27" name="Rectangle 26">
            <a:extLst>
              <a:ext uri="{FF2B5EF4-FFF2-40B4-BE49-F238E27FC236}">
                <a16:creationId xmlns:a16="http://schemas.microsoft.com/office/drawing/2014/main" id="{BA3E7BF5-90D1-1DE2-5EB3-C5CB40AEA621}"/>
              </a:ext>
            </a:extLst>
          </p:cNvPr>
          <p:cNvSpPr/>
          <p:nvPr/>
        </p:nvSpPr>
        <p:spPr>
          <a:xfrm>
            <a:off x="5159896" y="2996952"/>
            <a:ext cx="864094" cy="1453744"/>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grpSp>
        <p:nvGrpSpPr>
          <p:cNvPr id="28" name="Group 27">
            <a:extLst>
              <a:ext uri="{FF2B5EF4-FFF2-40B4-BE49-F238E27FC236}">
                <a16:creationId xmlns:a16="http://schemas.microsoft.com/office/drawing/2014/main" id="{0C0F0A98-6DB6-C497-2621-C468BAF3CBC6}"/>
              </a:ext>
            </a:extLst>
          </p:cNvPr>
          <p:cNvGrpSpPr/>
          <p:nvPr/>
        </p:nvGrpSpPr>
        <p:grpSpPr>
          <a:xfrm>
            <a:off x="4786203" y="2574197"/>
            <a:ext cx="6566381" cy="2245833"/>
            <a:chOff x="4786203" y="2574197"/>
            <a:chExt cx="6566381" cy="2245833"/>
          </a:xfrm>
        </p:grpSpPr>
        <p:grpSp>
          <p:nvGrpSpPr>
            <p:cNvPr id="29" name="Group 28">
              <a:extLst>
                <a:ext uri="{FF2B5EF4-FFF2-40B4-BE49-F238E27FC236}">
                  <a16:creationId xmlns:a16="http://schemas.microsoft.com/office/drawing/2014/main" id="{67E8437F-7C5F-8396-53BD-1305692BDCCE}"/>
                </a:ext>
              </a:extLst>
            </p:cNvPr>
            <p:cNvGrpSpPr/>
            <p:nvPr/>
          </p:nvGrpSpPr>
          <p:grpSpPr>
            <a:xfrm>
              <a:off x="5159896" y="2574197"/>
              <a:ext cx="6192688" cy="2245833"/>
              <a:chOff x="5231904" y="4149080"/>
              <a:chExt cx="6192688" cy="1982153"/>
            </a:xfrm>
          </p:grpSpPr>
          <p:grpSp>
            <p:nvGrpSpPr>
              <p:cNvPr id="31" name="Group 30">
                <a:extLst>
                  <a:ext uri="{FF2B5EF4-FFF2-40B4-BE49-F238E27FC236}">
                    <a16:creationId xmlns:a16="http://schemas.microsoft.com/office/drawing/2014/main" id="{76930B8D-4289-684B-BB89-7B9225C593CE}"/>
                  </a:ext>
                </a:extLst>
              </p:cNvPr>
              <p:cNvGrpSpPr/>
              <p:nvPr/>
            </p:nvGrpSpPr>
            <p:grpSpPr>
              <a:xfrm>
                <a:off x="5231904" y="4149080"/>
                <a:ext cx="6192688" cy="1656184"/>
                <a:chOff x="6456040" y="2708920"/>
                <a:chExt cx="4608512" cy="3096344"/>
              </a:xfrm>
            </p:grpSpPr>
            <p:cxnSp>
              <p:nvCxnSpPr>
                <p:cNvPr id="33" name="Straight Connector 32">
                  <a:extLst>
                    <a:ext uri="{FF2B5EF4-FFF2-40B4-BE49-F238E27FC236}">
                      <a16:creationId xmlns:a16="http://schemas.microsoft.com/office/drawing/2014/main" id="{411F6EA8-ED2C-EB30-7E76-281C7AC3908F}"/>
                    </a:ext>
                  </a:extLst>
                </p:cNvPr>
                <p:cNvCxnSpPr/>
                <p:nvPr/>
              </p:nvCxnSpPr>
              <p:spPr>
                <a:xfrm>
                  <a:off x="6456040" y="2708920"/>
                  <a:ext cx="0" cy="309634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DAED92A-2581-ACA1-3B7D-10A57108298C}"/>
                    </a:ext>
                  </a:extLst>
                </p:cNvPr>
                <p:cNvCxnSpPr/>
                <p:nvPr/>
              </p:nvCxnSpPr>
              <p:spPr>
                <a:xfrm>
                  <a:off x="6456040" y="5805264"/>
                  <a:ext cx="460851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2" name="TextBox 31">
                <a:extLst>
                  <a:ext uri="{FF2B5EF4-FFF2-40B4-BE49-F238E27FC236}">
                    <a16:creationId xmlns:a16="http://schemas.microsoft.com/office/drawing/2014/main" id="{E134F780-3CF3-6FEE-49D5-C10F0584FDC6}"/>
                  </a:ext>
                </a:extLst>
              </p:cNvPr>
              <p:cNvSpPr txBox="1"/>
              <p:nvPr/>
            </p:nvSpPr>
            <p:spPr>
              <a:xfrm>
                <a:off x="5303912" y="5805264"/>
                <a:ext cx="5721438" cy="325969"/>
              </a:xfrm>
              <a:prstGeom prst="rect">
                <a:avLst/>
              </a:prstGeom>
              <a:noFill/>
            </p:spPr>
            <p:txBody>
              <a:bodyPr wrap="none" rtlCol="0">
                <a:spAutoFit/>
              </a:bodyPr>
              <a:lstStyle/>
              <a:p>
                <a:r>
                  <a:rPr lang="en-IN" dirty="0">
                    <a:latin typeface="Calibri" panose="020F0502020204030204" pitchFamily="34" charset="0"/>
                    <a:ea typeface="Calibri" panose="020F0502020204030204" pitchFamily="34" charset="0"/>
                    <a:cs typeface="Calibri" panose="020F0502020204030204" pitchFamily="34" charset="0"/>
                  </a:rPr>
                  <a:t>  0-9          10-19          20-29       30-39          40-49       50-59</a:t>
                </a:r>
              </a:p>
            </p:txBody>
          </p:sp>
        </p:grpSp>
        <p:sp>
          <p:nvSpPr>
            <p:cNvPr id="30" name="TextBox 29">
              <a:extLst>
                <a:ext uri="{FF2B5EF4-FFF2-40B4-BE49-F238E27FC236}">
                  <a16:creationId xmlns:a16="http://schemas.microsoft.com/office/drawing/2014/main" id="{F7FEDEFF-FCDA-FB10-BB7B-8F8382D0E5F2}"/>
                </a:ext>
              </a:extLst>
            </p:cNvPr>
            <p:cNvSpPr txBox="1"/>
            <p:nvPr/>
          </p:nvSpPr>
          <p:spPr>
            <a:xfrm>
              <a:off x="4786203" y="2656073"/>
              <a:ext cx="301686" cy="2031325"/>
            </a:xfrm>
            <a:prstGeom prst="rect">
              <a:avLst/>
            </a:prstGeom>
            <a:noFill/>
          </p:spPr>
          <p:txBody>
            <a:bodyPr wrap="none" rtlCol="0">
              <a:spAutoFit/>
            </a:bodyPr>
            <a:lstStyle/>
            <a:p>
              <a:r>
                <a:rPr lang="en-IN" dirty="0">
                  <a:latin typeface="Calibri" panose="020F0502020204030204" pitchFamily="34" charset="0"/>
                  <a:ea typeface="Calibri" panose="020F0502020204030204" pitchFamily="34" charset="0"/>
                  <a:cs typeface="Calibri" panose="020F0502020204030204" pitchFamily="34" charset="0"/>
                </a:rPr>
                <a:t>6</a:t>
              </a:r>
            </a:p>
            <a:p>
              <a:r>
                <a:rPr lang="en-IN" dirty="0">
                  <a:latin typeface="Calibri" panose="020F0502020204030204" pitchFamily="34" charset="0"/>
                  <a:ea typeface="Calibri" panose="020F0502020204030204" pitchFamily="34" charset="0"/>
                  <a:cs typeface="Calibri" panose="020F0502020204030204" pitchFamily="34" charset="0"/>
                </a:rPr>
                <a:t>5</a:t>
              </a:r>
            </a:p>
            <a:p>
              <a:r>
                <a:rPr lang="en-IN" dirty="0">
                  <a:latin typeface="Calibri" panose="020F0502020204030204" pitchFamily="34" charset="0"/>
                  <a:ea typeface="Calibri" panose="020F0502020204030204" pitchFamily="34" charset="0"/>
                  <a:cs typeface="Calibri" panose="020F0502020204030204" pitchFamily="34" charset="0"/>
                </a:rPr>
                <a:t>4</a:t>
              </a:r>
            </a:p>
            <a:p>
              <a:r>
                <a:rPr lang="en-IN" dirty="0">
                  <a:latin typeface="Calibri" panose="020F0502020204030204" pitchFamily="34" charset="0"/>
                  <a:ea typeface="Calibri" panose="020F0502020204030204" pitchFamily="34" charset="0"/>
                  <a:cs typeface="Calibri" panose="020F0502020204030204" pitchFamily="34" charset="0"/>
                </a:rPr>
                <a:t>3</a:t>
              </a:r>
            </a:p>
            <a:p>
              <a:r>
                <a:rPr lang="en-IN" dirty="0">
                  <a:latin typeface="Calibri" panose="020F0502020204030204" pitchFamily="34" charset="0"/>
                  <a:ea typeface="Calibri" panose="020F0502020204030204" pitchFamily="34" charset="0"/>
                  <a:cs typeface="Calibri" panose="020F0502020204030204" pitchFamily="34" charset="0"/>
                </a:rPr>
                <a:t>2</a:t>
              </a:r>
            </a:p>
            <a:p>
              <a:r>
                <a:rPr lang="en-IN" dirty="0">
                  <a:latin typeface="Calibri" panose="020F0502020204030204" pitchFamily="34" charset="0"/>
                  <a:ea typeface="Calibri" panose="020F0502020204030204" pitchFamily="34" charset="0"/>
                  <a:cs typeface="Calibri" panose="020F0502020204030204" pitchFamily="34" charset="0"/>
                </a:rPr>
                <a:t>1</a:t>
              </a:r>
            </a:p>
            <a:p>
              <a:endParaRPr lang="en-IN" dirty="0">
                <a:latin typeface="Calibri" panose="020F0502020204030204" pitchFamily="34" charset="0"/>
                <a:ea typeface="Calibri" panose="020F0502020204030204" pitchFamily="34" charset="0"/>
                <a:cs typeface="Calibri" panose="020F0502020204030204" pitchFamily="34" charset="0"/>
              </a:endParaRPr>
            </a:p>
          </p:txBody>
        </p:sp>
      </p:grpSp>
      <p:sp>
        <p:nvSpPr>
          <p:cNvPr id="2" name="Title 1">
            <a:extLst>
              <a:ext uri="{FF2B5EF4-FFF2-40B4-BE49-F238E27FC236}">
                <a16:creationId xmlns:a16="http://schemas.microsoft.com/office/drawing/2014/main" id="{EAE20127-CFB7-D9E2-4E32-461C238BD44B}"/>
              </a:ext>
            </a:extLst>
          </p:cNvPr>
          <p:cNvSpPr txBox="1">
            <a:spLocks/>
          </p:cNvSpPr>
          <p:nvPr/>
        </p:nvSpPr>
        <p:spPr>
          <a:xfrm>
            <a:off x="609600" y="139273"/>
            <a:ext cx="10972800" cy="751730"/>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a:lstStyle>
          <a:p>
            <a:r>
              <a:rPr lang="en-IN" sz="3600" b="1" dirty="0">
                <a:latin typeface="Calibri" panose="020F0502020204030204" pitchFamily="34" charset="0"/>
                <a:ea typeface="Calibri" panose="020F0502020204030204" pitchFamily="34" charset="0"/>
                <a:cs typeface="Calibri" panose="020F0502020204030204" pitchFamily="34" charset="0"/>
              </a:rPr>
              <a:t>Histogram</a:t>
            </a:r>
          </a:p>
        </p:txBody>
      </p:sp>
    </p:spTree>
    <p:extLst>
      <p:ext uri="{BB962C8B-B14F-4D97-AF65-F5344CB8AC3E}">
        <p14:creationId xmlns:p14="http://schemas.microsoft.com/office/powerpoint/2010/main" val="1953783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1000"/>
                                        <p:tgtEl>
                                          <p:spTgt spid="28"/>
                                        </p:tgtEl>
                                      </p:cBhvr>
                                    </p:animEffect>
                                    <p:anim calcmode="lin" valueType="num">
                                      <p:cBhvr>
                                        <p:cTn id="33" dur="1000" fill="hold"/>
                                        <p:tgtEl>
                                          <p:spTgt spid="28"/>
                                        </p:tgtEl>
                                        <p:attrNameLst>
                                          <p:attrName>ppt_x</p:attrName>
                                        </p:attrNameLst>
                                      </p:cBhvr>
                                      <p:tavLst>
                                        <p:tav tm="0">
                                          <p:val>
                                            <p:strVal val="#ppt_x"/>
                                          </p:val>
                                        </p:tav>
                                        <p:tav tm="100000">
                                          <p:val>
                                            <p:strVal val="#ppt_x"/>
                                          </p:val>
                                        </p:tav>
                                      </p:tavLst>
                                    </p:anim>
                                    <p:anim calcmode="lin" valueType="num">
                                      <p:cBhvr>
                                        <p:cTn id="34"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down)">
                                      <p:cBhvr>
                                        <p:cTn id="39" dur="500"/>
                                        <p:tgtEl>
                                          <p:spTgt spid="27"/>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wipe(down)">
                                      <p:cBhvr>
                                        <p:cTn id="44" dur="500"/>
                                        <p:tgtEl>
                                          <p:spTgt spid="26"/>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wipe(down)">
                                      <p:cBhvr>
                                        <p:cTn id="49" dur="500"/>
                                        <p:tgtEl>
                                          <p:spTgt spid="25"/>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wipe(down)">
                                      <p:cBhvr>
                                        <p:cTn id="54" dur="500"/>
                                        <p:tgtEl>
                                          <p:spTgt spid="24"/>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wipe(down)">
                                      <p:cBhvr>
                                        <p:cTn id="59" dur="500"/>
                                        <p:tgtEl>
                                          <p:spTgt spid="23"/>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wipe(down)">
                                      <p:cBhvr>
                                        <p:cTn id="6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7" grpId="0"/>
      <p:bldP spid="22" grpId="0" animBg="1"/>
      <p:bldP spid="23" grpId="0" animBg="1"/>
      <p:bldP spid="24" grpId="0" animBg="1"/>
      <p:bldP spid="25" grpId="0" animBg="1"/>
      <p:bldP spid="26" grpId="0" animBg="1"/>
      <p:bldP spid="2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C97D7112-D694-84C1-08CE-01F85E48FBDF}"/>
              </a:ext>
            </a:extLst>
          </p:cNvPr>
          <p:cNvSpPr>
            <a:spLocks noGrp="1"/>
          </p:cNvSpPr>
          <p:nvPr>
            <p:ph type="body" sz="quarter" idx="15"/>
          </p:nvPr>
        </p:nvSpPr>
        <p:spPr>
          <a:xfrm>
            <a:off x="1137953" y="951723"/>
            <a:ext cx="1798955" cy="1397029"/>
          </a:xfrm>
        </p:spPr>
        <p:txBody>
          <a:bodyPr/>
          <a:lstStyle/>
          <a:p>
            <a:endParaRPr lang="en-IN" dirty="0"/>
          </a:p>
        </p:txBody>
      </p:sp>
      <p:sp>
        <p:nvSpPr>
          <p:cNvPr id="7" name="Text Placeholder 6">
            <a:extLst>
              <a:ext uri="{FF2B5EF4-FFF2-40B4-BE49-F238E27FC236}">
                <a16:creationId xmlns:a16="http://schemas.microsoft.com/office/drawing/2014/main" id="{3F32814D-E945-2215-D5EC-3EDA76F79A6D}"/>
              </a:ext>
            </a:extLst>
          </p:cNvPr>
          <p:cNvSpPr>
            <a:spLocks noGrp="1"/>
          </p:cNvSpPr>
          <p:nvPr>
            <p:ph type="body" sz="quarter" idx="14"/>
          </p:nvPr>
        </p:nvSpPr>
        <p:spPr>
          <a:xfrm>
            <a:off x="9281160" y="4320073"/>
            <a:ext cx="1798955" cy="1419443"/>
          </a:xfrm>
        </p:spPr>
        <p:txBody>
          <a:bodyPr/>
          <a:lstStyle/>
          <a:p>
            <a:endParaRPr lang="en-IN" dirty="0"/>
          </a:p>
        </p:txBody>
      </p:sp>
      <p:sp>
        <p:nvSpPr>
          <p:cNvPr id="2" name="Title 1">
            <a:extLst>
              <a:ext uri="{FF2B5EF4-FFF2-40B4-BE49-F238E27FC236}">
                <a16:creationId xmlns:a16="http://schemas.microsoft.com/office/drawing/2014/main" id="{9CAF1498-DA8F-86CB-A0EE-3DB382013812}"/>
              </a:ext>
            </a:extLst>
          </p:cNvPr>
          <p:cNvSpPr>
            <a:spLocks noGrp="1"/>
          </p:cNvSpPr>
          <p:nvPr>
            <p:ph type="title"/>
          </p:nvPr>
        </p:nvSpPr>
        <p:spPr>
          <a:xfrm>
            <a:off x="1444010" y="2257724"/>
            <a:ext cx="9370170" cy="1901825"/>
          </a:xfrm>
        </p:spPr>
        <p:txBody>
          <a:bodyPr/>
          <a:lstStyle/>
          <a:p>
            <a:pPr algn="ctr"/>
            <a:r>
              <a:rPr lang="en-IN" dirty="0">
                <a:latin typeface="Arial Rounded MT Bold" panose="020F0704030504030204" pitchFamily="34" charset="0"/>
              </a:rPr>
              <a:t>MEASURE OF CENTRAL TENDENCY</a:t>
            </a:r>
            <a:endParaRPr lang="en-US" sz="4000" b="1" dirty="0">
              <a:ln w="12700" cmpd="sng">
                <a:solidFill>
                  <a:schemeClr val="tx1"/>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Tree>
    <p:extLst>
      <p:ext uri="{BB962C8B-B14F-4D97-AF65-F5344CB8AC3E}">
        <p14:creationId xmlns:p14="http://schemas.microsoft.com/office/powerpoint/2010/main" val="13093143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3AC4210-CB3B-222B-F867-2605389F621A}"/>
              </a:ext>
            </a:extLst>
          </p:cNvPr>
          <p:cNvSpPr txBox="1">
            <a:spLocks/>
          </p:cNvSpPr>
          <p:nvPr/>
        </p:nvSpPr>
        <p:spPr>
          <a:xfrm>
            <a:off x="609600" y="139273"/>
            <a:ext cx="10972800" cy="751730"/>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a:lstStyle>
          <a:p>
            <a:r>
              <a:rPr lang="en-IN" sz="3600" b="1" dirty="0">
                <a:latin typeface="Calibri" panose="020F0502020204030204" pitchFamily="34" charset="0"/>
                <a:ea typeface="Calibri" panose="020F0502020204030204" pitchFamily="34" charset="0"/>
                <a:cs typeface="Calibri" panose="020F0502020204030204" pitchFamily="34" charset="0"/>
              </a:rPr>
              <a:t>Measures Of Centre</a:t>
            </a:r>
          </a:p>
        </p:txBody>
      </p:sp>
      <p:sp>
        <p:nvSpPr>
          <p:cNvPr id="8" name="TextBox 7">
            <a:extLst>
              <a:ext uri="{FF2B5EF4-FFF2-40B4-BE49-F238E27FC236}">
                <a16:creationId xmlns:a16="http://schemas.microsoft.com/office/drawing/2014/main" id="{1D4479C4-0273-4F29-59A4-176E15F8BF38}"/>
              </a:ext>
            </a:extLst>
          </p:cNvPr>
          <p:cNvSpPr txBox="1"/>
          <p:nvPr/>
        </p:nvSpPr>
        <p:spPr>
          <a:xfrm>
            <a:off x="1670178" y="1154276"/>
            <a:ext cx="8425543" cy="1938992"/>
          </a:xfrm>
          <a:prstGeom prst="rect">
            <a:avLst/>
          </a:prstGeom>
          <a:noFill/>
        </p:spPr>
        <p:txBody>
          <a:bodyPr wrap="square">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A measure of Centre is a value at the Centre or middle of a data set.</a:t>
            </a:r>
          </a:p>
          <a:p>
            <a:endParaRPr lang="en-US" sz="2000" dirty="0">
              <a:latin typeface="Calibri" panose="020F0502020204030204" pitchFamily="34" charset="0"/>
              <a:ea typeface="Calibri" panose="020F0502020204030204" pitchFamily="34" charset="0"/>
              <a:cs typeface="Calibri" panose="020F0502020204030204" pitchFamily="34" charset="0"/>
            </a:endParaRPr>
          </a:p>
          <a:p>
            <a:pPr lvl="1"/>
            <a:r>
              <a:rPr lang="en-IN" sz="2000" dirty="0">
                <a:latin typeface="Calibri" panose="020F0502020204030204" pitchFamily="34" charset="0"/>
                <a:ea typeface="Calibri" panose="020F0502020204030204" pitchFamily="34" charset="0"/>
                <a:cs typeface="Calibri" panose="020F0502020204030204" pitchFamily="34" charset="0"/>
              </a:rPr>
              <a:t>• Mean </a:t>
            </a:r>
          </a:p>
          <a:p>
            <a:pPr lvl="1"/>
            <a:r>
              <a:rPr lang="en-IN" sz="2000" dirty="0">
                <a:latin typeface="Calibri" panose="020F0502020204030204" pitchFamily="34" charset="0"/>
                <a:ea typeface="Calibri" panose="020F0502020204030204" pitchFamily="34" charset="0"/>
                <a:cs typeface="Calibri" panose="020F0502020204030204" pitchFamily="34" charset="0"/>
              </a:rPr>
              <a:t>• Median </a:t>
            </a:r>
          </a:p>
          <a:p>
            <a:pPr lvl="1"/>
            <a:r>
              <a:rPr lang="en-IN" sz="2000" dirty="0">
                <a:latin typeface="Calibri" panose="020F0502020204030204" pitchFamily="34" charset="0"/>
                <a:ea typeface="Calibri" panose="020F0502020204030204" pitchFamily="34" charset="0"/>
                <a:cs typeface="Calibri" panose="020F0502020204030204" pitchFamily="34" charset="0"/>
              </a:rPr>
              <a:t>• Mode </a:t>
            </a:r>
          </a:p>
          <a:p>
            <a:pPr lvl="1"/>
            <a:r>
              <a:rPr lang="en-IN" sz="2000" dirty="0">
                <a:latin typeface="Calibri" panose="020F0502020204030204" pitchFamily="34" charset="0"/>
                <a:ea typeface="Calibri" panose="020F0502020204030204" pitchFamily="34" charset="0"/>
                <a:cs typeface="Calibri" panose="020F0502020204030204" pitchFamily="34" charset="0"/>
              </a:rPr>
              <a:t>• Mid-range</a:t>
            </a:r>
          </a:p>
        </p:txBody>
      </p:sp>
    </p:spTree>
    <p:extLst>
      <p:ext uri="{BB962C8B-B14F-4D97-AF65-F5344CB8AC3E}">
        <p14:creationId xmlns:p14="http://schemas.microsoft.com/office/powerpoint/2010/main" val="1481818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AD6298-D8BD-4C04-1A26-BE949760C6D6}"/>
              </a:ext>
            </a:extLst>
          </p:cNvPr>
          <p:cNvSpPr txBox="1"/>
          <p:nvPr/>
        </p:nvSpPr>
        <p:spPr>
          <a:xfrm>
            <a:off x="2808516" y="354564"/>
            <a:ext cx="7632440" cy="954107"/>
          </a:xfrm>
          <a:prstGeom prst="rect">
            <a:avLst/>
          </a:prstGeom>
          <a:noFill/>
        </p:spPr>
        <p:txBody>
          <a:bodyPr wrap="square" rtlCol="0">
            <a:spAutoFit/>
          </a:bodyPr>
          <a:lstStyle/>
          <a:p>
            <a:r>
              <a:rPr lang="en-IN" sz="2800" dirty="0">
                <a:latin typeface="Calibri" panose="020F0502020204030204" pitchFamily="34" charset="0"/>
                <a:ea typeface="Calibri" panose="020F0502020204030204" pitchFamily="34" charset="0"/>
                <a:cs typeface="Calibri" panose="020F0502020204030204" pitchFamily="34" charset="0"/>
              </a:rPr>
              <a:t>Overview Of </a:t>
            </a:r>
            <a:r>
              <a:rPr lang="en-IN" sz="2800" i="0" dirty="0">
                <a:solidFill>
                  <a:srgbClr val="272C37"/>
                </a:solidFill>
                <a:effectLst/>
                <a:latin typeface="Calibri" panose="020F0502020204030204" pitchFamily="34" charset="0"/>
                <a:ea typeface="Calibri" panose="020F0502020204030204" pitchFamily="34" charset="0"/>
                <a:cs typeface="Calibri" panose="020F0502020204030204" pitchFamily="34" charset="0"/>
              </a:rPr>
              <a:t>Inferential Statistics</a:t>
            </a:r>
          </a:p>
          <a:p>
            <a:endParaRPr lang="en-IN" sz="2800" dirty="0">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F7B20F91-6176-CEB2-00C0-21F6C3B5F6A9}"/>
              </a:ext>
            </a:extLst>
          </p:cNvPr>
          <p:cNvSpPr txBox="1"/>
          <p:nvPr/>
        </p:nvSpPr>
        <p:spPr>
          <a:xfrm>
            <a:off x="911424" y="1274126"/>
            <a:ext cx="10153128" cy="4708981"/>
          </a:xfrm>
          <a:prstGeom prst="rect">
            <a:avLst/>
          </a:prstGeom>
          <a:noFill/>
        </p:spPr>
        <p:txBody>
          <a:bodyPr wrap="square">
            <a:spAutoFit/>
          </a:bodyPr>
          <a:lstStyle/>
          <a:p>
            <a:r>
              <a:rPr lang="en-US" sz="2000" b="0" i="0" dirty="0">
                <a:solidFill>
                  <a:srgbClr val="00B050"/>
                </a:solidFill>
                <a:effectLst/>
                <a:latin typeface="Calibri" panose="020F0502020204030204" pitchFamily="34" charset="0"/>
                <a:ea typeface="Calibri" panose="020F0502020204030204" pitchFamily="34" charset="0"/>
                <a:cs typeface="Calibri" panose="020F0502020204030204" pitchFamily="34" charset="0"/>
              </a:rPr>
              <a:t>Inferential statistics </a:t>
            </a:r>
            <a:r>
              <a:rPr lang="en-US" sz="2000" b="0" i="0" dirty="0">
                <a:solidFill>
                  <a:srgbClr val="51565E"/>
                </a:solidFill>
                <a:effectLst/>
                <a:latin typeface="Calibri" panose="020F0502020204030204" pitchFamily="34" charset="0"/>
                <a:ea typeface="Calibri" panose="020F0502020204030204" pitchFamily="34" charset="0"/>
                <a:cs typeface="Calibri" panose="020F0502020204030204" pitchFamily="34" charset="0"/>
              </a:rPr>
              <a:t>involves drawing conclusions about populations by examining samples. It allows us to make inferences about the entire set, including specific examples within it, based on information obtained from a subset of examples.</a:t>
            </a:r>
          </a:p>
          <a:p>
            <a:endParaRPr lang="en-US" sz="2000" dirty="0">
              <a:solidFill>
                <a:srgbClr val="51565E"/>
              </a:solidFill>
              <a:latin typeface="Calibri" panose="020F0502020204030204" pitchFamily="34" charset="0"/>
              <a:ea typeface="Calibri" panose="020F0502020204030204" pitchFamily="34" charset="0"/>
              <a:cs typeface="Calibri" panose="020F0502020204030204" pitchFamily="34" charset="0"/>
            </a:endParaRPr>
          </a:p>
          <a:p>
            <a:r>
              <a:rPr lang="en-US" sz="2000" dirty="0">
                <a:latin typeface="Calibri" panose="020F0502020204030204" pitchFamily="34" charset="0"/>
                <a:ea typeface="Calibri" panose="020F0502020204030204" pitchFamily="34" charset="0"/>
                <a:cs typeface="Calibri" panose="020F0502020204030204" pitchFamily="34" charset="0"/>
              </a:rPr>
              <a:t>Inferential statistics consists of methods that use sample results to help make decisions or predictions about a population</a:t>
            </a:r>
            <a:r>
              <a:rPr lang="en-US" sz="2000" dirty="0">
                <a:solidFill>
                  <a:srgbClr val="51565E"/>
                </a:solidFill>
                <a:latin typeface="Calibri" panose="020F0502020204030204" pitchFamily="34" charset="0"/>
                <a:ea typeface="Calibri" panose="020F0502020204030204" pitchFamily="34" charset="0"/>
                <a:cs typeface="Calibri" panose="020F0502020204030204" pitchFamily="34" charset="0"/>
              </a:rPr>
              <a:t>.</a:t>
            </a:r>
          </a:p>
          <a:p>
            <a:endParaRPr lang="en-US" sz="2000" b="0" i="0" dirty="0">
              <a:solidFill>
                <a:srgbClr val="00B050"/>
              </a:solidFill>
              <a:effectLst/>
              <a:latin typeface="Calibri" panose="020F0502020204030204" pitchFamily="34" charset="0"/>
              <a:ea typeface="Calibri" panose="020F0502020204030204" pitchFamily="34" charset="0"/>
              <a:cs typeface="Calibri" panose="020F0502020204030204" pitchFamily="34" charset="0"/>
            </a:endParaRPr>
          </a:p>
          <a:p>
            <a:r>
              <a:rPr lang="en-US" sz="2000" b="1" dirty="0">
                <a:latin typeface="Calibri" panose="020F0502020204030204" pitchFamily="34" charset="0"/>
                <a:ea typeface="Calibri" panose="020F0502020204030204" pitchFamily="34" charset="0"/>
                <a:cs typeface="Calibri" panose="020F0502020204030204" pitchFamily="34" charset="0"/>
              </a:rPr>
              <a:t>I</a:t>
            </a:r>
            <a:r>
              <a:rPr lang="en-US" sz="2000" b="1" i="0" dirty="0">
                <a:effectLst/>
                <a:latin typeface="Calibri" panose="020F0502020204030204" pitchFamily="34" charset="0"/>
                <a:ea typeface="Calibri" panose="020F0502020204030204" pitchFamily="34" charset="0"/>
                <a:cs typeface="Calibri" panose="020F0502020204030204" pitchFamily="34" charset="0"/>
              </a:rPr>
              <a:t>nferential Statistics consists of</a:t>
            </a:r>
            <a:endParaRPr lang="en-US" sz="2000" b="1" dirty="0">
              <a:latin typeface="Calibri" panose="020F0502020204030204" pitchFamily="34" charset="0"/>
              <a:ea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en-IN" sz="2000" dirty="0">
                <a:latin typeface="Calibri" panose="020F0502020204030204" pitchFamily="34" charset="0"/>
                <a:ea typeface="Calibri" panose="020F0502020204030204" pitchFamily="34" charset="0"/>
                <a:cs typeface="Calibri" panose="020F0502020204030204" pitchFamily="34" charset="0"/>
              </a:rPr>
              <a:t>Hypothesis testing </a:t>
            </a:r>
          </a:p>
          <a:p>
            <a:pPr lvl="1"/>
            <a:endParaRPr lang="en-IN" sz="2000" dirty="0">
              <a:latin typeface="Calibri" panose="020F0502020204030204" pitchFamily="34" charset="0"/>
              <a:ea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en-IN" sz="2000" dirty="0">
                <a:latin typeface="Calibri" panose="020F0502020204030204" pitchFamily="34" charset="0"/>
                <a:ea typeface="Calibri" panose="020F0502020204030204" pitchFamily="34" charset="0"/>
                <a:cs typeface="Calibri" panose="020F0502020204030204" pitchFamily="34" charset="0"/>
              </a:rPr>
              <a:t>ANOVA </a:t>
            </a:r>
          </a:p>
          <a:p>
            <a:pPr lvl="1"/>
            <a:endParaRPr lang="en-IN" sz="2000" dirty="0">
              <a:latin typeface="Calibri" panose="020F0502020204030204" pitchFamily="34" charset="0"/>
              <a:ea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en-IN" sz="2000" dirty="0">
                <a:latin typeface="Calibri" panose="020F0502020204030204" pitchFamily="34" charset="0"/>
                <a:ea typeface="Calibri" panose="020F0502020204030204" pitchFamily="34" charset="0"/>
                <a:cs typeface="Calibri" panose="020F0502020204030204" pitchFamily="34" charset="0"/>
              </a:rPr>
              <a:t>Chi-Squared Tests </a:t>
            </a:r>
          </a:p>
          <a:p>
            <a:pPr lvl="1"/>
            <a:endParaRPr lang="en-IN" sz="2000" dirty="0">
              <a:latin typeface="Calibri" panose="020F0502020204030204" pitchFamily="34" charset="0"/>
              <a:ea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en-IN" sz="2000" dirty="0">
                <a:latin typeface="Calibri" panose="020F0502020204030204" pitchFamily="34" charset="0"/>
                <a:ea typeface="Calibri" panose="020F0502020204030204" pitchFamily="34" charset="0"/>
                <a:cs typeface="Calibri" panose="020F0502020204030204" pitchFamily="34" charset="0"/>
              </a:rPr>
              <a:t>Regression</a:t>
            </a:r>
          </a:p>
        </p:txBody>
      </p:sp>
    </p:spTree>
    <p:extLst>
      <p:ext uri="{BB962C8B-B14F-4D97-AF65-F5344CB8AC3E}">
        <p14:creationId xmlns:p14="http://schemas.microsoft.com/office/powerpoint/2010/main" val="32758247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3AC4210-CB3B-222B-F867-2605389F621A}"/>
              </a:ext>
            </a:extLst>
          </p:cNvPr>
          <p:cNvSpPr txBox="1">
            <a:spLocks/>
          </p:cNvSpPr>
          <p:nvPr/>
        </p:nvSpPr>
        <p:spPr>
          <a:xfrm>
            <a:off x="609600" y="139273"/>
            <a:ext cx="10972800" cy="751730"/>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a:lstStyle>
          <a:p>
            <a:r>
              <a:rPr lang="en-IN" sz="2800" dirty="0">
                <a:latin typeface="Calibri" panose="020F0502020204030204" pitchFamily="34" charset="0"/>
                <a:ea typeface="Calibri" panose="020F0502020204030204" pitchFamily="34" charset="0"/>
                <a:cs typeface="Calibri" panose="020F0502020204030204" pitchFamily="34" charset="0"/>
              </a:rPr>
              <a:t>Mean</a:t>
            </a:r>
          </a:p>
        </p:txBody>
      </p:sp>
      <p:sp>
        <p:nvSpPr>
          <p:cNvPr id="8" name="TextBox 7">
            <a:extLst>
              <a:ext uri="{FF2B5EF4-FFF2-40B4-BE49-F238E27FC236}">
                <a16:creationId xmlns:a16="http://schemas.microsoft.com/office/drawing/2014/main" id="{1D4479C4-0273-4F29-59A4-176E15F8BF38}"/>
              </a:ext>
            </a:extLst>
          </p:cNvPr>
          <p:cNvSpPr txBox="1"/>
          <p:nvPr/>
        </p:nvSpPr>
        <p:spPr>
          <a:xfrm>
            <a:off x="1268962" y="891003"/>
            <a:ext cx="10328988" cy="400110"/>
          </a:xfrm>
          <a:prstGeom prst="rect">
            <a:avLst/>
          </a:prstGeom>
          <a:noFill/>
        </p:spPr>
        <p:txBody>
          <a:bodyPr wrap="square">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The Mean is obtained by dividing the sum of all values by the number of values in the data set</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F364972B-64C7-774C-DDF3-EA6F6172B914}"/>
              </a:ext>
            </a:extLst>
          </p:cNvPr>
          <p:cNvPicPr>
            <a:picLocks noChangeAspect="1"/>
          </p:cNvPicPr>
          <p:nvPr/>
        </p:nvPicPr>
        <p:blipFill>
          <a:blip r:embed="rId2"/>
          <a:stretch>
            <a:fillRect/>
          </a:stretch>
        </p:blipFill>
        <p:spPr>
          <a:xfrm>
            <a:off x="3227547" y="1867381"/>
            <a:ext cx="5121084" cy="2842506"/>
          </a:xfrm>
          <a:prstGeom prst="rect">
            <a:avLst/>
          </a:prstGeom>
        </p:spPr>
      </p:pic>
      <p:sp>
        <p:nvSpPr>
          <p:cNvPr id="9" name="TextBox 8">
            <a:extLst>
              <a:ext uri="{FF2B5EF4-FFF2-40B4-BE49-F238E27FC236}">
                <a16:creationId xmlns:a16="http://schemas.microsoft.com/office/drawing/2014/main" id="{C9DEA952-0730-0DED-79CA-9A7ABA94A373}"/>
              </a:ext>
            </a:extLst>
          </p:cNvPr>
          <p:cNvSpPr txBox="1"/>
          <p:nvPr/>
        </p:nvSpPr>
        <p:spPr>
          <a:xfrm>
            <a:off x="1427582" y="5065264"/>
            <a:ext cx="10011749" cy="707886"/>
          </a:xfrm>
          <a:prstGeom prst="rect">
            <a:avLst/>
          </a:prstGeom>
          <a:noFill/>
        </p:spPr>
        <p:txBody>
          <a:bodyPr wrap="square">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Where </a:t>
            </a:r>
            <a:r>
              <a:rPr lang="en-US" sz="2000" dirty="0" err="1">
                <a:latin typeface="Calibri" panose="020F0502020204030204" pitchFamily="34" charset="0"/>
                <a:ea typeface="Calibri" panose="020F0502020204030204" pitchFamily="34" charset="0"/>
                <a:cs typeface="Calibri" panose="020F0502020204030204" pitchFamily="34" charset="0"/>
              </a:rPr>
              <a:t>Σx</a:t>
            </a:r>
            <a:r>
              <a:rPr lang="en-US" sz="2000" dirty="0">
                <a:latin typeface="Calibri" panose="020F0502020204030204" pitchFamily="34" charset="0"/>
                <a:ea typeface="Calibri" panose="020F0502020204030204" pitchFamily="34" charset="0"/>
                <a:cs typeface="Calibri" panose="020F0502020204030204" pitchFamily="34" charset="0"/>
              </a:rPr>
              <a:t> is the sum of all values, N is the population size, n is the sample size, μ is the population mean, and x ̅is the sample mean</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590508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3AC4210-CB3B-222B-F867-2605389F621A}"/>
              </a:ext>
            </a:extLst>
          </p:cNvPr>
          <p:cNvSpPr txBox="1">
            <a:spLocks/>
          </p:cNvSpPr>
          <p:nvPr/>
        </p:nvSpPr>
        <p:spPr>
          <a:xfrm>
            <a:off x="609600" y="139273"/>
            <a:ext cx="10972800" cy="751730"/>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a:lstStyle>
          <a:p>
            <a:r>
              <a:rPr lang="en-IN" sz="2800" dirty="0">
                <a:latin typeface="Calibri" panose="020F0502020204030204" pitchFamily="34" charset="0"/>
                <a:ea typeface="Calibri" panose="020F0502020204030204" pitchFamily="34" charset="0"/>
                <a:cs typeface="Calibri" panose="020F0502020204030204" pitchFamily="34" charset="0"/>
              </a:rPr>
              <a:t>Mean</a:t>
            </a:r>
          </a:p>
        </p:txBody>
      </p:sp>
      <p:pic>
        <p:nvPicPr>
          <p:cNvPr id="13" name="Picture 12">
            <a:extLst>
              <a:ext uri="{FF2B5EF4-FFF2-40B4-BE49-F238E27FC236}">
                <a16:creationId xmlns:a16="http://schemas.microsoft.com/office/drawing/2014/main" id="{FC66E0A4-C857-04DF-AF6D-C3FA1E91C16C}"/>
              </a:ext>
            </a:extLst>
          </p:cNvPr>
          <p:cNvPicPr>
            <a:picLocks noChangeAspect="1"/>
          </p:cNvPicPr>
          <p:nvPr/>
        </p:nvPicPr>
        <p:blipFill>
          <a:blip r:embed="rId2"/>
          <a:stretch>
            <a:fillRect/>
          </a:stretch>
        </p:blipFill>
        <p:spPr>
          <a:xfrm>
            <a:off x="2092889" y="1164680"/>
            <a:ext cx="7012170" cy="4265736"/>
          </a:xfrm>
          <a:prstGeom prst="rect">
            <a:avLst/>
          </a:prstGeom>
        </p:spPr>
      </p:pic>
    </p:spTree>
    <p:extLst>
      <p:ext uri="{BB962C8B-B14F-4D97-AF65-F5344CB8AC3E}">
        <p14:creationId xmlns:p14="http://schemas.microsoft.com/office/powerpoint/2010/main" val="2043927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3AC4210-CB3B-222B-F867-2605389F621A}"/>
              </a:ext>
            </a:extLst>
          </p:cNvPr>
          <p:cNvSpPr txBox="1">
            <a:spLocks/>
          </p:cNvSpPr>
          <p:nvPr/>
        </p:nvSpPr>
        <p:spPr>
          <a:xfrm>
            <a:off x="609600" y="325885"/>
            <a:ext cx="10972800" cy="751730"/>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a:lstStyle>
          <a:p>
            <a:r>
              <a:rPr lang="en-IN" sz="2800" dirty="0">
                <a:latin typeface="Calibri" panose="020F0502020204030204" pitchFamily="34" charset="0"/>
                <a:ea typeface="Calibri" panose="020F0502020204030204" pitchFamily="34" charset="0"/>
                <a:cs typeface="Calibri" panose="020F0502020204030204" pitchFamily="34" charset="0"/>
              </a:rPr>
              <a:t>Median</a:t>
            </a:r>
          </a:p>
        </p:txBody>
      </p:sp>
      <p:sp>
        <p:nvSpPr>
          <p:cNvPr id="3" name="TextBox 2">
            <a:extLst>
              <a:ext uri="{FF2B5EF4-FFF2-40B4-BE49-F238E27FC236}">
                <a16:creationId xmlns:a16="http://schemas.microsoft.com/office/drawing/2014/main" id="{C6715C27-46C6-E5AC-CF97-F2E41751E0C9}"/>
              </a:ext>
            </a:extLst>
          </p:cNvPr>
          <p:cNvSpPr txBox="1"/>
          <p:nvPr/>
        </p:nvSpPr>
        <p:spPr>
          <a:xfrm>
            <a:off x="1502228" y="1006448"/>
            <a:ext cx="9535885" cy="4093428"/>
          </a:xfrm>
          <a:prstGeom prst="rect">
            <a:avLst/>
          </a:prstGeom>
          <a:noFill/>
        </p:spPr>
        <p:txBody>
          <a:bodyPr wrap="square">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The Median is the value of the middle term in a data set that has been ranked in increasing order.</a:t>
            </a:r>
          </a:p>
          <a:p>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solidFill>
                  <a:srgbClr val="7030A0"/>
                </a:solidFill>
                <a:latin typeface="Calibri" panose="020F0502020204030204" pitchFamily="34" charset="0"/>
                <a:ea typeface="Calibri" panose="020F0502020204030204" pitchFamily="34" charset="0"/>
                <a:cs typeface="Calibri" panose="020F0502020204030204" pitchFamily="34" charset="0"/>
              </a:rPr>
              <a:t>Rank the data set in increasing order.</a:t>
            </a:r>
          </a:p>
          <a:p>
            <a:pPr marL="342900" indent="-342900">
              <a:buFont typeface="Arial" panose="020B0604020202020204" pitchFamily="34" charset="0"/>
              <a:buChar char="•"/>
            </a:pPr>
            <a:r>
              <a:rPr lang="en-US" sz="2000" dirty="0">
                <a:solidFill>
                  <a:srgbClr val="7030A0"/>
                </a:solidFill>
                <a:latin typeface="Calibri" panose="020F0502020204030204" pitchFamily="34" charset="0"/>
                <a:ea typeface="Calibri" panose="020F0502020204030204" pitchFamily="34" charset="0"/>
                <a:cs typeface="Calibri" panose="020F0502020204030204" pitchFamily="34" charset="0"/>
              </a:rPr>
              <a:t>Find the middle term. The value of this term is the median. </a:t>
            </a:r>
          </a:p>
          <a:p>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dirty="0">
                <a:latin typeface="Calibri" panose="020F0502020204030204" pitchFamily="34" charset="0"/>
                <a:ea typeface="Calibri" panose="020F0502020204030204" pitchFamily="34" charset="0"/>
                <a:cs typeface="Calibri" panose="020F0502020204030204" pitchFamily="34" charset="0"/>
              </a:rPr>
              <a:t>Note that if the number of observations in a data set is odd, then the median is given by the value of the middle term in the ranked data. </a:t>
            </a:r>
          </a:p>
          <a:p>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dirty="0">
                <a:latin typeface="Calibri" panose="020F0502020204030204" pitchFamily="34" charset="0"/>
                <a:ea typeface="Calibri" panose="020F0502020204030204" pitchFamily="34" charset="0"/>
                <a:cs typeface="Calibri" panose="020F0502020204030204" pitchFamily="34" charset="0"/>
              </a:rPr>
              <a:t>However, if the number of observations is even, then the median is given by </a:t>
            </a:r>
            <a:r>
              <a:rPr lang="en-US" sz="2000" dirty="0">
                <a:solidFill>
                  <a:srgbClr val="7030A0"/>
                </a:solidFill>
                <a:latin typeface="Calibri" panose="020F0502020204030204" pitchFamily="34" charset="0"/>
                <a:ea typeface="Calibri" panose="020F0502020204030204" pitchFamily="34" charset="0"/>
                <a:cs typeface="Calibri" panose="020F0502020204030204" pitchFamily="34" charset="0"/>
              </a:rPr>
              <a:t>the average of the values of the two middle terms. </a:t>
            </a:r>
            <a:endParaRPr lang="en-IN" sz="2000" dirty="0">
              <a:solidFill>
                <a:srgbClr val="7030A0"/>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757005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3AC4210-CB3B-222B-F867-2605389F621A}"/>
              </a:ext>
            </a:extLst>
          </p:cNvPr>
          <p:cNvSpPr txBox="1">
            <a:spLocks/>
          </p:cNvSpPr>
          <p:nvPr/>
        </p:nvSpPr>
        <p:spPr>
          <a:xfrm>
            <a:off x="609600" y="139273"/>
            <a:ext cx="10972800" cy="751730"/>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a:lstStyle>
          <a:p>
            <a:r>
              <a:rPr lang="en-IN" sz="2800" dirty="0">
                <a:latin typeface="Calibri" panose="020F0502020204030204" pitchFamily="34" charset="0"/>
                <a:ea typeface="Calibri" panose="020F0502020204030204" pitchFamily="34" charset="0"/>
                <a:cs typeface="Calibri" panose="020F0502020204030204" pitchFamily="34" charset="0"/>
              </a:rPr>
              <a:t>Median</a:t>
            </a:r>
          </a:p>
        </p:txBody>
      </p:sp>
      <p:sp>
        <p:nvSpPr>
          <p:cNvPr id="4" name="TextBox 3">
            <a:extLst>
              <a:ext uri="{FF2B5EF4-FFF2-40B4-BE49-F238E27FC236}">
                <a16:creationId xmlns:a16="http://schemas.microsoft.com/office/drawing/2014/main" id="{5AC3C625-B79B-BF2A-AD7B-123AA60C287B}"/>
              </a:ext>
            </a:extLst>
          </p:cNvPr>
          <p:cNvSpPr txBox="1"/>
          <p:nvPr/>
        </p:nvSpPr>
        <p:spPr>
          <a:xfrm>
            <a:off x="746449" y="1090423"/>
            <a:ext cx="10758196" cy="1015663"/>
          </a:xfrm>
          <a:prstGeom prst="rect">
            <a:avLst/>
          </a:prstGeom>
          <a:noFill/>
        </p:spPr>
        <p:txBody>
          <a:bodyPr wrap="square">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The Median is the value of the middle term in a data set that has been ranked in increasing order</a:t>
            </a:r>
          </a:p>
          <a:p>
            <a:endParaRPr lang="en-US" sz="2000" dirty="0">
              <a:solidFill>
                <a:srgbClr val="7030A0"/>
              </a:solidFill>
              <a:latin typeface="Calibri" panose="020F0502020204030204" pitchFamily="34" charset="0"/>
              <a:ea typeface="Calibri" panose="020F0502020204030204" pitchFamily="34" charset="0"/>
              <a:cs typeface="Calibri" panose="020F0502020204030204" pitchFamily="34" charset="0"/>
            </a:endParaRPr>
          </a:p>
          <a:p>
            <a:r>
              <a:rPr lang="en-US" sz="2000" dirty="0">
                <a:solidFill>
                  <a:srgbClr val="7030A0"/>
                </a:solidFill>
                <a:latin typeface="Calibri" panose="020F0502020204030204" pitchFamily="34" charset="0"/>
                <a:ea typeface="Calibri" panose="020F0502020204030204" pitchFamily="34" charset="0"/>
                <a:cs typeface="Calibri" panose="020F0502020204030204" pitchFamily="34" charset="0"/>
              </a:rPr>
              <a:t>What is the median height of the following students: </a:t>
            </a:r>
          </a:p>
        </p:txBody>
      </p:sp>
      <p:pic>
        <p:nvPicPr>
          <p:cNvPr id="7" name="Picture 6">
            <a:extLst>
              <a:ext uri="{FF2B5EF4-FFF2-40B4-BE49-F238E27FC236}">
                <a16:creationId xmlns:a16="http://schemas.microsoft.com/office/drawing/2014/main" id="{822127E1-EF02-6CE3-CB7F-5B7EAD14058E}"/>
              </a:ext>
            </a:extLst>
          </p:cNvPr>
          <p:cNvPicPr>
            <a:picLocks noChangeAspect="1"/>
          </p:cNvPicPr>
          <p:nvPr/>
        </p:nvPicPr>
        <p:blipFill>
          <a:blip r:embed="rId2"/>
          <a:stretch>
            <a:fillRect/>
          </a:stretch>
        </p:blipFill>
        <p:spPr>
          <a:xfrm>
            <a:off x="982113" y="3173089"/>
            <a:ext cx="2778124" cy="2961971"/>
          </a:xfrm>
          <a:prstGeom prst="rect">
            <a:avLst/>
          </a:prstGeom>
        </p:spPr>
      </p:pic>
      <p:sp>
        <p:nvSpPr>
          <p:cNvPr id="9" name="TextBox 8">
            <a:extLst>
              <a:ext uri="{FF2B5EF4-FFF2-40B4-BE49-F238E27FC236}">
                <a16:creationId xmlns:a16="http://schemas.microsoft.com/office/drawing/2014/main" id="{A59B6B95-B626-EEBE-5AD9-5CFD1F457069}"/>
              </a:ext>
            </a:extLst>
          </p:cNvPr>
          <p:cNvSpPr txBox="1"/>
          <p:nvPr/>
        </p:nvSpPr>
        <p:spPr>
          <a:xfrm>
            <a:off x="4506686" y="3967499"/>
            <a:ext cx="6102220" cy="1015663"/>
          </a:xfrm>
          <a:prstGeom prst="rect">
            <a:avLst/>
          </a:prstGeom>
          <a:noFill/>
        </p:spPr>
        <p:txBody>
          <a:bodyPr wrap="square">
            <a:spAutoFit/>
          </a:bodyPr>
          <a:lstStyle/>
          <a:p>
            <a:pPr marL="342900" indent="-342900">
              <a:buAutoNum type="arabicPeriod"/>
            </a:pPr>
            <a:r>
              <a:rPr lang="en-US" sz="2000" dirty="0">
                <a:latin typeface="Calibri" panose="020F0502020204030204" pitchFamily="34" charset="0"/>
                <a:ea typeface="Calibri" panose="020F0502020204030204" pitchFamily="34" charset="0"/>
                <a:cs typeface="Calibri" panose="020F0502020204030204" pitchFamily="34" charset="0"/>
              </a:rPr>
              <a:t>Order in ascending order -&gt; 155,159,168,179,182 </a:t>
            </a:r>
          </a:p>
          <a:p>
            <a:pPr marL="342900" indent="-342900">
              <a:buAutoNum type="arabicPeriod"/>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342900" indent="-342900">
              <a:buAutoNum type="arabicPeriod"/>
            </a:pPr>
            <a:r>
              <a:rPr lang="en-US" sz="2000" dirty="0">
                <a:latin typeface="Calibri" panose="020F0502020204030204" pitchFamily="34" charset="0"/>
                <a:ea typeface="Calibri" panose="020F0502020204030204" pitchFamily="34" charset="0"/>
                <a:cs typeface="Calibri" panose="020F0502020204030204" pitchFamily="34" charset="0"/>
              </a:rPr>
              <a:t>Select the middle value </a:t>
            </a:r>
            <a:r>
              <a:rPr lang="en-US" sz="2000" dirty="0">
                <a:solidFill>
                  <a:srgbClr val="7030A0"/>
                </a:solidFill>
                <a:latin typeface="Calibri" panose="020F0502020204030204" pitchFamily="34" charset="0"/>
                <a:ea typeface="Calibri" panose="020F0502020204030204" pitchFamily="34" charset="0"/>
                <a:cs typeface="Calibri" panose="020F0502020204030204" pitchFamily="34" charset="0"/>
              </a:rPr>
              <a:t>-&gt; 168</a:t>
            </a:r>
            <a:endParaRPr lang="en-IN" sz="2000" dirty="0">
              <a:solidFill>
                <a:srgbClr val="7030A0"/>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043961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3AC4210-CB3B-222B-F867-2605389F621A}"/>
              </a:ext>
            </a:extLst>
          </p:cNvPr>
          <p:cNvSpPr txBox="1">
            <a:spLocks/>
          </p:cNvSpPr>
          <p:nvPr/>
        </p:nvSpPr>
        <p:spPr>
          <a:xfrm>
            <a:off x="609600" y="139273"/>
            <a:ext cx="10972800" cy="751730"/>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a:lstStyle>
          <a:p>
            <a:r>
              <a:rPr lang="en-IN" sz="2800" dirty="0">
                <a:latin typeface="Calibri" panose="020F0502020204030204" pitchFamily="34" charset="0"/>
                <a:ea typeface="Calibri" panose="020F0502020204030204" pitchFamily="34" charset="0"/>
                <a:cs typeface="Calibri" panose="020F0502020204030204" pitchFamily="34" charset="0"/>
              </a:rPr>
              <a:t>Mode</a:t>
            </a:r>
          </a:p>
        </p:txBody>
      </p:sp>
      <p:sp>
        <p:nvSpPr>
          <p:cNvPr id="3" name="TextBox 2">
            <a:extLst>
              <a:ext uri="{FF2B5EF4-FFF2-40B4-BE49-F238E27FC236}">
                <a16:creationId xmlns:a16="http://schemas.microsoft.com/office/drawing/2014/main" id="{9592B012-D635-8D6F-8120-7AB6F8F64D1E}"/>
              </a:ext>
            </a:extLst>
          </p:cNvPr>
          <p:cNvSpPr txBox="1"/>
          <p:nvPr/>
        </p:nvSpPr>
        <p:spPr>
          <a:xfrm>
            <a:off x="1091681" y="1118414"/>
            <a:ext cx="9797144" cy="3170099"/>
          </a:xfrm>
          <a:prstGeom prst="rect">
            <a:avLst/>
          </a:prstGeom>
          <a:noFill/>
        </p:spPr>
        <p:txBody>
          <a:bodyPr wrap="square">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The Mode of a data set is the value that </a:t>
            </a:r>
            <a:r>
              <a:rPr lang="en-US" sz="2000" dirty="0">
                <a:solidFill>
                  <a:srgbClr val="00B050"/>
                </a:solidFill>
                <a:latin typeface="Calibri" panose="020F0502020204030204" pitchFamily="34" charset="0"/>
                <a:ea typeface="Calibri" panose="020F0502020204030204" pitchFamily="34" charset="0"/>
                <a:cs typeface="Calibri" panose="020F0502020204030204" pitchFamily="34" charset="0"/>
              </a:rPr>
              <a:t>occurs with the greatest frequency.</a:t>
            </a:r>
          </a:p>
          <a:p>
            <a:endParaRPr lang="en-US" sz="2000" dirty="0">
              <a:solidFill>
                <a:srgbClr val="00B050"/>
              </a:solidFill>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When two data values occur with the same greatest frequency, each one is a mode and the data set is bimodal </a:t>
            </a:r>
          </a:p>
          <a:p>
            <a:pPr marL="342900" indent="-34290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When more than two data values occur with the same greatest frequency, each is a mode and the data set is said to be multimodal </a:t>
            </a:r>
          </a:p>
          <a:p>
            <a:pPr marL="342900" indent="-34290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When no data value is repeated, we say that there is no mode </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585183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3AC4210-CB3B-222B-F867-2605389F621A}"/>
              </a:ext>
            </a:extLst>
          </p:cNvPr>
          <p:cNvSpPr txBox="1">
            <a:spLocks/>
          </p:cNvSpPr>
          <p:nvPr/>
        </p:nvSpPr>
        <p:spPr>
          <a:xfrm>
            <a:off x="609600" y="139273"/>
            <a:ext cx="10972800" cy="751730"/>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a:lstStyle>
          <a:p>
            <a:r>
              <a:rPr lang="en-IN" sz="2800" dirty="0">
                <a:latin typeface="Calibri" panose="020F0502020204030204" pitchFamily="34" charset="0"/>
                <a:ea typeface="Calibri" panose="020F0502020204030204" pitchFamily="34" charset="0"/>
                <a:cs typeface="Calibri" panose="020F0502020204030204" pitchFamily="34" charset="0"/>
              </a:rPr>
              <a:t>Mode</a:t>
            </a:r>
          </a:p>
        </p:txBody>
      </p:sp>
      <p:sp>
        <p:nvSpPr>
          <p:cNvPr id="3" name="TextBox 2">
            <a:extLst>
              <a:ext uri="{FF2B5EF4-FFF2-40B4-BE49-F238E27FC236}">
                <a16:creationId xmlns:a16="http://schemas.microsoft.com/office/drawing/2014/main" id="{9592B012-D635-8D6F-8120-7AB6F8F64D1E}"/>
              </a:ext>
            </a:extLst>
          </p:cNvPr>
          <p:cNvSpPr txBox="1"/>
          <p:nvPr/>
        </p:nvSpPr>
        <p:spPr>
          <a:xfrm>
            <a:off x="1091681" y="1118414"/>
            <a:ext cx="9797144" cy="461665"/>
          </a:xfrm>
          <a:prstGeom prst="rect">
            <a:avLst/>
          </a:prstGeom>
          <a:noFill/>
        </p:spPr>
        <p:txBody>
          <a:bodyPr wrap="square">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What is the Mode height of the following students: </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7356D248-C2AF-640F-E469-7C41145992C7}"/>
              </a:ext>
            </a:extLst>
          </p:cNvPr>
          <p:cNvPicPr>
            <a:picLocks noChangeAspect="1"/>
          </p:cNvPicPr>
          <p:nvPr/>
        </p:nvPicPr>
        <p:blipFill>
          <a:blip r:embed="rId2"/>
          <a:stretch>
            <a:fillRect/>
          </a:stretch>
        </p:blipFill>
        <p:spPr>
          <a:xfrm>
            <a:off x="2185371" y="1849207"/>
            <a:ext cx="2110923" cy="2194750"/>
          </a:xfrm>
          <a:prstGeom prst="rect">
            <a:avLst/>
          </a:prstGeom>
        </p:spPr>
      </p:pic>
      <p:sp>
        <p:nvSpPr>
          <p:cNvPr id="7" name="TextBox 6">
            <a:extLst>
              <a:ext uri="{FF2B5EF4-FFF2-40B4-BE49-F238E27FC236}">
                <a16:creationId xmlns:a16="http://schemas.microsoft.com/office/drawing/2014/main" id="{EF34B691-27E1-2DD0-72DE-E0C0E7176D58}"/>
              </a:ext>
            </a:extLst>
          </p:cNvPr>
          <p:cNvSpPr txBox="1"/>
          <p:nvPr/>
        </p:nvSpPr>
        <p:spPr>
          <a:xfrm>
            <a:off x="998376" y="4539258"/>
            <a:ext cx="8976048" cy="707886"/>
          </a:xfrm>
          <a:prstGeom prst="rect">
            <a:avLst/>
          </a:prstGeom>
          <a:noFill/>
        </p:spPr>
        <p:txBody>
          <a:bodyPr wrap="square">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168 appears two times while the rest of the values appear only once. Therefore, </a:t>
            </a:r>
            <a:r>
              <a:rPr lang="en-US" sz="2000" dirty="0">
                <a:solidFill>
                  <a:srgbClr val="7030A0"/>
                </a:solidFill>
                <a:latin typeface="Calibri" panose="020F0502020204030204" pitchFamily="34" charset="0"/>
                <a:ea typeface="Calibri" panose="020F0502020204030204" pitchFamily="34" charset="0"/>
                <a:cs typeface="Calibri" panose="020F0502020204030204" pitchFamily="34" charset="0"/>
              </a:rPr>
              <a:t>168 is the Mode height </a:t>
            </a:r>
            <a:endParaRPr lang="en-IN" sz="2000" dirty="0">
              <a:solidFill>
                <a:srgbClr val="7030A0"/>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39009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3AC4210-CB3B-222B-F867-2605389F621A}"/>
              </a:ext>
            </a:extLst>
          </p:cNvPr>
          <p:cNvSpPr txBox="1">
            <a:spLocks/>
          </p:cNvSpPr>
          <p:nvPr/>
        </p:nvSpPr>
        <p:spPr>
          <a:xfrm>
            <a:off x="609600" y="139273"/>
            <a:ext cx="10972800" cy="751730"/>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a:lstStyle>
          <a:p>
            <a:r>
              <a:rPr lang="en-IN" sz="2800" dirty="0">
                <a:latin typeface="Calibri" panose="020F0502020204030204" pitchFamily="34" charset="0"/>
                <a:ea typeface="Calibri" panose="020F0502020204030204" pitchFamily="34" charset="0"/>
                <a:cs typeface="Calibri" panose="020F0502020204030204" pitchFamily="34" charset="0"/>
              </a:rPr>
              <a:t>Midrange</a:t>
            </a:r>
          </a:p>
        </p:txBody>
      </p:sp>
      <p:sp>
        <p:nvSpPr>
          <p:cNvPr id="3" name="TextBox 2">
            <a:extLst>
              <a:ext uri="{FF2B5EF4-FFF2-40B4-BE49-F238E27FC236}">
                <a16:creationId xmlns:a16="http://schemas.microsoft.com/office/drawing/2014/main" id="{9592B012-D635-8D6F-8120-7AB6F8F64D1E}"/>
              </a:ext>
            </a:extLst>
          </p:cNvPr>
          <p:cNvSpPr txBox="1"/>
          <p:nvPr/>
        </p:nvSpPr>
        <p:spPr>
          <a:xfrm>
            <a:off x="1091681" y="1118414"/>
            <a:ext cx="9797144" cy="707886"/>
          </a:xfrm>
          <a:prstGeom prst="rect">
            <a:avLst/>
          </a:prstGeom>
          <a:noFill/>
        </p:spPr>
        <p:txBody>
          <a:bodyPr wrap="square">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The Midrange is the value midway between the maximum and minimum values in the original data set.</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63157661-1829-CCA9-4FF2-CC5473980E12}"/>
              </a:ext>
            </a:extLst>
          </p:cNvPr>
          <p:cNvPicPr>
            <a:picLocks noChangeAspect="1"/>
          </p:cNvPicPr>
          <p:nvPr/>
        </p:nvPicPr>
        <p:blipFill>
          <a:blip r:embed="rId2"/>
          <a:stretch>
            <a:fillRect/>
          </a:stretch>
        </p:blipFill>
        <p:spPr>
          <a:xfrm>
            <a:off x="1444580" y="2609092"/>
            <a:ext cx="6111770" cy="1341236"/>
          </a:xfrm>
          <a:prstGeom prst="rect">
            <a:avLst/>
          </a:prstGeom>
        </p:spPr>
      </p:pic>
    </p:spTree>
    <p:extLst>
      <p:ext uri="{BB962C8B-B14F-4D97-AF65-F5344CB8AC3E}">
        <p14:creationId xmlns:p14="http://schemas.microsoft.com/office/powerpoint/2010/main" val="11749668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3AC4210-CB3B-222B-F867-2605389F621A}"/>
              </a:ext>
            </a:extLst>
          </p:cNvPr>
          <p:cNvSpPr txBox="1">
            <a:spLocks/>
          </p:cNvSpPr>
          <p:nvPr/>
        </p:nvSpPr>
        <p:spPr>
          <a:xfrm>
            <a:off x="609600" y="279232"/>
            <a:ext cx="10972800" cy="751730"/>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a:lstStyle>
          <a:p>
            <a:r>
              <a:rPr lang="en-IN" sz="2800" dirty="0">
                <a:latin typeface="Calibri" panose="020F0502020204030204" pitchFamily="34" charset="0"/>
                <a:ea typeface="Calibri" panose="020F0502020204030204" pitchFamily="34" charset="0"/>
                <a:cs typeface="Calibri" panose="020F0502020204030204" pitchFamily="34" charset="0"/>
              </a:rPr>
              <a:t>Midrange</a:t>
            </a:r>
          </a:p>
        </p:txBody>
      </p:sp>
      <p:sp>
        <p:nvSpPr>
          <p:cNvPr id="3" name="TextBox 2">
            <a:extLst>
              <a:ext uri="{FF2B5EF4-FFF2-40B4-BE49-F238E27FC236}">
                <a16:creationId xmlns:a16="http://schemas.microsoft.com/office/drawing/2014/main" id="{9592B012-D635-8D6F-8120-7AB6F8F64D1E}"/>
              </a:ext>
            </a:extLst>
          </p:cNvPr>
          <p:cNvSpPr txBox="1"/>
          <p:nvPr/>
        </p:nvSpPr>
        <p:spPr>
          <a:xfrm>
            <a:off x="1091681" y="1118414"/>
            <a:ext cx="9797144" cy="1631216"/>
          </a:xfrm>
          <a:prstGeom prst="rect">
            <a:avLst/>
          </a:prstGeom>
          <a:noFill/>
        </p:spPr>
        <p:txBody>
          <a:bodyPr wrap="square">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The Midrange is the value midway between the maximum and minimum values in the original data set.</a:t>
            </a:r>
          </a:p>
          <a:p>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dirty="0">
                <a:latin typeface="Calibri" panose="020F0502020204030204" pitchFamily="34" charset="0"/>
                <a:ea typeface="Calibri" panose="020F0502020204030204" pitchFamily="34" charset="0"/>
                <a:cs typeface="Calibri" panose="020F0502020204030204" pitchFamily="34" charset="0"/>
              </a:rPr>
              <a:t>What is the Midrange of the following students: </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FFBB1718-1021-CFE3-FF2F-55938EF84356}"/>
              </a:ext>
            </a:extLst>
          </p:cNvPr>
          <p:cNvPicPr>
            <a:picLocks noChangeAspect="1"/>
          </p:cNvPicPr>
          <p:nvPr/>
        </p:nvPicPr>
        <p:blipFill>
          <a:blip r:embed="rId2"/>
          <a:stretch>
            <a:fillRect/>
          </a:stretch>
        </p:blipFill>
        <p:spPr>
          <a:xfrm>
            <a:off x="1252701" y="3429000"/>
            <a:ext cx="2072820" cy="2110923"/>
          </a:xfrm>
          <a:prstGeom prst="rect">
            <a:avLst/>
          </a:prstGeom>
        </p:spPr>
      </p:pic>
      <p:sp>
        <p:nvSpPr>
          <p:cNvPr id="8" name="TextBox 7">
            <a:extLst>
              <a:ext uri="{FF2B5EF4-FFF2-40B4-BE49-F238E27FC236}">
                <a16:creationId xmlns:a16="http://schemas.microsoft.com/office/drawing/2014/main" id="{2833D776-CEBA-12B3-4EEE-7B2759DB40A5}"/>
              </a:ext>
            </a:extLst>
          </p:cNvPr>
          <p:cNvSpPr txBox="1"/>
          <p:nvPr/>
        </p:nvSpPr>
        <p:spPr>
          <a:xfrm>
            <a:off x="3956180" y="3692204"/>
            <a:ext cx="6102220" cy="400110"/>
          </a:xfrm>
          <a:prstGeom prst="rect">
            <a:avLst/>
          </a:prstGeom>
          <a:noFill/>
        </p:spPr>
        <p:txBody>
          <a:bodyPr wrap="square">
            <a:spAutoFit/>
          </a:bodyPr>
          <a:lstStyle/>
          <a:p>
            <a:r>
              <a:rPr lang="en-IN" sz="2000" dirty="0">
                <a:latin typeface="Calibri" panose="020F0502020204030204" pitchFamily="34" charset="0"/>
                <a:ea typeface="Calibri" panose="020F0502020204030204" pitchFamily="34" charset="0"/>
                <a:cs typeface="Calibri" panose="020F0502020204030204" pitchFamily="34" charset="0"/>
              </a:rPr>
              <a:t>Midrange = (155 + 182)/2 = </a:t>
            </a:r>
            <a:r>
              <a:rPr lang="en-IN" sz="2000" dirty="0">
                <a:solidFill>
                  <a:srgbClr val="7030A0"/>
                </a:solidFill>
                <a:latin typeface="Calibri" panose="020F0502020204030204" pitchFamily="34" charset="0"/>
                <a:ea typeface="Calibri" panose="020F0502020204030204" pitchFamily="34" charset="0"/>
                <a:cs typeface="Calibri" panose="020F0502020204030204" pitchFamily="34" charset="0"/>
              </a:rPr>
              <a:t>168.5</a:t>
            </a:r>
          </a:p>
        </p:txBody>
      </p:sp>
    </p:spTree>
    <p:extLst>
      <p:ext uri="{BB962C8B-B14F-4D97-AF65-F5344CB8AC3E}">
        <p14:creationId xmlns:p14="http://schemas.microsoft.com/office/powerpoint/2010/main" val="9159176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3AC4210-CB3B-222B-F867-2605389F621A}"/>
              </a:ext>
            </a:extLst>
          </p:cNvPr>
          <p:cNvSpPr txBox="1">
            <a:spLocks/>
          </p:cNvSpPr>
          <p:nvPr/>
        </p:nvSpPr>
        <p:spPr>
          <a:xfrm>
            <a:off x="609600" y="139273"/>
            <a:ext cx="10972800" cy="751730"/>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a:lstStyle>
          <a:p>
            <a:r>
              <a:rPr lang="en-IN" sz="2800" dirty="0">
                <a:latin typeface="Calibri" panose="020F0502020204030204" pitchFamily="34" charset="0"/>
                <a:ea typeface="Calibri" panose="020F0502020204030204" pitchFamily="34" charset="0"/>
                <a:cs typeface="Calibri" panose="020F0502020204030204" pitchFamily="34" charset="0"/>
              </a:rPr>
              <a:t>Comparison of Centres</a:t>
            </a:r>
          </a:p>
        </p:txBody>
      </p:sp>
      <p:pic>
        <p:nvPicPr>
          <p:cNvPr id="5" name="Picture 4">
            <a:extLst>
              <a:ext uri="{FF2B5EF4-FFF2-40B4-BE49-F238E27FC236}">
                <a16:creationId xmlns:a16="http://schemas.microsoft.com/office/drawing/2014/main" id="{A4F3CA90-7FC9-2442-C0D2-B87C431FFD0D}"/>
              </a:ext>
            </a:extLst>
          </p:cNvPr>
          <p:cNvPicPr>
            <a:picLocks noChangeAspect="1"/>
          </p:cNvPicPr>
          <p:nvPr/>
        </p:nvPicPr>
        <p:blipFill>
          <a:blip r:embed="rId2"/>
          <a:stretch>
            <a:fillRect/>
          </a:stretch>
        </p:blipFill>
        <p:spPr>
          <a:xfrm>
            <a:off x="416266" y="1036864"/>
            <a:ext cx="11583404" cy="1798476"/>
          </a:xfrm>
          <a:prstGeom prst="rect">
            <a:avLst/>
          </a:prstGeom>
        </p:spPr>
      </p:pic>
      <p:sp>
        <p:nvSpPr>
          <p:cNvPr id="9" name="TextBox 8">
            <a:extLst>
              <a:ext uri="{FF2B5EF4-FFF2-40B4-BE49-F238E27FC236}">
                <a16:creationId xmlns:a16="http://schemas.microsoft.com/office/drawing/2014/main" id="{7E1D0D7E-5DD0-F934-35EC-E2D7B9980496}"/>
              </a:ext>
            </a:extLst>
          </p:cNvPr>
          <p:cNvSpPr txBox="1"/>
          <p:nvPr/>
        </p:nvSpPr>
        <p:spPr>
          <a:xfrm>
            <a:off x="416265" y="2981201"/>
            <a:ext cx="11489595" cy="2862322"/>
          </a:xfrm>
          <a:prstGeom prst="rect">
            <a:avLst/>
          </a:prstGeom>
          <a:noFill/>
        </p:spPr>
        <p:txBody>
          <a:bodyPr wrap="square">
            <a:spAutoFit/>
          </a:bodyPr>
          <a:lstStyle/>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For a symmetric distribution curve with one peak, the values of the mean, median, and mode are identical </a:t>
            </a: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For a distribution curve skewed to the right, the value of the mean is the largest, that of the mode is the smallest, and the value of the median lies between these two. </a:t>
            </a: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Mean is not always the best measure of central tendency because it is heavily influenced by outliers. The median is preferred over the mean for this reason </a:t>
            </a: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One advantage of the mode is that it can be calculated for both kinds of data—quantitative and qualitative— whereas the mean and median can be calculated for only quantitative data.</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384299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1E7FA8-2426-2A12-DE31-CEA6EB9B9C6E}"/>
              </a:ext>
            </a:extLst>
          </p:cNvPr>
          <p:cNvSpPr txBox="1"/>
          <p:nvPr/>
        </p:nvSpPr>
        <p:spPr>
          <a:xfrm>
            <a:off x="707583" y="711909"/>
            <a:ext cx="10163552" cy="523220"/>
          </a:xfrm>
          <a:prstGeom prst="rect">
            <a:avLst/>
          </a:prstGeom>
          <a:noFill/>
        </p:spPr>
        <p:txBody>
          <a:bodyPr wrap="none" rtlCol="0">
            <a:spAutoFit/>
          </a:bodyPr>
          <a:lstStyle/>
          <a:p>
            <a:r>
              <a:rPr lang="en-IN" sz="2800" dirty="0">
                <a:latin typeface="Calibri" panose="020F0502020204030204" pitchFamily="34" charset="0"/>
                <a:ea typeface="Calibri" panose="020F0502020204030204" pitchFamily="34" charset="0"/>
                <a:cs typeface="Calibri" panose="020F0502020204030204" pitchFamily="34" charset="0"/>
              </a:rPr>
              <a:t>The measure of Central Tendency means Mean, Median and Mode </a:t>
            </a:r>
          </a:p>
        </p:txBody>
      </p:sp>
      <p:sp>
        <p:nvSpPr>
          <p:cNvPr id="4" name="TextBox 3">
            <a:extLst>
              <a:ext uri="{FF2B5EF4-FFF2-40B4-BE49-F238E27FC236}">
                <a16:creationId xmlns:a16="http://schemas.microsoft.com/office/drawing/2014/main" id="{3FBC3312-38B4-1E17-E05F-3C3D564FFB07}"/>
              </a:ext>
            </a:extLst>
          </p:cNvPr>
          <p:cNvSpPr txBox="1"/>
          <p:nvPr/>
        </p:nvSpPr>
        <p:spPr>
          <a:xfrm>
            <a:off x="926027" y="1537266"/>
            <a:ext cx="5456112" cy="400110"/>
          </a:xfrm>
          <a:prstGeom prst="rect">
            <a:avLst/>
          </a:prstGeom>
          <a:noFill/>
        </p:spPr>
        <p:txBody>
          <a:bodyPr wrap="square" rtlCol="0">
            <a:spAutoFit/>
          </a:bodyPr>
          <a:lstStyle/>
          <a:p>
            <a:r>
              <a:rPr lang="en-IN" sz="2000" dirty="0">
                <a:solidFill>
                  <a:srgbClr val="7030A0"/>
                </a:solidFill>
                <a:latin typeface="Calibri" panose="020F0502020204030204" pitchFamily="34" charset="0"/>
                <a:ea typeface="Calibri" panose="020F0502020204030204" pitchFamily="34" charset="0"/>
                <a:cs typeface="Calibri" panose="020F0502020204030204" pitchFamily="34" charset="0"/>
              </a:rPr>
              <a:t>23, 30, 21, 32, 24, 22, 33, 21, 25, 32</a:t>
            </a:r>
          </a:p>
        </p:txBody>
      </p:sp>
      <p:sp>
        <p:nvSpPr>
          <p:cNvPr id="5" name="TextBox 4">
            <a:extLst>
              <a:ext uri="{FF2B5EF4-FFF2-40B4-BE49-F238E27FC236}">
                <a16:creationId xmlns:a16="http://schemas.microsoft.com/office/drawing/2014/main" id="{6B6F070F-8FB7-CD3E-3169-BB4EACD2438D}"/>
              </a:ext>
            </a:extLst>
          </p:cNvPr>
          <p:cNvSpPr txBox="1"/>
          <p:nvPr/>
        </p:nvSpPr>
        <p:spPr>
          <a:xfrm>
            <a:off x="842052" y="2718082"/>
            <a:ext cx="8731155" cy="2585323"/>
          </a:xfrm>
          <a:prstGeom prst="rect">
            <a:avLst/>
          </a:prstGeom>
          <a:noFill/>
        </p:spPr>
        <p:txBody>
          <a:bodyPr wrap="square" rtlCol="0">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Mean: 263/10 = 26.3</a:t>
            </a:r>
          </a:p>
          <a:p>
            <a:endParaRPr lang="en-US" b="1" dirty="0">
              <a:latin typeface="Calibri" panose="020F0502020204030204" pitchFamily="34" charset="0"/>
              <a:ea typeface="Calibri" panose="020F0502020204030204" pitchFamily="34" charset="0"/>
              <a:cs typeface="Calibri" panose="020F0502020204030204" pitchFamily="34" charset="0"/>
            </a:endParaRPr>
          </a:p>
          <a:p>
            <a:r>
              <a:rPr lang="en-US" b="1" dirty="0">
                <a:latin typeface="Calibri" panose="020F0502020204030204" pitchFamily="34" charset="0"/>
                <a:ea typeface="Calibri" panose="020F0502020204030204" pitchFamily="34" charset="0"/>
                <a:cs typeface="Calibri" panose="020F0502020204030204" pitchFamily="34" charset="0"/>
              </a:rPr>
              <a:t>Median: </a:t>
            </a:r>
            <a:r>
              <a:rPr lang="en-US" dirty="0">
                <a:latin typeface="Calibri" panose="020F0502020204030204" pitchFamily="34" charset="0"/>
                <a:ea typeface="Calibri" panose="020F0502020204030204" pitchFamily="34" charset="0"/>
                <a:cs typeface="Calibri" panose="020F0502020204030204" pitchFamily="34" charset="0"/>
              </a:rPr>
              <a:t>To calculate median arrange in the sorted order</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b="1" dirty="0">
                <a:latin typeface="Calibri" panose="020F0502020204030204" pitchFamily="34" charset="0"/>
                <a:ea typeface="Calibri" panose="020F0502020204030204" pitchFamily="34" charset="0"/>
                <a:cs typeface="Calibri" panose="020F0502020204030204" pitchFamily="34" charset="0"/>
              </a:rPr>
              <a:t>21     21	22  23   24   25  30	32   32  33</a:t>
            </a:r>
          </a:p>
          <a:p>
            <a:r>
              <a:rPr lang="en-US" dirty="0">
                <a:latin typeface="Calibri" panose="020F0502020204030204" pitchFamily="34" charset="0"/>
                <a:ea typeface="Calibri" panose="020F0502020204030204" pitchFamily="34" charset="0"/>
                <a:cs typeface="Calibri" panose="020F0502020204030204" pitchFamily="34" charset="0"/>
              </a:rPr>
              <a:t>Since there is an even number of elements (10). The median is </a:t>
            </a:r>
            <a:r>
              <a:rPr lang="en-US" b="1" dirty="0">
                <a:latin typeface="Calibri" panose="020F0502020204030204" pitchFamily="34" charset="0"/>
                <a:ea typeface="Calibri" panose="020F0502020204030204" pitchFamily="34" charset="0"/>
                <a:cs typeface="Calibri" panose="020F0502020204030204" pitchFamily="34" charset="0"/>
              </a:rPr>
              <a:t>24+25/2  = 24.5</a:t>
            </a:r>
          </a:p>
          <a:p>
            <a:endParaRPr lang="en-US" b="1" dirty="0">
              <a:latin typeface="Calibri" panose="020F0502020204030204" pitchFamily="34" charset="0"/>
              <a:ea typeface="Calibri" panose="020F0502020204030204" pitchFamily="34" charset="0"/>
              <a:cs typeface="Calibri" panose="020F0502020204030204" pitchFamily="34" charset="0"/>
            </a:endParaRPr>
          </a:p>
          <a:p>
            <a:r>
              <a:rPr lang="en-US" b="1" dirty="0">
                <a:latin typeface="Calibri" panose="020F0502020204030204" pitchFamily="34" charset="0"/>
                <a:ea typeface="Calibri" panose="020F0502020204030204" pitchFamily="34" charset="0"/>
                <a:cs typeface="Calibri" panose="020F0502020204030204" pitchFamily="34" charset="0"/>
              </a:rPr>
              <a:t>Mode: </a:t>
            </a:r>
            <a:r>
              <a:rPr lang="en-US" dirty="0">
                <a:latin typeface="Calibri" panose="020F0502020204030204" pitchFamily="34" charset="0"/>
                <a:ea typeface="Calibri" panose="020F0502020204030204" pitchFamily="34" charset="0"/>
                <a:cs typeface="Calibri" panose="020F0502020204030204" pitchFamily="34" charset="0"/>
              </a:rPr>
              <a:t>In the above data 21 and 32 repeat two times. That means the mode is 21 and 32. This type of data is </a:t>
            </a:r>
            <a:r>
              <a:rPr lang="en-US" b="1" dirty="0">
                <a:solidFill>
                  <a:srgbClr val="0070C0"/>
                </a:solidFill>
                <a:latin typeface="Calibri" panose="020F0502020204030204" pitchFamily="34" charset="0"/>
                <a:ea typeface="Calibri" panose="020F0502020204030204" pitchFamily="34" charset="0"/>
                <a:cs typeface="Calibri" panose="020F0502020204030204" pitchFamily="34" charset="0"/>
              </a:rPr>
              <a:t>called bi-model data</a:t>
            </a:r>
            <a:r>
              <a:rPr lang="en-US" b="1" dirty="0">
                <a:latin typeface="Calibri" panose="020F0502020204030204" pitchFamily="34" charset="0"/>
                <a:ea typeface="Calibri" panose="020F0502020204030204" pitchFamily="34" charset="0"/>
                <a:cs typeface="Calibri" panose="020F0502020204030204" pitchFamily="34" charset="0"/>
              </a:rPr>
              <a:t>. </a:t>
            </a:r>
            <a:endParaRPr lang="en-IN"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42780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3153208-2A1F-3EC2-66AD-5425A63910D2}"/>
              </a:ext>
            </a:extLst>
          </p:cNvPr>
          <p:cNvPicPr>
            <a:picLocks noChangeAspect="1"/>
          </p:cNvPicPr>
          <p:nvPr/>
        </p:nvPicPr>
        <p:blipFill>
          <a:blip r:embed="rId2"/>
          <a:stretch>
            <a:fillRect/>
          </a:stretch>
        </p:blipFill>
        <p:spPr>
          <a:xfrm>
            <a:off x="1017137" y="455373"/>
            <a:ext cx="10464694" cy="5226969"/>
          </a:xfrm>
          <a:prstGeom prst="rect">
            <a:avLst/>
          </a:prstGeom>
        </p:spPr>
      </p:pic>
    </p:spTree>
    <p:extLst>
      <p:ext uri="{BB962C8B-B14F-4D97-AF65-F5344CB8AC3E}">
        <p14:creationId xmlns:p14="http://schemas.microsoft.com/office/powerpoint/2010/main" val="2296569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8F82EF-9E70-3382-A618-D0D50F9B4BA2}"/>
              </a:ext>
            </a:extLst>
          </p:cNvPr>
          <p:cNvSpPr txBox="1"/>
          <p:nvPr/>
        </p:nvSpPr>
        <p:spPr>
          <a:xfrm>
            <a:off x="484598" y="666387"/>
            <a:ext cx="10684145" cy="5201424"/>
          </a:xfrm>
          <a:prstGeom prst="rect">
            <a:avLst/>
          </a:prstGeom>
          <a:noFill/>
        </p:spPr>
        <p:txBody>
          <a:bodyPr wrap="square" rtlCol="0">
            <a:spAutoFit/>
          </a:bodyPr>
          <a:lstStyle/>
          <a:p>
            <a:r>
              <a:rPr lang="en-IN" sz="2000" dirty="0">
                <a:latin typeface="Calibri" panose="020F0502020204030204" pitchFamily="34" charset="0"/>
                <a:ea typeface="Calibri" panose="020F0502020204030204" pitchFamily="34" charset="0"/>
                <a:cs typeface="Calibri" panose="020F0502020204030204" pitchFamily="34" charset="0"/>
              </a:rPr>
              <a:t>Example-1</a:t>
            </a:r>
          </a:p>
          <a:p>
            <a:endParaRPr lang="en-IN" sz="2000" dirty="0">
              <a:solidFill>
                <a:srgbClr val="7030A0"/>
              </a:solidFill>
              <a:latin typeface="Calibri" panose="020F0502020204030204" pitchFamily="34" charset="0"/>
              <a:ea typeface="Calibri" panose="020F0502020204030204" pitchFamily="34" charset="0"/>
              <a:cs typeface="Calibri" panose="020F0502020204030204" pitchFamily="34" charset="0"/>
            </a:endParaRPr>
          </a:p>
          <a:p>
            <a:r>
              <a:rPr lang="en-IN" sz="2000" dirty="0">
                <a:solidFill>
                  <a:srgbClr val="7030A0"/>
                </a:solidFill>
                <a:latin typeface="Calibri" panose="020F0502020204030204" pitchFamily="34" charset="0"/>
                <a:ea typeface="Calibri" panose="020F0502020204030204" pitchFamily="34" charset="0"/>
                <a:cs typeface="Calibri" panose="020F0502020204030204" pitchFamily="34" charset="0"/>
              </a:rPr>
              <a:t>James interviewed Juniors (15 students) and Seniors (11 students) at his university, asking them how many pieces of fruit they eat each day. </a:t>
            </a:r>
          </a:p>
          <a:p>
            <a:endParaRPr lang="en-IN" b="1" dirty="0">
              <a:solidFill>
                <a:srgbClr val="7030A0"/>
              </a:solidFill>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IN" dirty="0">
                <a:latin typeface="Calibri" panose="020F0502020204030204" pitchFamily="34" charset="0"/>
                <a:ea typeface="Calibri" panose="020F0502020204030204" pitchFamily="34" charset="0"/>
                <a:cs typeface="Calibri" panose="020F0502020204030204" pitchFamily="34" charset="0"/>
              </a:rPr>
              <a:t>The results are shown next page </a:t>
            </a:r>
          </a:p>
          <a:p>
            <a:r>
              <a:rPr lang="en-IN" dirty="0">
                <a:latin typeface="Calibri" panose="020F0502020204030204" pitchFamily="34" charset="0"/>
                <a:ea typeface="Calibri" panose="020F0502020204030204" pitchFamily="34" charset="0"/>
                <a:cs typeface="Calibri" panose="020F0502020204030204" pitchFamily="34" charset="0"/>
              </a:rPr>
              <a:t> </a:t>
            </a:r>
          </a:p>
          <a:p>
            <a:r>
              <a:rPr lang="en-IN" dirty="0">
                <a:latin typeface="Calibri" panose="020F0502020204030204" pitchFamily="34" charset="0"/>
                <a:ea typeface="Calibri" panose="020F0502020204030204" pitchFamily="34" charset="0"/>
                <a:cs typeface="Calibri" panose="020F0502020204030204" pitchFamily="34" charset="0"/>
              </a:rPr>
              <a:t>Which group has a high mean? </a:t>
            </a:r>
          </a:p>
          <a:p>
            <a:r>
              <a:rPr lang="en-IN" dirty="0">
                <a:solidFill>
                  <a:srgbClr val="0070C0"/>
                </a:solidFill>
                <a:latin typeface="Calibri" panose="020F0502020204030204" pitchFamily="34" charset="0"/>
                <a:ea typeface="Calibri" panose="020F0502020204030204" pitchFamily="34" charset="0"/>
                <a:cs typeface="Calibri" panose="020F0502020204030204" pitchFamily="34" charset="0"/>
              </a:rPr>
              <a:t>Ans:  Juniors Mean = 6.93 Seniors Mean = 6.18. </a:t>
            </a:r>
          </a:p>
          <a:p>
            <a:r>
              <a:rPr lang="en-IN" dirty="0">
                <a:solidFill>
                  <a:srgbClr val="0070C0"/>
                </a:solidFill>
                <a:latin typeface="Calibri" panose="020F0502020204030204" pitchFamily="34" charset="0"/>
                <a:ea typeface="Calibri" panose="020F0502020204030204" pitchFamily="34" charset="0"/>
                <a:cs typeface="Calibri" panose="020F0502020204030204" pitchFamily="34" charset="0"/>
              </a:rPr>
              <a:t>Conclusion is mean of Juniors (6.93) is higher than the mean of seniors (6.18)</a:t>
            </a:r>
          </a:p>
          <a:p>
            <a:endParaRPr lang="en-IN" dirty="0">
              <a:solidFill>
                <a:srgbClr val="0070C0"/>
              </a:solidFill>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IN" dirty="0">
                <a:latin typeface="Calibri" panose="020F0502020204030204" pitchFamily="34" charset="0"/>
                <a:ea typeface="Calibri" panose="020F0502020204030204" pitchFamily="34" charset="0"/>
                <a:cs typeface="Calibri" panose="020F0502020204030204" pitchFamily="34" charset="0"/>
              </a:rPr>
              <a:t>Is the mean a good measure for the centre of the distribution for seniors?</a:t>
            </a:r>
          </a:p>
          <a:p>
            <a:r>
              <a:rPr lang="en-IN" dirty="0">
                <a:solidFill>
                  <a:srgbClr val="0070C0"/>
                </a:solidFill>
                <a:latin typeface="Calibri" panose="020F0502020204030204" pitchFamily="34" charset="0"/>
                <a:ea typeface="Calibri" panose="020F0502020204030204" pitchFamily="34" charset="0"/>
                <a:cs typeface="Calibri" panose="020F0502020204030204" pitchFamily="34" charset="0"/>
              </a:rPr>
              <a:t>Ans: Seniors can go with mean, but juniors mean is not the right option due to outlier.</a:t>
            </a:r>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IN" dirty="0">
                <a:latin typeface="Calibri" panose="020F0502020204030204" pitchFamily="34" charset="0"/>
                <a:ea typeface="Calibri" panose="020F0502020204030204" pitchFamily="34" charset="0"/>
                <a:cs typeface="Calibri" panose="020F0502020204030204" pitchFamily="34" charset="0"/>
              </a:rPr>
              <a:t>Can we use mean for the centre of the distribution for Juniors?</a:t>
            </a:r>
          </a:p>
          <a:p>
            <a:r>
              <a:rPr lang="en-IN" dirty="0">
                <a:solidFill>
                  <a:srgbClr val="0070C0"/>
                </a:solidFill>
                <a:latin typeface="Calibri" panose="020F0502020204030204" pitchFamily="34" charset="0"/>
                <a:ea typeface="Calibri" panose="020F0502020204030204" pitchFamily="34" charset="0"/>
                <a:cs typeface="Calibri" panose="020F0502020204030204" pitchFamily="34" charset="0"/>
              </a:rPr>
              <a:t>Ans: Due to the outlier mean is not the right option, better to go with the median in this case.</a:t>
            </a:r>
          </a:p>
        </p:txBody>
      </p:sp>
    </p:spTree>
    <p:extLst>
      <p:ext uri="{BB962C8B-B14F-4D97-AF65-F5344CB8AC3E}">
        <p14:creationId xmlns:p14="http://schemas.microsoft.com/office/powerpoint/2010/main" val="4002136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E5264DD6-AC02-2359-FFC1-37F03F3F8C59}"/>
              </a:ext>
            </a:extLst>
          </p:cNvPr>
          <p:cNvGrpSpPr/>
          <p:nvPr/>
        </p:nvGrpSpPr>
        <p:grpSpPr>
          <a:xfrm>
            <a:off x="911802" y="4068526"/>
            <a:ext cx="9314545" cy="2424128"/>
            <a:chOff x="911803" y="1099596"/>
            <a:chExt cx="9019975" cy="2424128"/>
          </a:xfrm>
        </p:grpSpPr>
        <p:grpSp>
          <p:nvGrpSpPr>
            <p:cNvPr id="36" name="Group 35">
              <a:extLst>
                <a:ext uri="{FF2B5EF4-FFF2-40B4-BE49-F238E27FC236}">
                  <a16:creationId xmlns:a16="http://schemas.microsoft.com/office/drawing/2014/main" id="{5E37CCAD-B8C2-7623-DFF3-040F42667673}"/>
                </a:ext>
              </a:extLst>
            </p:cNvPr>
            <p:cNvGrpSpPr/>
            <p:nvPr/>
          </p:nvGrpSpPr>
          <p:grpSpPr>
            <a:xfrm>
              <a:off x="1055440" y="2708920"/>
              <a:ext cx="8640960" cy="369064"/>
              <a:chOff x="1055440" y="2708920"/>
              <a:chExt cx="8640960" cy="369064"/>
            </a:xfrm>
          </p:grpSpPr>
          <p:cxnSp>
            <p:nvCxnSpPr>
              <p:cNvPr id="49" name="Straight Connector 48">
                <a:extLst>
                  <a:ext uri="{FF2B5EF4-FFF2-40B4-BE49-F238E27FC236}">
                    <a16:creationId xmlns:a16="http://schemas.microsoft.com/office/drawing/2014/main" id="{C3E411C8-8B8E-9453-1ABC-ACF0191E219B}"/>
                  </a:ext>
                </a:extLst>
              </p:cNvPr>
              <p:cNvCxnSpPr/>
              <p:nvPr/>
            </p:nvCxnSpPr>
            <p:spPr>
              <a:xfrm>
                <a:off x="1055440" y="2924944"/>
                <a:ext cx="864096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6CCCA34F-9FF9-E4FE-3C8B-B46E8DB9D3F7}"/>
                  </a:ext>
                </a:extLst>
              </p:cNvPr>
              <p:cNvCxnSpPr/>
              <p:nvPr/>
            </p:nvCxnSpPr>
            <p:spPr>
              <a:xfrm>
                <a:off x="1055440" y="2708920"/>
                <a:ext cx="0" cy="3600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3B48598-5C8B-9DDE-8000-B3BC9BA8CBE3}"/>
                  </a:ext>
                </a:extLst>
              </p:cNvPr>
              <p:cNvCxnSpPr/>
              <p:nvPr/>
            </p:nvCxnSpPr>
            <p:spPr>
              <a:xfrm>
                <a:off x="1775520" y="2708920"/>
                <a:ext cx="0" cy="3600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75B6A76-9B6E-1965-2626-1AD0782F2E0B}"/>
                  </a:ext>
                </a:extLst>
              </p:cNvPr>
              <p:cNvCxnSpPr/>
              <p:nvPr/>
            </p:nvCxnSpPr>
            <p:spPr>
              <a:xfrm>
                <a:off x="2495600" y="2708920"/>
                <a:ext cx="0" cy="3600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2F2E710-59D1-3717-A51B-1A303E86C692}"/>
                  </a:ext>
                </a:extLst>
              </p:cNvPr>
              <p:cNvCxnSpPr/>
              <p:nvPr/>
            </p:nvCxnSpPr>
            <p:spPr>
              <a:xfrm>
                <a:off x="3215680" y="2708920"/>
                <a:ext cx="0" cy="3600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5674F2A-E17D-0333-8C54-B9CC41118D2F}"/>
                  </a:ext>
                </a:extLst>
              </p:cNvPr>
              <p:cNvCxnSpPr/>
              <p:nvPr/>
            </p:nvCxnSpPr>
            <p:spPr>
              <a:xfrm>
                <a:off x="3935760" y="2708920"/>
                <a:ext cx="0" cy="3600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D9BDCD5-DE23-5AD0-2441-40BEC9D738C5}"/>
                  </a:ext>
                </a:extLst>
              </p:cNvPr>
              <p:cNvCxnSpPr/>
              <p:nvPr/>
            </p:nvCxnSpPr>
            <p:spPr>
              <a:xfrm>
                <a:off x="4655840" y="2717944"/>
                <a:ext cx="0" cy="3600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DC293824-7981-BC0E-DD2B-088F315A488C}"/>
                  </a:ext>
                </a:extLst>
              </p:cNvPr>
              <p:cNvCxnSpPr/>
              <p:nvPr/>
            </p:nvCxnSpPr>
            <p:spPr>
              <a:xfrm>
                <a:off x="5366636" y="2717944"/>
                <a:ext cx="0" cy="3600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287217C6-2FF1-3B0D-44A0-60214A9F63BE}"/>
                  </a:ext>
                </a:extLst>
              </p:cNvPr>
              <p:cNvCxnSpPr/>
              <p:nvPr/>
            </p:nvCxnSpPr>
            <p:spPr>
              <a:xfrm>
                <a:off x="6096000" y="2717944"/>
                <a:ext cx="0" cy="3600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9D8AC7D-562F-9CC2-B5B0-0BC0B5C823D0}"/>
                  </a:ext>
                </a:extLst>
              </p:cNvPr>
              <p:cNvCxnSpPr/>
              <p:nvPr/>
            </p:nvCxnSpPr>
            <p:spPr>
              <a:xfrm>
                <a:off x="6816080" y="2717944"/>
                <a:ext cx="0" cy="3600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7788806-4383-1E40-954F-A70DC38225A4}"/>
                  </a:ext>
                </a:extLst>
              </p:cNvPr>
              <p:cNvCxnSpPr/>
              <p:nvPr/>
            </p:nvCxnSpPr>
            <p:spPr>
              <a:xfrm>
                <a:off x="7536160" y="2708920"/>
                <a:ext cx="0" cy="3600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77071B9-9609-B529-12AD-44AEAFBF72EA}"/>
                  </a:ext>
                </a:extLst>
              </p:cNvPr>
              <p:cNvCxnSpPr/>
              <p:nvPr/>
            </p:nvCxnSpPr>
            <p:spPr>
              <a:xfrm>
                <a:off x="8256240" y="2717944"/>
                <a:ext cx="0" cy="3600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C8ED5E7-3CA1-90E6-6621-1B94DC183A6D}"/>
                  </a:ext>
                </a:extLst>
              </p:cNvPr>
              <p:cNvCxnSpPr/>
              <p:nvPr/>
            </p:nvCxnSpPr>
            <p:spPr>
              <a:xfrm>
                <a:off x="8976320" y="2717944"/>
                <a:ext cx="0" cy="3600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121310F-DFA7-F112-8C12-3D45D6E2B75B}"/>
                  </a:ext>
                </a:extLst>
              </p:cNvPr>
              <p:cNvCxnSpPr/>
              <p:nvPr/>
            </p:nvCxnSpPr>
            <p:spPr>
              <a:xfrm>
                <a:off x="9696400" y="2717944"/>
                <a:ext cx="0" cy="3600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7" name="Oval 36">
              <a:extLst>
                <a:ext uri="{FF2B5EF4-FFF2-40B4-BE49-F238E27FC236}">
                  <a16:creationId xmlns:a16="http://schemas.microsoft.com/office/drawing/2014/main" id="{8009BA6B-9C75-A3F8-71AE-763A6E8C172A}"/>
                </a:ext>
              </a:extLst>
            </p:cNvPr>
            <p:cNvSpPr/>
            <p:nvPr/>
          </p:nvSpPr>
          <p:spPr>
            <a:xfrm>
              <a:off x="958280" y="2323729"/>
              <a:ext cx="194320" cy="194320"/>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38" name="Oval 37">
              <a:extLst>
                <a:ext uri="{FF2B5EF4-FFF2-40B4-BE49-F238E27FC236}">
                  <a16:creationId xmlns:a16="http://schemas.microsoft.com/office/drawing/2014/main" id="{D6AB968C-3CEC-1780-EE64-47302E47780F}"/>
                </a:ext>
              </a:extLst>
            </p:cNvPr>
            <p:cNvSpPr/>
            <p:nvPr/>
          </p:nvSpPr>
          <p:spPr>
            <a:xfrm>
              <a:off x="1678360" y="2323729"/>
              <a:ext cx="194320" cy="194320"/>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39" name="Oval 38">
              <a:extLst>
                <a:ext uri="{FF2B5EF4-FFF2-40B4-BE49-F238E27FC236}">
                  <a16:creationId xmlns:a16="http://schemas.microsoft.com/office/drawing/2014/main" id="{B910105C-12D8-B304-BE3A-C995CCDEF4BF}"/>
                </a:ext>
              </a:extLst>
            </p:cNvPr>
            <p:cNvSpPr/>
            <p:nvPr/>
          </p:nvSpPr>
          <p:spPr>
            <a:xfrm>
              <a:off x="2423592" y="2323729"/>
              <a:ext cx="194320" cy="194320"/>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40" name="Oval 39">
              <a:extLst>
                <a:ext uri="{FF2B5EF4-FFF2-40B4-BE49-F238E27FC236}">
                  <a16:creationId xmlns:a16="http://schemas.microsoft.com/office/drawing/2014/main" id="{1B51AFB9-91AC-2741-E032-78F4F4621F9D}"/>
                </a:ext>
              </a:extLst>
            </p:cNvPr>
            <p:cNvSpPr/>
            <p:nvPr/>
          </p:nvSpPr>
          <p:spPr>
            <a:xfrm>
              <a:off x="3111269" y="2322005"/>
              <a:ext cx="194320" cy="194320"/>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41" name="Oval 40">
              <a:extLst>
                <a:ext uri="{FF2B5EF4-FFF2-40B4-BE49-F238E27FC236}">
                  <a16:creationId xmlns:a16="http://schemas.microsoft.com/office/drawing/2014/main" id="{396BF758-79B5-B2D0-BD27-32145F94447D}"/>
                </a:ext>
              </a:extLst>
            </p:cNvPr>
            <p:cNvSpPr/>
            <p:nvPr/>
          </p:nvSpPr>
          <p:spPr>
            <a:xfrm>
              <a:off x="3111269" y="1915110"/>
              <a:ext cx="194320" cy="194320"/>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42" name="Oval 41">
              <a:extLst>
                <a:ext uri="{FF2B5EF4-FFF2-40B4-BE49-F238E27FC236}">
                  <a16:creationId xmlns:a16="http://schemas.microsoft.com/office/drawing/2014/main" id="{25F82BDC-D800-B288-0316-65DF103FAF57}"/>
                </a:ext>
              </a:extLst>
            </p:cNvPr>
            <p:cNvSpPr/>
            <p:nvPr/>
          </p:nvSpPr>
          <p:spPr>
            <a:xfrm>
              <a:off x="3111269" y="1508215"/>
              <a:ext cx="194320" cy="194320"/>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43" name="Oval 42">
              <a:extLst>
                <a:ext uri="{FF2B5EF4-FFF2-40B4-BE49-F238E27FC236}">
                  <a16:creationId xmlns:a16="http://schemas.microsoft.com/office/drawing/2014/main" id="{A445CEB0-D77E-9694-F061-8052565A0D8C}"/>
                </a:ext>
              </a:extLst>
            </p:cNvPr>
            <p:cNvSpPr/>
            <p:nvPr/>
          </p:nvSpPr>
          <p:spPr>
            <a:xfrm>
              <a:off x="3118520" y="1099596"/>
              <a:ext cx="194320" cy="194320"/>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44" name="Oval 43">
              <a:extLst>
                <a:ext uri="{FF2B5EF4-FFF2-40B4-BE49-F238E27FC236}">
                  <a16:creationId xmlns:a16="http://schemas.microsoft.com/office/drawing/2014/main" id="{B0082090-CB2C-009C-5A27-E308E14C4FA9}"/>
                </a:ext>
              </a:extLst>
            </p:cNvPr>
            <p:cNvSpPr/>
            <p:nvPr/>
          </p:nvSpPr>
          <p:spPr>
            <a:xfrm>
              <a:off x="3863752" y="2309428"/>
              <a:ext cx="194320" cy="194320"/>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45" name="Oval 44">
              <a:extLst>
                <a:ext uri="{FF2B5EF4-FFF2-40B4-BE49-F238E27FC236}">
                  <a16:creationId xmlns:a16="http://schemas.microsoft.com/office/drawing/2014/main" id="{0B8A7B7A-C562-5834-D5D6-20D43518335E}"/>
                </a:ext>
              </a:extLst>
            </p:cNvPr>
            <p:cNvSpPr/>
            <p:nvPr/>
          </p:nvSpPr>
          <p:spPr>
            <a:xfrm>
              <a:off x="3863752" y="1902533"/>
              <a:ext cx="194320" cy="194320"/>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46" name="Oval 45">
              <a:extLst>
                <a:ext uri="{FF2B5EF4-FFF2-40B4-BE49-F238E27FC236}">
                  <a16:creationId xmlns:a16="http://schemas.microsoft.com/office/drawing/2014/main" id="{12ED3F82-39F3-C34E-3BBB-ECD1F549242F}"/>
                </a:ext>
              </a:extLst>
            </p:cNvPr>
            <p:cNvSpPr/>
            <p:nvPr/>
          </p:nvSpPr>
          <p:spPr>
            <a:xfrm>
              <a:off x="4576581" y="2309428"/>
              <a:ext cx="194320" cy="194320"/>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47" name="Oval 46">
              <a:extLst>
                <a:ext uri="{FF2B5EF4-FFF2-40B4-BE49-F238E27FC236}">
                  <a16:creationId xmlns:a16="http://schemas.microsoft.com/office/drawing/2014/main" id="{7BC947C4-FE39-090D-BA48-47C442FDF7EF}"/>
                </a:ext>
              </a:extLst>
            </p:cNvPr>
            <p:cNvSpPr/>
            <p:nvPr/>
          </p:nvSpPr>
          <p:spPr>
            <a:xfrm>
              <a:off x="5289410" y="2309428"/>
              <a:ext cx="194320" cy="194320"/>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48" name="TextBox 47">
              <a:extLst>
                <a:ext uri="{FF2B5EF4-FFF2-40B4-BE49-F238E27FC236}">
                  <a16:creationId xmlns:a16="http://schemas.microsoft.com/office/drawing/2014/main" id="{E06099D0-68B7-F552-A56B-49C8E1AA009A}"/>
                </a:ext>
              </a:extLst>
            </p:cNvPr>
            <p:cNvSpPr txBox="1"/>
            <p:nvPr/>
          </p:nvSpPr>
          <p:spPr>
            <a:xfrm>
              <a:off x="911803" y="3154392"/>
              <a:ext cx="9019975" cy="369332"/>
            </a:xfrm>
            <a:prstGeom prst="rect">
              <a:avLst/>
            </a:prstGeom>
            <a:noFill/>
          </p:spPr>
          <p:txBody>
            <a:bodyPr wrap="square" rtlCol="0">
              <a:spAutoFit/>
            </a:bodyPr>
            <a:lstStyle/>
            <a:p>
              <a:r>
                <a:rPr lang="en-IN" b="1" dirty="0">
                  <a:latin typeface="Calibri" panose="020F0502020204030204" pitchFamily="34" charset="0"/>
                  <a:ea typeface="Calibri" panose="020F0502020204030204" pitchFamily="34" charset="0"/>
                  <a:cs typeface="Calibri" panose="020F0502020204030204" pitchFamily="34" charset="0"/>
                </a:rPr>
                <a:t>0            2            4           6             8          10          12           14          16         18          20          22         24</a:t>
              </a:r>
            </a:p>
          </p:txBody>
        </p:sp>
      </p:grpSp>
      <p:sp>
        <p:nvSpPr>
          <p:cNvPr id="63" name="TextBox 62">
            <a:extLst>
              <a:ext uri="{FF2B5EF4-FFF2-40B4-BE49-F238E27FC236}">
                <a16:creationId xmlns:a16="http://schemas.microsoft.com/office/drawing/2014/main" id="{E96C7C86-5202-44F7-75F4-F303A24468BE}"/>
              </a:ext>
            </a:extLst>
          </p:cNvPr>
          <p:cNvSpPr txBox="1"/>
          <p:nvPr/>
        </p:nvSpPr>
        <p:spPr>
          <a:xfrm>
            <a:off x="1174477" y="574883"/>
            <a:ext cx="1656184" cy="646331"/>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Juniors</a:t>
            </a:r>
          </a:p>
          <a:p>
            <a:r>
              <a:rPr lang="en-US" dirty="0">
                <a:latin typeface="Calibri" panose="020F0502020204030204" pitchFamily="34" charset="0"/>
                <a:ea typeface="Calibri" panose="020F0502020204030204" pitchFamily="34" charset="0"/>
                <a:cs typeface="Calibri" panose="020F0502020204030204" pitchFamily="34" charset="0"/>
              </a:rPr>
              <a:t>N= 15</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64" name="TextBox 63">
            <a:extLst>
              <a:ext uri="{FF2B5EF4-FFF2-40B4-BE49-F238E27FC236}">
                <a16:creationId xmlns:a16="http://schemas.microsoft.com/office/drawing/2014/main" id="{47406497-E074-E43F-57D4-D56C4C291522}"/>
              </a:ext>
            </a:extLst>
          </p:cNvPr>
          <p:cNvSpPr txBox="1"/>
          <p:nvPr/>
        </p:nvSpPr>
        <p:spPr>
          <a:xfrm>
            <a:off x="1075347" y="4175679"/>
            <a:ext cx="1275761" cy="646331"/>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Seniors</a:t>
            </a:r>
          </a:p>
          <a:p>
            <a:r>
              <a:rPr lang="en-US" dirty="0">
                <a:latin typeface="Calibri" panose="020F0502020204030204" pitchFamily="34" charset="0"/>
                <a:ea typeface="Calibri" panose="020F0502020204030204" pitchFamily="34" charset="0"/>
                <a:cs typeface="Calibri" panose="020F0502020204030204" pitchFamily="34" charset="0"/>
              </a:rPr>
              <a:t>N =11</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65" name="TextBox 64">
            <a:extLst>
              <a:ext uri="{FF2B5EF4-FFF2-40B4-BE49-F238E27FC236}">
                <a16:creationId xmlns:a16="http://schemas.microsoft.com/office/drawing/2014/main" id="{5B5B72C1-0A3A-8635-F48A-B9FA64FD9E87}"/>
              </a:ext>
            </a:extLst>
          </p:cNvPr>
          <p:cNvSpPr txBox="1"/>
          <p:nvPr/>
        </p:nvSpPr>
        <p:spPr>
          <a:xfrm>
            <a:off x="6353022" y="180285"/>
            <a:ext cx="4709122" cy="1754326"/>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Mean: 0+2+2+4+4+6+6+6+6+8+8+8+10+12+22</a:t>
            </a:r>
          </a:p>
          <a:p>
            <a:r>
              <a:rPr lang="en-US" dirty="0">
                <a:latin typeface="Calibri" panose="020F0502020204030204" pitchFamily="34" charset="0"/>
                <a:ea typeface="Calibri" panose="020F0502020204030204" pitchFamily="34" charset="0"/>
                <a:cs typeface="Calibri" panose="020F0502020204030204" pitchFamily="34" charset="0"/>
              </a:rPr>
              <a:t>=104/15 = </a:t>
            </a:r>
            <a:r>
              <a:rPr lang="en-US" b="1" dirty="0">
                <a:latin typeface="Calibri" panose="020F0502020204030204" pitchFamily="34" charset="0"/>
                <a:ea typeface="Calibri" panose="020F0502020204030204" pitchFamily="34" charset="0"/>
                <a:cs typeface="Calibri" panose="020F0502020204030204" pitchFamily="34" charset="0"/>
              </a:rPr>
              <a:t>6.93</a:t>
            </a:r>
          </a:p>
          <a:p>
            <a:endParaRPr lang="en-US" b="1" dirty="0">
              <a:latin typeface="Calibri" panose="020F0502020204030204" pitchFamily="34" charset="0"/>
              <a:ea typeface="Calibri" panose="020F0502020204030204" pitchFamily="34" charset="0"/>
              <a:cs typeface="Calibri" panose="020F0502020204030204" pitchFamily="34" charset="0"/>
            </a:endParaRPr>
          </a:p>
          <a:p>
            <a:r>
              <a:rPr lang="en-US" b="1" dirty="0">
                <a:latin typeface="Calibri" panose="020F0502020204030204" pitchFamily="34" charset="0"/>
                <a:ea typeface="Calibri" panose="020F0502020204030204" pitchFamily="34" charset="0"/>
                <a:cs typeface="Calibri" panose="020F0502020204030204" pitchFamily="34" charset="0"/>
              </a:rPr>
              <a:t>Median = 6</a:t>
            </a:r>
          </a:p>
          <a:p>
            <a:r>
              <a:rPr lang="en-US" b="1" dirty="0">
                <a:latin typeface="Calibri" panose="020F0502020204030204" pitchFamily="34" charset="0"/>
                <a:ea typeface="Calibri" panose="020F0502020204030204" pitchFamily="34" charset="0"/>
                <a:cs typeface="Calibri" panose="020F0502020204030204" pitchFamily="34" charset="0"/>
              </a:rPr>
              <a:t>Mode =6</a:t>
            </a:r>
          </a:p>
          <a:p>
            <a:r>
              <a:rPr lang="en-US" b="1" dirty="0">
                <a:latin typeface="Calibri" panose="020F0502020204030204" pitchFamily="34" charset="0"/>
                <a:ea typeface="Calibri" panose="020F0502020204030204" pitchFamily="34" charset="0"/>
                <a:cs typeface="Calibri" panose="020F0502020204030204" pitchFamily="34" charset="0"/>
              </a:rPr>
              <a:t>Mean after excluding outlier 22= 82/14=5.85</a:t>
            </a:r>
            <a:endParaRPr lang="en-IN" b="1" dirty="0">
              <a:latin typeface="Calibri" panose="020F0502020204030204" pitchFamily="34" charset="0"/>
              <a:ea typeface="Calibri" panose="020F0502020204030204" pitchFamily="34" charset="0"/>
              <a:cs typeface="Calibri" panose="020F0502020204030204" pitchFamily="34" charset="0"/>
            </a:endParaRPr>
          </a:p>
        </p:txBody>
      </p:sp>
      <p:sp>
        <p:nvSpPr>
          <p:cNvPr id="66" name="TextBox 65">
            <a:extLst>
              <a:ext uri="{FF2B5EF4-FFF2-40B4-BE49-F238E27FC236}">
                <a16:creationId xmlns:a16="http://schemas.microsoft.com/office/drawing/2014/main" id="{9EC1AFBC-A47F-0633-6F5D-349DB3CE12FA}"/>
              </a:ext>
            </a:extLst>
          </p:cNvPr>
          <p:cNvSpPr txBox="1"/>
          <p:nvPr/>
        </p:nvSpPr>
        <p:spPr>
          <a:xfrm>
            <a:off x="5550590" y="3934014"/>
            <a:ext cx="5566064" cy="1200329"/>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Mean:0+2+4+6+6+6+6+8+8+10+12=68/11= </a:t>
            </a:r>
            <a:r>
              <a:rPr lang="en-US" b="1" dirty="0">
                <a:latin typeface="Calibri" panose="020F0502020204030204" pitchFamily="34" charset="0"/>
                <a:ea typeface="Calibri" panose="020F0502020204030204" pitchFamily="34" charset="0"/>
                <a:cs typeface="Calibri" panose="020F0502020204030204" pitchFamily="34" charset="0"/>
              </a:rPr>
              <a:t>6.18</a:t>
            </a:r>
          </a:p>
          <a:p>
            <a:endParaRPr lang="en-US" b="1" dirty="0">
              <a:latin typeface="Calibri" panose="020F0502020204030204" pitchFamily="34" charset="0"/>
              <a:ea typeface="Calibri" panose="020F0502020204030204" pitchFamily="34" charset="0"/>
              <a:cs typeface="Calibri" panose="020F0502020204030204" pitchFamily="34" charset="0"/>
            </a:endParaRPr>
          </a:p>
          <a:p>
            <a:r>
              <a:rPr lang="en-US" b="1" dirty="0">
                <a:latin typeface="Calibri" panose="020F0502020204030204" pitchFamily="34" charset="0"/>
                <a:ea typeface="Calibri" panose="020F0502020204030204" pitchFamily="34" charset="0"/>
                <a:cs typeface="Calibri" panose="020F0502020204030204" pitchFamily="34" charset="0"/>
              </a:rPr>
              <a:t>Median = 6</a:t>
            </a:r>
          </a:p>
          <a:p>
            <a:r>
              <a:rPr lang="en-US" b="1" dirty="0">
                <a:latin typeface="Calibri" panose="020F0502020204030204" pitchFamily="34" charset="0"/>
                <a:ea typeface="Calibri" panose="020F0502020204030204" pitchFamily="34" charset="0"/>
                <a:cs typeface="Calibri" panose="020F0502020204030204" pitchFamily="34" charset="0"/>
              </a:rPr>
              <a:t>Mode=6</a:t>
            </a:r>
            <a:endParaRPr lang="en-IN" b="1" dirty="0">
              <a:latin typeface="Calibri" panose="020F0502020204030204" pitchFamily="34" charset="0"/>
              <a:ea typeface="Calibri" panose="020F0502020204030204" pitchFamily="34" charset="0"/>
              <a:cs typeface="Calibri" panose="020F0502020204030204" pitchFamily="34" charset="0"/>
            </a:endParaRPr>
          </a:p>
        </p:txBody>
      </p:sp>
      <p:grpSp>
        <p:nvGrpSpPr>
          <p:cNvPr id="67" name="Group 66">
            <a:extLst>
              <a:ext uri="{FF2B5EF4-FFF2-40B4-BE49-F238E27FC236}">
                <a16:creationId xmlns:a16="http://schemas.microsoft.com/office/drawing/2014/main" id="{95946E40-3FD1-2EC0-278C-A1AFFDC2009F}"/>
              </a:ext>
            </a:extLst>
          </p:cNvPr>
          <p:cNvGrpSpPr/>
          <p:nvPr/>
        </p:nvGrpSpPr>
        <p:grpSpPr>
          <a:xfrm>
            <a:off x="971645" y="790469"/>
            <a:ext cx="9100122" cy="2592841"/>
            <a:chOff x="911804" y="1099596"/>
            <a:chExt cx="9436019" cy="2396104"/>
          </a:xfrm>
        </p:grpSpPr>
        <p:grpSp>
          <p:nvGrpSpPr>
            <p:cNvPr id="68" name="Group 67">
              <a:extLst>
                <a:ext uri="{FF2B5EF4-FFF2-40B4-BE49-F238E27FC236}">
                  <a16:creationId xmlns:a16="http://schemas.microsoft.com/office/drawing/2014/main" id="{7D02A117-ECFE-1D5D-DAA7-52BF59D21DD1}"/>
                </a:ext>
              </a:extLst>
            </p:cNvPr>
            <p:cNvGrpSpPr/>
            <p:nvPr/>
          </p:nvGrpSpPr>
          <p:grpSpPr>
            <a:xfrm>
              <a:off x="1055440" y="2708920"/>
              <a:ext cx="8640960" cy="369064"/>
              <a:chOff x="1055440" y="2708920"/>
              <a:chExt cx="8640960" cy="369064"/>
            </a:xfrm>
          </p:grpSpPr>
          <p:cxnSp>
            <p:nvCxnSpPr>
              <p:cNvPr id="85" name="Straight Connector 84">
                <a:extLst>
                  <a:ext uri="{FF2B5EF4-FFF2-40B4-BE49-F238E27FC236}">
                    <a16:creationId xmlns:a16="http://schemas.microsoft.com/office/drawing/2014/main" id="{55DE26AF-76B9-4476-E662-FA04C01B8E6F}"/>
                  </a:ext>
                </a:extLst>
              </p:cNvPr>
              <p:cNvCxnSpPr/>
              <p:nvPr/>
            </p:nvCxnSpPr>
            <p:spPr>
              <a:xfrm>
                <a:off x="1055440" y="2924944"/>
                <a:ext cx="864096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E7D3C92-09F1-FBCE-1E26-304F968804CB}"/>
                  </a:ext>
                </a:extLst>
              </p:cNvPr>
              <p:cNvCxnSpPr/>
              <p:nvPr/>
            </p:nvCxnSpPr>
            <p:spPr>
              <a:xfrm>
                <a:off x="1055440" y="2708920"/>
                <a:ext cx="0" cy="3600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A8FFEF83-CAB4-A091-1F22-FA628D726D50}"/>
                  </a:ext>
                </a:extLst>
              </p:cNvPr>
              <p:cNvCxnSpPr/>
              <p:nvPr/>
            </p:nvCxnSpPr>
            <p:spPr>
              <a:xfrm>
                <a:off x="1775520" y="2708920"/>
                <a:ext cx="0" cy="3600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07520A7-E4F1-1531-8FE6-AFA9AC5B6A97}"/>
                  </a:ext>
                </a:extLst>
              </p:cNvPr>
              <p:cNvCxnSpPr/>
              <p:nvPr/>
            </p:nvCxnSpPr>
            <p:spPr>
              <a:xfrm>
                <a:off x="2495600" y="2708920"/>
                <a:ext cx="0" cy="3600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6EBD7394-9924-B833-13B8-537079E090F0}"/>
                  </a:ext>
                </a:extLst>
              </p:cNvPr>
              <p:cNvCxnSpPr/>
              <p:nvPr/>
            </p:nvCxnSpPr>
            <p:spPr>
              <a:xfrm>
                <a:off x="3215680" y="2708920"/>
                <a:ext cx="0" cy="3600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F598053D-7115-8429-D3EF-6A02220D2E59}"/>
                  </a:ext>
                </a:extLst>
              </p:cNvPr>
              <p:cNvCxnSpPr/>
              <p:nvPr/>
            </p:nvCxnSpPr>
            <p:spPr>
              <a:xfrm>
                <a:off x="3935760" y="2708920"/>
                <a:ext cx="0" cy="3600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2B3BEC5-2F68-649D-BFA4-1962C2B8993E}"/>
                  </a:ext>
                </a:extLst>
              </p:cNvPr>
              <p:cNvCxnSpPr/>
              <p:nvPr/>
            </p:nvCxnSpPr>
            <p:spPr>
              <a:xfrm>
                <a:off x="4655840" y="2717944"/>
                <a:ext cx="0" cy="3600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35675AF1-A0AF-6706-0090-30E6EDB329BB}"/>
                  </a:ext>
                </a:extLst>
              </p:cNvPr>
              <p:cNvCxnSpPr/>
              <p:nvPr/>
            </p:nvCxnSpPr>
            <p:spPr>
              <a:xfrm>
                <a:off x="5366636" y="2717944"/>
                <a:ext cx="0" cy="3600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C4BC5A98-A63E-3E8C-48CC-08754E0EE04F}"/>
                  </a:ext>
                </a:extLst>
              </p:cNvPr>
              <p:cNvCxnSpPr/>
              <p:nvPr/>
            </p:nvCxnSpPr>
            <p:spPr>
              <a:xfrm>
                <a:off x="6096000" y="2717944"/>
                <a:ext cx="0" cy="3600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069B6B4B-3B4C-272C-F469-B04730C18B8D}"/>
                  </a:ext>
                </a:extLst>
              </p:cNvPr>
              <p:cNvCxnSpPr/>
              <p:nvPr/>
            </p:nvCxnSpPr>
            <p:spPr>
              <a:xfrm>
                <a:off x="6816080" y="2717944"/>
                <a:ext cx="0" cy="3600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264F7916-C359-DE2F-5B32-D9A27193A150}"/>
                  </a:ext>
                </a:extLst>
              </p:cNvPr>
              <p:cNvCxnSpPr/>
              <p:nvPr/>
            </p:nvCxnSpPr>
            <p:spPr>
              <a:xfrm>
                <a:off x="7536160" y="2708920"/>
                <a:ext cx="0" cy="3600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E7808230-9F62-AC95-CC9B-D98EC01B7D8E}"/>
                  </a:ext>
                </a:extLst>
              </p:cNvPr>
              <p:cNvCxnSpPr/>
              <p:nvPr/>
            </p:nvCxnSpPr>
            <p:spPr>
              <a:xfrm>
                <a:off x="8256240" y="2717944"/>
                <a:ext cx="0" cy="3600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40265009-06C6-2855-F33A-A9914012C3B8}"/>
                  </a:ext>
                </a:extLst>
              </p:cNvPr>
              <p:cNvCxnSpPr/>
              <p:nvPr/>
            </p:nvCxnSpPr>
            <p:spPr>
              <a:xfrm>
                <a:off x="8976320" y="2717944"/>
                <a:ext cx="0" cy="3600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5800A4C4-689E-13B2-B300-A458AC9CEF8E}"/>
                  </a:ext>
                </a:extLst>
              </p:cNvPr>
              <p:cNvCxnSpPr/>
              <p:nvPr/>
            </p:nvCxnSpPr>
            <p:spPr>
              <a:xfrm>
                <a:off x="9696400" y="2717944"/>
                <a:ext cx="0" cy="3600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9" name="Oval 68">
              <a:extLst>
                <a:ext uri="{FF2B5EF4-FFF2-40B4-BE49-F238E27FC236}">
                  <a16:creationId xmlns:a16="http://schemas.microsoft.com/office/drawing/2014/main" id="{55455F75-13FD-F25C-986A-0F5F16C3F0D3}"/>
                </a:ext>
              </a:extLst>
            </p:cNvPr>
            <p:cNvSpPr/>
            <p:nvPr/>
          </p:nvSpPr>
          <p:spPr>
            <a:xfrm>
              <a:off x="958280" y="2323729"/>
              <a:ext cx="194320" cy="194320"/>
            </a:xfrm>
            <a:prstGeom prst="ellipse">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Oval 69">
              <a:extLst>
                <a:ext uri="{FF2B5EF4-FFF2-40B4-BE49-F238E27FC236}">
                  <a16:creationId xmlns:a16="http://schemas.microsoft.com/office/drawing/2014/main" id="{AF0E20C3-09BF-04DF-F1D6-D7DAA1865F8F}"/>
                </a:ext>
              </a:extLst>
            </p:cNvPr>
            <p:cNvSpPr/>
            <p:nvPr/>
          </p:nvSpPr>
          <p:spPr>
            <a:xfrm>
              <a:off x="1678360" y="2323729"/>
              <a:ext cx="194320" cy="194320"/>
            </a:xfrm>
            <a:prstGeom prst="ellipse">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Oval 70">
              <a:extLst>
                <a:ext uri="{FF2B5EF4-FFF2-40B4-BE49-F238E27FC236}">
                  <a16:creationId xmlns:a16="http://schemas.microsoft.com/office/drawing/2014/main" id="{F1C2F941-FD8A-5A3A-5BA2-0F6FE8963F3A}"/>
                </a:ext>
              </a:extLst>
            </p:cNvPr>
            <p:cNvSpPr/>
            <p:nvPr/>
          </p:nvSpPr>
          <p:spPr>
            <a:xfrm>
              <a:off x="1678360" y="1916834"/>
              <a:ext cx="194320" cy="194320"/>
            </a:xfrm>
            <a:prstGeom prst="ellipse">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Oval 71">
              <a:extLst>
                <a:ext uri="{FF2B5EF4-FFF2-40B4-BE49-F238E27FC236}">
                  <a16:creationId xmlns:a16="http://schemas.microsoft.com/office/drawing/2014/main" id="{5A7AE543-1FFA-FE40-D6BD-E1A44B118E04}"/>
                </a:ext>
              </a:extLst>
            </p:cNvPr>
            <p:cNvSpPr/>
            <p:nvPr/>
          </p:nvSpPr>
          <p:spPr>
            <a:xfrm>
              <a:off x="2423592" y="2323729"/>
              <a:ext cx="194320" cy="194320"/>
            </a:xfrm>
            <a:prstGeom prst="ellipse">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3" name="Oval 72">
              <a:extLst>
                <a:ext uri="{FF2B5EF4-FFF2-40B4-BE49-F238E27FC236}">
                  <a16:creationId xmlns:a16="http://schemas.microsoft.com/office/drawing/2014/main" id="{C0DDDF4F-8C96-89C2-0F42-202D70EA4ABC}"/>
                </a:ext>
              </a:extLst>
            </p:cNvPr>
            <p:cNvSpPr/>
            <p:nvPr/>
          </p:nvSpPr>
          <p:spPr>
            <a:xfrm>
              <a:off x="2423592" y="1916834"/>
              <a:ext cx="194320" cy="194320"/>
            </a:xfrm>
            <a:prstGeom prst="ellipse">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4" name="Oval 73">
              <a:extLst>
                <a:ext uri="{FF2B5EF4-FFF2-40B4-BE49-F238E27FC236}">
                  <a16:creationId xmlns:a16="http://schemas.microsoft.com/office/drawing/2014/main" id="{E80EB2B4-6637-77FF-8F8E-B4996CAAEEDC}"/>
                </a:ext>
              </a:extLst>
            </p:cNvPr>
            <p:cNvSpPr/>
            <p:nvPr/>
          </p:nvSpPr>
          <p:spPr>
            <a:xfrm>
              <a:off x="3111269" y="2322005"/>
              <a:ext cx="194320" cy="194320"/>
            </a:xfrm>
            <a:prstGeom prst="ellipse">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5" name="Oval 74">
              <a:extLst>
                <a:ext uri="{FF2B5EF4-FFF2-40B4-BE49-F238E27FC236}">
                  <a16:creationId xmlns:a16="http://schemas.microsoft.com/office/drawing/2014/main" id="{279A0D21-53DB-C12D-D524-40D252E7BD3B}"/>
                </a:ext>
              </a:extLst>
            </p:cNvPr>
            <p:cNvSpPr/>
            <p:nvPr/>
          </p:nvSpPr>
          <p:spPr>
            <a:xfrm>
              <a:off x="3111269" y="1915110"/>
              <a:ext cx="194320" cy="194320"/>
            </a:xfrm>
            <a:prstGeom prst="ellipse">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Oval 75">
              <a:extLst>
                <a:ext uri="{FF2B5EF4-FFF2-40B4-BE49-F238E27FC236}">
                  <a16:creationId xmlns:a16="http://schemas.microsoft.com/office/drawing/2014/main" id="{CD17D2CB-690A-3292-2CBC-58694C5825E2}"/>
                </a:ext>
              </a:extLst>
            </p:cNvPr>
            <p:cNvSpPr/>
            <p:nvPr/>
          </p:nvSpPr>
          <p:spPr>
            <a:xfrm>
              <a:off x="3111269" y="1508215"/>
              <a:ext cx="194320" cy="194320"/>
            </a:xfrm>
            <a:prstGeom prst="ellipse">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7" name="Oval 76">
              <a:extLst>
                <a:ext uri="{FF2B5EF4-FFF2-40B4-BE49-F238E27FC236}">
                  <a16:creationId xmlns:a16="http://schemas.microsoft.com/office/drawing/2014/main" id="{DD437B58-1676-456D-883A-207B06DFE003}"/>
                </a:ext>
              </a:extLst>
            </p:cNvPr>
            <p:cNvSpPr/>
            <p:nvPr/>
          </p:nvSpPr>
          <p:spPr>
            <a:xfrm>
              <a:off x="3118520" y="1099596"/>
              <a:ext cx="194320" cy="194320"/>
            </a:xfrm>
            <a:prstGeom prst="ellipse">
              <a:avLst/>
            </a:prstGeom>
            <a:solidFill>
              <a:srgbClr val="0070C0"/>
            </a:solidFill>
            <a:ln>
              <a:solidFill>
                <a:schemeClr val="accent5"/>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78" name="Oval 77">
              <a:extLst>
                <a:ext uri="{FF2B5EF4-FFF2-40B4-BE49-F238E27FC236}">
                  <a16:creationId xmlns:a16="http://schemas.microsoft.com/office/drawing/2014/main" id="{BC7D5460-0FB7-F50A-FC50-4CAB40725B42}"/>
                </a:ext>
              </a:extLst>
            </p:cNvPr>
            <p:cNvSpPr/>
            <p:nvPr/>
          </p:nvSpPr>
          <p:spPr>
            <a:xfrm>
              <a:off x="3863752" y="2309428"/>
              <a:ext cx="194320" cy="194320"/>
            </a:xfrm>
            <a:prstGeom prst="ellipse">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Oval 78">
              <a:extLst>
                <a:ext uri="{FF2B5EF4-FFF2-40B4-BE49-F238E27FC236}">
                  <a16:creationId xmlns:a16="http://schemas.microsoft.com/office/drawing/2014/main" id="{8D984D03-D178-1980-DC9B-8C542EA58C68}"/>
                </a:ext>
              </a:extLst>
            </p:cNvPr>
            <p:cNvSpPr/>
            <p:nvPr/>
          </p:nvSpPr>
          <p:spPr>
            <a:xfrm>
              <a:off x="3863752" y="1902533"/>
              <a:ext cx="194320" cy="194320"/>
            </a:xfrm>
            <a:prstGeom prst="ellipse">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0" name="Oval 79">
              <a:extLst>
                <a:ext uri="{FF2B5EF4-FFF2-40B4-BE49-F238E27FC236}">
                  <a16:creationId xmlns:a16="http://schemas.microsoft.com/office/drawing/2014/main" id="{F269C04F-20BD-9635-5018-C0A1CD494E0F}"/>
                </a:ext>
              </a:extLst>
            </p:cNvPr>
            <p:cNvSpPr/>
            <p:nvPr/>
          </p:nvSpPr>
          <p:spPr>
            <a:xfrm>
              <a:off x="3863752" y="1495638"/>
              <a:ext cx="194320" cy="194320"/>
            </a:xfrm>
            <a:prstGeom prst="ellipse">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1" name="Oval 80">
              <a:extLst>
                <a:ext uri="{FF2B5EF4-FFF2-40B4-BE49-F238E27FC236}">
                  <a16:creationId xmlns:a16="http://schemas.microsoft.com/office/drawing/2014/main" id="{95613BB2-1FF4-88D0-B7FF-33ED0F953388}"/>
                </a:ext>
              </a:extLst>
            </p:cNvPr>
            <p:cNvSpPr/>
            <p:nvPr/>
          </p:nvSpPr>
          <p:spPr>
            <a:xfrm>
              <a:off x="4576581" y="2309428"/>
              <a:ext cx="194320" cy="194320"/>
            </a:xfrm>
            <a:prstGeom prst="ellipse">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Oval 81">
              <a:extLst>
                <a:ext uri="{FF2B5EF4-FFF2-40B4-BE49-F238E27FC236}">
                  <a16:creationId xmlns:a16="http://schemas.microsoft.com/office/drawing/2014/main" id="{B360C59B-3146-0677-BB05-22DF25E48588}"/>
                </a:ext>
              </a:extLst>
            </p:cNvPr>
            <p:cNvSpPr/>
            <p:nvPr/>
          </p:nvSpPr>
          <p:spPr>
            <a:xfrm>
              <a:off x="5289410" y="2309428"/>
              <a:ext cx="194320" cy="194320"/>
            </a:xfrm>
            <a:prstGeom prst="ellipse">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3" name="Oval 82">
              <a:extLst>
                <a:ext uri="{FF2B5EF4-FFF2-40B4-BE49-F238E27FC236}">
                  <a16:creationId xmlns:a16="http://schemas.microsoft.com/office/drawing/2014/main" id="{7FAB0F92-CA08-BA32-F92F-A7934A5A1E77}"/>
                </a:ext>
              </a:extLst>
            </p:cNvPr>
            <p:cNvSpPr/>
            <p:nvPr/>
          </p:nvSpPr>
          <p:spPr>
            <a:xfrm>
              <a:off x="8879160" y="2318452"/>
              <a:ext cx="194320" cy="194320"/>
            </a:xfrm>
            <a:prstGeom prst="ellipse">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4" name="TextBox 83">
              <a:extLst>
                <a:ext uri="{FF2B5EF4-FFF2-40B4-BE49-F238E27FC236}">
                  <a16:creationId xmlns:a16="http://schemas.microsoft.com/office/drawing/2014/main" id="{7FE29033-1B4A-52A7-7FD7-2A90202EDCB4}"/>
                </a:ext>
              </a:extLst>
            </p:cNvPr>
            <p:cNvSpPr txBox="1"/>
            <p:nvPr/>
          </p:nvSpPr>
          <p:spPr>
            <a:xfrm>
              <a:off x="911804" y="3154392"/>
              <a:ext cx="9436019" cy="341308"/>
            </a:xfrm>
            <a:prstGeom prst="rect">
              <a:avLst/>
            </a:prstGeom>
            <a:noFill/>
          </p:spPr>
          <p:txBody>
            <a:bodyPr wrap="square" rtlCol="0">
              <a:spAutoFit/>
            </a:bodyPr>
            <a:lstStyle/>
            <a:p>
              <a:r>
                <a:rPr lang="en-IN" b="1" dirty="0">
                  <a:latin typeface="Calibri" panose="020F0502020204030204" pitchFamily="34" charset="0"/>
                  <a:ea typeface="Calibri" panose="020F0502020204030204" pitchFamily="34" charset="0"/>
                  <a:cs typeface="Calibri" panose="020F0502020204030204" pitchFamily="34" charset="0"/>
                </a:rPr>
                <a:t>0          2            4           6           8          10         12         14         16         18         20         22        24 </a:t>
              </a:r>
            </a:p>
          </p:txBody>
        </p:sp>
      </p:grpSp>
      <p:sp>
        <p:nvSpPr>
          <p:cNvPr id="100" name="TextBox 99">
            <a:extLst>
              <a:ext uri="{FF2B5EF4-FFF2-40B4-BE49-F238E27FC236}">
                <a16:creationId xmlns:a16="http://schemas.microsoft.com/office/drawing/2014/main" id="{4F9763C2-DE35-8A0F-1A7C-4817766A13EA}"/>
              </a:ext>
            </a:extLst>
          </p:cNvPr>
          <p:cNvSpPr txBox="1"/>
          <p:nvPr/>
        </p:nvSpPr>
        <p:spPr>
          <a:xfrm>
            <a:off x="563525" y="182130"/>
            <a:ext cx="6102220" cy="369332"/>
          </a:xfrm>
          <a:prstGeom prst="rect">
            <a:avLst/>
          </a:prstGeom>
          <a:noFill/>
        </p:spPr>
        <p:txBody>
          <a:bodyPr wrap="square">
            <a:spAutoFit/>
          </a:bodyPr>
          <a:lstStyle/>
          <a:p>
            <a:r>
              <a:rPr lang="en-IN" sz="1800" dirty="0">
                <a:latin typeface="Calibri" panose="020F0502020204030204" pitchFamily="34" charset="0"/>
                <a:ea typeface="Calibri" panose="020F0502020204030204" pitchFamily="34" charset="0"/>
                <a:cs typeface="Calibri" panose="020F0502020204030204" pitchFamily="34" charset="0"/>
              </a:rPr>
              <a:t>Example-1-Continue </a:t>
            </a:r>
          </a:p>
        </p:txBody>
      </p:sp>
    </p:spTree>
    <p:extLst>
      <p:ext uri="{BB962C8B-B14F-4D97-AF65-F5344CB8AC3E}">
        <p14:creationId xmlns:p14="http://schemas.microsoft.com/office/powerpoint/2010/main" val="2591637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7"/>
                                        </p:tgtEl>
                                        <p:attrNameLst>
                                          <p:attrName>style.visibility</p:attrName>
                                        </p:attrNameLst>
                                      </p:cBhvr>
                                      <p:to>
                                        <p:strVal val="visible"/>
                                      </p:to>
                                    </p:set>
                                    <p:animEffect transition="in" filter="wipe(left)">
                                      <p:cBhvr>
                                        <p:cTn id="12"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04A7D6-B7B7-DD9B-414E-334B2A317153}"/>
              </a:ext>
            </a:extLst>
          </p:cNvPr>
          <p:cNvSpPr txBox="1"/>
          <p:nvPr/>
        </p:nvSpPr>
        <p:spPr>
          <a:xfrm>
            <a:off x="545146" y="319097"/>
            <a:ext cx="9588989" cy="3139321"/>
          </a:xfrm>
          <a:prstGeom prst="rect">
            <a:avLst/>
          </a:prstGeom>
          <a:noFill/>
        </p:spPr>
        <p:txBody>
          <a:bodyPr wrap="square" rtlCol="0">
            <a:spAutoFit/>
          </a:bodyPr>
          <a:lstStyle/>
          <a:p>
            <a:r>
              <a:rPr lang="en-IN" dirty="0">
                <a:latin typeface="Calibri" panose="020F0502020204030204" pitchFamily="34" charset="0"/>
                <a:ea typeface="Calibri" panose="020F0502020204030204" pitchFamily="34" charset="0"/>
                <a:cs typeface="Calibri" panose="020F0502020204030204" pitchFamily="34" charset="0"/>
              </a:rPr>
              <a:t>Example-2</a:t>
            </a: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IN" dirty="0">
                <a:latin typeface="Calibri" panose="020F0502020204030204" pitchFamily="34" charset="0"/>
                <a:ea typeface="Calibri" panose="020F0502020204030204" pitchFamily="34" charset="0"/>
                <a:cs typeface="Calibri" panose="020F0502020204030204" pitchFamily="34" charset="0"/>
              </a:rPr>
              <a:t>Atharv played 5 rounds of golf, and his lowest score was 80. </a:t>
            </a: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IN" dirty="0">
                <a:latin typeface="Calibri" panose="020F0502020204030204" pitchFamily="34" charset="0"/>
                <a:ea typeface="Calibri" panose="020F0502020204030204" pitchFamily="34" charset="0"/>
                <a:cs typeface="Calibri" panose="020F0502020204030204" pitchFamily="34" charset="0"/>
              </a:rPr>
              <a:t>The scores of the first 4 rounds and the lowest round are shown in the following dot plot.</a:t>
            </a: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IN" dirty="0">
                <a:solidFill>
                  <a:srgbClr val="002060"/>
                </a:solidFill>
                <a:latin typeface="Calibri" panose="020F0502020204030204" pitchFamily="34" charset="0"/>
                <a:ea typeface="Calibri" panose="020F0502020204030204" pitchFamily="34" charset="0"/>
                <a:cs typeface="Calibri" panose="020F0502020204030204" pitchFamily="34" charset="0"/>
              </a:rPr>
              <a:t>Ans:  Score 80,85,90,92,95</a:t>
            </a:r>
          </a:p>
          <a:p>
            <a:endParaRPr lang="en-IN" dirty="0">
              <a:solidFill>
                <a:srgbClr val="002060"/>
              </a:solidFill>
              <a:latin typeface="Calibri" panose="020F0502020204030204" pitchFamily="34" charset="0"/>
              <a:ea typeface="Calibri" panose="020F0502020204030204" pitchFamily="34" charset="0"/>
              <a:cs typeface="Calibri" panose="020F0502020204030204" pitchFamily="34" charset="0"/>
            </a:endParaRPr>
          </a:p>
          <a:p>
            <a:r>
              <a:rPr lang="en-IN" dirty="0">
                <a:solidFill>
                  <a:srgbClr val="002060"/>
                </a:solidFill>
                <a:latin typeface="Calibri" panose="020F0502020204030204" pitchFamily="34" charset="0"/>
                <a:ea typeface="Calibri" panose="020F0502020204030204" pitchFamily="34" charset="0"/>
                <a:cs typeface="Calibri" panose="020F0502020204030204" pitchFamily="34" charset="0"/>
              </a:rPr>
              <a:t>Median =90  Mean= (80+85+90+92+95)/5    = 442/5= </a:t>
            </a:r>
            <a:r>
              <a:rPr lang="en-US" b="1" dirty="0">
                <a:solidFill>
                  <a:srgbClr val="002060"/>
                </a:solidFill>
                <a:latin typeface="Calibri" panose="020F0502020204030204" pitchFamily="34" charset="0"/>
                <a:ea typeface="Calibri" panose="020F0502020204030204" pitchFamily="34" charset="0"/>
                <a:cs typeface="Calibri" panose="020F0502020204030204" pitchFamily="34" charset="0"/>
              </a:rPr>
              <a:t>88.4</a:t>
            </a:r>
          </a:p>
          <a:p>
            <a:endParaRPr lang="en-US"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Example continue in next page</a:t>
            </a:r>
            <a:endParaRPr lang="en-IN" dirty="0">
              <a:latin typeface="Calibri" panose="020F0502020204030204" pitchFamily="34" charset="0"/>
              <a:ea typeface="Calibri" panose="020F0502020204030204" pitchFamily="34" charset="0"/>
              <a:cs typeface="Calibri" panose="020F0502020204030204" pitchFamily="34" charset="0"/>
            </a:endParaRPr>
          </a:p>
        </p:txBody>
      </p:sp>
      <p:grpSp>
        <p:nvGrpSpPr>
          <p:cNvPr id="36" name="Group 35">
            <a:extLst>
              <a:ext uri="{FF2B5EF4-FFF2-40B4-BE49-F238E27FC236}">
                <a16:creationId xmlns:a16="http://schemas.microsoft.com/office/drawing/2014/main" id="{E4381F61-9B27-3238-55B9-9FB4727CD9BB}"/>
              </a:ext>
            </a:extLst>
          </p:cNvPr>
          <p:cNvGrpSpPr/>
          <p:nvPr/>
        </p:nvGrpSpPr>
        <p:grpSpPr>
          <a:xfrm>
            <a:off x="545145" y="3663316"/>
            <a:ext cx="9765182" cy="1543337"/>
            <a:chOff x="911805" y="3048022"/>
            <a:chExt cx="9115573" cy="1110783"/>
          </a:xfrm>
        </p:grpSpPr>
        <p:grpSp>
          <p:nvGrpSpPr>
            <p:cNvPr id="37" name="Group 36">
              <a:extLst>
                <a:ext uri="{FF2B5EF4-FFF2-40B4-BE49-F238E27FC236}">
                  <a16:creationId xmlns:a16="http://schemas.microsoft.com/office/drawing/2014/main" id="{3233E99C-AA14-8734-58C2-F2F62036B275}"/>
                </a:ext>
              </a:extLst>
            </p:cNvPr>
            <p:cNvGrpSpPr/>
            <p:nvPr/>
          </p:nvGrpSpPr>
          <p:grpSpPr>
            <a:xfrm>
              <a:off x="911805" y="3048022"/>
              <a:ext cx="9115573" cy="1110783"/>
              <a:chOff x="911805" y="2309428"/>
              <a:chExt cx="9115573" cy="1110783"/>
            </a:xfrm>
          </p:grpSpPr>
          <p:grpSp>
            <p:nvGrpSpPr>
              <p:cNvPr id="40" name="Group 39">
                <a:extLst>
                  <a:ext uri="{FF2B5EF4-FFF2-40B4-BE49-F238E27FC236}">
                    <a16:creationId xmlns:a16="http://schemas.microsoft.com/office/drawing/2014/main" id="{E918DE06-3E2A-5645-11BA-854D2F92E208}"/>
                  </a:ext>
                </a:extLst>
              </p:cNvPr>
              <p:cNvGrpSpPr/>
              <p:nvPr/>
            </p:nvGrpSpPr>
            <p:grpSpPr>
              <a:xfrm>
                <a:off x="1055440" y="2708920"/>
                <a:ext cx="8640960" cy="369064"/>
                <a:chOff x="1055440" y="2708920"/>
                <a:chExt cx="8640960" cy="369064"/>
              </a:xfrm>
            </p:grpSpPr>
            <p:cxnSp>
              <p:nvCxnSpPr>
                <p:cNvPr id="45" name="Straight Connector 44">
                  <a:extLst>
                    <a:ext uri="{FF2B5EF4-FFF2-40B4-BE49-F238E27FC236}">
                      <a16:creationId xmlns:a16="http://schemas.microsoft.com/office/drawing/2014/main" id="{89F3B551-AE86-69A0-CA1A-44D928A17358}"/>
                    </a:ext>
                  </a:extLst>
                </p:cNvPr>
                <p:cNvCxnSpPr/>
                <p:nvPr/>
              </p:nvCxnSpPr>
              <p:spPr>
                <a:xfrm>
                  <a:off x="1055440" y="2924944"/>
                  <a:ext cx="864096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151DA5D-F625-3CF4-81A2-5C69CB61C0A5}"/>
                    </a:ext>
                  </a:extLst>
                </p:cNvPr>
                <p:cNvCxnSpPr/>
                <p:nvPr/>
              </p:nvCxnSpPr>
              <p:spPr>
                <a:xfrm>
                  <a:off x="1055440" y="2708920"/>
                  <a:ext cx="0" cy="3600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A2977EB-7C6C-EBB9-420A-AD8BF81ADEEA}"/>
                    </a:ext>
                  </a:extLst>
                </p:cNvPr>
                <p:cNvCxnSpPr/>
                <p:nvPr/>
              </p:nvCxnSpPr>
              <p:spPr>
                <a:xfrm>
                  <a:off x="3215680" y="2708920"/>
                  <a:ext cx="0" cy="3600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CEC01CD3-FCE8-AA28-38E4-B3D6F566AF49}"/>
                    </a:ext>
                  </a:extLst>
                </p:cNvPr>
                <p:cNvCxnSpPr/>
                <p:nvPr/>
              </p:nvCxnSpPr>
              <p:spPr>
                <a:xfrm>
                  <a:off x="5366636" y="2717944"/>
                  <a:ext cx="0" cy="3600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06FF784-B447-D5D9-D492-A920B3E6E566}"/>
                    </a:ext>
                  </a:extLst>
                </p:cNvPr>
                <p:cNvCxnSpPr/>
                <p:nvPr/>
              </p:nvCxnSpPr>
              <p:spPr>
                <a:xfrm>
                  <a:off x="7536160" y="2708920"/>
                  <a:ext cx="0" cy="3600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F9FCA35-9889-88C4-DC01-8853D00B6F72}"/>
                    </a:ext>
                  </a:extLst>
                </p:cNvPr>
                <p:cNvCxnSpPr/>
                <p:nvPr/>
              </p:nvCxnSpPr>
              <p:spPr>
                <a:xfrm>
                  <a:off x="9696400" y="2717944"/>
                  <a:ext cx="0" cy="3600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1" name="Oval 40">
                <a:extLst>
                  <a:ext uri="{FF2B5EF4-FFF2-40B4-BE49-F238E27FC236}">
                    <a16:creationId xmlns:a16="http://schemas.microsoft.com/office/drawing/2014/main" id="{015ACE43-5936-5B5A-0885-EBBD98D79FDF}"/>
                  </a:ext>
                </a:extLst>
              </p:cNvPr>
              <p:cNvSpPr/>
              <p:nvPr/>
            </p:nvSpPr>
            <p:spPr>
              <a:xfrm>
                <a:off x="958280" y="2323729"/>
                <a:ext cx="194320" cy="194320"/>
              </a:xfrm>
              <a:prstGeom prst="ellipse">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Oval 41">
                <a:extLst>
                  <a:ext uri="{FF2B5EF4-FFF2-40B4-BE49-F238E27FC236}">
                    <a16:creationId xmlns:a16="http://schemas.microsoft.com/office/drawing/2014/main" id="{B3D766A9-BC1C-7E57-B38A-06EB4500F75A}"/>
                  </a:ext>
                </a:extLst>
              </p:cNvPr>
              <p:cNvSpPr/>
              <p:nvPr/>
            </p:nvSpPr>
            <p:spPr>
              <a:xfrm>
                <a:off x="3111269" y="2322005"/>
                <a:ext cx="194320" cy="194320"/>
              </a:xfrm>
              <a:prstGeom prst="ellipse">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Oval 42">
                <a:extLst>
                  <a:ext uri="{FF2B5EF4-FFF2-40B4-BE49-F238E27FC236}">
                    <a16:creationId xmlns:a16="http://schemas.microsoft.com/office/drawing/2014/main" id="{768AC026-DFD1-D0BC-8C2C-B9290A72C29B}"/>
                  </a:ext>
                </a:extLst>
              </p:cNvPr>
              <p:cNvSpPr/>
              <p:nvPr/>
            </p:nvSpPr>
            <p:spPr>
              <a:xfrm>
                <a:off x="5289410" y="2309428"/>
                <a:ext cx="194320" cy="194320"/>
              </a:xfrm>
              <a:prstGeom prst="ellipse">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TextBox 43">
                <a:extLst>
                  <a:ext uri="{FF2B5EF4-FFF2-40B4-BE49-F238E27FC236}">
                    <a16:creationId xmlns:a16="http://schemas.microsoft.com/office/drawing/2014/main" id="{2270BCD0-CEDD-FE78-7729-7F2500721131}"/>
                  </a:ext>
                </a:extLst>
              </p:cNvPr>
              <p:cNvSpPr txBox="1"/>
              <p:nvPr/>
            </p:nvSpPr>
            <p:spPr>
              <a:xfrm>
                <a:off x="911805" y="3154392"/>
                <a:ext cx="9115573" cy="265819"/>
              </a:xfrm>
              <a:prstGeom prst="rect">
                <a:avLst/>
              </a:prstGeom>
              <a:noFill/>
            </p:spPr>
            <p:txBody>
              <a:bodyPr wrap="square" rtlCol="0">
                <a:spAutoFit/>
              </a:bodyPr>
              <a:lstStyle/>
              <a:p>
                <a:r>
                  <a:rPr lang="en-IN" b="1" dirty="0">
                    <a:latin typeface="Calibri" panose="020F0502020204030204" pitchFamily="34" charset="0"/>
                    <a:ea typeface="Calibri" panose="020F0502020204030204" pitchFamily="34" charset="0"/>
                    <a:cs typeface="Calibri" panose="020F0502020204030204" pitchFamily="34" charset="0"/>
                  </a:rPr>
                  <a:t>80                                       85                                        90                                        95                                      100 </a:t>
                </a:r>
              </a:p>
            </p:txBody>
          </p:sp>
        </p:grpSp>
        <p:sp>
          <p:nvSpPr>
            <p:cNvPr id="38" name="Oval 37">
              <a:extLst>
                <a:ext uri="{FF2B5EF4-FFF2-40B4-BE49-F238E27FC236}">
                  <a16:creationId xmlns:a16="http://schemas.microsoft.com/office/drawing/2014/main" id="{4EF5DD62-9817-3C31-8AF9-9782A4F7AB0E}"/>
                </a:ext>
              </a:extLst>
            </p:cNvPr>
            <p:cNvSpPr/>
            <p:nvPr/>
          </p:nvSpPr>
          <p:spPr>
            <a:xfrm>
              <a:off x="7446343" y="3048022"/>
              <a:ext cx="194320" cy="194320"/>
            </a:xfrm>
            <a:prstGeom prst="ellipse">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Oval 38">
              <a:extLst>
                <a:ext uri="{FF2B5EF4-FFF2-40B4-BE49-F238E27FC236}">
                  <a16:creationId xmlns:a16="http://schemas.microsoft.com/office/drawing/2014/main" id="{CC2613BA-8AD4-248F-958D-1DFA61FEB832}"/>
                </a:ext>
              </a:extLst>
            </p:cNvPr>
            <p:cNvSpPr/>
            <p:nvPr/>
          </p:nvSpPr>
          <p:spPr>
            <a:xfrm>
              <a:off x="5998840" y="3062323"/>
              <a:ext cx="194320" cy="194320"/>
            </a:xfrm>
            <a:prstGeom prst="ellipse">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8306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barn(inVertical)">
                                      <p:cBhvr>
                                        <p:cTn id="1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DDE61970-EACD-0637-3055-09BA7F4BE555}"/>
              </a:ext>
            </a:extLst>
          </p:cNvPr>
          <p:cNvGrpSpPr/>
          <p:nvPr/>
        </p:nvGrpSpPr>
        <p:grpSpPr>
          <a:xfrm>
            <a:off x="702508" y="2873903"/>
            <a:ext cx="8983550" cy="1214296"/>
            <a:chOff x="911805" y="3048022"/>
            <a:chExt cx="8983550" cy="1214296"/>
          </a:xfrm>
        </p:grpSpPr>
        <p:grpSp>
          <p:nvGrpSpPr>
            <p:cNvPr id="19" name="Group 18">
              <a:extLst>
                <a:ext uri="{FF2B5EF4-FFF2-40B4-BE49-F238E27FC236}">
                  <a16:creationId xmlns:a16="http://schemas.microsoft.com/office/drawing/2014/main" id="{12F69E04-8A53-F075-F247-F18D1F271FDE}"/>
                </a:ext>
              </a:extLst>
            </p:cNvPr>
            <p:cNvGrpSpPr/>
            <p:nvPr/>
          </p:nvGrpSpPr>
          <p:grpSpPr>
            <a:xfrm>
              <a:off x="911805" y="3048022"/>
              <a:ext cx="8983550" cy="1214296"/>
              <a:chOff x="911805" y="2309428"/>
              <a:chExt cx="8983550" cy="1214296"/>
            </a:xfrm>
          </p:grpSpPr>
          <p:grpSp>
            <p:nvGrpSpPr>
              <p:cNvPr id="22" name="Group 21">
                <a:extLst>
                  <a:ext uri="{FF2B5EF4-FFF2-40B4-BE49-F238E27FC236}">
                    <a16:creationId xmlns:a16="http://schemas.microsoft.com/office/drawing/2014/main" id="{772AA4D3-365F-7680-389D-7293C2508E1D}"/>
                  </a:ext>
                </a:extLst>
              </p:cNvPr>
              <p:cNvGrpSpPr/>
              <p:nvPr/>
            </p:nvGrpSpPr>
            <p:grpSpPr>
              <a:xfrm>
                <a:off x="1055440" y="2708920"/>
                <a:ext cx="8640960" cy="369064"/>
                <a:chOff x="1055440" y="2708920"/>
                <a:chExt cx="8640960" cy="369064"/>
              </a:xfrm>
            </p:grpSpPr>
            <p:cxnSp>
              <p:nvCxnSpPr>
                <p:cNvPr id="26" name="Straight Connector 25">
                  <a:extLst>
                    <a:ext uri="{FF2B5EF4-FFF2-40B4-BE49-F238E27FC236}">
                      <a16:creationId xmlns:a16="http://schemas.microsoft.com/office/drawing/2014/main" id="{2D0CA7F3-9691-8674-53DD-2AB523B296BE}"/>
                    </a:ext>
                  </a:extLst>
                </p:cNvPr>
                <p:cNvCxnSpPr/>
                <p:nvPr/>
              </p:nvCxnSpPr>
              <p:spPr>
                <a:xfrm>
                  <a:off x="1055440" y="2924944"/>
                  <a:ext cx="864096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0B2EA52-70D2-8CBA-D528-59799BE256EF}"/>
                    </a:ext>
                  </a:extLst>
                </p:cNvPr>
                <p:cNvCxnSpPr/>
                <p:nvPr/>
              </p:nvCxnSpPr>
              <p:spPr>
                <a:xfrm>
                  <a:off x="1055440" y="2708920"/>
                  <a:ext cx="0" cy="3600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D032999-92A6-CCAB-4864-7185A178E8B3}"/>
                    </a:ext>
                  </a:extLst>
                </p:cNvPr>
                <p:cNvCxnSpPr/>
                <p:nvPr/>
              </p:nvCxnSpPr>
              <p:spPr>
                <a:xfrm>
                  <a:off x="3215680" y="2708920"/>
                  <a:ext cx="0" cy="3600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1DBD696-484E-C9BD-7D95-4D123D8D5A65}"/>
                    </a:ext>
                  </a:extLst>
                </p:cNvPr>
                <p:cNvCxnSpPr/>
                <p:nvPr/>
              </p:nvCxnSpPr>
              <p:spPr>
                <a:xfrm>
                  <a:off x="5366636" y="2717944"/>
                  <a:ext cx="0" cy="3600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4C54595-F8E7-1CF6-FDFC-4D51837F1136}"/>
                    </a:ext>
                  </a:extLst>
                </p:cNvPr>
                <p:cNvCxnSpPr/>
                <p:nvPr/>
              </p:nvCxnSpPr>
              <p:spPr>
                <a:xfrm>
                  <a:off x="7536160" y="2708920"/>
                  <a:ext cx="0" cy="3600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86D5E6B-6D27-B9BC-346F-5A09209D62D8}"/>
                    </a:ext>
                  </a:extLst>
                </p:cNvPr>
                <p:cNvCxnSpPr/>
                <p:nvPr/>
              </p:nvCxnSpPr>
              <p:spPr>
                <a:xfrm>
                  <a:off x="9696400" y="2717944"/>
                  <a:ext cx="0" cy="3600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 name="Oval 22">
                <a:extLst>
                  <a:ext uri="{FF2B5EF4-FFF2-40B4-BE49-F238E27FC236}">
                    <a16:creationId xmlns:a16="http://schemas.microsoft.com/office/drawing/2014/main" id="{71DBDE86-5AF1-86E7-2B13-B63A4FD9D9B5}"/>
                  </a:ext>
                </a:extLst>
              </p:cNvPr>
              <p:cNvSpPr/>
              <p:nvPr/>
            </p:nvSpPr>
            <p:spPr>
              <a:xfrm>
                <a:off x="3111269" y="2322005"/>
                <a:ext cx="194320" cy="194320"/>
              </a:xfrm>
              <a:prstGeom prst="ellipse">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24" name="Oval 23">
                <a:extLst>
                  <a:ext uri="{FF2B5EF4-FFF2-40B4-BE49-F238E27FC236}">
                    <a16:creationId xmlns:a16="http://schemas.microsoft.com/office/drawing/2014/main" id="{BF11A69E-AF1A-170B-3CA2-4B9784B5E127}"/>
                  </a:ext>
                </a:extLst>
              </p:cNvPr>
              <p:cNvSpPr/>
              <p:nvPr/>
            </p:nvSpPr>
            <p:spPr>
              <a:xfrm>
                <a:off x="5289410" y="2309428"/>
                <a:ext cx="194320" cy="194320"/>
              </a:xfrm>
              <a:prstGeom prst="ellipse">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25" name="TextBox 24">
                <a:extLst>
                  <a:ext uri="{FF2B5EF4-FFF2-40B4-BE49-F238E27FC236}">
                    <a16:creationId xmlns:a16="http://schemas.microsoft.com/office/drawing/2014/main" id="{DE69DA4A-E61E-72BE-4C8F-C357D1064005}"/>
                  </a:ext>
                </a:extLst>
              </p:cNvPr>
              <p:cNvSpPr txBox="1"/>
              <p:nvPr/>
            </p:nvSpPr>
            <p:spPr>
              <a:xfrm>
                <a:off x="911805" y="3154392"/>
                <a:ext cx="8983550" cy="369332"/>
              </a:xfrm>
              <a:prstGeom prst="rect">
                <a:avLst/>
              </a:prstGeom>
              <a:noFill/>
            </p:spPr>
            <p:txBody>
              <a:bodyPr wrap="none" rtlCol="0">
                <a:spAutoFit/>
              </a:bodyPr>
              <a:lstStyle/>
              <a:p>
                <a:r>
                  <a:rPr lang="en-IN" b="1" dirty="0">
                    <a:latin typeface="Calibri" panose="020F0502020204030204" pitchFamily="34" charset="0"/>
                    <a:ea typeface="Calibri" panose="020F0502020204030204" pitchFamily="34" charset="0"/>
                    <a:cs typeface="Calibri" panose="020F0502020204030204" pitchFamily="34" charset="0"/>
                  </a:rPr>
                  <a:t>80                                   85                                      90                                    95                                  100</a:t>
                </a:r>
              </a:p>
            </p:txBody>
          </p:sp>
        </p:grpSp>
        <p:sp>
          <p:nvSpPr>
            <p:cNvPr id="20" name="Oval 19">
              <a:extLst>
                <a:ext uri="{FF2B5EF4-FFF2-40B4-BE49-F238E27FC236}">
                  <a16:creationId xmlns:a16="http://schemas.microsoft.com/office/drawing/2014/main" id="{0ACB423F-96F7-4557-A5C7-40785064852F}"/>
                </a:ext>
              </a:extLst>
            </p:cNvPr>
            <p:cNvSpPr/>
            <p:nvPr/>
          </p:nvSpPr>
          <p:spPr>
            <a:xfrm>
              <a:off x="7446343" y="3048022"/>
              <a:ext cx="194320" cy="194320"/>
            </a:xfrm>
            <a:prstGeom prst="ellipse">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21" name="Oval 20">
              <a:extLst>
                <a:ext uri="{FF2B5EF4-FFF2-40B4-BE49-F238E27FC236}">
                  <a16:creationId xmlns:a16="http://schemas.microsoft.com/office/drawing/2014/main" id="{8F456D57-8D90-47FD-B5B4-8970C0C006C2}"/>
                </a:ext>
              </a:extLst>
            </p:cNvPr>
            <p:cNvSpPr/>
            <p:nvPr/>
          </p:nvSpPr>
          <p:spPr>
            <a:xfrm>
              <a:off x="5998840" y="3062323"/>
              <a:ext cx="194320" cy="194320"/>
            </a:xfrm>
            <a:prstGeom prst="ellipse">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grpSp>
      <p:sp>
        <p:nvSpPr>
          <p:cNvPr id="32" name="Rectangle 31">
            <a:extLst>
              <a:ext uri="{FF2B5EF4-FFF2-40B4-BE49-F238E27FC236}">
                <a16:creationId xmlns:a16="http://schemas.microsoft.com/office/drawing/2014/main" id="{FADB7EBD-867E-5832-D90D-98EDC1E53C4D}"/>
              </a:ext>
            </a:extLst>
          </p:cNvPr>
          <p:cNvSpPr/>
          <p:nvPr/>
        </p:nvSpPr>
        <p:spPr>
          <a:xfrm>
            <a:off x="484598" y="4208946"/>
            <a:ext cx="10651961" cy="1477328"/>
          </a:xfrm>
          <a:prstGeom prst="rect">
            <a:avLst/>
          </a:prstGeom>
        </p:spPr>
        <p:txBody>
          <a:bodyPr wrap="square">
            <a:spAutoFit/>
          </a:bodyPr>
          <a:lstStyle/>
          <a:p>
            <a:r>
              <a:rPr lang="en-IN" dirty="0">
                <a:latin typeface="Calibri" panose="020F0502020204030204" pitchFamily="34" charset="0"/>
                <a:ea typeface="Calibri" panose="020F0502020204030204" pitchFamily="34" charset="0"/>
                <a:cs typeface="Calibri" panose="020F0502020204030204" pitchFamily="34" charset="0"/>
              </a:rPr>
              <a:t>How will the removal of the lowest score affect the mean and the median? </a:t>
            </a:r>
          </a:p>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Both the mean and the median will decrease, but the mean will decrease by more than the median. </a:t>
            </a:r>
          </a:p>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Both the mean and the median will decrease, but the median will decrease by more than the mean. </a:t>
            </a:r>
          </a:p>
          <a:p>
            <a:pPr marL="285750" indent="-285750">
              <a:buFont typeface="Arial" panose="020B0604020202020204" pitchFamily="34" charset="0"/>
              <a:buChar char="•"/>
            </a:pPr>
            <a:r>
              <a:rPr lang="en-IN" b="1" dirty="0">
                <a:solidFill>
                  <a:srgbClr val="00B050"/>
                </a:solidFill>
                <a:latin typeface="Calibri" panose="020F0502020204030204" pitchFamily="34" charset="0"/>
                <a:ea typeface="Calibri" panose="020F0502020204030204" pitchFamily="34" charset="0"/>
                <a:cs typeface="Calibri" panose="020F0502020204030204" pitchFamily="34" charset="0"/>
              </a:rPr>
              <a:t>Both the mean and the median will increase, but the mean will increase by more than the median. </a:t>
            </a:r>
          </a:p>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Both the mean and the median will increase, but the median will increase by more than the mean. </a:t>
            </a:r>
          </a:p>
        </p:txBody>
      </p:sp>
      <p:sp>
        <p:nvSpPr>
          <p:cNvPr id="33" name="Rectangle 32">
            <a:extLst>
              <a:ext uri="{FF2B5EF4-FFF2-40B4-BE49-F238E27FC236}">
                <a16:creationId xmlns:a16="http://schemas.microsoft.com/office/drawing/2014/main" id="{6ACE877E-4B49-9BE0-4DF4-A2CF46166CD2}"/>
              </a:ext>
            </a:extLst>
          </p:cNvPr>
          <p:cNvSpPr/>
          <p:nvPr/>
        </p:nvSpPr>
        <p:spPr>
          <a:xfrm>
            <a:off x="702508" y="228161"/>
            <a:ext cx="11084010" cy="2308324"/>
          </a:xfrm>
          <a:prstGeom prst="rect">
            <a:avLst/>
          </a:prstGeom>
        </p:spPr>
        <p:txBody>
          <a:bodyPr wrap="square">
            <a:spAutoFit/>
          </a:bodyPr>
          <a:lstStyle/>
          <a:p>
            <a:r>
              <a:rPr lang="en-IN" dirty="0">
                <a:latin typeface="Calibri" panose="020F0502020204030204" pitchFamily="34" charset="0"/>
                <a:ea typeface="Calibri" panose="020F0502020204030204" pitchFamily="34" charset="0"/>
                <a:cs typeface="Calibri" panose="020F0502020204030204" pitchFamily="34" charset="0"/>
              </a:rPr>
              <a:t>Example-2- Continue…</a:t>
            </a: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IN" dirty="0">
                <a:latin typeface="Calibri" panose="020F0502020204030204" pitchFamily="34" charset="0"/>
                <a:ea typeface="Calibri" panose="020F0502020204030204" pitchFamily="34" charset="0"/>
                <a:cs typeface="Calibri" panose="020F0502020204030204" pitchFamily="34" charset="0"/>
              </a:rPr>
              <a:t>It was found that Atharv broke some rules when he scored 80, so that score will be removed from the data set.</a:t>
            </a: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Median =90+92/2 =</a:t>
            </a:r>
            <a:r>
              <a:rPr lang="en-US" b="1" dirty="0">
                <a:latin typeface="Calibri" panose="020F0502020204030204" pitchFamily="34" charset="0"/>
                <a:ea typeface="Calibri" panose="020F0502020204030204" pitchFamily="34" charset="0"/>
                <a:cs typeface="Calibri" panose="020F0502020204030204" pitchFamily="34" charset="0"/>
              </a:rPr>
              <a:t>91</a:t>
            </a:r>
          </a:p>
          <a:p>
            <a:r>
              <a:rPr lang="en-US" dirty="0">
                <a:latin typeface="Calibri" panose="020F0502020204030204" pitchFamily="34" charset="0"/>
                <a:ea typeface="Calibri" panose="020F0502020204030204" pitchFamily="34" charset="0"/>
                <a:cs typeface="Calibri" panose="020F0502020204030204" pitchFamily="34" charset="0"/>
              </a:rPr>
              <a:t>Mean =(85+90+92+95)/4 = 362/4 = </a:t>
            </a:r>
            <a:r>
              <a:rPr lang="en-US" b="1" dirty="0">
                <a:latin typeface="Calibri" panose="020F0502020204030204" pitchFamily="34" charset="0"/>
                <a:ea typeface="Calibri" panose="020F0502020204030204" pitchFamily="34" charset="0"/>
                <a:cs typeface="Calibri" panose="020F0502020204030204" pitchFamily="34" charset="0"/>
              </a:rPr>
              <a:t>90.5</a:t>
            </a:r>
            <a:endParaRPr lang="en-IN" b="1" dirty="0">
              <a:latin typeface="Calibri" panose="020F0502020204030204" pitchFamily="34" charset="0"/>
              <a:ea typeface="Calibri" panose="020F0502020204030204" pitchFamily="34" charset="0"/>
              <a:cs typeface="Calibri" panose="020F0502020204030204" pitchFamily="34" charset="0"/>
            </a:endParaRPr>
          </a:p>
          <a:p>
            <a:r>
              <a:rPr lang="en-IN" dirty="0">
                <a:latin typeface="Calibri" panose="020F0502020204030204" pitchFamily="34" charset="0"/>
                <a:ea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338627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arn(inVertical)">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
                                            <p:txEl>
                                              <p:pRg st="0" end="0"/>
                                            </p:txEl>
                                          </p:spTgt>
                                        </p:tgtEl>
                                        <p:attrNameLst>
                                          <p:attrName>style.visibility</p:attrName>
                                        </p:attrNameLst>
                                      </p:cBhvr>
                                      <p:to>
                                        <p:strVal val="visible"/>
                                      </p:to>
                                    </p:set>
                                    <p:animEffect transition="in" filter="wipe(left)">
                                      <p:cBhvr>
                                        <p:cTn id="17" dur="500"/>
                                        <p:tgtEl>
                                          <p:spTgt spid="3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2">
                                            <p:txEl>
                                              <p:pRg st="1" end="1"/>
                                            </p:txEl>
                                          </p:spTgt>
                                        </p:tgtEl>
                                        <p:attrNameLst>
                                          <p:attrName>style.visibility</p:attrName>
                                        </p:attrNameLst>
                                      </p:cBhvr>
                                      <p:to>
                                        <p:strVal val="visible"/>
                                      </p:to>
                                    </p:set>
                                    <p:animEffect transition="in" filter="wipe(left)">
                                      <p:cBhvr>
                                        <p:cTn id="22" dur="500"/>
                                        <p:tgtEl>
                                          <p:spTgt spid="32">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2">
                                            <p:txEl>
                                              <p:pRg st="2" end="2"/>
                                            </p:txEl>
                                          </p:spTgt>
                                        </p:tgtEl>
                                        <p:attrNameLst>
                                          <p:attrName>style.visibility</p:attrName>
                                        </p:attrNameLst>
                                      </p:cBhvr>
                                      <p:to>
                                        <p:strVal val="visible"/>
                                      </p:to>
                                    </p:set>
                                    <p:animEffect transition="in" filter="wipe(left)">
                                      <p:cBhvr>
                                        <p:cTn id="27" dur="500"/>
                                        <p:tgtEl>
                                          <p:spTgt spid="32">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2">
                                            <p:txEl>
                                              <p:pRg st="3" end="3"/>
                                            </p:txEl>
                                          </p:spTgt>
                                        </p:tgtEl>
                                        <p:attrNameLst>
                                          <p:attrName>style.visibility</p:attrName>
                                        </p:attrNameLst>
                                      </p:cBhvr>
                                      <p:to>
                                        <p:strVal val="visible"/>
                                      </p:to>
                                    </p:set>
                                    <p:animEffect transition="in" filter="wipe(left)">
                                      <p:cBhvr>
                                        <p:cTn id="32" dur="500"/>
                                        <p:tgtEl>
                                          <p:spTgt spid="32">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2">
                                            <p:txEl>
                                              <p:pRg st="4" end="4"/>
                                            </p:txEl>
                                          </p:spTgt>
                                        </p:tgtEl>
                                        <p:attrNameLst>
                                          <p:attrName>style.visibility</p:attrName>
                                        </p:attrNameLst>
                                      </p:cBhvr>
                                      <p:to>
                                        <p:strVal val="visible"/>
                                      </p:to>
                                    </p:set>
                                    <p:animEffect transition="in" filter="wipe(left)">
                                      <p:cBhvr>
                                        <p:cTn id="37" dur="500"/>
                                        <p:tgtEl>
                                          <p:spTgt spid="3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uild="p"/>
      <p:bldP spid="33"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B02E05-017F-345C-0A71-24CF1283059C}"/>
              </a:ext>
            </a:extLst>
          </p:cNvPr>
          <p:cNvSpPr txBox="1"/>
          <p:nvPr/>
        </p:nvSpPr>
        <p:spPr>
          <a:xfrm>
            <a:off x="484600" y="480470"/>
            <a:ext cx="10506862" cy="4247317"/>
          </a:xfrm>
          <a:prstGeom prst="rect">
            <a:avLst/>
          </a:prstGeom>
          <a:noFill/>
        </p:spPr>
        <p:txBody>
          <a:bodyPr wrap="square" rtlCol="0">
            <a:spAutoFit/>
          </a:bodyPr>
          <a:lstStyle/>
          <a:p>
            <a:r>
              <a:rPr lang="en-IN" dirty="0">
                <a:latin typeface="Calibri" panose="020F0502020204030204" pitchFamily="34" charset="0"/>
                <a:ea typeface="Calibri" panose="020F0502020204030204" pitchFamily="34" charset="0"/>
                <a:cs typeface="Calibri" panose="020F0502020204030204" pitchFamily="34" charset="0"/>
              </a:rPr>
              <a:t>Example-3</a:t>
            </a: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IN" dirty="0">
                <a:latin typeface="Calibri" panose="020F0502020204030204" pitchFamily="34" charset="0"/>
                <a:ea typeface="Calibri" panose="020F0502020204030204" pitchFamily="34" charset="0"/>
                <a:cs typeface="Calibri" panose="020F0502020204030204" pitchFamily="34" charset="0"/>
              </a:rPr>
              <a:t>A group of 4 friends likes to bowl together, and each friend keeps track of his all-time highest score in a single game. Their high scores are all between 180 and 220, except for Atharv, whose highest score is 250. </a:t>
            </a: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IN" dirty="0">
                <a:latin typeface="Calibri" panose="020F0502020204030204" pitchFamily="34" charset="0"/>
                <a:ea typeface="Calibri" panose="020F0502020204030204" pitchFamily="34" charset="0"/>
                <a:cs typeface="Calibri" panose="020F0502020204030204" pitchFamily="34" charset="0"/>
              </a:rPr>
              <a:t>Atharv then bowls a great game and has a new high score of 290. </a:t>
            </a: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IN" dirty="0">
                <a:latin typeface="Calibri" panose="020F0502020204030204" pitchFamily="34" charset="0"/>
                <a:ea typeface="Calibri" panose="020F0502020204030204" pitchFamily="34" charset="0"/>
                <a:cs typeface="Calibri" panose="020F0502020204030204" pitchFamily="34" charset="0"/>
              </a:rPr>
              <a:t>How will increasing Atharv’s high score affect the mean and median? </a:t>
            </a:r>
          </a:p>
          <a:p>
            <a:endParaRPr lang="en-IN"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Both the mean and median will increase</a:t>
            </a:r>
          </a:p>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The median will increase, and the mean will stay the same</a:t>
            </a:r>
          </a:p>
          <a:p>
            <a:pPr marL="285750" indent="-285750">
              <a:buFont typeface="Arial" panose="020B0604020202020204" pitchFamily="34" charset="0"/>
              <a:buChar char="•"/>
            </a:pPr>
            <a:r>
              <a:rPr lang="en-IN" b="1" dirty="0">
                <a:solidFill>
                  <a:srgbClr val="00B050"/>
                </a:solidFill>
                <a:latin typeface="Calibri" panose="020F0502020204030204" pitchFamily="34" charset="0"/>
                <a:ea typeface="Calibri" panose="020F0502020204030204" pitchFamily="34" charset="0"/>
                <a:cs typeface="Calibri" panose="020F0502020204030204" pitchFamily="34" charset="0"/>
              </a:rPr>
              <a:t>The mean will increase, and the median will stay the same</a:t>
            </a:r>
          </a:p>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The mean will increase, and the median will decrease</a:t>
            </a:r>
          </a:p>
          <a:p>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88973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D69E61D-2882-7A6C-2845-96FF6CCBE0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909" y="3257178"/>
            <a:ext cx="3147853" cy="3147853"/>
          </a:xfrm>
          <a:prstGeom prst="rect">
            <a:avLst/>
          </a:prstGeom>
        </p:spPr>
      </p:pic>
      <p:sp>
        <p:nvSpPr>
          <p:cNvPr id="3" name="TextBox 2">
            <a:extLst>
              <a:ext uri="{FF2B5EF4-FFF2-40B4-BE49-F238E27FC236}">
                <a16:creationId xmlns:a16="http://schemas.microsoft.com/office/drawing/2014/main" id="{F469D317-CEEA-3CBA-7B0F-1F418E794ADD}"/>
              </a:ext>
            </a:extLst>
          </p:cNvPr>
          <p:cNvSpPr txBox="1"/>
          <p:nvPr/>
        </p:nvSpPr>
        <p:spPr>
          <a:xfrm>
            <a:off x="498776" y="1622520"/>
            <a:ext cx="6368556" cy="1323439"/>
          </a:xfrm>
          <a:prstGeom prst="rect">
            <a:avLst/>
          </a:prstGeom>
          <a:noFill/>
        </p:spPr>
        <p:txBody>
          <a:bodyPr wrap="square" rtlCol="0">
            <a:spAutoFit/>
          </a:bodyPr>
          <a:lstStyle/>
          <a:p>
            <a:r>
              <a:rPr lang="en-IN" sz="2000" dirty="0">
                <a:latin typeface="Calibri" panose="020F0502020204030204" pitchFamily="34" charset="0"/>
                <a:ea typeface="Calibri" panose="020F0502020204030204" pitchFamily="34" charset="0"/>
                <a:cs typeface="Calibri" panose="020F0502020204030204" pitchFamily="34" charset="0"/>
              </a:rPr>
              <a:t>At least one of the salesperson sold more than 10 cars. </a:t>
            </a:r>
          </a:p>
          <a:p>
            <a:pPr marL="285750" indent="-285750">
              <a:buFont typeface="Arial" panose="020B0604020202020204" pitchFamily="34" charset="0"/>
              <a:buChar char="•"/>
            </a:pPr>
            <a:r>
              <a:rPr lang="en-IN" sz="2000" dirty="0">
                <a:latin typeface="Calibri" panose="020F0502020204030204" pitchFamily="34" charset="0"/>
                <a:ea typeface="Calibri" panose="020F0502020204030204" pitchFamily="34" charset="0"/>
                <a:cs typeface="Calibri" panose="020F0502020204030204" pitchFamily="34" charset="0"/>
              </a:rPr>
              <a:t>True</a:t>
            </a:r>
          </a:p>
          <a:p>
            <a:pPr marL="285750" indent="-285750">
              <a:buFont typeface="Arial" panose="020B0604020202020204" pitchFamily="34" charset="0"/>
              <a:buChar char="•"/>
            </a:pPr>
            <a:r>
              <a:rPr lang="en-IN" sz="2000" b="1" dirty="0">
                <a:solidFill>
                  <a:srgbClr val="00B050"/>
                </a:solidFill>
                <a:latin typeface="Calibri" panose="020F0502020204030204" pitchFamily="34" charset="0"/>
                <a:ea typeface="Calibri" panose="020F0502020204030204" pitchFamily="34" charset="0"/>
                <a:cs typeface="Calibri" panose="020F0502020204030204" pitchFamily="34" charset="0"/>
              </a:rPr>
              <a:t>False</a:t>
            </a:r>
          </a:p>
          <a:p>
            <a:pPr marL="285750" indent="-285750">
              <a:buFont typeface="Arial" panose="020B0604020202020204" pitchFamily="34" charset="0"/>
              <a:buChar char="•"/>
            </a:pPr>
            <a:r>
              <a:rPr lang="en-IN" sz="2000" dirty="0">
                <a:latin typeface="Calibri" panose="020F0502020204030204" pitchFamily="34" charset="0"/>
                <a:ea typeface="Calibri" panose="020F0502020204030204" pitchFamily="34" charset="0"/>
                <a:cs typeface="Calibri" panose="020F0502020204030204" pitchFamily="34" charset="0"/>
              </a:rPr>
              <a:t>Don’t know.</a:t>
            </a:r>
          </a:p>
        </p:txBody>
      </p:sp>
      <p:sp>
        <p:nvSpPr>
          <p:cNvPr id="5" name="TextBox 4">
            <a:extLst>
              <a:ext uri="{FF2B5EF4-FFF2-40B4-BE49-F238E27FC236}">
                <a16:creationId xmlns:a16="http://schemas.microsoft.com/office/drawing/2014/main" id="{06217C46-B285-EA5D-A63D-A1FE59AEE22F}"/>
              </a:ext>
            </a:extLst>
          </p:cNvPr>
          <p:cNvSpPr txBox="1"/>
          <p:nvPr/>
        </p:nvSpPr>
        <p:spPr>
          <a:xfrm>
            <a:off x="498774" y="452969"/>
            <a:ext cx="10725953" cy="1015663"/>
          </a:xfrm>
          <a:prstGeom prst="rect">
            <a:avLst/>
          </a:prstGeom>
          <a:noFill/>
        </p:spPr>
        <p:txBody>
          <a:bodyPr wrap="square" rtlCol="0">
            <a:spAutoFit/>
          </a:bodyPr>
          <a:lstStyle/>
          <a:p>
            <a:r>
              <a:rPr lang="en-IN" sz="2000" dirty="0">
                <a:latin typeface="Calibri" panose="020F0502020204030204" pitchFamily="34" charset="0"/>
                <a:ea typeface="Calibri" panose="020F0502020204030204" pitchFamily="34" charset="0"/>
                <a:cs typeface="Calibri" panose="020F0502020204030204" pitchFamily="34" charset="0"/>
              </a:rPr>
              <a:t>Example-4</a:t>
            </a:r>
          </a:p>
          <a:p>
            <a:endParaRPr lang="en-IN" sz="2000" dirty="0">
              <a:latin typeface="Calibri" panose="020F0502020204030204" pitchFamily="34" charset="0"/>
              <a:ea typeface="Calibri" panose="020F0502020204030204" pitchFamily="34" charset="0"/>
              <a:cs typeface="Calibri" panose="020F0502020204030204" pitchFamily="34" charset="0"/>
            </a:endParaRPr>
          </a:p>
          <a:p>
            <a:r>
              <a:rPr lang="en-IN" sz="2000" dirty="0">
                <a:latin typeface="Calibri" panose="020F0502020204030204" pitchFamily="34" charset="0"/>
                <a:ea typeface="Calibri" panose="020F0502020204030204" pitchFamily="34" charset="0"/>
                <a:cs typeface="Calibri" panose="020F0502020204030204" pitchFamily="34" charset="0"/>
              </a:rPr>
              <a:t>There are 11 salespeople. </a:t>
            </a:r>
            <a:r>
              <a:rPr lang="en-IN" sz="2000" dirty="0">
                <a:solidFill>
                  <a:srgbClr val="7030A0"/>
                </a:solidFill>
                <a:latin typeface="Calibri" panose="020F0502020204030204" pitchFamily="34" charset="0"/>
                <a:ea typeface="Calibri" panose="020F0502020204030204" pitchFamily="34" charset="0"/>
                <a:cs typeface="Calibri" panose="020F0502020204030204" pitchFamily="34" charset="0"/>
              </a:rPr>
              <a:t>The median of sales is 6 </a:t>
            </a:r>
            <a:r>
              <a:rPr lang="en-IN" sz="2000" dirty="0">
                <a:latin typeface="Calibri" panose="020F0502020204030204" pitchFamily="34" charset="0"/>
                <a:ea typeface="Calibri" panose="020F0502020204030204" pitchFamily="34" charset="0"/>
                <a:cs typeface="Calibri" panose="020F0502020204030204" pitchFamily="34" charset="0"/>
              </a:rPr>
              <a:t>and the Range is 4 (max value –min value)</a:t>
            </a:r>
          </a:p>
        </p:txBody>
      </p:sp>
      <p:sp>
        <p:nvSpPr>
          <p:cNvPr id="6" name="TextBox 5">
            <a:extLst>
              <a:ext uri="{FF2B5EF4-FFF2-40B4-BE49-F238E27FC236}">
                <a16:creationId xmlns:a16="http://schemas.microsoft.com/office/drawing/2014/main" id="{B0AC481F-F15B-6577-07CB-AE02BAF8C886}"/>
              </a:ext>
            </a:extLst>
          </p:cNvPr>
          <p:cNvSpPr txBox="1"/>
          <p:nvPr/>
        </p:nvSpPr>
        <p:spPr>
          <a:xfrm>
            <a:off x="4672668" y="2945959"/>
            <a:ext cx="6692017" cy="3170099"/>
          </a:xfrm>
          <a:prstGeom prst="rect">
            <a:avLst/>
          </a:prstGeom>
          <a:noFill/>
        </p:spPr>
        <p:txBody>
          <a:bodyPr wrap="square" rtlCol="0">
            <a:spAutoFit/>
          </a:bodyPr>
          <a:lstStyle/>
          <a:p>
            <a:r>
              <a:rPr lang="en-IN" sz="2000" b="1" dirty="0">
                <a:solidFill>
                  <a:srgbClr val="00B050"/>
                </a:solidFill>
                <a:latin typeface="Calibri" panose="020F0502020204030204" pitchFamily="34" charset="0"/>
                <a:ea typeface="Calibri" panose="020F0502020204030204" pitchFamily="34" charset="0"/>
                <a:cs typeface="Calibri" panose="020F0502020204030204" pitchFamily="34" charset="0"/>
              </a:rPr>
              <a:t>Ans: </a:t>
            </a:r>
            <a:r>
              <a:rPr lang="en-IN" sz="2000" dirty="0">
                <a:latin typeface="Calibri" panose="020F0502020204030204" pitchFamily="34" charset="0"/>
                <a:ea typeface="Calibri" panose="020F0502020204030204" pitchFamily="34" charset="0"/>
                <a:cs typeface="Calibri" panose="020F0502020204030204" pitchFamily="34" charset="0"/>
              </a:rPr>
              <a:t>Assume there is one person who sold more than 10 cars. Then the number of cars sold by that person is at least 11.</a:t>
            </a:r>
          </a:p>
          <a:p>
            <a:r>
              <a:rPr lang="en-IN" sz="2000" dirty="0">
                <a:latin typeface="Calibri" panose="020F0502020204030204" pitchFamily="34" charset="0"/>
                <a:ea typeface="Calibri" panose="020F0502020204030204" pitchFamily="34" charset="0"/>
                <a:cs typeface="Calibri" panose="020F0502020204030204" pitchFamily="34" charset="0"/>
              </a:rPr>
              <a:t>Also mentioned Range is 4</a:t>
            </a:r>
          </a:p>
          <a:p>
            <a:r>
              <a:rPr lang="en-IN" sz="2000" dirty="0">
                <a:latin typeface="Calibri" panose="020F0502020204030204" pitchFamily="34" charset="0"/>
                <a:ea typeface="Calibri" panose="020F0502020204030204" pitchFamily="34" charset="0"/>
                <a:cs typeface="Calibri" panose="020F0502020204030204" pitchFamily="34" charset="0"/>
              </a:rPr>
              <a:t>Then Min value is 11-4 = 7</a:t>
            </a:r>
          </a:p>
          <a:p>
            <a:endParaRPr lang="en-IN" sz="2000" dirty="0">
              <a:latin typeface="Calibri" panose="020F0502020204030204" pitchFamily="34" charset="0"/>
              <a:ea typeface="Calibri" panose="020F0502020204030204" pitchFamily="34" charset="0"/>
              <a:cs typeface="Calibri" panose="020F0502020204030204" pitchFamily="34" charset="0"/>
            </a:endParaRPr>
          </a:p>
          <a:p>
            <a:r>
              <a:rPr lang="en-IN" sz="2000" dirty="0">
                <a:latin typeface="Calibri" panose="020F0502020204030204" pitchFamily="34" charset="0"/>
                <a:ea typeface="Calibri" panose="020F0502020204030204" pitchFamily="34" charset="0"/>
                <a:cs typeface="Calibri" panose="020F0502020204030204" pitchFamily="34" charset="0"/>
              </a:rPr>
              <a:t>It also mentioned that the median is 6. If the median is 6 then the minimum value should be less than 6. But the minimum value 7.  That means the statement </a:t>
            </a:r>
          </a:p>
          <a:p>
            <a:r>
              <a:rPr lang="en-IN" sz="2000" dirty="0">
                <a:solidFill>
                  <a:srgbClr val="7030A0"/>
                </a:solidFill>
                <a:latin typeface="Calibri" panose="020F0502020204030204" pitchFamily="34" charset="0"/>
                <a:ea typeface="Calibri" panose="020F0502020204030204" pitchFamily="34" charset="0"/>
                <a:cs typeface="Calibri" panose="020F0502020204030204" pitchFamily="34" charset="0"/>
              </a:rPr>
              <a:t>‘’At least one of the salesperson,  sold more than 10 cars</a:t>
            </a:r>
            <a:r>
              <a:rPr lang="en-IN" sz="2000" dirty="0">
                <a:latin typeface="Calibri" panose="020F0502020204030204" pitchFamily="34" charset="0"/>
                <a:ea typeface="Calibri" panose="020F0502020204030204" pitchFamily="34" charset="0"/>
                <a:cs typeface="Calibri" panose="020F0502020204030204" pitchFamily="34" charset="0"/>
              </a:rPr>
              <a:t>” is False</a:t>
            </a:r>
          </a:p>
        </p:txBody>
      </p:sp>
    </p:spTree>
    <p:extLst>
      <p:ext uri="{BB962C8B-B14F-4D97-AF65-F5344CB8AC3E}">
        <p14:creationId xmlns:p14="http://schemas.microsoft.com/office/powerpoint/2010/main" val="1120737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barn(inVertical)">
                                      <p:cBhvr>
                                        <p:cTn id="19" dur="500"/>
                                        <p:tgtEl>
                                          <p:spTgt spid="5">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barn(inVertical)">
                                      <p:cBhvr>
                                        <p:cTn id="24" dur="500"/>
                                        <p:tgtEl>
                                          <p:spTgt spid="5">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barn(inVertical)">
                                      <p:cBhvr>
                                        <p:cTn id="2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build="p"/>
      <p:bldP spid="6"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C97D7112-D694-84C1-08CE-01F85E48FBDF}"/>
              </a:ext>
            </a:extLst>
          </p:cNvPr>
          <p:cNvSpPr>
            <a:spLocks noGrp="1"/>
          </p:cNvSpPr>
          <p:nvPr>
            <p:ph type="body" sz="quarter" idx="15"/>
          </p:nvPr>
        </p:nvSpPr>
        <p:spPr>
          <a:xfrm>
            <a:off x="1137953" y="951723"/>
            <a:ext cx="1798955" cy="1397029"/>
          </a:xfrm>
        </p:spPr>
        <p:txBody>
          <a:bodyPr/>
          <a:lstStyle/>
          <a:p>
            <a:endParaRPr lang="en-IN" dirty="0"/>
          </a:p>
        </p:txBody>
      </p:sp>
      <p:sp>
        <p:nvSpPr>
          <p:cNvPr id="7" name="Text Placeholder 6">
            <a:extLst>
              <a:ext uri="{FF2B5EF4-FFF2-40B4-BE49-F238E27FC236}">
                <a16:creationId xmlns:a16="http://schemas.microsoft.com/office/drawing/2014/main" id="{3F32814D-E945-2215-D5EC-3EDA76F79A6D}"/>
              </a:ext>
            </a:extLst>
          </p:cNvPr>
          <p:cNvSpPr>
            <a:spLocks noGrp="1"/>
          </p:cNvSpPr>
          <p:nvPr>
            <p:ph type="body" sz="quarter" idx="14"/>
          </p:nvPr>
        </p:nvSpPr>
        <p:spPr>
          <a:xfrm>
            <a:off x="9281160" y="4320073"/>
            <a:ext cx="1798955" cy="1419443"/>
          </a:xfrm>
        </p:spPr>
        <p:txBody>
          <a:bodyPr/>
          <a:lstStyle/>
          <a:p>
            <a:endParaRPr lang="en-IN" dirty="0"/>
          </a:p>
        </p:txBody>
      </p:sp>
      <p:sp>
        <p:nvSpPr>
          <p:cNvPr id="2" name="Title 1">
            <a:extLst>
              <a:ext uri="{FF2B5EF4-FFF2-40B4-BE49-F238E27FC236}">
                <a16:creationId xmlns:a16="http://schemas.microsoft.com/office/drawing/2014/main" id="{9CAF1498-DA8F-86CB-A0EE-3DB382013812}"/>
              </a:ext>
            </a:extLst>
          </p:cNvPr>
          <p:cNvSpPr>
            <a:spLocks noGrp="1"/>
          </p:cNvSpPr>
          <p:nvPr>
            <p:ph type="title"/>
          </p:nvPr>
        </p:nvSpPr>
        <p:spPr>
          <a:xfrm>
            <a:off x="1444010" y="2257724"/>
            <a:ext cx="9370170" cy="1901825"/>
          </a:xfrm>
        </p:spPr>
        <p:txBody>
          <a:bodyPr/>
          <a:lstStyle/>
          <a:p>
            <a:pPr algn="ctr"/>
            <a:r>
              <a:rPr lang="en-IN" dirty="0">
                <a:latin typeface="Arial Rounded MT Bold" panose="020F0704030504030204" pitchFamily="34" charset="0"/>
              </a:rPr>
              <a:t>MEASURE OF SPREAD</a:t>
            </a:r>
            <a:endParaRPr lang="en-US" sz="4000" b="1" dirty="0">
              <a:ln w="12700" cmpd="sng">
                <a:solidFill>
                  <a:schemeClr val="tx1"/>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p:txBody>
      </p:sp>
    </p:spTree>
    <p:extLst>
      <p:ext uri="{BB962C8B-B14F-4D97-AF65-F5344CB8AC3E}">
        <p14:creationId xmlns:p14="http://schemas.microsoft.com/office/powerpoint/2010/main" val="238095866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25E8F-3317-C35F-B760-5B35040FCD17}"/>
              </a:ext>
            </a:extLst>
          </p:cNvPr>
          <p:cNvSpPr txBox="1">
            <a:spLocks/>
          </p:cNvSpPr>
          <p:nvPr/>
        </p:nvSpPr>
        <p:spPr>
          <a:xfrm>
            <a:off x="609600" y="400530"/>
            <a:ext cx="10972800" cy="751730"/>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a:lstStyle>
          <a:p>
            <a:r>
              <a:rPr lang="en-IN" sz="2800" dirty="0">
                <a:latin typeface="Calibri" panose="020F0502020204030204" pitchFamily="34" charset="0"/>
                <a:ea typeface="Calibri" panose="020F0502020204030204" pitchFamily="34" charset="0"/>
                <a:cs typeface="Calibri" panose="020F0502020204030204" pitchFamily="34" charset="0"/>
              </a:rPr>
              <a:t>Measure of Spread</a:t>
            </a:r>
          </a:p>
        </p:txBody>
      </p:sp>
      <p:sp>
        <p:nvSpPr>
          <p:cNvPr id="6" name="TextBox 5">
            <a:extLst>
              <a:ext uri="{FF2B5EF4-FFF2-40B4-BE49-F238E27FC236}">
                <a16:creationId xmlns:a16="http://schemas.microsoft.com/office/drawing/2014/main" id="{AB1604BE-7499-7768-4C3E-B171A9F3E45C}"/>
              </a:ext>
            </a:extLst>
          </p:cNvPr>
          <p:cNvSpPr txBox="1"/>
          <p:nvPr/>
        </p:nvSpPr>
        <p:spPr>
          <a:xfrm>
            <a:off x="1091680" y="1287253"/>
            <a:ext cx="9349274" cy="2862322"/>
          </a:xfrm>
          <a:prstGeom prst="rect">
            <a:avLst/>
          </a:prstGeom>
          <a:noFill/>
        </p:spPr>
        <p:txBody>
          <a:bodyPr wrap="square">
            <a:spAutoFit/>
          </a:bodyPr>
          <a:lstStyle/>
          <a:p>
            <a:r>
              <a:rPr lang="en-IN" sz="2000" dirty="0">
                <a:solidFill>
                  <a:srgbClr val="7030A0"/>
                </a:solidFill>
                <a:latin typeface="Calibri" panose="020F0502020204030204" pitchFamily="34" charset="0"/>
                <a:ea typeface="Calibri" panose="020F0502020204030204" pitchFamily="34" charset="0"/>
                <a:cs typeface="Calibri" panose="020F0502020204030204" pitchFamily="34" charset="0"/>
              </a:rPr>
              <a:t>Measures of spread </a:t>
            </a:r>
            <a:r>
              <a:rPr lang="en-IN" sz="2000" dirty="0">
                <a:latin typeface="Calibri" panose="020F0502020204030204" pitchFamily="34" charset="0"/>
                <a:ea typeface="Calibri" panose="020F0502020204030204" pitchFamily="34" charset="0"/>
                <a:cs typeface="Calibri" panose="020F0502020204030204" pitchFamily="34" charset="0"/>
              </a:rPr>
              <a:t>(also called </a:t>
            </a:r>
            <a:r>
              <a:rPr lang="en-IN" sz="2000" dirty="0">
                <a:solidFill>
                  <a:srgbClr val="7030A0"/>
                </a:solidFill>
                <a:latin typeface="Calibri" panose="020F0502020204030204" pitchFamily="34" charset="0"/>
                <a:ea typeface="Calibri" panose="020F0502020204030204" pitchFamily="34" charset="0"/>
                <a:cs typeface="Calibri" panose="020F0502020204030204" pitchFamily="34" charset="0"/>
              </a:rPr>
              <a:t>measures of dispersion</a:t>
            </a:r>
            <a:r>
              <a:rPr lang="en-IN" sz="2000" dirty="0">
                <a:latin typeface="Calibri" panose="020F0502020204030204" pitchFamily="34" charset="0"/>
                <a:ea typeface="Calibri" panose="020F0502020204030204" pitchFamily="34" charset="0"/>
                <a:cs typeface="Calibri" panose="020F0502020204030204" pitchFamily="34" charset="0"/>
              </a:rPr>
              <a:t>) tell you something about how wide the set of data is. There are several basic measures of spread used in statistics. </a:t>
            </a:r>
          </a:p>
          <a:p>
            <a:endParaRPr lang="en-IN" sz="2000" dirty="0">
              <a:latin typeface="Calibri" panose="020F0502020204030204" pitchFamily="34" charset="0"/>
              <a:ea typeface="Calibri" panose="020F0502020204030204" pitchFamily="34" charset="0"/>
              <a:cs typeface="Calibri" panose="020F0502020204030204" pitchFamily="34" charset="0"/>
            </a:endParaRPr>
          </a:p>
          <a:p>
            <a:r>
              <a:rPr lang="en-IN" sz="2000" dirty="0">
                <a:latin typeface="Calibri" panose="020F0502020204030204" pitchFamily="34" charset="0"/>
                <a:ea typeface="Calibri" panose="020F0502020204030204" pitchFamily="34" charset="0"/>
                <a:cs typeface="Calibri" panose="020F0502020204030204" pitchFamily="34" charset="0"/>
              </a:rPr>
              <a:t>The most common are:</a:t>
            </a:r>
          </a:p>
          <a:p>
            <a:endParaRPr lang="en-IN" sz="20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000" dirty="0">
                <a:latin typeface="Calibri" panose="020F0502020204030204" pitchFamily="34" charset="0"/>
                <a:ea typeface="Calibri" panose="020F0502020204030204" pitchFamily="34" charset="0"/>
                <a:cs typeface="Calibri" panose="020F0502020204030204" pitchFamily="34" charset="0"/>
              </a:rPr>
              <a:t>The range (including the interquartile range)</a:t>
            </a:r>
          </a:p>
          <a:p>
            <a:pPr marL="342900" indent="-342900">
              <a:buFont typeface="Arial" panose="020B0604020202020204" pitchFamily="34" charset="0"/>
              <a:buChar char="•"/>
            </a:pPr>
            <a:r>
              <a:rPr lang="en-IN" sz="2000" dirty="0">
                <a:latin typeface="Calibri" panose="020F0502020204030204" pitchFamily="34" charset="0"/>
                <a:ea typeface="Calibri" panose="020F0502020204030204" pitchFamily="34" charset="0"/>
                <a:cs typeface="Calibri" panose="020F0502020204030204" pitchFamily="34" charset="0"/>
              </a:rPr>
              <a:t>The standard deviation</a:t>
            </a:r>
          </a:p>
          <a:p>
            <a:pPr marL="342900" indent="-342900">
              <a:buFont typeface="Arial" panose="020B0604020202020204" pitchFamily="34" charset="0"/>
              <a:buChar char="•"/>
            </a:pPr>
            <a:r>
              <a:rPr lang="en-IN" sz="2000" dirty="0">
                <a:latin typeface="Calibri" panose="020F0502020204030204" pitchFamily="34" charset="0"/>
                <a:ea typeface="Calibri" panose="020F0502020204030204" pitchFamily="34" charset="0"/>
                <a:cs typeface="Calibri" panose="020F0502020204030204" pitchFamily="34" charset="0"/>
              </a:rPr>
              <a:t>The variance</a:t>
            </a:r>
          </a:p>
          <a:p>
            <a:pPr marL="342900" indent="-342900">
              <a:buFont typeface="Arial" panose="020B0604020202020204" pitchFamily="34" charset="0"/>
              <a:buChar char="•"/>
            </a:pPr>
            <a:r>
              <a:rPr lang="en-IN" sz="2000" dirty="0">
                <a:latin typeface="Calibri" panose="020F0502020204030204" pitchFamily="34" charset="0"/>
                <a:ea typeface="Calibri" panose="020F0502020204030204" pitchFamily="34" charset="0"/>
                <a:cs typeface="Calibri" panose="020F0502020204030204" pitchFamily="34" charset="0"/>
              </a:rPr>
              <a:t>Quartiles</a:t>
            </a:r>
          </a:p>
        </p:txBody>
      </p:sp>
    </p:spTree>
    <p:extLst>
      <p:ext uri="{BB962C8B-B14F-4D97-AF65-F5344CB8AC3E}">
        <p14:creationId xmlns:p14="http://schemas.microsoft.com/office/powerpoint/2010/main" val="229462125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F4989C-D38B-64FE-ACBB-585C50C07CF4}"/>
              </a:ext>
            </a:extLst>
          </p:cNvPr>
          <p:cNvSpPr txBox="1"/>
          <p:nvPr/>
        </p:nvSpPr>
        <p:spPr>
          <a:xfrm>
            <a:off x="1551992" y="940618"/>
            <a:ext cx="9088016" cy="5447645"/>
          </a:xfrm>
          <a:prstGeom prst="rect">
            <a:avLst/>
          </a:prstGeom>
          <a:noFill/>
        </p:spPr>
        <p:txBody>
          <a:bodyPr wrap="square">
            <a:spAutoFit/>
          </a:bodyPr>
          <a:lstStyle/>
          <a:p>
            <a:r>
              <a:rPr lang="en-IN" dirty="0">
                <a:latin typeface="Calibri" panose="020F0502020204030204" pitchFamily="34" charset="0"/>
                <a:ea typeface="Calibri" panose="020F0502020204030204" pitchFamily="34" charset="0"/>
                <a:cs typeface="Calibri" panose="020F0502020204030204" pitchFamily="34" charset="0"/>
              </a:rPr>
              <a:t>The following data points represent the number of chocolates in each kid’s pocket. </a:t>
            </a:r>
          </a:p>
          <a:p>
            <a:endParaRPr lang="en-IN" sz="1800" dirty="0">
              <a:latin typeface="Calibri" panose="020F0502020204030204" pitchFamily="34" charset="0"/>
              <a:ea typeface="Calibri" panose="020F0502020204030204" pitchFamily="34" charset="0"/>
              <a:cs typeface="Calibri" panose="020F0502020204030204" pitchFamily="34" charset="0"/>
            </a:endParaRPr>
          </a:p>
          <a:p>
            <a:r>
              <a:rPr lang="en-US" sz="2400" dirty="0">
                <a:latin typeface="Calibri" panose="020F0502020204030204" pitchFamily="34" charset="0"/>
                <a:ea typeface="Calibri" panose="020F0502020204030204" pitchFamily="34" charset="0"/>
                <a:cs typeface="Calibri" panose="020F0502020204030204" pitchFamily="34" charset="0"/>
              </a:rPr>
              <a:t>4, 5, 11, 10, 7, 12, 6, 11, 13</a:t>
            </a:r>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IN" dirty="0">
                <a:latin typeface="Calibri" panose="020F0502020204030204" pitchFamily="34" charset="0"/>
                <a:ea typeface="Calibri" panose="020F0502020204030204" pitchFamily="34" charset="0"/>
                <a:cs typeface="Calibri" panose="020F0502020204030204" pitchFamily="34" charset="0"/>
              </a:rPr>
              <a:t>Sort the data from least to greatest </a:t>
            </a: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IN" dirty="0">
                <a:latin typeface="Calibri" panose="020F0502020204030204" pitchFamily="34" charset="0"/>
                <a:ea typeface="Calibri" panose="020F0502020204030204" pitchFamily="34" charset="0"/>
                <a:cs typeface="Calibri" panose="020F0502020204030204" pitchFamily="34" charset="0"/>
              </a:rPr>
              <a:t>Find the interquartile range (IQR) of the data set. </a:t>
            </a: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IN" b="1" dirty="0">
                <a:solidFill>
                  <a:srgbClr val="7030A0"/>
                </a:solidFill>
                <a:latin typeface="Calibri" panose="020F0502020204030204" pitchFamily="34" charset="0"/>
                <a:ea typeface="Calibri" panose="020F0502020204030204" pitchFamily="34" charset="0"/>
                <a:cs typeface="Calibri" panose="020F0502020204030204" pitchFamily="34" charset="0"/>
              </a:rPr>
              <a:t>IQR = 75% percentile – 25 % Percentile </a:t>
            </a: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IN" dirty="0">
                <a:latin typeface="Calibri" panose="020F0502020204030204" pitchFamily="34" charset="0"/>
                <a:ea typeface="Calibri" panose="020F0502020204030204" pitchFamily="34" charset="0"/>
                <a:cs typeface="Calibri" panose="020F0502020204030204" pitchFamily="34" charset="0"/>
              </a:rPr>
              <a:t>Sorted Data: </a:t>
            </a:r>
            <a:r>
              <a:rPr lang="en-IN" b="1" dirty="0">
                <a:latin typeface="Calibri" panose="020F0502020204030204" pitchFamily="34" charset="0"/>
                <a:ea typeface="Calibri" panose="020F0502020204030204" pitchFamily="34" charset="0"/>
                <a:cs typeface="Calibri" panose="020F0502020204030204" pitchFamily="34" charset="0"/>
              </a:rPr>
              <a:t>4,	 5,	6,	7, 	10, 	11,	11, 	12, 	13</a:t>
            </a:r>
          </a:p>
          <a:p>
            <a:endParaRPr lang="en-IN" b="1" dirty="0">
              <a:latin typeface="Calibri" panose="020F0502020204030204" pitchFamily="34" charset="0"/>
              <a:ea typeface="Calibri" panose="020F0502020204030204" pitchFamily="34" charset="0"/>
              <a:cs typeface="Calibri" panose="020F0502020204030204" pitchFamily="34" charset="0"/>
            </a:endParaRPr>
          </a:p>
          <a:p>
            <a:r>
              <a:rPr lang="en-IN" b="1" dirty="0">
                <a:latin typeface="Calibri" panose="020F0502020204030204" pitchFamily="34" charset="0"/>
                <a:ea typeface="Calibri" panose="020F0502020204030204" pitchFamily="34" charset="0"/>
                <a:cs typeface="Calibri" panose="020F0502020204030204" pitchFamily="34" charset="0"/>
              </a:rPr>
              <a:t>Median = 10 </a:t>
            </a:r>
            <a:r>
              <a:rPr lang="en-IN" dirty="0">
                <a:latin typeface="Calibri" panose="020F0502020204030204" pitchFamily="34" charset="0"/>
                <a:ea typeface="Calibri" panose="020F0502020204030204" pitchFamily="34" charset="0"/>
                <a:cs typeface="Calibri" panose="020F0502020204030204" pitchFamily="34" charset="0"/>
              </a:rPr>
              <a:t> (50% Percentile)</a:t>
            </a: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IN" dirty="0">
                <a:latin typeface="Calibri" panose="020F0502020204030204" pitchFamily="34" charset="0"/>
                <a:ea typeface="Calibri" panose="020F0502020204030204" pitchFamily="34" charset="0"/>
                <a:cs typeface="Calibri" panose="020F0502020204030204" pitchFamily="34" charset="0"/>
              </a:rPr>
              <a:t>25 % Percentile = 5.5</a:t>
            </a: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IN" dirty="0">
                <a:latin typeface="Calibri" panose="020F0502020204030204" pitchFamily="34" charset="0"/>
                <a:ea typeface="Calibri" panose="020F0502020204030204" pitchFamily="34" charset="0"/>
                <a:cs typeface="Calibri" panose="020F0502020204030204" pitchFamily="34" charset="0"/>
              </a:rPr>
              <a:t>75% Percentile =	11.5</a:t>
            </a: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IN" b="1" dirty="0">
                <a:solidFill>
                  <a:srgbClr val="00B050"/>
                </a:solidFill>
                <a:latin typeface="Calibri" panose="020F0502020204030204" pitchFamily="34" charset="0"/>
                <a:ea typeface="Calibri" panose="020F0502020204030204" pitchFamily="34" charset="0"/>
                <a:cs typeface="Calibri" panose="020F0502020204030204" pitchFamily="34" charset="0"/>
              </a:rPr>
              <a:t>IQR = </a:t>
            </a:r>
            <a:r>
              <a:rPr lang="en-IN" dirty="0">
                <a:solidFill>
                  <a:srgbClr val="00B050"/>
                </a:solidFill>
                <a:latin typeface="Calibri" panose="020F0502020204030204" pitchFamily="34" charset="0"/>
                <a:ea typeface="Calibri" panose="020F0502020204030204" pitchFamily="34" charset="0"/>
                <a:cs typeface="Calibri" panose="020F0502020204030204" pitchFamily="34" charset="0"/>
              </a:rPr>
              <a:t>11.5 – 5.5 </a:t>
            </a:r>
            <a:r>
              <a:rPr lang="en-IN" b="1" dirty="0">
                <a:solidFill>
                  <a:srgbClr val="00B050"/>
                </a:solidFill>
                <a:latin typeface="Calibri" panose="020F0502020204030204" pitchFamily="34" charset="0"/>
                <a:ea typeface="Calibri" panose="020F0502020204030204" pitchFamily="34" charset="0"/>
                <a:cs typeface="Calibri" panose="020F0502020204030204" pitchFamily="34" charset="0"/>
              </a:rPr>
              <a:t>= 6</a:t>
            </a:r>
          </a:p>
        </p:txBody>
      </p:sp>
      <p:sp>
        <p:nvSpPr>
          <p:cNvPr id="2" name="Title 1">
            <a:extLst>
              <a:ext uri="{FF2B5EF4-FFF2-40B4-BE49-F238E27FC236}">
                <a16:creationId xmlns:a16="http://schemas.microsoft.com/office/drawing/2014/main" id="{84AAFA4C-1076-3F6A-56F2-B6CF252B5B31}"/>
              </a:ext>
            </a:extLst>
          </p:cNvPr>
          <p:cNvSpPr txBox="1">
            <a:spLocks/>
          </p:cNvSpPr>
          <p:nvPr/>
        </p:nvSpPr>
        <p:spPr>
          <a:xfrm>
            <a:off x="2491273" y="301664"/>
            <a:ext cx="7576457" cy="603405"/>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a:lstStyle>
          <a:p>
            <a:r>
              <a:rPr lang="en-IN" sz="2800" dirty="0">
                <a:latin typeface="Calibri" panose="020F0502020204030204" pitchFamily="34" charset="0"/>
                <a:ea typeface="Calibri" panose="020F0502020204030204" pitchFamily="34" charset="0"/>
                <a:cs typeface="Calibri" panose="020F0502020204030204" pitchFamily="34" charset="0"/>
              </a:rPr>
              <a:t>Interquartile Range (IQR)</a:t>
            </a:r>
          </a:p>
        </p:txBody>
      </p:sp>
    </p:spTree>
    <p:extLst>
      <p:ext uri="{BB962C8B-B14F-4D97-AF65-F5344CB8AC3E}">
        <p14:creationId xmlns:p14="http://schemas.microsoft.com/office/powerpoint/2010/main" val="185419208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70299D76-0FDC-1B6B-703C-328052EEC664}"/>
              </a:ext>
            </a:extLst>
          </p:cNvPr>
          <p:cNvSpPr txBox="1"/>
          <p:nvPr/>
        </p:nvSpPr>
        <p:spPr>
          <a:xfrm>
            <a:off x="695400" y="994326"/>
            <a:ext cx="9988151" cy="923330"/>
          </a:xfrm>
          <a:prstGeom prst="rect">
            <a:avLst/>
          </a:prstGeom>
          <a:noFill/>
        </p:spPr>
        <p:txBody>
          <a:bodyPr wrap="square" rtlCol="0">
            <a:spAutoFit/>
          </a:bodyPr>
          <a:lstStyle/>
          <a:p>
            <a:r>
              <a:rPr lang="en-IN" dirty="0">
                <a:latin typeface="Calibri" panose="020F0502020204030204" pitchFamily="34" charset="0"/>
                <a:ea typeface="Calibri" panose="020F0502020204030204" pitchFamily="34" charset="0"/>
                <a:cs typeface="Calibri" panose="020F0502020204030204" pitchFamily="34" charset="0"/>
              </a:rPr>
              <a:t>Find the interquartile range (IQR) of the data shown in the dot plot below: </a:t>
            </a: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IN" dirty="0">
                <a:latin typeface="Calibri" panose="020F0502020204030204" pitchFamily="34" charset="0"/>
                <a:ea typeface="Calibri" panose="020F0502020204030204" pitchFamily="34" charset="0"/>
                <a:cs typeface="Calibri" panose="020F0502020204030204" pitchFamily="34" charset="0"/>
              </a:rPr>
              <a:t>Here the data is talking about Movies on each album in James’s collection</a:t>
            </a:r>
          </a:p>
        </p:txBody>
      </p:sp>
      <p:sp>
        <p:nvSpPr>
          <p:cNvPr id="31" name="TextBox 30">
            <a:extLst>
              <a:ext uri="{FF2B5EF4-FFF2-40B4-BE49-F238E27FC236}">
                <a16:creationId xmlns:a16="http://schemas.microsoft.com/office/drawing/2014/main" id="{72EB7C31-72B7-5643-809F-5F2452F2A4DB}"/>
              </a:ext>
            </a:extLst>
          </p:cNvPr>
          <p:cNvSpPr txBox="1"/>
          <p:nvPr/>
        </p:nvSpPr>
        <p:spPr>
          <a:xfrm>
            <a:off x="695400" y="4399536"/>
            <a:ext cx="10339195" cy="2031325"/>
          </a:xfrm>
          <a:prstGeom prst="rect">
            <a:avLst/>
          </a:prstGeom>
          <a:noFill/>
        </p:spPr>
        <p:txBody>
          <a:bodyPr wrap="square" rtlCol="0">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The Data is </a:t>
            </a:r>
          </a:p>
          <a:p>
            <a:pPr marL="457200" indent="-457200">
              <a:buAutoNum type="arabicPlain" startAt="4"/>
            </a:pPr>
            <a:r>
              <a:rPr lang="en-US" b="1" dirty="0">
                <a:latin typeface="Calibri" panose="020F0502020204030204" pitchFamily="34" charset="0"/>
                <a:ea typeface="Calibri" panose="020F0502020204030204" pitchFamily="34" charset="0"/>
                <a:cs typeface="Calibri" panose="020F0502020204030204" pitchFamily="34" charset="0"/>
              </a:rPr>
              <a:t>4	6	6	6	8	8	10	12	14</a:t>
            </a:r>
          </a:p>
          <a:p>
            <a:r>
              <a:rPr lang="en-US" b="1" dirty="0">
                <a:latin typeface="Calibri" panose="020F0502020204030204" pitchFamily="34" charset="0"/>
                <a:ea typeface="Calibri" panose="020F0502020204030204" pitchFamily="34" charset="0"/>
                <a:cs typeface="Calibri" panose="020F0502020204030204" pitchFamily="34" charset="0"/>
              </a:rPr>
              <a:t>Median = </a:t>
            </a:r>
            <a:r>
              <a:rPr lang="en-US" dirty="0">
                <a:latin typeface="Calibri" panose="020F0502020204030204" pitchFamily="34" charset="0"/>
                <a:ea typeface="Calibri" panose="020F0502020204030204" pitchFamily="34" charset="0"/>
                <a:cs typeface="Calibri" panose="020F0502020204030204" pitchFamily="34" charset="0"/>
              </a:rPr>
              <a:t>6+8 = 14/2 </a:t>
            </a:r>
            <a:r>
              <a:rPr lang="en-US" b="1" dirty="0">
                <a:latin typeface="Calibri" panose="020F0502020204030204" pitchFamily="34" charset="0"/>
                <a:ea typeface="Calibri" panose="020F0502020204030204" pitchFamily="34" charset="0"/>
                <a:cs typeface="Calibri" panose="020F0502020204030204" pitchFamily="34" charset="0"/>
              </a:rPr>
              <a:t>= 7 </a:t>
            </a:r>
            <a:r>
              <a:rPr lang="en-US" dirty="0">
                <a:latin typeface="Calibri" panose="020F0502020204030204" pitchFamily="34" charset="0"/>
                <a:ea typeface="Calibri" panose="020F0502020204030204" pitchFamily="34" charset="0"/>
                <a:cs typeface="Calibri" panose="020F0502020204030204" pitchFamily="34" charset="0"/>
              </a:rPr>
              <a:t>(50% Percentile)</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25 % Percentile = 6       75 % Percentile = 10</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solidFill>
                  <a:srgbClr val="0070C0"/>
                </a:solidFill>
                <a:latin typeface="Calibri" panose="020F0502020204030204" pitchFamily="34" charset="0"/>
                <a:ea typeface="Calibri" panose="020F0502020204030204" pitchFamily="34" charset="0"/>
                <a:cs typeface="Calibri" panose="020F0502020204030204" pitchFamily="34" charset="0"/>
              </a:rPr>
              <a:t>IQ R = 10-6 =</a:t>
            </a:r>
            <a:r>
              <a:rPr lang="en-US" b="1" dirty="0">
                <a:solidFill>
                  <a:srgbClr val="0070C0"/>
                </a:solidFill>
                <a:latin typeface="Calibri" panose="020F0502020204030204" pitchFamily="34" charset="0"/>
                <a:ea typeface="Calibri" panose="020F0502020204030204" pitchFamily="34" charset="0"/>
                <a:cs typeface="Calibri" panose="020F0502020204030204" pitchFamily="34" charset="0"/>
              </a:rPr>
              <a:t> 4</a:t>
            </a:r>
            <a:endParaRPr lang="en-IN" b="1" dirty="0">
              <a:solidFill>
                <a:srgbClr val="0070C0"/>
              </a:solidFill>
              <a:latin typeface="Calibri" panose="020F0502020204030204" pitchFamily="34" charset="0"/>
              <a:ea typeface="Calibri" panose="020F0502020204030204" pitchFamily="34" charset="0"/>
              <a:cs typeface="Calibri" panose="020F0502020204030204" pitchFamily="34" charset="0"/>
            </a:endParaRPr>
          </a:p>
        </p:txBody>
      </p:sp>
      <p:sp>
        <p:nvSpPr>
          <p:cNvPr id="32" name="Title 1">
            <a:extLst>
              <a:ext uri="{FF2B5EF4-FFF2-40B4-BE49-F238E27FC236}">
                <a16:creationId xmlns:a16="http://schemas.microsoft.com/office/drawing/2014/main" id="{C14A8529-B571-2314-AEF3-BD898C9D1B2B}"/>
              </a:ext>
            </a:extLst>
          </p:cNvPr>
          <p:cNvSpPr txBox="1">
            <a:spLocks/>
          </p:cNvSpPr>
          <p:nvPr/>
        </p:nvSpPr>
        <p:spPr>
          <a:xfrm>
            <a:off x="2491273" y="216253"/>
            <a:ext cx="7576457" cy="603405"/>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a:lstStyle>
          <a:p>
            <a:r>
              <a:rPr lang="en-IN" sz="2800" dirty="0">
                <a:latin typeface="Calibri" panose="020F0502020204030204" pitchFamily="34" charset="0"/>
                <a:ea typeface="Calibri" panose="020F0502020204030204" pitchFamily="34" charset="0"/>
                <a:cs typeface="Calibri" panose="020F0502020204030204" pitchFamily="34" charset="0"/>
              </a:rPr>
              <a:t>Interquartile Range (IQR)</a:t>
            </a:r>
          </a:p>
        </p:txBody>
      </p:sp>
      <p:grpSp>
        <p:nvGrpSpPr>
          <p:cNvPr id="34" name="Group 33">
            <a:extLst>
              <a:ext uri="{FF2B5EF4-FFF2-40B4-BE49-F238E27FC236}">
                <a16:creationId xmlns:a16="http://schemas.microsoft.com/office/drawing/2014/main" id="{8F169235-31E5-19D1-1733-4FD2BE371A97}"/>
              </a:ext>
            </a:extLst>
          </p:cNvPr>
          <p:cNvGrpSpPr/>
          <p:nvPr/>
        </p:nvGrpSpPr>
        <p:grpSpPr>
          <a:xfrm>
            <a:off x="911423" y="1844825"/>
            <a:ext cx="8988353" cy="2165109"/>
            <a:chOff x="911804" y="2246809"/>
            <a:chExt cx="9058915" cy="1984741"/>
          </a:xfrm>
        </p:grpSpPr>
        <p:grpSp>
          <p:nvGrpSpPr>
            <p:cNvPr id="35" name="Group 34">
              <a:extLst>
                <a:ext uri="{FF2B5EF4-FFF2-40B4-BE49-F238E27FC236}">
                  <a16:creationId xmlns:a16="http://schemas.microsoft.com/office/drawing/2014/main" id="{12499177-590F-7988-47CB-FA3261E0F11C}"/>
                </a:ext>
              </a:extLst>
            </p:cNvPr>
            <p:cNvGrpSpPr/>
            <p:nvPr/>
          </p:nvGrpSpPr>
          <p:grpSpPr>
            <a:xfrm>
              <a:off x="911804" y="2246809"/>
              <a:ext cx="9058915" cy="1984741"/>
              <a:chOff x="911804" y="1508215"/>
              <a:chExt cx="9058915" cy="1984741"/>
            </a:xfrm>
          </p:grpSpPr>
          <p:grpSp>
            <p:nvGrpSpPr>
              <p:cNvPr id="37" name="Group 36">
                <a:extLst>
                  <a:ext uri="{FF2B5EF4-FFF2-40B4-BE49-F238E27FC236}">
                    <a16:creationId xmlns:a16="http://schemas.microsoft.com/office/drawing/2014/main" id="{8CC80A52-B7FF-1326-F967-E11FDC7CAFDB}"/>
                  </a:ext>
                </a:extLst>
              </p:cNvPr>
              <p:cNvGrpSpPr/>
              <p:nvPr/>
            </p:nvGrpSpPr>
            <p:grpSpPr>
              <a:xfrm>
                <a:off x="1055440" y="2708920"/>
                <a:ext cx="8640960" cy="369064"/>
                <a:chOff x="1055440" y="2708920"/>
                <a:chExt cx="8640960" cy="369064"/>
              </a:xfrm>
            </p:grpSpPr>
            <p:cxnSp>
              <p:nvCxnSpPr>
                <p:cNvPr id="48" name="Straight Connector 47">
                  <a:extLst>
                    <a:ext uri="{FF2B5EF4-FFF2-40B4-BE49-F238E27FC236}">
                      <a16:creationId xmlns:a16="http://schemas.microsoft.com/office/drawing/2014/main" id="{12D8436B-5CBE-9AA1-2D3E-660B96E64ABE}"/>
                    </a:ext>
                  </a:extLst>
                </p:cNvPr>
                <p:cNvCxnSpPr/>
                <p:nvPr/>
              </p:nvCxnSpPr>
              <p:spPr>
                <a:xfrm>
                  <a:off x="1055440" y="2924944"/>
                  <a:ext cx="864096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B682B9F-1C03-21C2-0BCA-595DEA0FDDEB}"/>
                    </a:ext>
                  </a:extLst>
                </p:cNvPr>
                <p:cNvCxnSpPr/>
                <p:nvPr/>
              </p:nvCxnSpPr>
              <p:spPr>
                <a:xfrm>
                  <a:off x="1055440" y="2708920"/>
                  <a:ext cx="0" cy="3600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3615EA4-7DD3-EFD2-C3D5-55C3BDD5BAB0}"/>
                    </a:ext>
                  </a:extLst>
                </p:cNvPr>
                <p:cNvCxnSpPr/>
                <p:nvPr/>
              </p:nvCxnSpPr>
              <p:spPr>
                <a:xfrm>
                  <a:off x="1775520" y="2708920"/>
                  <a:ext cx="0" cy="3600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C6DF2FD-ECDC-FA79-5D3A-BA9789DCD52C}"/>
                    </a:ext>
                  </a:extLst>
                </p:cNvPr>
                <p:cNvCxnSpPr/>
                <p:nvPr/>
              </p:nvCxnSpPr>
              <p:spPr>
                <a:xfrm>
                  <a:off x="2495600" y="2708920"/>
                  <a:ext cx="0" cy="3600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0846F68-B504-CA3D-8989-BB53E73A0C53}"/>
                    </a:ext>
                  </a:extLst>
                </p:cNvPr>
                <p:cNvCxnSpPr/>
                <p:nvPr/>
              </p:nvCxnSpPr>
              <p:spPr>
                <a:xfrm>
                  <a:off x="3215680" y="2708920"/>
                  <a:ext cx="0" cy="3600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F71CC85-71BF-BB87-6A6B-E054FA3C3227}"/>
                    </a:ext>
                  </a:extLst>
                </p:cNvPr>
                <p:cNvCxnSpPr/>
                <p:nvPr/>
              </p:nvCxnSpPr>
              <p:spPr>
                <a:xfrm>
                  <a:off x="3935760" y="2708920"/>
                  <a:ext cx="0" cy="3600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63714EC7-815F-9701-9C83-8318BEDAE3DC}"/>
                    </a:ext>
                  </a:extLst>
                </p:cNvPr>
                <p:cNvCxnSpPr/>
                <p:nvPr/>
              </p:nvCxnSpPr>
              <p:spPr>
                <a:xfrm>
                  <a:off x="4655840" y="2717944"/>
                  <a:ext cx="0" cy="3600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3F442EA-13E9-B8F6-2A2E-10C93D225BA1}"/>
                    </a:ext>
                  </a:extLst>
                </p:cNvPr>
                <p:cNvCxnSpPr/>
                <p:nvPr/>
              </p:nvCxnSpPr>
              <p:spPr>
                <a:xfrm>
                  <a:off x="5366636" y="2717944"/>
                  <a:ext cx="0" cy="3600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0D5F2B4B-E3EB-B561-1B90-36615AB38EBA}"/>
                    </a:ext>
                  </a:extLst>
                </p:cNvPr>
                <p:cNvCxnSpPr/>
                <p:nvPr/>
              </p:nvCxnSpPr>
              <p:spPr>
                <a:xfrm>
                  <a:off x="6096000" y="2717944"/>
                  <a:ext cx="0" cy="3600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650DFEA-5595-06B7-C012-70A773B72682}"/>
                    </a:ext>
                  </a:extLst>
                </p:cNvPr>
                <p:cNvCxnSpPr/>
                <p:nvPr/>
              </p:nvCxnSpPr>
              <p:spPr>
                <a:xfrm>
                  <a:off x="6816080" y="2717944"/>
                  <a:ext cx="0" cy="3600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68D9878-B1BE-EA4B-B5F7-C02259AFC377}"/>
                    </a:ext>
                  </a:extLst>
                </p:cNvPr>
                <p:cNvCxnSpPr/>
                <p:nvPr/>
              </p:nvCxnSpPr>
              <p:spPr>
                <a:xfrm>
                  <a:off x="7536160" y="2708920"/>
                  <a:ext cx="0" cy="3600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BCE3163-582C-35A6-2C68-B6D8CB29396A}"/>
                    </a:ext>
                  </a:extLst>
                </p:cNvPr>
                <p:cNvCxnSpPr/>
                <p:nvPr/>
              </p:nvCxnSpPr>
              <p:spPr>
                <a:xfrm>
                  <a:off x="8256240" y="2717944"/>
                  <a:ext cx="0" cy="3600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64A5C48B-5F62-62C2-C141-15B59B1624A9}"/>
                    </a:ext>
                  </a:extLst>
                </p:cNvPr>
                <p:cNvCxnSpPr/>
                <p:nvPr/>
              </p:nvCxnSpPr>
              <p:spPr>
                <a:xfrm>
                  <a:off x="8976320" y="2717944"/>
                  <a:ext cx="0" cy="3600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98E5561A-03E3-4D3D-C772-09D6DCB007C7}"/>
                    </a:ext>
                  </a:extLst>
                </p:cNvPr>
                <p:cNvCxnSpPr/>
                <p:nvPr/>
              </p:nvCxnSpPr>
              <p:spPr>
                <a:xfrm>
                  <a:off x="9696400" y="2717944"/>
                  <a:ext cx="0" cy="3600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8" name="Oval 37">
                <a:extLst>
                  <a:ext uri="{FF2B5EF4-FFF2-40B4-BE49-F238E27FC236}">
                    <a16:creationId xmlns:a16="http://schemas.microsoft.com/office/drawing/2014/main" id="{85C6BE82-6019-6245-A886-D0CBAC429006}"/>
                  </a:ext>
                </a:extLst>
              </p:cNvPr>
              <p:cNvSpPr/>
              <p:nvPr/>
            </p:nvSpPr>
            <p:spPr>
              <a:xfrm>
                <a:off x="2423592" y="2323729"/>
                <a:ext cx="194320" cy="194320"/>
              </a:xfrm>
              <a:prstGeom prst="ellipse">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Oval 38">
                <a:extLst>
                  <a:ext uri="{FF2B5EF4-FFF2-40B4-BE49-F238E27FC236}">
                    <a16:creationId xmlns:a16="http://schemas.microsoft.com/office/drawing/2014/main" id="{33B9DD24-C5FA-7AC8-0DC8-0AF4F479FE90}"/>
                  </a:ext>
                </a:extLst>
              </p:cNvPr>
              <p:cNvSpPr/>
              <p:nvPr/>
            </p:nvSpPr>
            <p:spPr>
              <a:xfrm>
                <a:off x="2423592" y="1916834"/>
                <a:ext cx="194320" cy="194320"/>
              </a:xfrm>
              <a:prstGeom prst="ellipse">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Oval 39">
                <a:extLst>
                  <a:ext uri="{FF2B5EF4-FFF2-40B4-BE49-F238E27FC236}">
                    <a16:creationId xmlns:a16="http://schemas.microsoft.com/office/drawing/2014/main" id="{DFECC9EE-D60A-989B-8085-AAFF07210481}"/>
                  </a:ext>
                </a:extLst>
              </p:cNvPr>
              <p:cNvSpPr/>
              <p:nvPr/>
            </p:nvSpPr>
            <p:spPr>
              <a:xfrm>
                <a:off x="3111269" y="2322005"/>
                <a:ext cx="194320" cy="194320"/>
              </a:xfrm>
              <a:prstGeom prst="ellipse">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Oval 40">
                <a:extLst>
                  <a:ext uri="{FF2B5EF4-FFF2-40B4-BE49-F238E27FC236}">
                    <a16:creationId xmlns:a16="http://schemas.microsoft.com/office/drawing/2014/main" id="{0C6CEE04-F301-55BA-AC02-F24B5F524DC5}"/>
                  </a:ext>
                </a:extLst>
              </p:cNvPr>
              <p:cNvSpPr/>
              <p:nvPr/>
            </p:nvSpPr>
            <p:spPr>
              <a:xfrm>
                <a:off x="3111269" y="1915110"/>
                <a:ext cx="194320" cy="194320"/>
              </a:xfrm>
              <a:prstGeom prst="ellipse">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Oval 41">
                <a:extLst>
                  <a:ext uri="{FF2B5EF4-FFF2-40B4-BE49-F238E27FC236}">
                    <a16:creationId xmlns:a16="http://schemas.microsoft.com/office/drawing/2014/main" id="{FC37E199-DDAB-E202-5724-687129EDC316}"/>
                  </a:ext>
                </a:extLst>
              </p:cNvPr>
              <p:cNvSpPr/>
              <p:nvPr/>
            </p:nvSpPr>
            <p:spPr>
              <a:xfrm>
                <a:off x="3111269" y="1508215"/>
                <a:ext cx="194320" cy="194320"/>
              </a:xfrm>
              <a:prstGeom prst="ellipse">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Oval 42">
                <a:extLst>
                  <a:ext uri="{FF2B5EF4-FFF2-40B4-BE49-F238E27FC236}">
                    <a16:creationId xmlns:a16="http://schemas.microsoft.com/office/drawing/2014/main" id="{8E866616-D2DF-9B3D-0141-AEEF1B62043A}"/>
                  </a:ext>
                </a:extLst>
              </p:cNvPr>
              <p:cNvSpPr/>
              <p:nvPr/>
            </p:nvSpPr>
            <p:spPr>
              <a:xfrm>
                <a:off x="3863752" y="2309428"/>
                <a:ext cx="194320" cy="194320"/>
              </a:xfrm>
              <a:prstGeom prst="ellipse">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Oval 43">
                <a:extLst>
                  <a:ext uri="{FF2B5EF4-FFF2-40B4-BE49-F238E27FC236}">
                    <a16:creationId xmlns:a16="http://schemas.microsoft.com/office/drawing/2014/main" id="{13786A14-3839-E206-0DF4-D0419B9D3F51}"/>
                  </a:ext>
                </a:extLst>
              </p:cNvPr>
              <p:cNvSpPr/>
              <p:nvPr/>
            </p:nvSpPr>
            <p:spPr>
              <a:xfrm>
                <a:off x="3863752" y="1902533"/>
                <a:ext cx="194320" cy="194320"/>
              </a:xfrm>
              <a:prstGeom prst="ellipse">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Oval 44">
                <a:extLst>
                  <a:ext uri="{FF2B5EF4-FFF2-40B4-BE49-F238E27FC236}">
                    <a16:creationId xmlns:a16="http://schemas.microsoft.com/office/drawing/2014/main" id="{6721EE16-8258-0602-D7C2-A7F222929872}"/>
                  </a:ext>
                </a:extLst>
              </p:cNvPr>
              <p:cNvSpPr/>
              <p:nvPr/>
            </p:nvSpPr>
            <p:spPr>
              <a:xfrm>
                <a:off x="4576581" y="2309428"/>
                <a:ext cx="194320" cy="194320"/>
              </a:xfrm>
              <a:prstGeom prst="ellipse">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Oval 45">
                <a:extLst>
                  <a:ext uri="{FF2B5EF4-FFF2-40B4-BE49-F238E27FC236}">
                    <a16:creationId xmlns:a16="http://schemas.microsoft.com/office/drawing/2014/main" id="{6A913C2F-BE18-225B-CA24-D8FD1E6139BC}"/>
                  </a:ext>
                </a:extLst>
              </p:cNvPr>
              <p:cNvSpPr/>
              <p:nvPr/>
            </p:nvSpPr>
            <p:spPr>
              <a:xfrm>
                <a:off x="5289410" y="2309428"/>
                <a:ext cx="194320" cy="194320"/>
              </a:xfrm>
              <a:prstGeom prst="ellipse">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TextBox 46">
                <a:extLst>
                  <a:ext uri="{FF2B5EF4-FFF2-40B4-BE49-F238E27FC236}">
                    <a16:creationId xmlns:a16="http://schemas.microsoft.com/office/drawing/2014/main" id="{1934A576-884C-2556-7171-AE3F3FC39127}"/>
                  </a:ext>
                </a:extLst>
              </p:cNvPr>
              <p:cNvSpPr txBox="1"/>
              <p:nvPr/>
            </p:nvSpPr>
            <p:spPr>
              <a:xfrm>
                <a:off x="911804" y="3154392"/>
                <a:ext cx="9058915" cy="338564"/>
              </a:xfrm>
              <a:prstGeom prst="rect">
                <a:avLst/>
              </a:prstGeom>
              <a:noFill/>
            </p:spPr>
            <p:txBody>
              <a:bodyPr wrap="square" rtlCol="0">
                <a:spAutoFit/>
              </a:bodyPr>
              <a:lstStyle/>
              <a:p>
                <a:r>
                  <a:rPr lang="en-IN" b="1" dirty="0">
                    <a:latin typeface="Calibri" panose="020F0502020204030204" pitchFamily="34" charset="0"/>
                    <a:ea typeface="Calibri" panose="020F0502020204030204" pitchFamily="34" charset="0"/>
                    <a:cs typeface="Calibri" panose="020F0502020204030204" pitchFamily="34" charset="0"/>
                  </a:rPr>
                  <a:t>0            2           4           6           8           10         12         14         16          18          20         22         24 </a:t>
                </a:r>
              </a:p>
            </p:txBody>
          </p:sp>
        </p:grpSp>
        <p:sp>
          <p:nvSpPr>
            <p:cNvPr id="36" name="Oval 35">
              <a:extLst>
                <a:ext uri="{FF2B5EF4-FFF2-40B4-BE49-F238E27FC236}">
                  <a16:creationId xmlns:a16="http://schemas.microsoft.com/office/drawing/2014/main" id="{E5900A9D-67D6-4AC5-A9C9-4A7600F5EE26}"/>
                </a:ext>
              </a:extLst>
            </p:cNvPr>
            <p:cNvSpPr/>
            <p:nvPr/>
          </p:nvSpPr>
          <p:spPr>
            <a:xfrm>
              <a:off x="6002239" y="3048022"/>
              <a:ext cx="194320" cy="194320"/>
            </a:xfrm>
            <a:prstGeom prst="ellipse">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3512459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animEffect transition="in" filter="wipe(left)">
                                      <p:cBhvr>
                                        <p:cTn id="7" dur="500"/>
                                        <p:tgtEl>
                                          <p:spTgt spid="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
                                            <p:txEl>
                                              <p:pRg st="2" end="2"/>
                                            </p:txEl>
                                          </p:spTgt>
                                        </p:tgtEl>
                                        <p:attrNameLst>
                                          <p:attrName>style.visibility</p:attrName>
                                        </p:attrNameLst>
                                      </p:cBhvr>
                                      <p:to>
                                        <p:strVal val="visible"/>
                                      </p:to>
                                    </p:set>
                                    <p:animEffect transition="in" filter="wipe(left)">
                                      <p:cBhvr>
                                        <p:cTn id="12" dur="500"/>
                                        <p:tgtEl>
                                          <p:spTgt spid="3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
                                            <p:txEl>
                                              <p:pRg st="0" end="0"/>
                                            </p:txEl>
                                          </p:spTgt>
                                        </p:tgtEl>
                                        <p:attrNameLst>
                                          <p:attrName>style.visibility</p:attrName>
                                        </p:attrNameLst>
                                      </p:cBhvr>
                                      <p:to>
                                        <p:strVal val="visible"/>
                                      </p:to>
                                    </p:set>
                                    <p:animEffect transition="in" filter="wipe(left)">
                                      <p:cBhvr>
                                        <p:cTn id="17" dur="500"/>
                                        <p:tgtEl>
                                          <p:spTgt spid="3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
                                            <p:txEl>
                                              <p:pRg st="1" end="1"/>
                                            </p:txEl>
                                          </p:spTgt>
                                        </p:tgtEl>
                                        <p:attrNameLst>
                                          <p:attrName>style.visibility</p:attrName>
                                        </p:attrNameLst>
                                      </p:cBhvr>
                                      <p:to>
                                        <p:strVal val="visible"/>
                                      </p:to>
                                    </p:set>
                                    <p:animEffect transition="in" filter="wipe(left)">
                                      <p:cBhvr>
                                        <p:cTn id="22" dur="500"/>
                                        <p:tgtEl>
                                          <p:spTgt spid="31">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1">
                                            <p:txEl>
                                              <p:pRg st="2" end="2"/>
                                            </p:txEl>
                                          </p:spTgt>
                                        </p:tgtEl>
                                        <p:attrNameLst>
                                          <p:attrName>style.visibility</p:attrName>
                                        </p:attrNameLst>
                                      </p:cBhvr>
                                      <p:to>
                                        <p:strVal val="visible"/>
                                      </p:to>
                                    </p:set>
                                    <p:animEffect transition="in" filter="wipe(left)">
                                      <p:cBhvr>
                                        <p:cTn id="27" dur="500"/>
                                        <p:tgtEl>
                                          <p:spTgt spid="31">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1">
                                            <p:txEl>
                                              <p:pRg st="4" end="4"/>
                                            </p:txEl>
                                          </p:spTgt>
                                        </p:tgtEl>
                                        <p:attrNameLst>
                                          <p:attrName>style.visibility</p:attrName>
                                        </p:attrNameLst>
                                      </p:cBhvr>
                                      <p:to>
                                        <p:strVal val="visible"/>
                                      </p:to>
                                    </p:set>
                                    <p:animEffect transition="in" filter="wipe(left)">
                                      <p:cBhvr>
                                        <p:cTn id="32" dur="500"/>
                                        <p:tgtEl>
                                          <p:spTgt spid="31">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1">
                                            <p:txEl>
                                              <p:pRg st="6" end="6"/>
                                            </p:txEl>
                                          </p:spTgt>
                                        </p:tgtEl>
                                        <p:attrNameLst>
                                          <p:attrName>style.visibility</p:attrName>
                                        </p:attrNameLst>
                                      </p:cBhvr>
                                      <p:to>
                                        <p:strVal val="visible"/>
                                      </p:to>
                                    </p:set>
                                    <p:animEffect transition="in" filter="wipe(left)">
                                      <p:cBhvr>
                                        <p:cTn id="37" dur="500"/>
                                        <p:tgtEl>
                                          <p:spTgt spid="3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wipe(left)">
                                      <p:cBhvr>
                                        <p:cTn id="4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uild="p"/>
      <p:bldP spid="3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D404152-A071-2F55-B51B-7434C4813FEE}"/>
              </a:ext>
            </a:extLst>
          </p:cNvPr>
          <p:cNvPicPr>
            <a:picLocks noChangeAspect="1"/>
          </p:cNvPicPr>
          <p:nvPr/>
        </p:nvPicPr>
        <p:blipFill>
          <a:blip r:embed="rId2"/>
          <a:stretch>
            <a:fillRect/>
          </a:stretch>
        </p:blipFill>
        <p:spPr>
          <a:xfrm>
            <a:off x="301856" y="780526"/>
            <a:ext cx="11588288" cy="4708456"/>
          </a:xfrm>
          <a:prstGeom prst="rect">
            <a:avLst/>
          </a:prstGeom>
        </p:spPr>
      </p:pic>
    </p:spTree>
    <p:extLst>
      <p:ext uri="{BB962C8B-B14F-4D97-AF65-F5344CB8AC3E}">
        <p14:creationId xmlns:p14="http://schemas.microsoft.com/office/powerpoint/2010/main" val="373078225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40F06AD-3838-0AA3-C228-7886BD1A7D58}"/>
              </a:ext>
            </a:extLst>
          </p:cNvPr>
          <p:cNvGrpSpPr/>
          <p:nvPr/>
        </p:nvGrpSpPr>
        <p:grpSpPr>
          <a:xfrm>
            <a:off x="612742" y="541179"/>
            <a:ext cx="11071954" cy="6056173"/>
            <a:chOff x="612742" y="541179"/>
            <a:chExt cx="11071954" cy="6056173"/>
          </a:xfrm>
        </p:grpSpPr>
        <p:sp>
          <p:nvSpPr>
            <p:cNvPr id="3" name="TextBox 2">
              <a:extLst>
                <a:ext uri="{FF2B5EF4-FFF2-40B4-BE49-F238E27FC236}">
                  <a16:creationId xmlns:a16="http://schemas.microsoft.com/office/drawing/2014/main" id="{67092F25-B063-D2B4-87D0-AB4E57AF94AA}"/>
                </a:ext>
              </a:extLst>
            </p:cNvPr>
            <p:cNvSpPr txBox="1"/>
            <p:nvPr/>
          </p:nvSpPr>
          <p:spPr>
            <a:xfrm>
              <a:off x="1548883" y="548680"/>
              <a:ext cx="2724538" cy="523220"/>
            </a:xfrm>
            <a:prstGeom prst="rect">
              <a:avLst/>
            </a:prstGeom>
            <a:noFill/>
          </p:spPr>
          <p:txBody>
            <a:bodyPr wrap="square" rtlCol="0">
              <a:sp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Sample 1</a:t>
              </a:r>
              <a:endParaRPr lang="en-IN" sz="2800" dirty="0">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11C7E48F-5B6A-5BAA-2A87-E4AAD3B114EE}"/>
                </a:ext>
              </a:extLst>
            </p:cNvPr>
            <p:cNvSpPr txBox="1"/>
            <p:nvPr/>
          </p:nvSpPr>
          <p:spPr>
            <a:xfrm>
              <a:off x="7824191" y="541179"/>
              <a:ext cx="1786339" cy="523220"/>
            </a:xfrm>
            <a:prstGeom prst="rect">
              <a:avLst/>
            </a:prstGeom>
            <a:noFill/>
          </p:spPr>
          <p:txBody>
            <a:bodyPr wrap="square" rtlCol="0">
              <a:sp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Sample 2</a:t>
              </a:r>
              <a:endParaRPr lang="en-IN" sz="2800" dirty="0">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0255828-26FF-9767-6AC3-50467AA5D4E7}"/>
                </a:ext>
              </a:extLst>
            </p:cNvPr>
            <p:cNvSpPr txBox="1"/>
            <p:nvPr/>
          </p:nvSpPr>
          <p:spPr>
            <a:xfrm>
              <a:off x="907405" y="1484784"/>
              <a:ext cx="1750800" cy="369332"/>
            </a:xfrm>
            <a:prstGeom prst="rect">
              <a:avLst/>
            </a:prstGeom>
            <a:noFill/>
          </p:spPr>
          <p:txBody>
            <a:bodyPr wrap="non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-10, 0, 10, 20, 30</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89A6C06E-6C18-EC55-1893-B0A8C90ED2D1}"/>
                </a:ext>
              </a:extLst>
            </p:cNvPr>
            <p:cNvSpPr txBox="1"/>
            <p:nvPr/>
          </p:nvSpPr>
          <p:spPr>
            <a:xfrm>
              <a:off x="6733348" y="1484784"/>
              <a:ext cx="1563248" cy="369332"/>
            </a:xfrm>
            <a:prstGeom prst="rect">
              <a:avLst/>
            </a:prstGeom>
            <a:noFill/>
          </p:spPr>
          <p:txBody>
            <a:bodyPr wrap="non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8, 9, 10, 11, 12</a:t>
              </a:r>
              <a:endParaRPr lang="en-IN" dirty="0">
                <a:latin typeface="Calibri" panose="020F0502020204030204" pitchFamily="34" charset="0"/>
                <a:ea typeface="Calibri" panose="020F0502020204030204" pitchFamily="34" charset="0"/>
                <a:cs typeface="Calibri" panose="020F0502020204030204" pitchFamily="34" charset="0"/>
              </a:endParaRPr>
            </a:p>
          </p:txBody>
        </p:sp>
        <p:cxnSp>
          <p:nvCxnSpPr>
            <p:cNvPr id="7" name="Straight Connector 6">
              <a:extLst>
                <a:ext uri="{FF2B5EF4-FFF2-40B4-BE49-F238E27FC236}">
                  <a16:creationId xmlns:a16="http://schemas.microsoft.com/office/drawing/2014/main" id="{437AE9B5-B4D6-1DD7-81EC-7057E0594B8F}"/>
                </a:ext>
              </a:extLst>
            </p:cNvPr>
            <p:cNvCxnSpPr>
              <a:cxnSpLocks/>
            </p:cNvCxnSpPr>
            <p:nvPr/>
          </p:nvCxnSpPr>
          <p:spPr>
            <a:xfrm>
              <a:off x="6096000" y="679922"/>
              <a:ext cx="0" cy="591743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AE0C7D7-628B-5335-47BC-3F88B449F646}"/>
                </a:ext>
              </a:extLst>
            </p:cNvPr>
            <p:cNvCxnSpPr>
              <a:cxnSpLocks/>
            </p:cNvCxnSpPr>
            <p:nvPr/>
          </p:nvCxnSpPr>
          <p:spPr>
            <a:xfrm>
              <a:off x="612742" y="1393846"/>
              <a:ext cx="11071954" cy="1893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9" name="TextBox 8">
            <a:extLst>
              <a:ext uri="{FF2B5EF4-FFF2-40B4-BE49-F238E27FC236}">
                <a16:creationId xmlns:a16="http://schemas.microsoft.com/office/drawing/2014/main" id="{5C041918-960C-B3B2-8C72-5CD6D08AFED0}"/>
              </a:ext>
            </a:extLst>
          </p:cNvPr>
          <p:cNvSpPr txBox="1"/>
          <p:nvPr/>
        </p:nvSpPr>
        <p:spPr>
          <a:xfrm>
            <a:off x="270059" y="2126700"/>
            <a:ext cx="5465902" cy="4247317"/>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Mean:-10+0+10+20+30= 50/5=10	</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Median: 10</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Mode: NA</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Range: Max – Min = 30- (-10) = 40</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Variance: (</a:t>
            </a:r>
            <a:r>
              <a:rPr lang="en-US" dirty="0" err="1">
                <a:latin typeface="Calibri" panose="020F0502020204030204" pitchFamily="34" charset="0"/>
                <a:ea typeface="Calibri" panose="020F0502020204030204" pitchFamily="34" charset="0"/>
                <a:cs typeface="Calibri" panose="020F0502020204030204" pitchFamily="34" charset="0"/>
              </a:rPr>
              <a:t>sqr</a:t>
            </a:r>
            <a:r>
              <a:rPr lang="en-US" dirty="0">
                <a:latin typeface="Calibri" panose="020F0502020204030204" pitchFamily="34" charset="0"/>
                <a:ea typeface="Calibri" panose="020F0502020204030204" pitchFamily="34" charset="0"/>
                <a:cs typeface="Calibri" panose="020F0502020204030204" pitchFamily="34" charset="0"/>
              </a:rPr>
              <a:t>(-10-10(Mean))+ </a:t>
            </a:r>
            <a:r>
              <a:rPr lang="en-US" dirty="0" err="1">
                <a:latin typeface="Calibri" panose="020F0502020204030204" pitchFamily="34" charset="0"/>
                <a:ea typeface="Calibri" panose="020F0502020204030204" pitchFamily="34" charset="0"/>
                <a:cs typeface="Calibri" panose="020F0502020204030204" pitchFamily="34" charset="0"/>
              </a:rPr>
              <a:t>sqr</a:t>
            </a:r>
            <a:r>
              <a:rPr lang="en-US" dirty="0">
                <a:latin typeface="Calibri" panose="020F0502020204030204" pitchFamily="34" charset="0"/>
                <a:ea typeface="Calibri" panose="020F0502020204030204" pitchFamily="34" charset="0"/>
                <a:cs typeface="Calibri" panose="020F0502020204030204" pitchFamily="34" charset="0"/>
              </a:rPr>
              <a:t>(0-10)+ </a:t>
            </a:r>
            <a:r>
              <a:rPr lang="en-US" dirty="0" err="1">
                <a:latin typeface="Calibri" panose="020F0502020204030204" pitchFamily="34" charset="0"/>
                <a:ea typeface="Calibri" panose="020F0502020204030204" pitchFamily="34" charset="0"/>
                <a:cs typeface="Calibri" panose="020F0502020204030204" pitchFamily="34" charset="0"/>
              </a:rPr>
              <a:t>sqr</a:t>
            </a:r>
            <a:r>
              <a:rPr lang="en-US" dirty="0">
                <a:latin typeface="Calibri" panose="020F0502020204030204" pitchFamily="34" charset="0"/>
                <a:ea typeface="Calibri" panose="020F0502020204030204" pitchFamily="34" charset="0"/>
                <a:cs typeface="Calibri" panose="020F0502020204030204" pitchFamily="34" charset="0"/>
              </a:rPr>
              <a:t>(10-10)</a:t>
            </a:r>
          </a:p>
          <a:p>
            <a:r>
              <a:rPr lang="en-US" dirty="0" err="1">
                <a:latin typeface="Calibri" panose="020F0502020204030204" pitchFamily="34" charset="0"/>
                <a:ea typeface="Calibri" panose="020F0502020204030204" pitchFamily="34" charset="0"/>
                <a:cs typeface="Calibri" panose="020F0502020204030204" pitchFamily="34" charset="0"/>
              </a:rPr>
              <a:t>sqr</a:t>
            </a:r>
            <a:r>
              <a:rPr lang="en-US" dirty="0">
                <a:latin typeface="Calibri" panose="020F0502020204030204" pitchFamily="34" charset="0"/>
                <a:ea typeface="Calibri" panose="020F0502020204030204" pitchFamily="34" charset="0"/>
                <a:cs typeface="Calibri" panose="020F0502020204030204" pitchFamily="34" charset="0"/>
              </a:rPr>
              <a:t>(20-10)+</a:t>
            </a:r>
            <a:r>
              <a:rPr lang="en-US" dirty="0" err="1">
                <a:latin typeface="Calibri" panose="020F0502020204030204" pitchFamily="34" charset="0"/>
                <a:ea typeface="Calibri" panose="020F0502020204030204" pitchFamily="34" charset="0"/>
                <a:cs typeface="Calibri" panose="020F0502020204030204" pitchFamily="34" charset="0"/>
              </a:rPr>
              <a:t>sqr</a:t>
            </a:r>
            <a:r>
              <a:rPr lang="en-US" dirty="0">
                <a:latin typeface="Calibri" panose="020F0502020204030204" pitchFamily="34" charset="0"/>
                <a:ea typeface="Calibri" panose="020F0502020204030204" pitchFamily="34" charset="0"/>
                <a:cs typeface="Calibri" panose="020F0502020204030204" pitchFamily="34" charset="0"/>
              </a:rPr>
              <a:t>(30-10))/5 (Number of Sample) </a:t>
            </a:r>
          </a:p>
          <a:p>
            <a:r>
              <a:rPr lang="en-US" dirty="0">
                <a:latin typeface="Calibri" panose="020F0502020204030204" pitchFamily="34" charset="0"/>
                <a:ea typeface="Calibri" panose="020F0502020204030204" pitchFamily="34" charset="0"/>
                <a:cs typeface="Calibri" panose="020F0502020204030204" pitchFamily="34" charset="0"/>
              </a:rPr>
              <a:t>= 400+100+0+100+400/ 5 = 1000/ 5 = </a:t>
            </a:r>
            <a:r>
              <a:rPr lang="en-US" b="1" dirty="0">
                <a:latin typeface="Calibri" panose="020F0502020204030204" pitchFamily="34" charset="0"/>
                <a:ea typeface="Calibri" panose="020F0502020204030204" pitchFamily="34" charset="0"/>
                <a:cs typeface="Calibri" panose="020F0502020204030204" pitchFamily="34" charset="0"/>
              </a:rPr>
              <a:t>200</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Standard Deviation=  SQRT (Variance) =</a:t>
            </a:r>
          </a:p>
          <a:p>
            <a:r>
              <a:rPr lang="en-US" dirty="0">
                <a:latin typeface="Calibri" panose="020F0502020204030204" pitchFamily="34" charset="0"/>
                <a:ea typeface="Calibri" panose="020F0502020204030204" pitchFamily="34" charset="0"/>
                <a:cs typeface="Calibri" panose="020F0502020204030204" pitchFamily="34" charset="0"/>
              </a:rPr>
              <a:t>SQRT(200) = 14.14</a:t>
            </a:r>
          </a:p>
          <a:p>
            <a:r>
              <a:rPr lang="en-US" b="1" dirty="0" err="1">
                <a:solidFill>
                  <a:srgbClr val="00B050"/>
                </a:solidFill>
                <a:latin typeface="Calibri" panose="020F0502020204030204" pitchFamily="34" charset="0"/>
                <a:ea typeface="Calibri" panose="020F0502020204030204" pitchFamily="34" charset="0"/>
                <a:cs typeface="Calibri" panose="020F0502020204030204" pitchFamily="34" charset="0"/>
              </a:rPr>
              <a:t>Ie</a:t>
            </a:r>
            <a:r>
              <a:rPr lang="en-US" b="1" dirty="0">
                <a:solidFill>
                  <a:srgbClr val="00B050"/>
                </a:solidFill>
                <a:latin typeface="Calibri" panose="020F0502020204030204" pitchFamily="34" charset="0"/>
                <a:ea typeface="Calibri" panose="020F0502020204030204" pitchFamily="34" charset="0"/>
                <a:cs typeface="Calibri" panose="020F0502020204030204" pitchFamily="34" charset="0"/>
              </a:rPr>
              <a:t> Sample 1 Data is More spread</a:t>
            </a:r>
            <a:endParaRPr lang="en-IN" b="1" dirty="0">
              <a:solidFill>
                <a:srgbClr val="00B050"/>
              </a:solidFill>
              <a:latin typeface="Calibri" panose="020F0502020204030204" pitchFamily="34" charset="0"/>
              <a:ea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69ABC14C-A821-3DED-28C1-550519EBAAC0}"/>
              </a:ext>
            </a:extLst>
          </p:cNvPr>
          <p:cNvSpPr txBox="1"/>
          <p:nvPr/>
        </p:nvSpPr>
        <p:spPr>
          <a:xfrm>
            <a:off x="6528048" y="2187729"/>
            <a:ext cx="5465902" cy="3693319"/>
          </a:xfrm>
          <a:prstGeom prst="rect">
            <a:avLst/>
          </a:prstGeom>
          <a:noFill/>
        </p:spPr>
        <p:txBody>
          <a:bodyPr wrap="square" rtlCol="0">
            <a:spAutoFit/>
          </a:bodyPr>
          <a:lstStyle/>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Mean:-8+9+10+11+12 = 50/5=10	</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Median: 10</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Mode: NA</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Range: 12-8 = 4</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Variance: </a:t>
            </a:r>
            <a:r>
              <a:rPr lang="en-US" dirty="0" err="1">
                <a:latin typeface="Calibri" panose="020F0502020204030204" pitchFamily="34" charset="0"/>
                <a:ea typeface="Calibri" panose="020F0502020204030204" pitchFamily="34" charset="0"/>
                <a:cs typeface="Calibri" panose="020F0502020204030204" pitchFamily="34" charset="0"/>
              </a:rPr>
              <a:t>sqr</a:t>
            </a:r>
            <a:r>
              <a:rPr lang="en-US" dirty="0">
                <a:latin typeface="Calibri" panose="020F0502020204030204" pitchFamily="34" charset="0"/>
                <a:ea typeface="Calibri" panose="020F0502020204030204" pitchFamily="34" charset="0"/>
                <a:cs typeface="Calibri" panose="020F0502020204030204" pitchFamily="34" charset="0"/>
              </a:rPr>
              <a:t>(8-10)+ </a:t>
            </a:r>
            <a:r>
              <a:rPr lang="en-US" dirty="0" err="1">
                <a:latin typeface="Calibri" panose="020F0502020204030204" pitchFamily="34" charset="0"/>
                <a:ea typeface="Calibri" panose="020F0502020204030204" pitchFamily="34" charset="0"/>
                <a:cs typeface="Calibri" panose="020F0502020204030204" pitchFamily="34" charset="0"/>
              </a:rPr>
              <a:t>sqr</a:t>
            </a:r>
            <a:r>
              <a:rPr lang="en-US" dirty="0">
                <a:latin typeface="Calibri" panose="020F0502020204030204" pitchFamily="34" charset="0"/>
                <a:ea typeface="Calibri" panose="020F0502020204030204" pitchFamily="34" charset="0"/>
                <a:cs typeface="Calibri" panose="020F0502020204030204" pitchFamily="34" charset="0"/>
              </a:rPr>
              <a:t>(9-10)+ </a:t>
            </a:r>
            <a:r>
              <a:rPr lang="en-US" dirty="0" err="1">
                <a:latin typeface="Calibri" panose="020F0502020204030204" pitchFamily="34" charset="0"/>
                <a:ea typeface="Calibri" panose="020F0502020204030204" pitchFamily="34" charset="0"/>
                <a:cs typeface="Calibri" panose="020F0502020204030204" pitchFamily="34" charset="0"/>
              </a:rPr>
              <a:t>sqr</a:t>
            </a:r>
            <a:r>
              <a:rPr lang="en-US" dirty="0">
                <a:latin typeface="Calibri" panose="020F0502020204030204" pitchFamily="34" charset="0"/>
                <a:ea typeface="Calibri" panose="020F0502020204030204" pitchFamily="34" charset="0"/>
                <a:cs typeface="Calibri" panose="020F0502020204030204" pitchFamily="34" charset="0"/>
              </a:rPr>
              <a:t>(10-10)+ </a:t>
            </a:r>
            <a:r>
              <a:rPr lang="en-US" dirty="0" err="1">
                <a:latin typeface="Calibri" panose="020F0502020204030204" pitchFamily="34" charset="0"/>
                <a:ea typeface="Calibri" panose="020F0502020204030204" pitchFamily="34" charset="0"/>
                <a:cs typeface="Calibri" panose="020F0502020204030204" pitchFamily="34" charset="0"/>
              </a:rPr>
              <a:t>sqr</a:t>
            </a:r>
            <a:r>
              <a:rPr lang="en-US" dirty="0">
                <a:latin typeface="Calibri" panose="020F0502020204030204" pitchFamily="34" charset="0"/>
                <a:ea typeface="Calibri" panose="020F0502020204030204" pitchFamily="34" charset="0"/>
                <a:cs typeface="Calibri" panose="020F0502020204030204" pitchFamily="34" charset="0"/>
              </a:rPr>
              <a:t>(11-10)+</a:t>
            </a:r>
          </a:p>
          <a:p>
            <a:r>
              <a:rPr lang="en-US" dirty="0" err="1">
                <a:latin typeface="Calibri" panose="020F0502020204030204" pitchFamily="34" charset="0"/>
                <a:ea typeface="Calibri" panose="020F0502020204030204" pitchFamily="34" charset="0"/>
                <a:cs typeface="Calibri" panose="020F0502020204030204" pitchFamily="34" charset="0"/>
              </a:rPr>
              <a:t>sqr</a:t>
            </a:r>
            <a:r>
              <a:rPr lang="en-US" dirty="0">
                <a:latin typeface="Calibri" panose="020F0502020204030204" pitchFamily="34" charset="0"/>
                <a:ea typeface="Calibri" panose="020F0502020204030204" pitchFamily="34" charset="0"/>
                <a:cs typeface="Calibri" panose="020F0502020204030204" pitchFamily="34" charset="0"/>
              </a:rPr>
              <a:t>(12-10)/ 5 = (4+1+0+1+4 )/5 = 10/ 5 =</a:t>
            </a:r>
            <a:r>
              <a:rPr lang="en-US" b="1" dirty="0">
                <a:latin typeface="Calibri" panose="020F0502020204030204" pitchFamily="34" charset="0"/>
                <a:ea typeface="Calibri" panose="020F0502020204030204" pitchFamily="34" charset="0"/>
                <a:cs typeface="Calibri" panose="020F0502020204030204" pitchFamily="34" charset="0"/>
              </a:rPr>
              <a:t> 2</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Standard Deviation: SQRT (2) = 1.41</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0282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9">
                                            <p:txEl>
                                              <p:pRg st="0" end="0"/>
                                            </p:txEl>
                                          </p:spTgt>
                                        </p:tgtEl>
                                        <p:attrNameLst>
                                          <p:attrName>style.visibility</p:attrName>
                                        </p:attrNameLst>
                                      </p:cBhvr>
                                      <p:to>
                                        <p:strVal val="visible"/>
                                      </p:to>
                                    </p:set>
                                    <p:animEffect transition="in" filter="wipe(left)">
                                      <p:cBhvr>
                                        <p:cTn id="14" dur="500"/>
                                        <p:tgtEl>
                                          <p:spTgt spid="9">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Effect transition="in" filter="wipe(left)">
                                      <p:cBhvr>
                                        <p:cTn id="19" dur="500"/>
                                        <p:tgtEl>
                                          <p:spTgt spid="9">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9">
                                            <p:txEl>
                                              <p:pRg st="4" end="4"/>
                                            </p:txEl>
                                          </p:spTgt>
                                        </p:tgtEl>
                                        <p:attrNameLst>
                                          <p:attrName>style.visibility</p:attrName>
                                        </p:attrNameLst>
                                      </p:cBhvr>
                                      <p:to>
                                        <p:strVal val="visible"/>
                                      </p:to>
                                    </p:set>
                                    <p:animEffect transition="in" filter="wipe(left)">
                                      <p:cBhvr>
                                        <p:cTn id="24" dur="500"/>
                                        <p:tgtEl>
                                          <p:spTgt spid="9">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9">
                                            <p:txEl>
                                              <p:pRg st="6" end="6"/>
                                            </p:txEl>
                                          </p:spTgt>
                                        </p:tgtEl>
                                        <p:attrNameLst>
                                          <p:attrName>style.visibility</p:attrName>
                                        </p:attrNameLst>
                                      </p:cBhvr>
                                      <p:to>
                                        <p:strVal val="visible"/>
                                      </p:to>
                                    </p:set>
                                    <p:animEffect transition="in" filter="wipe(left)">
                                      <p:cBhvr>
                                        <p:cTn id="29" dur="500"/>
                                        <p:tgtEl>
                                          <p:spTgt spid="9">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9">
                                            <p:txEl>
                                              <p:pRg st="8" end="8"/>
                                            </p:txEl>
                                          </p:spTgt>
                                        </p:tgtEl>
                                        <p:attrNameLst>
                                          <p:attrName>style.visibility</p:attrName>
                                        </p:attrNameLst>
                                      </p:cBhvr>
                                      <p:to>
                                        <p:strVal val="visible"/>
                                      </p:to>
                                    </p:set>
                                    <p:animEffect transition="in" filter="wipe(left)">
                                      <p:cBhvr>
                                        <p:cTn id="34" dur="500"/>
                                        <p:tgtEl>
                                          <p:spTgt spid="9">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9">
                                            <p:txEl>
                                              <p:pRg st="9" end="9"/>
                                            </p:txEl>
                                          </p:spTgt>
                                        </p:tgtEl>
                                        <p:attrNameLst>
                                          <p:attrName>style.visibility</p:attrName>
                                        </p:attrNameLst>
                                      </p:cBhvr>
                                      <p:to>
                                        <p:strVal val="visible"/>
                                      </p:to>
                                    </p:set>
                                    <p:animEffect transition="in" filter="wipe(left)">
                                      <p:cBhvr>
                                        <p:cTn id="39" dur="500"/>
                                        <p:tgtEl>
                                          <p:spTgt spid="9">
                                            <p:txEl>
                                              <p:pRg st="9" end="9"/>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9">
                                            <p:txEl>
                                              <p:pRg st="10" end="10"/>
                                            </p:txEl>
                                          </p:spTgt>
                                        </p:tgtEl>
                                        <p:attrNameLst>
                                          <p:attrName>style.visibility</p:attrName>
                                        </p:attrNameLst>
                                      </p:cBhvr>
                                      <p:to>
                                        <p:strVal val="visible"/>
                                      </p:to>
                                    </p:set>
                                    <p:animEffect transition="in" filter="wipe(left)">
                                      <p:cBhvr>
                                        <p:cTn id="44" dur="500"/>
                                        <p:tgtEl>
                                          <p:spTgt spid="9">
                                            <p:txEl>
                                              <p:pRg st="10" end="1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9">
                                            <p:txEl>
                                              <p:pRg st="12" end="12"/>
                                            </p:txEl>
                                          </p:spTgt>
                                        </p:tgtEl>
                                        <p:attrNameLst>
                                          <p:attrName>style.visibility</p:attrName>
                                        </p:attrNameLst>
                                      </p:cBhvr>
                                      <p:to>
                                        <p:strVal val="visible"/>
                                      </p:to>
                                    </p:set>
                                    <p:animEffect transition="in" filter="wipe(left)">
                                      <p:cBhvr>
                                        <p:cTn id="49" dur="500"/>
                                        <p:tgtEl>
                                          <p:spTgt spid="9">
                                            <p:txEl>
                                              <p:pRg st="12" end="1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9">
                                            <p:txEl>
                                              <p:pRg st="13" end="13"/>
                                            </p:txEl>
                                          </p:spTgt>
                                        </p:tgtEl>
                                        <p:attrNameLst>
                                          <p:attrName>style.visibility</p:attrName>
                                        </p:attrNameLst>
                                      </p:cBhvr>
                                      <p:to>
                                        <p:strVal val="visible"/>
                                      </p:to>
                                    </p:set>
                                    <p:animEffect transition="in" filter="wipe(left)">
                                      <p:cBhvr>
                                        <p:cTn id="54" dur="500"/>
                                        <p:tgtEl>
                                          <p:spTgt spid="9">
                                            <p:txEl>
                                              <p:pRg st="13" end="13"/>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9">
                                            <p:txEl>
                                              <p:pRg st="14" end="14"/>
                                            </p:txEl>
                                          </p:spTgt>
                                        </p:tgtEl>
                                        <p:attrNameLst>
                                          <p:attrName>style.visibility</p:attrName>
                                        </p:attrNameLst>
                                      </p:cBhvr>
                                      <p:to>
                                        <p:strVal val="visible"/>
                                      </p:to>
                                    </p:set>
                                    <p:animEffect transition="in" filter="wipe(left)">
                                      <p:cBhvr>
                                        <p:cTn id="59" dur="500"/>
                                        <p:tgtEl>
                                          <p:spTgt spid="9">
                                            <p:txEl>
                                              <p:pRg st="14" end="14"/>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0">
                                            <p:txEl>
                                              <p:pRg st="1" end="1"/>
                                            </p:txEl>
                                          </p:spTgt>
                                        </p:tgtEl>
                                        <p:attrNameLst>
                                          <p:attrName>style.visibility</p:attrName>
                                        </p:attrNameLst>
                                      </p:cBhvr>
                                      <p:to>
                                        <p:strVal val="visible"/>
                                      </p:to>
                                    </p:set>
                                    <p:animEffect transition="in" filter="wipe(left)">
                                      <p:cBhvr>
                                        <p:cTn id="64" dur="500"/>
                                        <p:tgtEl>
                                          <p:spTgt spid="10">
                                            <p:txEl>
                                              <p:pRg st="1" end="1"/>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10">
                                            <p:txEl>
                                              <p:pRg st="3" end="3"/>
                                            </p:txEl>
                                          </p:spTgt>
                                        </p:tgtEl>
                                        <p:attrNameLst>
                                          <p:attrName>style.visibility</p:attrName>
                                        </p:attrNameLst>
                                      </p:cBhvr>
                                      <p:to>
                                        <p:strVal val="visible"/>
                                      </p:to>
                                    </p:set>
                                    <p:animEffect transition="in" filter="wipe(left)">
                                      <p:cBhvr>
                                        <p:cTn id="69" dur="500"/>
                                        <p:tgtEl>
                                          <p:spTgt spid="10">
                                            <p:txEl>
                                              <p:pRg st="3" end="3"/>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10">
                                            <p:txEl>
                                              <p:pRg st="5" end="5"/>
                                            </p:txEl>
                                          </p:spTgt>
                                        </p:tgtEl>
                                        <p:attrNameLst>
                                          <p:attrName>style.visibility</p:attrName>
                                        </p:attrNameLst>
                                      </p:cBhvr>
                                      <p:to>
                                        <p:strVal val="visible"/>
                                      </p:to>
                                    </p:set>
                                    <p:animEffect transition="in" filter="wipe(left)">
                                      <p:cBhvr>
                                        <p:cTn id="74" dur="500"/>
                                        <p:tgtEl>
                                          <p:spTgt spid="10">
                                            <p:txEl>
                                              <p:pRg st="5" end="5"/>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10">
                                            <p:txEl>
                                              <p:pRg st="7" end="7"/>
                                            </p:txEl>
                                          </p:spTgt>
                                        </p:tgtEl>
                                        <p:attrNameLst>
                                          <p:attrName>style.visibility</p:attrName>
                                        </p:attrNameLst>
                                      </p:cBhvr>
                                      <p:to>
                                        <p:strVal val="visible"/>
                                      </p:to>
                                    </p:set>
                                    <p:animEffect transition="in" filter="wipe(left)">
                                      <p:cBhvr>
                                        <p:cTn id="79" dur="500"/>
                                        <p:tgtEl>
                                          <p:spTgt spid="10">
                                            <p:txEl>
                                              <p:pRg st="7" end="7"/>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10">
                                            <p:txEl>
                                              <p:pRg st="9" end="9"/>
                                            </p:txEl>
                                          </p:spTgt>
                                        </p:tgtEl>
                                        <p:attrNameLst>
                                          <p:attrName>style.visibility</p:attrName>
                                        </p:attrNameLst>
                                      </p:cBhvr>
                                      <p:to>
                                        <p:strVal val="visible"/>
                                      </p:to>
                                    </p:set>
                                    <p:animEffect transition="in" filter="wipe(left)">
                                      <p:cBhvr>
                                        <p:cTn id="84" dur="500"/>
                                        <p:tgtEl>
                                          <p:spTgt spid="10">
                                            <p:txEl>
                                              <p:pRg st="9" end="9"/>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10">
                                            <p:txEl>
                                              <p:pRg st="10" end="10"/>
                                            </p:txEl>
                                          </p:spTgt>
                                        </p:tgtEl>
                                        <p:attrNameLst>
                                          <p:attrName>style.visibility</p:attrName>
                                        </p:attrNameLst>
                                      </p:cBhvr>
                                      <p:to>
                                        <p:strVal val="visible"/>
                                      </p:to>
                                    </p:set>
                                    <p:animEffect transition="in" filter="wipe(left)">
                                      <p:cBhvr>
                                        <p:cTn id="89" dur="500"/>
                                        <p:tgtEl>
                                          <p:spTgt spid="10">
                                            <p:txEl>
                                              <p:pRg st="10" end="10"/>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10">
                                            <p:txEl>
                                              <p:pRg st="12" end="12"/>
                                            </p:txEl>
                                          </p:spTgt>
                                        </p:tgtEl>
                                        <p:attrNameLst>
                                          <p:attrName>style.visibility</p:attrName>
                                        </p:attrNameLst>
                                      </p:cBhvr>
                                      <p:to>
                                        <p:strVal val="visible"/>
                                      </p:to>
                                    </p:set>
                                    <p:animEffect transition="in" filter="wipe(left)">
                                      <p:cBhvr>
                                        <p:cTn id="94" dur="500"/>
                                        <p:tgtEl>
                                          <p:spTgt spid="10">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8F3000-BF9B-0323-1280-DDD6969EBB46}"/>
              </a:ext>
            </a:extLst>
          </p:cNvPr>
          <p:cNvSpPr txBox="1"/>
          <p:nvPr/>
        </p:nvSpPr>
        <p:spPr>
          <a:xfrm>
            <a:off x="484599" y="480470"/>
            <a:ext cx="9583008" cy="707886"/>
          </a:xfrm>
          <a:prstGeom prst="rect">
            <a:avLst/>
          </a:prstGeom>
          <a:noFill/>
        </p:spPr>
        <p:txBody>
          <a:bodyPr wrap="none" rtlCol="0">
            <a:spAutoFit/>
          </a:bodyPr>
          <a:lstStyle/>
          <a:p>
            <a:r>
              <a:rPr lang="en-IN" sz="2000" dirty="0">
                <a:latin typeface="Calibri" panose="020F0502020204030204" pitchFamily="34" charset="0"/>
                <a:ea typeface="Calibri" panose="020F0502020204030204" pitchFamily="34" charset="0"/>
                <a:cs typeface="Calibri" panose="020F0502020204030204" pitchFamily="34" charset="0"/>
              </a:rPr>
              <a:t>Here is the data which consists of the employees with years of experience in data science, </a:t>
            </a:r>
          </a:p>
          <a:p>
            <a:r>
              <a:rPr lang="en-IN" sz="2000" dirty="0">
                <a:latin typeface="Calibri" panose="020F0502020204030204" pitchFamily="34" charset="0"/>
                <a:ea typeface="Calibri" panose="020F0502020204030204" pitchFamily="34" charset="0"/>
                <a:cs typeface="Calibri" panose="020F0502020204030204" pitchFamily="34" charset="0"/>
              </a:rPr>
              <a:t>find the </a:t>
            </a:r>
            <a:r>
              <a:rPr lang="en-IN" sz="2000" dirty="0">
                <a:solidFill>
                  <a:srgbClr val="0070C0"/>
                </a:solidFill>
                <a:latin typeface="Calibri" panose="020F0502020204030204" pitchFamily="34" charset="0"/>
                <a:ea typeface="Calibri" panose="020F0502020204030204" pitchFamily="34" charset="0"/>
                <a:cs typeface="Calibri" panose="020F0502020204030204" pitchFamily="34" charset="0"/>
              </a:rPr>
              <a:t>mean and the variance</a:t>
            </a:r>
          </a:p>
        </p:txBody>
      </p:sp>
      <p:sp>
        <p:nvSpPr>
          <p:cNvPr id="3" name="TextBox 2">
            <a:extLst>
              <a:ext uri="{FF2B5EF4-FFF2-40B4-BE49-F238E27FC236}">
                <a16:creationId xmlns:a16="http://schemas.microsoft.com/office/drawing/2014/main" id="{70043744-7D30-3714-2F8E-B31781EB6C47}"/>
              </a:ext>
            </a:extLst>
          </p:cNvPr>
          <p:cNvSpPr txBox="1"/>
          <p:nvPr/>
        </p:nvSpPr>
        <p:spPr>
          <a:xfrm>
            <a:off x="767408" y="1903241"/>
            <a:ext cx="495649" cy="2308324"/>
          </a:xfrm>
          <a:prstGeom prst="rect">
            <a:avLst/>
          </a:prstGeom>
          <a:noFill/>
        </p:spPr>
        <p:txBody>
          <a:bodyPr wrap="none" rtlCol="0">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1</a:t>
            </a:r>
          </a:p>
          <a:p>
            <a:r>
              <a:rPr lang="en-US" sz="2400" dirty="0">
                <a:latin typeface="Calibri" panose="020F0502020204030204" pitchFamily="34" charset="0"/>
                <a:ea typeface="Calibri" panose="020F0502020204030204" pitchFamily="34" charset="0"/>
                <a:cs typeface="Calibri" panose="020F0502020204030204" pitchFamily="34" charset="0"/>
              </a:rPr>
              <a:t>3</a:t>
            </a:r>
          </a:p>
          <a:p>
            <a:r>
              <a:rPr lang="en-US" sz="2400" dirty="0">
                <a:latin typeface="Calibri" panose="020F0502020204030204" pitchFamily="34" charset="0"/>
                <a:ea typeface="Calibri" panose="020F0502020204030204" pitchFamily="34" charset="0"/>
                <a:cs typeface="Calibri" panose="020F0502020204030204" pitchFamily="34" charset="0"/>
              </a:rPr>
              <a:t>6</a:t>
            </a:r>
          </a:p>
          <a:p>
            <a:r>
              <a:rPr lang="en-US" sz="2400" dirty="0">
                <a:latin typeface="Calibri" panose="020F0502020204030204" pitchFamily="34" charset="0"/>
                <a:ea typeface="Calibri" panose="020F0502020204030204" pitchFamily="34" charset="0"/>
                <a:cs typeface="Calibri" panose="020F0502020204030204" pitchFamily="34" charset="0"/>
              </a:rPr>
              <a:t>7</a:t>
            </a:r>
          </a:p>
          <a:p>
            <a:r>
              <a:rPr lang="en-US" sz="2400" dirty="0">
                <a:latin typeface="Calibri" panose="020F0502020204030204" pitchFamily="34" charset="0"/>
                <a:ea typeface="Calibri" panose="020F0502020204030204" pitchFamily="34" charset="0"/>
                <a:cs typeface="Calibri" panose="020F0502020204030204" pitchFamily="34" charset="0"/>
              </a:rPr>
              <a:t>15</a:t>
            </a:r>
          </a:p>
          <a:p>
            <a:endParaRPr lang="en-IN" sz="2400"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4" name="Table 3">
            <a:extLst>
              <a:ext uri="{FF2B5EF4-FFF2-40B4-BE49-F238E27FC236}">
                <a16:creationId xmlns:a16="http://schemas.microsoft.com/office/drawing/2014/main" id="{6147F3F0-A152-8D68-92D6-57B58CD1C273}"/>
              </a:ext>
            </a:extLst>
          </p:cNvPr>
          <p:cNvGraphicFramePr>
            <a:graphicFrameLocks noGrp="1"/>
          </p:cNvGraphicFramePr>
          <p:nvPr>
            <p:extLst>
              <p:ext uri="{D42A27DB-BD31-4B8C-83A1-F6EECF244321}">
                <p14:modId xmlns:p14="http://schemas.microsoft.com/office/powerpoint/2010/main" val="3426267200"/>
              </p:ext>
            </p:extLst>
          </p:nvPr>
        </p:nvGraphicFramePr>
        <p:xfrm>
          <a:off x="3359696" y="1628800"/>
          <a:ext cx="6624736" cy="3960440"/>
        </p:xfrm>
        <a:graphic>
          <a:graphicData uri="http://schemas.openxmlformats.org/drawingml/2006/table">
            <a:tbl>
              <a:tblPr/>
              <a:tblGrid>
                <a:gridCol w="1556146">
                  <a:extLst>
                    <a:ext uri="{9D8B030D-6E8A-4147-A177-3AD203B41FA5}">
                      <a16:colId xmlns:a16="http://schemas.microsoft.com/office/drawing/2014/main" val="3700177446"/>
                    </a:ext>
                  </a:extLst>
                </a:gridCol>
                <a:gridCol w="2689910">
                  <a:extLst>
                    <a:ext uri="{9D8B030D-6E8A-4147-A177-3AD203B41FA5}">
                      <a16:colId xmlns:a16="http://schemas.microsoft.com/office/drawing/2014/main" val="3568413306"/>
                    </a:ext>
                  </a:extLst>
                </a:gridCol>
                <a:gridCol w="2378680">
                  <a:extLst>
                    <a:ext uri="{9D8B030D-6E8A-4147-A177-3AD203B41FA5}">
                      <a16:colId xmlns:a16="http://schemas.microsoft.com/office/drawing/2014/main" val="2039948626"/>
                    </a:ext>
                  </a:extLst>
                </a:gridCol>
              </a:tblGrid>
              <a:tr h="803568">
                <a:tc>
                  <a:txBody>
                    <a:bodyPr/>
                    <a:lstStyle/>
                    <a:p>
                      <a:pPr algn="l" fontAlgn="t"/>
                      <a:r>
                        <a:rPr lang="en-IN" sz="1600" b="1" i="0" u="none" strike="noStrike">
                          <a:solidFill>
                            <a:srgbClr val="000000"/>
                          </a:solidFill>
                          <a:effectLst/>
                          <a:latin typeface="Calibri" panose="020F0502020204030204" pitchFamily="34" charset="0"/>
                        </a:rPr>
                        <a:t>Data Set </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t"/>
                      <a:r>
                        <a:rPr lang="en-IN" sz="1600" b="1" i="0" u="none" strike="noStrike" dirty="0">
                          <a:solidFill>
                            <a:srgbClr val="000000"/>
                          </a:solidFill>
                          <a:effectLst/>
                          <a:latin typeface="Calibri" panose="020F0502020204030204" pitchFamily="34" charset="0"/>
                        </a:rPr>
                        <a:t>Deviation From Mean </a:t>
                      </a:r>
                    </a:p>
                    <a:p>
                      <a:pPr algn="l" fontAlgn="t"/>
                      <a:r>
                        <a:rPr lang="en-IN" sz="1600" b="1" i="0" u="none" strike="noStrike" dirty="0">
                          <a:solidFill>
                            <a:srgbClr val="000000"/>
                          </a:solidFill>
                          <a:effectLst/>
                          <a:latin typeface="Calibri" panose="020F0502020204030204" pitchFamily="34" charset="0"/>
                        </a:rPr>
                        <a:t>Mean = 32/5 = 6.4</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t"/>
                      <a:r>
                        <a:rPr lang="en-IN" sz="1600" b="1" i="0" u="none" strike="noStrike" dirty="0">
                          <a:solidFill>
                            <a:srgbClr val="000000"/>
                          </a:solidFill>
                          <a:effectLst/>
                          <a:latin typeface="Calibri" panose="020F0502020204030204" pitchFamily="34" charset="0"/>
                        </a:rPr>
                        <a:t>SQR of Deviation</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2885753691"/>
                  </a:ext>
                </a:extLst>
              </a:tr>
              <a:tr h="344386">
                <a:tc>
                  <a:txBody>
                    <a:bodyPr/>
                    <a:lstStyle/>
                    <a:p>
                      <a:pPr algn="l" fontAlgn="t"/>
                      <a:r>
                        <a:rPr lang="en-IN" sz="1600" b="0" i="0" u="none" strike="noStrike" dirty="0">
                          <a:solidFill>
                            <a:srgbClr val="000000"/>
                          </a:solidFill>
                          <a:effectLst/>
                          <a:latin typeface="Calibri" panose="020F0502020204030204" pitchFamily="34" charset="0"/>
                        </a:rPr>
                        <a:t>1</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600" b="0" i="0" u="none" strike="noStrike">
                          <a:solidFill>
                            <a:srgbClr val="000000"/>
                          </a:solidFill>
                          <a:effectLst/>
                          <a:latin typeface="Calibri" panose="020F0502020204030204" pitchFamily="34" charset="0"/>
                        </a:rPr>
                        <a:t>-5.4</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600" b="0" i="0" u="none" strike="noStrike">
                          <a:solidFill>
                            <a:srgbClr val="000000"/>
                          </a:solidFill>
                          <a:effectLst/>
                          <a:latin typeface="Calibri" panose="020F0502020204030204" pitchFamily="34" charset="0"/>
                        </a:rPr>
                        <a:t>29.16</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5035183"/>
                  </a:ext>
                </a:extLst>
              </a:tr>
              <a:tr h="344386">
                <a:tc>
                  <a:txBody>
                    <a:bodyPr/>
                    <a:lstStyle/>
                    <a:p>
                      <a:pPr algn="l" fontAlgn="t"/>
                      <a:r>
                        <a:rPr lang="en-IN" sz="1600" b="0" i="0" u="none" strike="noStrike">
                          <a:solidFill>
                            <a:srgbClr val="000000"/>
                          </a:solidFill>
                          <a:effectLst/>
                          <a:latin typeface="Calibri" panose="020F0502020204030204" pitchFamily="34" charset="0"/>
                        </a:rPr>
                        <a:t>3</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600" b="0" i="0" u="none" strike="noStrike">
                          <a:solidFill>
                            <a:srgbClr val="000000"/>
                          </a:solidFill>
                          <a:effectLst/>
                          <a:latin typeface="Calibri" panose="020F0502020204030204" pitchFamily="34" charset="0"/>
                        </a:rPr>
                        <a:t>-3.4</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600" b="0" i="0" u="none" strike="noStrike">
                          <a:solidFill>
                            <a:srgbClr val="000000"/>
                          </a:solidFill>
                          <a:effectLst/>
                          <a:latin typeface="Calibri" panose="020F0502020204030204" pitchFamily="34" charset="0"/>
                        </a:rPr>
                        <a:t>11.56</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6765812"/>
                  </a:ext>
                </a:extLst>
              </a:tr>
              <a:tr h="344386">
                <a:tc>
                  <a:txBody>
                    <a:bodyPr/>
                    <a:lstStyle/>
                    <a:p>
                      <a:pPr algn="l" fontAlgn="t"/>
                      <a:r>
                        <a:rPr lang="en-IN" sz="1600" b="0" i="0" u="none" strike="noStrike">
                          <a:solidFill>
                            <a:srgbClr val="000000"/>
                          </a:solidFill>
                          <a:effectLst/>
                          <a:latin typeface="Calibri" panose="020F0502020204030204" pitchFamily="34" charset="0"/>
                        </a:rPr>
                        <a:t>6</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600" b="0" i="0" u="none" strike="noStrike" dirty="0">
                          <a:solidFill>
                            <a:srgbClr val="000000"/>
                          </a:solidFill>
                          <a:effectLst/>
                          <a:latin typeface="Calibri" panose="020F0502020204030204" pitchFamily="34" charset="0"/>
                        </a:rPr>
                        <a:t>-0.4</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600" b="0" i="0" u="none" strike="noStrike">
                          <a:solidFill>
                            <a:srgbClr val="000000"/>
                          </a:solidFill>
                          <a:effectLst/>
                          <a:latin typeface="Calibri" panose="020F0502020204030204" pitchFamily="34" charset="0"/>
                        </a:rPr>
                        <a:t>0.16</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2063281"/>
                  </a:ext>
                </a:extLst>
              </a:tr>
              <a:tr h="344386">
                <a:tc>
                  <a:txBody>
                    <a:bodyPr/>
                    <a:lstStyle/>
                    <a:p>
                      <a:pPr algn="l" fontAlgn="t"/>
                      <a:r>
                        <a:rPr lang="en-IN" sz="1600" b="0" i="0" u="none" strike="noStrike">
                          <a:solidFill>
                            <a:srgbClr val="000000"/>
                          </a:solidFill>
                          <a:effectLst/>
                          <a:latin typeface="Calibri" panose="020F0502020204030204" pitchFamily="34" charset="0"/>
                        </a:rPr>
                        <a:t>7</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600" b="0" i="0" u="none" strike="noStrike">
                          <a:solidFill>
                            <a:srgbClr val="000000"/>
                          </a:solidFill>
                          <a:effectLst/>
                          <a:latin typeface="Calibri" panose="020F0502020204030204" pitchFamily="34" charset="0"/>
                        </a:rPr>
                        <a:t>0.6</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600" b="0" i="0" u="none" strike="noStrike">
                          <a:solidFill>
                            <a:srgbClr val="000000"/>
                          </a:solidFill>
                          <a:effectLst/>
                          <a:latin typeface="Calibri" panose="020F0502020204030204" pitchFamily="34" charset="0"/>
                        </a:rPr>
                        <a:t>0.36</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9485506"/>
                  </a:ext>
                </a:extLst>
              </a:tr>
              <a:tr h="344386">
                <a:tc>
                  <a:txBody>
                    <a:bodyPr/>
                    <a:lstStyle/>
                    <a:p>
                      <a:pPr algn="l" fontAlgn="t"/>
                      <a:r>
                        <a:rPr lang="en-IN" sz="1600" b="0" i="0" u="none" strike="noStrike">
                          <a:solidFill>
                            <a:srgbClr val="000000"/>
                          </a:solidFill>
                          <a:effectLst/>
                          <a:latin typeface="Calibri" panose="020F0502020204030204" pitchFamily="34" charset="0"/>
                        </a:rPr>
                        <a:t>15</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600" b="0" i="0" u="none" strike="noStrike">
                          <a:solidFill>
                            <a:srgbClr val="000000"/>
                          </a:solidFill>
                          <a:effectLst/>
                          <a:latin typeface="Calibri" panose="020F0502020204030204" pitchFamily="34" charset="0"/>
                        </a:rPr>
                        <a:t>8.6</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600" b="0" i="0" u="none" strike="noStrike">
                          <a:solidFill>
                            <a:srgbClr val="000000"/>
                          </a:solidFill>
                          <a:effectLst/>
                          <a:latin typeface="Calibri" panose="020F0502020204030204" pitchFamily="34" charset="0"/>
                        </a:rPr>
                        <a:t>73.96</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98251226"/>
                  </a:ext>
                </a:extLst>
              </a:tr>
              <a:tr h="344386">
                <a:tc>
                  <a:txBody>
                    <a:bodyPr/>
                    <a:lstStyle/>
                    <a:p>
                      <a:pPr algn="l" fontAlgn="t"/>
                      <a:r>
                        <a:rPr lang="en-IN" sz="1600" b="0" i="0" u="none" strike="noStrike">
                          <a:solidFill>
                            <a:srgbClr val="000000"/>
                          </a:solidFill>
                          <a:effectLst/>
                          <a:latin typeface="Calibri" panose="020F0502020204030204" pitchFamily="34" charset="0"/>
                        </a:rPr>
                        <a:t> </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600" b="0" i="0" u="none" strike="noStrike" dirty="0">
                          <a:solidFill>
                            <a:srgbClr val="000000"/>
                          </a:solidFill>
                          <a:effectLst/>
                          <a:latin typeface="Calibri" panose="020F0502020204030204" pitchFamily="34" charset="0"/>
                        </a:rPr>
                        <a:t>Sum </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600" b="0" i="0" u="none" strike="noStrike" dirty="0">
                          <a:solidFill>
                            <a:srgbClr val="000000"/>
                          </a:solidFill>
                          <a:effectLst/>
                          <a:latin typeface="Calibri" panose="020F0502020204030204" pitchFamily="34" charset="0"/>
                        </a:rPr>
                        <a:t>115.2</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3467589"/>
                  </a:ext>
                </a:extLst>
              </a:tr>
              <a:tr h="344386">
                <a:tc>
                  <a:txBody>
                    <a:bodyPr/>
                    <a:lstStyle/>
                    <a:p>
                      <a:pPr algn="l" fontAlgn="t"/>
                      <a:r>
                        <a:rPr lang="en-IN" sz="1600" b="0" i="0" u="none" strike="noStrike">
                          <a:solidFill>
                            <a:srgbClr val="000000"/>
                          </a:solidFill>
                          <a:effectLst/>
                          <a:latin typeface="Calibri" panose="020F0502020204030204" pitchFamily="34" charset="0"/>
                        </a:rPr>
                        <a:t> </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600" b="0" i="0" u="none" strike="noStrike">
                          <a:solidFill>
                            <a:srgbClr val="000000"/>
                          </a:solidFill>
                          <a:effectLst/>
                          <a:latin typeface="Calibri" panose="020F0502020204030204" pitchFamily="34" charset="0"/>
                        </a:rPr>
                        <a:t> </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600" b="0" i="0" u="none" strike="noStrike">
                          <a:solidFill>
                            <a:srgbClr val="000000"/>
                          </a:solidFill>
                          <a:effectLst/>
                          <a:latin typeface="Calibri" panose="020F0502020204030204" pitchFamily="34" charset="0"/>
                        </a:rPr>
                        <a:t> </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7305820"/>
                  </a:ext>
                </a:extLst>
              </a:tr>
              <a:tr h="373085">
                <a:tc>
                  <a:txBody>
                    <a:bodyPr/>
                    <a:lstStyle/>
                    <a:p>
                      <a:pPr algn="l" fontAlgn="t"/>
                      <a:r>
                        <a:rPr lang="en-IN" sz="1600" b="0" i="0" u="none" strike="noStrike">
                          <a:solidFill>
                            <a:srgbClr val="000000"/>
                          </a:solidFill>
                          <a:effectLst/>
                          <a:latin typeface="Calibri" panose="020F0502020204030204" pitchFamily="34" charset="0"/>
                        </a:rPr>
                        <a:t> </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600" b="0" i="0" u="none" strike="noStrike" dirty="0">
                          <a:solidFill>
                            <a:srgbClr val="000000"/>
                          </a:solidFill>
                          <a:effectLst/>
                          <a:latin typeface="Calibri" panose="020F0502020204030204" pitchFamily="34" charset="0"/>
                        </a:rPr>
                        <a:t>Variance (Sum/N)</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600" b="1" i="0" u="none" strike="noStrike" dirty="0">
                          <a:solidFill>
                            <a:srgbClr val="000000"/>
                          </a:solidFill>
                          <a:effectLst/>
                          <a:latin typeface="Calibri" panose="020F0502020204030204" pitchFamily="34" charset="0"/>
                        </a:rPr>
                        <a:t>=(115.2/5) = 23.04</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3370247"/>
                  </a:ext>
                </a:extLst>
              </a:tr>
              <a:tr h="373085">
                <a:tc>
                  <a:txBody>
                    <a:bodyPr/>
                    <a:lstStyle/>
                    <a:p>
                      <a:pPr algn="l" fontAlgn="t"/>
                      <a:r>
                        <a:rPr lang="en-IN" sz="2000" b="0" i="0" u="none" strike="noStrike">
                          <a:solidFill>
                            <a:srgbClr val="000000"/>
                          </a:solidFill>
                          <a:effectLst/>
                          <a:latin typeface="Calibri" panose="020F0502020204030204" pitchFamily="34" charset="0"/>
                        </a:rPr>
                        <a:t> </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2000" b="0" i="0" u="none" strike="noStrike" dirty="0">
                          <a:solidFill>
                            <a:srgbClr val="000000"/>
                          </a:solidFill>
                          <a:effectLst/>
                          <a:latin typeface="Calibri" panose="020F0502020204030204" pitchFamily="34" charset="0"/>
                        </a:rPr>
                        <a:t>STD = SQRT (Variance)</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600" b="1" i="0" u="none" strike="noStrike" dirty="0">
                          <a:solidFill>
                            <a:srgbClr val="000000"/>
                          </a:solidFill>
                          <a:effectLst/>
                          <a:latin typeface="Calibri" panose="020F0502020204030204" pitchFamily="34" charset="0"/>
                        </a:rPr>
                        <a:t>4.8</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34841929"/>
                  </a:ext>
                </a:extLst>
              </a:tr>
            </a:tbl>
          </a:graphicData>
        </a:graphic>
      </p:graphicFrame>
    </p:spTree>
    <p:extLst>
      <p:ext uri="{BB962C8B-B14F-4D97-AF65-F5344CB8AC3E}">
        <p14:creationId xmlns:p14="http://schemas.microsoft.com/office/powerpoint/2010/main" val="2102768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6CE07C-52A6-30FA-52B2-4A9DB2135534}"/>
              </a:ext>
            </a:extLst>
          </p:cNvPr>
          <p:cNvSpPr txBox="1"/>
          <p:nvPr/>
        </p:nvSpPr>
        <p:spPr>
          <a:xfrm>
            <a:off x="484599" y="480470"/>
            <a:ext cx="9014391" cy="646331"/>
          </a:xfrm>
          <a:prstGeom prst="rect">
            <a:avLst/>
          </a:prstGeom>
          <a:noFill/>
        </p:spPr>
        <p:txBody>
          <a:bodyPr wrap="none" rtlCol="0">
            <a:spAutoFit/>
          </a:bodyPr>
          <a:lstStyle/>
          <a:p>
            <a:r>
              <a:rPr lang="en-IN" dirty="0">
                <a:latin typeface="Calibri" panose="020F0502020204030204" pitchFamily="34" charset="0"/>
                <a:ea typeface="Calibri" panose="020F0502020204030204" pitchFamily="34" charset="0"/>
                <a:cs typeface="Calibri" panose="020F0502020204030204" pitchFamily="34" charset="0"/>
              </a:rPr>
              <a:t>Here is the data which consists of the employees with the years of experience in data science, </a:t>
            </a:r>
          </a:p>
          <a:p>
            <a:r>
              <a:rPr lang="en-IN" dirty="0">
                <a:latin typeface="Calibri" panose="020F0502020204030204" pitchFamily="34" charset="0"/>
                <a:ea typeface="Calibri" panose="020F0502020204030204" pitchFamily="34" charset="0"/>
                <a:cs typeface="Calibri" panose="020F0502020204030204" pitchFamily="34" charset="0"/>
              </a:rPr>
              <a:t>find the </a:t>
            </a:r>
            <a:r>
              <a:rPr lang="en-IN" dirty="0">
                <a:solidFill>
                  <a:srgbClr val="0070C0"/>
                </a:solidFill>
                <a:latin typeface="Calibri" panose="020F0502020204030204" pitchFamily="34" charset="0"/>
                <a:ea typeface="Calibri" panose="020F0502020204030204" pitchFamily="34" charset="0"/>
                <a:cs typeface="Calibri" panose="020F0502020204030204" pitchFamily="34" charset="0"/>
              </a:rPr>
              <a:t>standard deviation</a:t>
            </a:r>
          </a:p>
        </p:txBody>
      </p:sp>
      <p:sp>
        <p:nvSpPr>
          <p:cNvPr id="3" name="TextBox 2">
            <a:extLst>
              <a:ext uri="{FF2B5EF4-FFF2-40B4-BE49-F238E27FC236}">
                <a16:creationId xmlns:a16="http://schemas.microsoft.com/office/drawing/2014/main" id="{94620831-25AE-B7C5-8B0B-DE3225382AEE}"/>
              </a:ext>
            </a:extLst>
          </p:cNvPr>
          <p:cNvSpPr txBox="1"/>
          <p:nvPr/>
        </p:nvSpPr>
        <p:spPr>
          <a:xfrm>
            <a:off x="767408" y="1968556"/>
            <a:ext cx="550151" cy="2677656"/>
          </a:xfrm>
          <a:prstGeom prst="rect">
            <a:avLst/>
          </a:prstGeom>
          <a:noFill/>
        </p:spPr>
        <p:txBody>
          <a:bodyPr wrap="none" rtlCol="0">
            <a:sp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1</a:t>
            </a:r>
          </a:p>
          <a:p>
            <a:r>
              <a:rPr lang="en-US" sz="2800" dirty="0">
                <a:latin typeface="Calibri" panose="020F0502020204030204" pitchFamily="34" charset="0"/>
                <a:ea typeface="Calibri" panose="020F0502020204030204" pitchFamily="34" charset="0"/>
                <a:cs typeface="Calibri" panose="020F0502020204030204" pitchFamily="34" charset="0"/>
              </a:rPr>
              <a:t>3</a:t>
            </a:r>
          </a:p>
          <a:p>
            <a:r>
              <a:rPr lang="en-US" sz="2800" dirty="0">
                <a:latin typeface="Calibri" panose="020F0502020204030204" pitchFamily="34" charset="0"/>
                <a:ea typeface="Calibri" panose="020F0502020204030204" pitchFamily="34" charset="0"/>
                <a:cs typeface="Calibri" panose="020F0502020204030204" pitchFamily="34" charset="0"/>
              </a:rPr>
              <a:t>6</a:t>
            </a:r>
          </a:p>
          <a:p>
            <a:r>
              <a:rPr lang="en-US" sz="2800" dirty="0">
                <a:latin typeface="Calibri" panose="020F0502020204030204" pitchFamily="34" charset="0"/>
                <a:ea typeface="Calibri" panose="020F0502020204030204" pitchFamily="34" charset="0"/>
                <a:cs typeface="Calibri" panose="020F0502020204030204" pitchFamily="34" charset="0"/>
              </a:rPr>
              <a:t>7</a:t>
            </a:r>
          </a:p>
          <a:p>
            <a:r>
              <a:rPr lang="en-US" sz="2800" dirty="0">
                <a:latin typeface="Calibri" panose="020F0502020204030204" pitchFamily="34" charset="0"/>
                <a:ea typeface="Calibri" panose="020F0502020204030204" pitchFamily="34" charset="0"/>
                <a:cs typeface="Calibri" panose="020F0502020204030204" pitchFamily="34" charset="0"/>
              </a:rPr>
              <a:t>15</a:t>
            </a:r>
          </a:p>
          <a:p>
            <a:endParaRPr lang="en-IN" sz="2800"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4" name="Table 3">
            <a:extLst>
              <a:ext uri="{FF2B5EF4-FFF2-40B4-BE49-F238E27FC236}">
                <a16:creationId xmlns:a16="http://schemas.microsoft.com/office/drawing/2014/main" id="{719C7058-5559-A64E-1A59-C0767555B887}"/>
              </a:ext>
            </a:extLst>
          </p:cNvPr>
          <p:cNvGraphicFramePr>
            <a:graphicFrameLocks noGrp="1"/>
          </p:cNvGraphicFramePr>
          <p:nvPr>
            <p:extLst>
              <p:ext uri="{D42A27DB-BD31-4B8C-83A1-F6EECF244321}">
                <p14:modId xmlns:p14="http://schemas.microsoft.com/office/powerpoint/2010/main" val="1018059296"/>
              </p:ext>
            </p:extLst>
          </p:nvPr>
        </p:nvGraphicFramePr>
        <p:xfrm>
          <a:off x="3359696" y="1628800"/>
          <a:ext cx="6624736" cy="3960440"/>
        </p:xfrm>
        <a:graphic>
          <a:graphicData uri="http://schemas.openxmlformats.org/drawingml/2006/table">
            <a:tbl>
              <a:tblPr/>
              <a:tblGrid>
                <a:gridCol w="1556146">
                  <a:extLst>
                    <a:ext uri="{9D8B030D-6E8A-4147-A177-3AD203B41FA5}">
                      <a16:colId xmlns:a16="http://schemas.microsoft.com/office/drawing/2014/main" val="3700177446"/>
                    </a:ext>
                  </a:extLst>
                </a:gridCol>
                <a:gridCol w="2689910">
                  <a:extLst>
                    <a:ext uri="{9D8B030D-6E8A-4147-A177-3AD203B41FA5}">
                      <a16:colId xmlns:a16="http://schemas.microsoft.com/office/drawing/2014/main" val="3568413306"/>
                    </a:ext>
                  </a:extLst>
                </a:gridCol>
                <a:gridCol w="2378680">
                  <a:extLst>
                    <a:ext uri="{9D8B030D-6E8A-4147-A177-3AD203B41FA5}">
                      <a16:colId xmlns:a16="http://schemas.microsoft.com/office/drawing/2014/main" val="2039948626"/>
                    </a:ext>
                  </a:extLst>
                </a:gridCol>
              </a:tblGrid>
              <a:tr h="803568">
                <a:tc>
                  <a:txBody>
                    <a:bodyPr/>
                    <a:lstStyle/>
                    <a:p>
                      <a:pPr algn="l" fontAlgn="t"/>
                      <a:r>
                        <a:rPr lang="en-IN" sz="1600" b="1" i="0" u="none" strike="noStrike">
                          <a:solidFill>
                            <a:srgbClr val="000000"/>
                          </a:solidFill>
                          <a:effectLst/>
                          <a:latin typeface="Calibri" panose="020F0502020204030204" pitchFamily="34" charset="0"/>
                        </a:rPr>
                        <a:t>Data Set </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t"/>
                      <a:r>
                        <a:rPr lang="en-IN" sz="1600" b="1" i="0" u="none" strike="noStrike" dirty="0">
                          <a:solidFill>
                            <a:srgbClr val="000000"/>
                          </a:solidFill>
                          <a:effectLst/>
                          <a:latin typeface="Calibri" panose="020F0502020204030204" pitchFamily="34" charset="0"/>
                        </a:rPr>
                        <a:t>Deviation From Mean </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t"/>
                      <a:r>
                        <a:rPr lang="en-IN" sz="1600" b="1" i="0" u="none" strike="noStrike" dirty="0">
                          <a:solidFill>
                            <a:srgbClr val="000000"/>
                          </a:solidFill>
                          <a:effectLst/>
                          <a:latin typeface="Calibri" panose="020F0502020204030204" pitchFamily="34" charset="0"/>
                        </a:rPr>
                        <a:t>SQR of Deviation</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2885753691"/>
                  </a:ext>
                </a:extLst>
              </a:tr>
              <a:tr h="344386">
                <a:tc>
                  <a:txBody>
                    <a:bodyPr/>
                    <a:lstStyle/>
                    <a:p>
                      <a:pPr algn="l" fontAlgn="t"/>
                      <a:r>
                        <a:rPr lang="en-IN" sz="1600" b="0" i="0" u="none" strike="noStrike">
                          <a:solidFill>
                            <a:srgbClr val="000000"/>
                          </a:solidFill>
                          <a:effectLst/>
                          <a:latin typeface="Calibri" panose="020F0502020204030204" pitchFamily="34" charset="0"/>
                        </a:rPr>
                        <a:t>1</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600" b="0" i="0" u="none" strike="noStrike">
                          <a:solidFill>
                            <a:srgbClr val="000000"/>
                          </a:solidFill>
                          <a:effectLst/>
                          <a:latin typeface="Calibri" panose="020F0502020204030204" pitchFamily="34" charset="0"/>
                        </a:rPr>
                        <a:t>-5.4</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600" b="0" i="0" u="none" strike="noStrike">
                          <a:solidFill>
                            <a:srgbClr val="000000"/>
                          </a:solidFill>
                          <a:effectLst/>
                          <a:latin typeface="Calibri" panose="020F0502020204030204" pitchFamily="34" charset="0"/>
                        </a:rPr>
                        <a:t>29.16</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5035183"/>
                  </a:ext>
                </a:extLst>
              </a:tr>
              <a:tr h="344386">
                <a:tc>
                  <a:txBody>
                    <a:bodyPr/>
                    <a:lstStyle/>
                    <a:p>
                      <a:pPr algn="l" fontAlgn="t"/>
                      <a:r>
                        <a:rPr lang="en-IN" sz="1600" b="0" i="0" u="none" strike="noStrike">
                          <a:solidFill>
                            <a:srgbClr val="000000"/>
                          </a:solidFill>
                          <a:effectLst/>
                          <a:latin typeface="Calibri" panose="020F0502020204030204" pitchFamily="34" charset="0"/>
                        </a:rPr>
                        <a:t>3</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600" b="0" i="0" u="none" strike="noStrike">
                          <a:solidFill>
                            <a:srgbClr val="000000"/>
                          </a:solidFill>
                          <a:effectLst/>
                          <a:latin typeface="Calibri" panose="020F0502020204030204" pitchFamily="34" charset="0"/>
                        </a:rPr>
                        <a:t>-3.4</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600" b="0" i="0" u="none" strike="noStrike">
                          <a:solidFill>
                            <a:srgbClr val="000000"/>
                          </a:solidFill>
                          <a:effectLst/>
                          <a:latin typeface="Calibri" panose="020F0502020204030204" pitchFamily="34" charset="0"/>
                        </a:rPr>
                        <a:t>11.56</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6765812"/>
                  </a:ext>
                </a:extLst>
              </a:tr>
              <a:tr h="344386">
                <a:tc>
                  <a:txBody>
                    <a:bodyPr/>
                    <a:lstStyle/>
                    <a:p>
                      <a:pPr algn="l" fontAlgn="t"/>
                      <a:r>
                        <a:rPr lang="en-IN" sz="1600" b="0" i="0" u="none" strike="noStrike">
                          <a:solidFill>
                            <a:srgbClr val="000000"/>
                          </a:solidFill>
                          <a:effectLst/>
                          <a:latin typeface="Calibri" panose="020F0502020204030204" pitchFamily="34" charset="0"/>
                        </a:rPr>
                        <a:t>6</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600" b="0" i="0" u="none" strike="noStrike">
                          <a:solidFill>
                            <a:srgbClr val="000000"/>
                          </a:solidFill>
                          <a:effectLst/>
                          <a:latin typeface="Calibri" panose="020F0502020204030204" pitchFamily="34" charset="0"/>
                        </a:rPr>
                        <a:t>-0.4</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600" b="0" i="0" u="none" strike="noStrike">
                          <a:solidFill>
                            <a:srgbClr val="000000"/>
                          </a:solidFill>
                          <a:effectLst/>
                          <a:latin typeface="Calibri" panose="020F0502020204030204" pitchFamily="34" charset="0"/>
                        </a:rPr>
                        <a:t>0.16</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2063281"/>
                  </a:ext>
                </a:extLst>
              </a:tr>
              <a:tr h="344386">
                <a:tc>
                  <a:txBody>
                    <a:bodyPr/>
                    <a:lstStyle/>
                    <a:p>
                      <a:pPr algn="l" fontAlgn="t"/>
                      <a:r>
                        <a:rPr lang="en-IN" sz="1600" b="0" i="0" u="none" strike="noStrike">
                          <a:solidFill>
                            <a:srgbClr val="000000"/>
                          </a:solidFill>
                          <a:effectLst/>
                          <a:latin typeface="Calibri" panose="020F0502020204030204" pitchFamily="34" charset="0"/>
                        </a:rPr>
                        <a:t>7</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600" b="0" i="0" u="none" strike="noStrike">
                          <a:solidFill>
                            <a:srgbClr val="000000"/>
                          </a:solidFill>
                          <a:effectLst/>
                          <a:latin typeface="Calibri" panose="020F0502020204030204" pitchFamily="34" charset="0"/>
                        </a:rPr>
                        <a:t>0.6</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600" b="0" i="0" u="none" strike="noStrike">
                          <a:solidFill>
                            <a:srgbClr val="000000"/>
                          </a:solidFill>
                          <a:effectLst/>
                          <a:latin typeface="Calibri" panose="020F0502020204030204" pitchFamily="34" charset="0"/>
                        </a:rPr>
                        <a:t>0.36</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09485506"/>
                  </a:ext>
                </a:extLst>
              </a:tr>
              <a:tr h="344386">
                <a:tc>
                  <a:txBody>
                    <a:bodyPr/>
                    <a:lstStyle/>
                    <a:p>
                      <a:pPr algn="l" fontAlgn="t"/>
                      <a:r>
                        <a:rPr lang="en-IN" sz="1600" b="0" i="0" u="none" strike="noStrike">
                          <a:solidFill>
                            <a:srgbClr val="000000"/>
                          </a:solidFill>
                          <a:effectLst/>
                          <a:latin typeface="Calibri" panose="020F0502020204030204" pitchFamily="34" charset="0"/>
                        </a:rPr>
                        <a:t>15</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600" b="0" i="0" u="none" strike="noStrike">
                          <a:solidFill>
                            <a:srgbClr val="000000"/>
                          </a:solidFill>
                          <a:effectLst/>
                          <a:latin typeface="Calibri" panose="020F0502020204030204" pitchFamily="34" charset="0"/>
                        </a:rPr>
                        <a:t>8.6</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600" b="0" i="0" u="none" strike="noStrike">
                          <a:solidFill>
                            <a:srgbClr val="000000"/>
                          </a:solidFill>
                          <a:effectLst/>
                          <a:latin typeface="Calibri" panose="020F0502020204030204" pitchFamily="34" charset="0"/>
                        </a:rPr>
                        <a:t>73.96</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98251226"/>
                  </a:ext>
                </a:extLst>
              </a:tr>
              <a:tr h="344386">
                <a:tc>
                  <a:txBody>
                    <a:bodyPr/>
                    <a:lstStyle/>
                    <a:p>
                      <a:pPr algn="l" fontAlgn="t"/>
                      <a:r>
                        <a:rPr lang="en-IN" sz="1600" b="0" i="0" u="none" strike="noStrike">
                          <a:solidFill>
                            <a:srgbClr val="000000"/>
                          </a:solidFill>
                          <a:effectLst/>
                          <a:latin typeface="Calibri" panose="020F0502020204030204" pitchFamily="34" charset="0"/>
                        </a:rPr>
                        <a:t> </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600" b="0" i="0" u="none" strike="noStrike">
                          <a:solidFill>
                            <a:srgbClr val="000000"/>
                          </a:solidFill>
                          <a:effectLst/>
                          <a:latin typeface="Calibri" panose="020F0502020204030204" pitchFamily="34" charset="0"/>
                        </a:rPr>
                        <a:t>Sum </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600" b="0" i="0" u="none" strike="noStrike" dirty="0">
                          <a:solidFill>
                            <a:srgbClr val="000000"/>
                          </a:solidFill>
                          <a:effectLst/>
                          <a:latin typeface="Calibri" panose="020F0502020204030204" pitchFamily="34" charset="0"/>
                        </a:rPr>
                        <a:t>115.2</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3467589"/>
                  </a:ext>
                </a:extLst>
              </a:tr>
              <a:tr h="344386">
                <a:tc>
                  <a:txBody>
                    <a:bodyPr/>
                    <a:lstStyle/>
                    <a:p>
                      <a:pPr algn="l" fontAlgn="t"/>
                      <a:r>
                        <a:rPr lang="en-IN" sz="1600" b="0" i="0" u="none" strike="noStrike">
                          <a:solidFill>
                            <a:srgbClr val="000000"/>
                          </a:solidFill>
                          <a:effectLst/>
                          <a:latin typeface="Calibri" panose="020F0502020204030204" pitchFamily="34" charset="0"/>
                        </a:rPr>
                        <a:t> </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600" b="0" i="0" u="none" strike="noStrike">
                          <a:solidFill>
                            <a:srgbClr val="000000"/>
                          </a:solidFill>
                          <a:effectLst/>
                          <a:latin typeface="Calibri" panose="020F0502020204030204" pitchFamily="34" charset="0"/>
                        </a:rPr>
                        <a:t> </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600" b="0" i="0" u="none" strike="noStrike">
                          <a:solidFill>
                            <a:srgbClr val="000000"/>
                          </a:solidFill>
                          <a:effectLst/>
                          <a:latin typeface="Calibri" panose="020F0502020204030204" pitchFamily="34" charset="0"/>
                        </a:rPr>
                        <a:t> </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7305820"/>
                  </a:ext>
                </a:extLst>
              </a:tr>
              <a:tr h="373085">
                <a:tc>
                  <a:txBody>
                    <a:bodyPr/>
                    <a:lstStyle/>
                    <a:p>
                      <a:pPr algn="l" fontAlgn="t"/>
                      <a:r>
                        <a:rPr lang="en-IN" sz="1600" b="0" i="0" u="none" strike="noStrike">
                          <a:solidFill>
                            <a:srgbClr val="000000"/>
                          </a:solidFill>
                          <a:effectLst/>
                          <a:latin typeface="Calibri" panose="020F0502020204030204" pitchFamily="34" charset="0"/>
                        </a:rPr>
                        <a:t> </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600" b="0" i="0" u="none" strike="noStrike">
                          <a:solidFill>
                            <a:srgbClr val="000000"/>
                          </a:solidFill>
                          <a:effectLst/>
                          <a:latin typeface="Calibri" panose="020F0502020204030204" pitchFamily="34" charset="0"/>
                        </a:rPr>
                        <a:t>Variance </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600" b="1" i="0" u="none" strike="noStrike">
                          <a:solidFill>
                            <a:srgbClr val="000000"/>
                          </a:solidFill>
                          <a:effectLst/>
                          <a:latin typeface="Calibri" panose="020F0502020204030204" pitchFamily="34" charset="0"/>
                        </a:rPr>
                        <a:t>23.04</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3370247"/>
                  </a:ext>
                </a:extLst>
              </a:tr>
              <a:tr h="373085">
                <a:tc>
                  <a:txBody>
                    <a:bodyPr/>
                    <a:lstStyle/>
                    <a:p>
                      <a:pPr algn="l" fontAlgn="t"/>
                      <a:r>
                        <a:rPr lang="en-IN" sz="1600" b="0" i="0" u="none" strike="noStrike">
                          <a:solidFill>
                            <a:srgbClr val="000000"/>
                          </a:solidFill>
                          <a:effectLst/>
                          <a:latin typeface="Calibri" panose="020F0502020204030204" pitchFamily="34" charset="0"/>
                        </a:rPr>
                        <a:t> </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600" b="0" i="0" u="none" strike="noStrike">
                          <a:solidFill>
                            <a:srgbClr val="000000"/>
                          </a:solidFill>
                          <a:effectLst/>
                          <a:latin typeface="Calibri" panose="020F0502020204030204" pitchFamily="34" charset="0"/>
                        </a:rPr>
                        <a:t>STD = SQRT (Variance)</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t"/>
                      <a:r>
                        <a:rPr lang="en-IN" sz="1600" b="1" i="0" u="none" strike="noStrike" dirty="0">
                          <a:solidFill>
                            <a:srgbClr val="000000"/>
                          </a:solidFill>
                          <a:effectLst/>
                          <a:latin typeface="Calibri" panose="020F0502020204030204" pitchFamily="34" charset="0"/>
                        </a:rPr>
                        <a:t>4.8</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34841929"/>
                  </a:ext>
                </a:extLst>
              </a:tr>
            </a:tbl>
          </a:graphicData>
        </a:graphic>
      </p:graphicFrame>
    </p:spTree>
    <p:extLst>
      <p:ext uri="{BB962C8B-B14F-4D97-AF65-F5344CB8AC3E}">
        <p14:creationId xmlns:p14="http://schemas.microsoft.com/office/powerpoint/2010/main" val="2094312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1936123-5C01-6F68-D625-001F3487C78B}"/>
              </a:ext>
            </a:extLst>
          </p:cNvPr>
          <p:cNvGrpSpPr/>
          <p:nvPr/>
        </p:nvGrpSpPr>
        <p:grpSpPr>
          <a:xfrm>
            <a:off x="911805" y="1827819"/>
            <a:ext cx="9095760" cy="2015509"/>
            <a:chOff x="911805" y="2246809"/>
            <a:chExt cx="9095760" cy="2015509"/>
          </a:xfrm>
        </p:grpSpPr>
        <p:grpSp>
          <p:nvGrpSpPr>
            <p:cNvPr id="3" name="Group 2">
              <a:extLst>
                <a:ext uri="{FF2B5EF4-FFF2-40B4-BE49-F238E27FC236}">
                  <a16:creationId xmlns:a16="http://schemas.microsoft.com/office/drawing/2014/main" id="{D2FA3BD3-396F-07FE-FE42-C30D077FF729}"/>
                </a:ext>
              </a:extLst>
            </p:cNvPr>
            <p:cNvGrpSpPr/>
            <p:nvPr/>
          </p:nvGrpSpPr>
          <p:grpSpPr>
            <a:xfrm>
              <a:off x="911805" y="2246809"/>
              <a:ext cx="9095760" cy="2015509"/>
              <a:chOff x="911805" y="1508215"/>
              <a:chExt cx="9095760" cy="2015509"/>
            </a:xfrm>
          </p:grpSpPr>
          <p:grpSp>
            <p:nvGrpSpPr>
              <p:cNvPr id="5" name="Group 4">
                <a:extLst>
                  <a:ext uri="{FF2B5EF4-FFF2-40B4-BE49-F238E27FC236}">
                    <a16:creationId xmlns:a16="http://schemas.microsoft.com/office/drawing/2014/main" id="{5F00FE6D-1864-CF72-5A05-300535AEC4FE}"/>
                  </a:ext>
                </a:extLst>
              </p:cNvPr>
              <p:cNvGrpSpPr/>
              <p:nvPr/>
            </p:nvGrpSpPr>
            <p:grpSpPr>
              <a:xfrm>
                <a:off x="1055440" y="2708920"/>
                <a:ext cx="8640960" cy="369064"/>
                <a:chOff x="1055440" y="2708920"/>
                <a:chExt cx="8640960" cy="369064"/>
              </a:xfrm>
            </p:grpSpPr>
            <p:cxnSp>
              <p:nvCxnSpPr>
                <p:cNvPr id="16" name="Straight Connector 15">
                  <a:extLst>
                    <a:ext uri="{FF2B5EF4-FFF2-40B4-BE49-F238E27FC236}">
                      <a16:creationId xmlns:a16="http://schemas.microsoft.com/office/drawing/2014/main" id="{9C5D6625-04B6-B56B-86A6-D97BB19CD1B5}"/>
                    </a:ext>
                  </a:extLst>
                </p:cNvPr>
                <p:cNvCxnSpPr/>
                <p:nvPr/>
              </p:nvCxnSpPr>
              <p:spPr>
                <a:xfrm>
                  <a:off x="1055440" y="2924944"/>
                  <a:ext cx="864096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CF8A3F4-2557-268E-A2E2-19A687D3A099}"/>
                    </a:ext>
                  </a:extLst>
                </p:cNvPr>
                <p:cNvCxnSpPr/>
                <p:nvPr/>
              </p:nvCxnSpPr>
              <p:spPr>
                <a:xfrm>
                  <a:off x="1055440" y="2708920"/>
                  <a:ext cx="0" cy="3600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7FDCDC4-EE5E-907B-99F0-782E6B0B0022}"/>
                    </a:ext>
                  </a:extLst>
                </p:cNvPr>
                <p:cNvCxnSpPr/>
                <p:nvPr/>
              </p:nvCxnSpPr>
              <p:spPr>
                <a:xfrm>
                  <a:off x="1775520" y="2708920"/>
                  <a:ext cx="0" cy="3600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46FEE30-3CB7-D7FE-8127-8460CC22876C}"/>
                    </a:ext>
                  </a:extLst>
                </p:cNvPr>
                <p:cNvCxnSpPr/>
                <p:nvPr/>
              </p:nvCxnSpPr>
              <p:spPr>
                <a:xfrm>
                  <a:off x="2495600" y="2708920"/>
                  <a:ext cx="0" cy="3600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89241DD-777A-D7D7-42ED-EB0DAD639DF1}"/>
                    </a:ext>
                  </a:extLst>
                </p:cNvPr>
                <p:cNvCxnSpPr/>
                <p:nvPr/>
              </p:nvCxnSpPr>
              <p:spPr>
                <a:xfrm>
                  <a:off x="3215680" y="2708920"/>
                  <a:ext cx="0" cy="3600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9592D1E-801B-6D12-41BE-E9A9D242C22C}"/>
                    </a:ext>
                  </a:extLst>
                </p:cNvPr>
                <p:cNvCxnSpPr/>
                <p:nvPr/>
              </p:nvCxnSpPr>
              <p:spPr>
                <a:xfrm>
                  <a:off x="3935760" y="2708920"/>
                  <a:ext cx="0" cy="3600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56D4F5C-448C-7A22-FBF2-7FF6089B594A}"/>
                    </a:ext>
                  </a:extLst>
                </p:cNvPr>
                <p:cNvCxnSpPr/>
                <p:nvPr/>
              </p:nvCxnSpPr>
              <p:spPr>
                <a:xfrm>
                  <a:off x="4655840" y="2717944"/>
                  <a:ext cx="0" cy="3600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88F9E2A-6639-D85D-B6F5-F1CB5EA24D0B}"/>
                    </a:ext>
                  </a:extLst>
                </p:cNvPr>
                <p:cNvCxnSpPr/>
                <p:nvPr/>
              </p:nvCxnSpPr>
              <p:spPr>
                <a:xfrm>
                  <a:off x="5366636" y="2717944"/>
                  <a:ext cx="0" cy="3600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34ED4CE-EBF5-7148-C4DF-A32F3F1C36C8}"/>
                    </a:ext>
                  </a:extLst>
                </p:cNvPr>
                <p:cNvCxnSpPr/>
                <p:nvPr/>
              </p:nvCxnSpPr>
              <p:spPr>
                <a:xfrm>
                  <a:off x="6096000" y="2717944"/>
                  <a:ext cx="0" cy="3600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ADF84BD-CD60-8EE1-A3DE-E3E157307C66}"/>
                    </a:ext>
                  </a:extLst>
                </p:cNvPr>
                <p:cNvCxnSpPr/>
                <p:nvPr/>
              </p:nvCxnSpPr>
              <p:spPr>
                <a:xfrm>
                  <a:off x="6816080" y="2717944"/>
                  <a:ext cx="0" cy="3600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326C83B-9A3F-E294-BF9B-DA22A53A8C25}"/>
                    </a:ext>
                  </a:extLst>
                </p:cNvPr>
                <p:cNvCxnSpPr/>
                <p:nvPr/>
              </p:nvCxnSpPr>
              <p:spPr>
                <a:xfrm>
                  <a:off x="7536160" y="2708920"/>
                  <a:ext cx="0" cy="3600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95DDE95-5DFF-1BC3-B105-D348F6C1F4E8}"/>
                    </a:ext>
                  </a:extLst>
                </p:cNvPr>
                <p:cNvCxnSpPr/>
                <p:nvPr/>
              </p:nvCxnSpPr>
              <p:spPr>
                <a:xfrm>
                  <a:off x="8256240" y="2717944"/>
                  <a:ext cx="0" cy="3600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92462BC-E9CE-FD8D-5386-2ABF683D8305}"/>
                    </a:ext>
                  </a:extLst>
                </p:cNvPr>
                <p:cNvCxnSpPr/>
                <p:nvPr/>
              </p:nvCxnSpPr>
              <p:spPr>
                <a:xfrm>
                  <a:off x="8976320" y="2717944"/>
                  <a:ext cx="0" cy="3600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F2D57C6-13B3-C702-7FB4-C6CB8A81631B}"/>
                    </a:ext>
                  </a:extLst>
                </p:cNvPr>
                <p:cNvCxnSpPr/>
                <p:nvPr/>
              </p:nvCxnSpPr>
              <p:spPr>
                <a:xfrm>
                  <a:off x="9696400" y="2717944"/>
                  <a:ext cx="0" cy="3600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 name="Oval 5">
                <a:extLst>
                  <a:ext uri="{FF2B5EF4-FFF2-40B4-BE49-F238E27FC236}">
                    <a16:creationId xmlns:a16="http://schemas.microsoft.com/office/drawing/2014/main" id="{7464ECCA-4DF8-022F-6EB8-2DC5D286076D}"/>
                  </a:ext>
                </a:extLst>
              </p:cNvPr>
              <p:cNvSpPr/>
              <p:nvPr/>
            </p:nvSpPr>
            <p:spPr>
              <a:xfrm>
                <a:off x="2423592" y="2323729"/>
                <a:ext cx="194320" cy="19432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7" name="Oval 6">
                <a:extLst>
                  <a:ext uri="{FF2B5EF4-FFF2-40B4-BE49-F238E27FC236}">
                    <a16:creationId xmlns:a16="http://schemas.microsoft.com/office/drawing/2014/main" id="{DC56A9A0-6997-A444-6323-AA12BFDB72A7}"/>
                  </a:ext>
                </a:extLst>
              </p:cNvPr>
              <p:cNvSpPr/>
              <p:nvPr/>
            </p:nvSpPr>
            <p:spPr>
              <a:xfrm>
                <a:off x="2423592" y="1916834"/>
                <a:ext cx="194320" cy="19432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8" name="Oval 7">
                <a:extLst>
                  <a:ext uri="{FF2B5EF4-FFF2-40B4-BE49-F238E27FC236}">
                    <a16:creationId xmlns:a16="http://schemas.microsoft.com/office/drawing/2014/main" id="{76F13399-8F5E-630D-100B-E9AB04D36FCD}"/>
                  </a:ext>
                </a:extLst>
              </p:cNvPr>
              <p:cNvSpPr/>
              <p:nvPr/>
            </p:nvSpPr>
            <p:spPr>
              <a:xfrm>
                <a:off x="3111269" y="2322005"/>
                <a:ext cx="194320" cy="19432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9" name="Oval 8">
                <a:extLst>
                  <a:ext uri="{FF2B5EF4-FFF2-40B4-BE49-F238E27FC236}">
                    <a16:creationId xmlns:a16="http://schemas.microsoft.com/office/drawing/2014/main" id="{179E5F60-12E7-C7D2-34D9-FF0CE438BD6E}"/>
                  </a:ext>
                </a:extLst>
              </p:cNvPr>
              <p:cNvSpPr/>
              <p:nvPr/>
            </p:nvSpPr>
            <p:spPr>
              <a:xfrm>
                <a:off x="3111269" y="1915110"/>
                <a:ext cx="194320" cy="19432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10" name="Oval 9">
                <a:extLst>
                  <a:ext uri="{FF2B5EF4-FFF2-40B4-BE49-F238E27FC236}">
                    <a16:creationId xmlns:a16="http://schemas.microsoft.com/office/drawing/2014/main" id="{225429E3-4B9B-B15C-DA30-956BB04A1361}"/>
                  </a:ext>
                </a:extLst>
              </p:cNvPr>
              <p:cNvSpPr/>
              <p:nvPr/>
            </p:nvSpPr>
            <p:spPr>
              <a:xfrm>
                <a:off x="3111269" y="1508215"/>
                <a:ext cx="194320" cy="19432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11" name="Oval 10">
                <a:extLst>
                  <a:ext uri="{FF2B5EF4-FFF2-40B4-BE49-F238E27FC236}">
                    <a16:creationId xmlns:a16="http://schemas.microsoft.com/office/drawing/2014/main" id="{2136285E-3F4F-FEAD-FEA3-AEF91D80DDAF}"/>
                  </a:ext>
                </a:extLst>
              </p:cNvPr>
              <p:cNvSpPr/>
              <p:nvPr/>
            </p:nvSpPr>
            <p:spPr>
              <a:xfrm>
                <a:off x="3863752" y="2309428"/>
                <a:ext cx="194320" cy="19432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12" name="Oval 11">
                <a:extLst>
                  <a:ext uri="{FF2B5EF4-FFF2-40B4-BE49-F238E27FC236}">
                    <a16:creationId xmlns:a16="http://schemas.microsoft.com/office/drawing/2014/main" id="{0FAEC781-D1A1-1533-26B9-6D3A3FFD73E5}"/>
                  </a:ext>
                </a:extLst>
              </p:cNvPr>
              <p:cNvSpPr/>
              <p:nvPr/>
            </p:nvSpPr>
            <p:spPr>
              <a:xfrm>
                <a:off x="3863752" y="1902533"/>
                <a:ext cx="194320" cy="19432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13" name="Oval 12">
                <a:extLst>
                  <a:ext uri="{FF2B5EF4-FFF2-40B4-BE49-F238E27FC236}">
                    <a16:creationId xmlns:a16="http://schemas.microsoft.com/office/drawing/2014/main" id="{6AADB1CE-72E5-8252-2785-64EC83B8BDD3}"/>
                  </a:ext>
                </a:extLst>
              </p:cNvPr>
              <p:cNvSpPr/>
              <p:nvPr/>
            </p:nvSpPr>
            <p:spPr>
              <a:xfrm>
                <a:off x="4576581" y="2309428"/>
                <a:ext cx="194320" cy="19432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14" name="Oval 13">
                <a:extLst>
                  <a:ext uri="{FF2B5EF4-FFF2-40B4-BE49-F238E27FC236}">
                    <a16:creationId xmlns:a16="http://schemas.microsoft.com/office/drawing/2014/main" id="{CA9360E3-6283-06DD-C6A8-37A9AF23B82E}"/>
                  </a:ext>
                </a:extLst>
              </p:cNvPr>
              <p:cNvSpPr/>
              <p:nvPr/>
            </p:nvSpPr>
            <p:spPr>
              <a:xfrm>
                <a:off x="5289410" y="2309428"/>
                <a:ext cx="194320" cy="19432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E4475AA7-6000-C0CD-A31D-B030582F7EA8}"/>
                  </a:ext>
                </a:extLst>
              </p:cNvPr>
              <p:cNvSpPr txBox="1"/>
              <p:nvPr/>
            </p:nvSpPr>
            <p:spPr>
              <a:xfrm>
                <a:off x="911805" y="3154392"/>
                <a:ext cx="9095760" cy="369332"/>
              </a:xfrm>
              <a:prstGeom prst="rect">
                <a:avLst/>
              </a:prstGeom>
              <a:noFill/>
            </p:spPr>
            <p:txBody>
              <a:bodyPr wrap="none" rtlCol="0">
                <a:spAutoFit/>
              </a:bodyPr>
              <a:lstStyle/>
              <a:p>
                <a:r>
                  <a:rPr lang="en-IN" b="1" dirty="0">
                    <a:latin typeface="Calibri" panose="020F0502020204030204" pitchFamily="34" charset="0"/>
                    <a:ea typeface="Calibri" panose="020F0502020204030204" pitchFamily="34" charset="0"/>
                    <a:cs typeface="Calibri" panose="020F0502020204030204" pitchFamily="34" charset="0"/>
                  </a:rPr>
                  <a:t>0           2            4           6            8          10          12         14         16         18         20          22          24 </a:t>
                </a:r>
              </a:p>
            </p:txBody>
          </p:sp>
        </p:grpSp>
        <p:sp>
          <p:nvSpPr>
            <p:cNvPr id="4" name="Oval 3">
              <a:extLst>
                <a:ext uri="{FF2B5EF4-FFF2-40B4-BE49-F238E27FC236}">
                  <a16:creationId xmlns:a16="http://schemas.microsoft.com/office/drawing/2014/main" id="{96E323CA-E27C-4763-D8D0-B0B977C22D66}"/>
                </a:ext>
              </a:extLst>
            </p:cNvPr>
            <p:cNvSpPr/>
            <p:nvPr/>
          </p:nvSpPr>
          <p:spPr>
            <a:xfrm>
              <a:off x="6002239" y="3048022"/>
              <a:ext cx="194320" cy="19432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Calibri" panose="020F0502020204030204" pitchFamily="34" charset="0"/>
                <a:ea typeface="Calibri" panose="020F0502020204030204" pitchFamily="34" charset="0"/>
                <a:cs typeface="Calibri" panose="020F0502020204030204" pitchFamily="34" charset="0"/>
              </a:endParaRPr>
            </a:p>
          </p:txBody>
        </p:sp>
      </p:grpSp>
      <p:grpSp>
        <p:nvGrpSpPr>
          <p:cNvPr id="30" name="Group 29">
            <a:extLst>
              <a:ext uri="{FF2B5EF4-FFF2-40B4-BE49-F238E27FC236}">
                <a16:creationId xmlns:a16="http://schemas.microsoft.com/office/drawing/2014/main" id="{23FA856F-7CED-64CB-93FD-5A8DDB11D1B4}"/>
              </a:ext>
            </a:extLst>
          </p:cNvPr>
          <p:cNvGrpSpPr/>
          <p:nvPr/>
        </p:nvGrpSpPr>
        <p:grpSpPr>
          <a:xfrm>
            <a:off x="911805" y="4485311"/>
            <a:ext cx="9143850" cy="2046287"/>
            <a:chOff x="911805" y="4485311"/>
            <a:chExt cx="9143850" cy="2046287"/>
          </a:xfrm>
        </p:grpSpPr>
        <p:grpSp>
          <p:nvGrpSpPr>
            <p:cNvPr id="31" name="Group 30">
              <a:extLst>
                <a:ext uri="{FF2B5EF4-FFF2-40B4-BE49-F238E27FC236}">
                  <a16:creationId xmlns:a16="http://schemas.microsoft.com/office/drawing/2014/main" id="{B4FC83A7-4991-F6D4-AE52-CD87CBDBCC61}"/>
                </a:ext>
              </a:extLst>
            </p:cNvPr>
            <p:cNvGrpSpPr/>
            <p:nvPr/>
          </p:nvGrpSpPr>
          <p:grpSpPr>
            <a:xfrm>
              <a:off x="911805" y="4485311"/>
              <a:ext cx="9143850" cy="2046287"/>
              <a:chOff x="911805" y="1508215"/>
              <a:chExt cx="9143850" cy="2046287"/>
            </a:xfrm>
          </p:grpSpPr>
          <p:grpSp>
            <p:nvGrpSpPr>
              <p:cNvPr id="36" name="Group 35">
                <a:extLst>
                  <a:ext uri="{FF2B5EF4-FFF2-40B4-BE49-F238E27FC236}">
                    <a16:creationId xmlns:a16="http://schemas.microsoft.com/office/drawing/2014/main" id="{3984E588-C356-6122-059E-7E36448C636E}"/>
                  </a:ext>
                </a:extLst>
              </p:cNvPr>
              <p:cNvGrpSpPr/>
              <p:nvPr/>
            </p:nvGrpSpPr>
            <p:grpSpPr>
              <a:xfrm>
                <a:off x="1055440" y="2708920"/>
                <a:ext cx="8640960" cy="369064"/>
                <a:chOff x="1055440" y="2708920"/>
                <a:chExt cx="8640960" cy="369064"/>
              </a:xfrm>
            </p:grpSpPr>
            <p:cxnSp>
              <p:nvCxnSpPr>
                <p:cNvPr id="47" name="Straight Connector 46">
                  <a:extLst>
                    <a:ext uri="{FF2B5EF4-FFF2-40B4-BE49-F238E27FC236}">
                      <a16:creationId xmlns:a16="http://schemas.microsoft.com/office/drawing/2014/main" id="{475B1C1F-4CFC-F348-D255-9D218893E642}"/>
                    </a:ext>
                  </a:extLst>
                </p:cNvPr>
                <p:cNvCxnSpPr/>
                <p:nvPr/>
              </p:nvCxnSpPr>
              <p:spPr>
                <a:xfrm>
                  <a:off x="1055440" y="2924944"/>
                  <a:ext cx="864096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11C1AB1-5151-5F6E-AA2D-7DC61A677415}"/>
                    </a:ext>
                  </a:extLst>
                </p:cNvPr>
                <p:cNvCxnSpPr/>
                <p:nvPr/>
              </p:nvCxnSpPr>
              <p:spPr>
                <a:xfrm>
                  <a:off x="1055440" y="2708920"/>
                  <a:ext cx="0" cy="3600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2FD73C6-5CEF-A242-EED8-063636E9F4C8}"/>
                    </a:ext>
                  </a:extLst>
                </p:cNvPr>
                <p:cNvCxnSpPr/>
                <p:nvPr/>
              </p:nvCxnSpPr>
              <p:spPr>
                <a:xfrm>
                  <a:off x="1775520" y="2708920"/>
                  <a:ext cx="0" cy="3600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F78DED2-0F7B-1FFC-6B1C-4DF32BEB511F}"/>
                    </a:ext>
                  </a:extLst>
                </p:cNvPr>
                <p:cNvCxnSpPr/>
                <p:nvPr/>
              </p:nvCxnSpPr>
              <p:spPr>
                <a:xfrm>
                  <a:off x="2495600" y="2708920"/>
                  <a:ext cx="0" cy="3600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1861425-FCA5-D878-96CE-588A07B6F6F9}"/>
                    </a:ext>
                  </a:extLst>
                </p:cNvPr>
                <p:cNvCxnSpPr/>
                <p:nvPr/>
              </p:nvCxnSpPr>
              <p:spPr>
                <a:xfrm>
                  <a:off x="3215680" y="2708920"/>
                  <a:ext cx="0" cy="3600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826BEAC-FCA1-D320-C519-F4A98B8BE3B4}"/>
                    </a:ext>
                  </a:extLst>
                </p:cNvPr>
                <p:cNvCxnSpPr/>
                <p:nvPr/>
              </p:nvCxnSpPr>
              <p:spPr>
                <a:xfrm>
                  <a:off x="3935760" y="2708920"/>
                  <a:ext cx="0" cy="3600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C061C42-C425-59D9-D987-0D14C4AABF5D}"/>
                    </a:ext>
                  </a:extLst>
                </p:cNvPr>
                <p:cNvCxnSpPr/>
                <p:nvPr/>
              </p:nvCxnSpPr>
              <p:spPr>
                <a:xfrm>
                  <a:off x="4655840" y="2717944"/>
                  <a:ext cx="0" cy="3600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339BB40A-A7EB-5C6F-7612-8421F6F55C55}"/>
                    </a:ext>
                  </a:extLst>
                </p:cNvPr>
                <p:cNvCxnSpPr/>
                <p:nvPr/>
              </p:nvCxnSpPr>
              <p:spPr>
                <a:xfrm>
                  <a:off x="5366636" y="2717944"/>
                  <a:ext cx="0" cy="3600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45D43D85-10BF-4D02-A6F3-AAC9CE96D3CC}"/>
                    </a:ext>
                  </a:extLst>
                </p:cNvPr>
                <p:cNvCxnSpPr/>
                <p:nvPr/>
              </p:nvCxnSpPr>
              <p:spPr>
                <a:xfrm>
                  <a:off x="6096000" y="2717944"/>
                  <a:ext cx="0" cy="3600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A3E8742-3B39-77C3-B2E0-36AA4A6E02BB}"/>
                    </a:ext>
                  </a:extLst>
                </p:cNvPr>
                <p:cNvCxnSpPr/>
                <p:nvPr/>
              </p:nvCxnSpPr>
              <p:spPr>
                <a:xfrm>
                  <a:off x="6816080" y="2717944"/>
                  <a:ext cx="0" cy="3600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420DE0E8-B70A-8895-1456-70EECDDAA540}"/>
                    </a:ext>
                  </a:extLst>
                </p:cNvPr>
                <p:cNvCxnSpPr/>
                <p:nvPr/>
              </p:nvCxnSpPr>
              <p:spPr>
                <a:xfrm>
                  <a:off x="7536160" y="2708920"/>
                  <a:ext cx="0" cy="3600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6C9F022F-1981-75D6-8DDB-07EF0C36825F}"/>
                    </a:ext>
                  </a:extLst>
                </p:cNvPr>
                <p:cNvCxnSpPr/>
                <p:nvPr/>
              </p:nvCxnSpPr>
              <p:spPr>
                <a:xfrm>
                  <a:off x="8256240" y="2717944"/>
                  <a:ext cx="0" cy="3600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B233F5D-3E5F-51B1-401A-63A8CAA73D7C}"/>
                    </a:ext>
                  </a:extLst>
                </p:cNvPr>
                <p:cNvCxnSpPr/>
                <p:nvPr/>
              </p:nvCxnSpPr>
              <p:spPr>
                <a:xfrm>
                  <a:off x="8976320" y="2717944"/>
                  <a:ext cx="0" cy="3600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A41C0A3-12A5-571B-7442-BC7A816BFC8B}"/>
                    </a:ext>
                  </a:extLst>
                </p:cNvPr>
                <p:cNvCxnSpPr/>
                <p:nvPr/>
              </p:nvCxnSpPr>
              <p:spPr>
                <a:xfrm>
                  <a:off x="9696400" y="2717944"/>
                  <a:ext cx="0" cy="3600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7" name="Oval 36">
                <a:extLst>
                  <a:ext uri="{FF2B5EF4-FFF2-40B4-BE49-F238E27FC236}">
                    <a16:creationId xmlns:a16="http://schemas.microsoft.com/office/drawing/2014/main" id="{D4BD1E0E-3AA3-179D-40CA-52802B8DA26B}"/>
                  </a:ext>
                </a:extLst>
              </p:cNvPr>
              <p:cNvSpPr/>
              <p:nvPr/>
            </p:nvSpPr>
            <p:spPr>
              <a:xfrm>
                <a:off x="2423592" y="2323729"/>
                <a:ext cx="194320" cy="194320"/>
              </a:xfrm>
              <a:prstGeom prst="ellipse">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38" name="Oval 37">
                <a:extLst>
                  <a:ext uri="{FF2B5EF4-FFF2-40B4-BE49-F238E27FC236}">
                    <a16:creationId xmlns:a16="http://schemas.microsoft.com/office/drawing/2014/main" id="{D1CF622F-5FFE-2CE7-13DC-ADDD1751DC83}"/>
                  </a:ext>
                </a:extLst>
              </p:cNvPr>
              <p:cNvSpPr/>
              <p:nvPr/>
            </p:nvSpPr>
            <p:spPr>
              <a:xfrm>
                <a:off x="2423592" y="1916834"/>
                <a:ext cx="194320" cy="194320"/>
              </a:xfrm>
              <a:prstGeom prst="ellipse">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39" name="Oval 38">
                <a:extLst>
                  <a:ext uri="{FF2B5EF4-FFF2-40B4-BE49-F238E27FC236}">
                    <a16:creationId xmlns:a16="http://schemas.microsoft.com/office/drawing/2014/main" id="{94A520A7-45F7-E996-15CE-22A76121176D}"/>
                  </a:ext>
                </a:extLst>
              </p:cNvPr>
              <p:cNvSpPr/>
              <p:nvPr/>
            </p:nvSpPr>
            <p:spPr>
              <a:xfrm>
                <a:off x="3111269" y="2322005"/>
                <a:ext cx="194320" cy="194320"/>
              </a:xfrm>
              <a:prstGeom prst="ellipse">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40" name="Oval 39">
                <a:extLst>
                  <a:ext uri="{FF2B5EF4-FFF2-40B4-BE49-F238E27FC236}">
                    <a16:creationId xmlns:a16="http://schemas.microsoft.com/office/drawing/2014/main" id="{85757DF9-617F-838A-B8C9-3499623C0BEC}"/>
                  </a:ext>
                </a:extLst>
              </p:cNvPr>
              <p:cNvSpPr/>
              <p:nvPr/>
            </p:nvSpPr>
            <p:spPr>
              <a:xfrm>
                <a:off x="3111269" y="1915110"/>
                <a:ext cx="194320" cy="194320"/>
              </a:xfrm>
              <a:prstGeom prst="ellipse">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41" name="Oval 40">
                <a:extLst>
                  <a:ext uri="{FF2B5EF4-FFF2-40B4-BE49-F238E27FC236}">
                    <a16:creationId xmlns:a16="http://schemas.microsoft.com/office/drawing/2014/main" id="{D9B5C552-E39C-E41E-F4A7-1CB5B52735A2}"/>
                  </a:ext>
                </a:extLst>
              </p:cNvPr>
              <p:cNvSpPr/>
              <p:nvPr/>
            </p:nvSpPr>
            <p:spPr>
              <a:xfrm>
                <a:off x="3111269" y="1508215"/>
                <a:ext cx="194320" cy="194320"/>
              </a:xfrm>
              <a:prstGeom prst="ellipse">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42" name="Oval 41">
                <a:extLst>
                  <a:ext uri="{FF2B5EF4-FFF2-40B4-BE49-F238E27FC236}">
                    <a16:creationId xmlns:a16="http://schemas.microsoft.com/office/drawing/2014/main" id="{9CED18B3-606D-1885-E13C-77B0D693CBC3}"/>
                  </a:ext>
                </a:extLst>
              </p:cNvPr>
              <p:cNvSpPr/>
              <p:nvPr/>
            </p:nvSpPr>
            <p:spPr>
              <a:xfrm>
                <a:off x="3863752" y="2309428"/>
                <a:ext cx="194320" cy="194320"/>
              </a:xfrm>
              <a:prstGeom prst="ellipse">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43" name="Oval 42">
                <a:extLst>
                  <a:ext uri="{FF2B5EF4-FFF2-40B4-BE49-F238E27FC236}">
                    <a16:creationId xmlns:a16="http://schemas.microsoft.com/office/drawing/2014/main" id="{A87BE9D0-D35C-02E5-BA3C-73EB9B356930}"/>
                  </a:ext>
                </a:extLst>
              </p:cNvPr>
              <p:cNvSpPr/>
              <p:nvPr/>
            </p:nvSpPr>
            <p:spPr>
              <a:xfrm>
                <a:off x="3863752" y="1902533"/>
                <a:ext cx="194320" cy="194320"/>
              </a:xfrm>
              <a:prstGeom prst="ellipse">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44" name="Oval 43">
                <a:extLst>
                  <a:ext uri="{FF2B5EF4-FFF2-40B4-BE49-F238E27FC236}">
                    <a16:creationId xmlns:a16="http://schemas.microsoft.com/office/drawing/2014/main" id="{7B0E6C8C-6EDB-06B7-204C-8C1D0B50F52D}"/>
                  </a:ext>
                </a:extLst>
              </p:cNvPr>
              <p:cNvSpPr/>
              <p:nvPr/>
            </p:nvSpPr>
            <p:spPr>
              <a:xfrm>
                <a:off x="4576581" y="2309428"/>
                <a:ext cx="194320" cy="194320"/>
              </a:xfrm>
              <a:prstGeom prst="ellipse">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45" name="Oval 44">
                <a:extLst>
                  <a:ext uri="{FF2B5EF4-FFF2-40B4-BE49-F238E27FC236}">
                    <a16:creationId xmlns:a16="http://schemas.microsoft.com/office/drawing/2014/main" id="{7F3AD7D0-8957-020C-BF2C-8A2349349EE2}"/>
                  </a:ext>
                </a:extLst>
              </p:cNvPr>
              <p:cNvSpPr/>
              <p:nvPr/>
            </p:nvSpPr>
            <p:spPr>
              <a:xfrm>
                <a:off x="5289410" y="2309428"/>
                <a:ext cx="194320" cy="194320"/>
              </a:xfrm>
              <a:prstGeom prst="ellipse">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46" name="TextBox 45">
                <a:extLst>
                  <a:ext uri="{FF2B5EF4-FFF2-40B4-BE49-F238E27FC236}">
                    <a16:creationId xmlns:a16="http://schemas.microsoft.com/office/drawing/2014/main" id="{940AE54F-B126-2C9E-12B7-AEA3AA89A220}"/>
                  </a:ext>
                </a:extLst>
              </p:cNvPr>
              <p:cNvSpPr txBox="1"/>
              <p:nvPr/>
            </p:nvSpPr>
            <p:spPr>
              <a:xfrm>
                <a:off x="911805" y="3154392"/>
                <a:ext cx="9143850" cy="400110"/>
              </a:xfrm>
              <a:prstGeom prst="rect">
                <a:avLst/>
              </a:prstGeom>
              <a:noFill/>
            </p:spPr>
            <p:txBody>
              <a:bodyPr wrap="none" rtlCol="0">
                <a:spAutoFit/>
              </a:bodyPr>
              <a:lstStyle/>
              <a:p>
                <a:r>
                  <a:rPr lang="en-IN" sz="2000" b="1" dirty="0">
                    <a:latin typeface="Calibri" panose="020F0502020204030204" pitchFamily="34" charset="0"/>
                    <a:ea typeface="Calibri" panose="020F0502020204030204" pitchFamily="34" charset="0"/>
                    <a:cs typeface="Calibri" panose="020F0502020204030204" pitchFamily="34" charset="0"/>
                  </a:rPr>
                  <a:t>0         2           4           6          8          10        12        14        16        18        20        22        24 </a:t>
                </a:r>
              </a:p>
            </p:txBody>
          </p:sp>
        </p:grpSp>
        <p:sp>
          <p:nvSpPr>
            <p:cNvPr id="32" name="Oval 31">
              <a:extLst>
                <a:ext uri="{FF2B5EF4-FFF2-40B4-BE49-F238E27FC236}">
                  <a16:creationId xmlns:a16="http://schemas.microsoft.com/office/drawing/2014/main" id="{5DE6CF0B-2B4F-C148-2E6C-F61C073E7F19}"/>
                </a:ext>
              </a:extLst>
            </p:cNvPr>
            <p:cNvSpPr/>
            <p:nvPr/>
          </p:nvSpPr>
          <p:spPr>
            <a:xfrm>
              <a:off x="6002239" y="5286524"/>
              <a:ext cx="194320" cy="194320"/>
            </a:xfrm>
            <a:prstGeom prst="ellipse">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49DB274C-9538-90D0-F1F6-45AD974AD7B3}"/>
                </a:ext>
              </a:extLst>
            </p:cNvPr>
            <p:cNvSpPr/>
            <p:nvPr/>
          </p:nvSpPr>
          <p:spPr>
            <a:xfrm>
              <a:off x="8133930" y="5299101"/>
              <a:ext cx="194320" cy="194320"/>
            </a:xfrm>
            <a:prstGeom prst="ellipse">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34" name="Oval 33">
              <a:extLst>
                <a:ext uri="{FF2B5EF4-FFF2-40B4-BE49-F238E27FC236}">
                  <a16:creationId xmlns:a16="http://schemas.microsoft.com/office/drawing/2014/main" id="{47E0AF9D-410C-ED22-C24C-A8324801B4AB}"/>
                </a:ext>
              </a:extLst>
            </p:cNvPr>
            <p:cNvSpPr/>
            <p:nvPr/>
          </p:nvSpPr>
          <p:spPr>
            <a:xfrm>
              <a:off x="6002239" y="4879629"/>
              <a:ext cx="194320" cy="194320"/>
            </a:xfrm>
            <a:prstGeom prst="ellipse">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3A2221D2-70FB-4B1D-60AB-2C6E3163804B}"/>
                </a:ext>
              </a:extLst>
            </p:cNvPr>
            <p:cNvSpPr/>
            <p:nvPr/>
          </p:nvSpPr>
          <p:spPr>
            <a:xfrm>
              <a:off x="7439000" y="5299101"/>
              <a:ext cx="194320" cy="194320"/>
            </a:xfrm>
            <a:prstGeom prst="ellipse">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grpSp>
      <p:sp>
        <p:nvSpPr>
          <p:cNvPr id="61" name="TextBox 60">
            <a:extLst>
              <a:ext uri="{FF2B5EF4-FFF2-40B4-BE49-F238E27FC236}">
                <a16:creationId xmlns:a16="http://schemas.microsoft.com/office/drawing/2014/main" id="{0E34B543-EF34-CC8D-061B-48783C76A238}"/>
              </a:ext>
            </a:extLst>
          </p:cNvPr>
          <p:cNvSpPr txBox="1"/>
          <p:nvPr/>
        </p:nvSpPr>
        <p:spPr>
          <a:xfrm>
            <a:off x="484599" y="480470"/>
            <a:ext cx="5372689" cy="923330"/>
          </a:xfrm>
          <a:prstGeom prst="rect">
            <a:avLst/>
          </a:prstGeom>
          <a:noFill/>
        </p:spPr>
        <p:txBody>
          <a:bodyPr wrap="none" rtlCol="0">
            <a:spAutoFit/>
          </a:bodyPr>
          <a:lstStyle/>
          <a:p>
            <a:r>
              <a:rPr lang="en-IN" dirty="0">
                <a:latin typeface="Calibri" panose="020F0502020204030204" pitchFamily="34" charset="0"/>
                <a:ea typeface="Calibri" panose="020F0502020204030204" pitchFamily="34" charset="0"/>
                <a:cs typeface="Calibri" panose="020F0502020204030204" pitchFamily="34" charset="0"/>
              </a:rPr>
              <a:t>Which distribution has the </a:t>
            </a:r>
            <a:r>
              <a:rPr lang="en-IN" dirty="0">
                <a:solidFill>
                  <a:srgbClr val="0070C0"/>
                </a:solidFill>
                <a:latin typeface="Calibri" panose="020F0502020204030204" pitchFamily="34" charset="0"/>
                <a:ea typeface="Calibri" panose="020F0502020204030204" pitchFamily="34" charset="0"/>
                <a:cs typeface="Calibri" panose="020F0502020204030204" pitchFamily="34" charset="0"/>
              </a:rPr>
              <a:t>highest standard deviation? </a:t>
            </a:r>
          </a:p>
          <a:p>
            <a:endParaRPr lang="en-IN" dirty="0">
              <a:solidFill>
                <a:srgbClr val="0070C0"/>
              </a:solidFill>
              <a:latin typeface="Calibri" panose="020F0502020204030204" pitchFamily="34" charset="0"/>
              <a:ea typeface="Calibri" panose="020F0502020204030204" pitchFamily="34" charset="0"/>
              <a:cs typeface="Calibri" panose="020F0502020204030204" pitchFamily="34" charset="0"/>
            </a:endParaRPr>
          </a:p>
          <a:p>
            <a:r>
              <a:rPr lang="en-IN" dirty="0">
                <a:latin typeface="Calibri" panose="020F0502020204030204" pitchFamily="34" charset="0"/>
                <a:ea typeface="Calibri" panose="020F0502020204030204" pitchFamily="34" charset="0"/>
                <a:cs typeface="Calibri" panose="020F0502020204030204" pitchFamily="34" charset="0"/>
              </a:rPr>
              <a:t>Ans : 2</a:t>
            </a:r>
            <a:r>
              <a:rPr lang="en-IN" baseline="30000" dirty="0">
                <a:latin typeface="Calibri" panose="020F0502020204030204" pitchFamily="34" charset="0"/>
                <a:ea typeface="Calibri" panose="020F0502020204030204" pitchFamily="34" charset="0"/>
                <a:cs typeface="Calibri" panose="020F0502020204030204" pitchFamily="34" charset="0"/>
              </a:rPr>
              <a:t>nd</a:t>
            </a:r>
            <a:r>
              <a:rPr lang="en-IN" dirty="0">
                <a:latin typeface="Calibri" panose="020F0502020204030204" pitchFamily="34" charset="0"/>
                <a:ea typeface="Calibri" panose="020F0502020204030204" pitchFamily="34" charset="0"/>
                <a:cs typeface="Calibri" panose="020F0502020204030204" pitchFamily="34" charset="0"/>
              </a:rPr>
              <a:t> Data Set </a:t>
            </a:r>
          </a:p>
        </p:txBody>
      </p:sp>
      <p:graphicFrame>
        <p:nvGraphicFramePr>
          <p:cNvPr id="62" name="Table 61">
            <a:extLst>
              <a:ext uri="{FF2B5EF4-FFF2-40B4-BE49-F238E27FC236}">
                <a16:creationId xmlns:a16="http://schemas.microsoft.com/office/drawing/2014/main" id="{E7B0F64C-FFFD-8891-71E5-8B1806645481}"/>
              </a:ext>
            </a:extLst>
          </p:cNvPr>
          <p:cNvGraphicFramePr>
            <a:graphicFrameLocks noGrp="1"/>
          </p:cNvGraphicFramePr>
          <p:nvPr>
            <p:extLst>
              <p:ext uri="{D42A27DB-BD31-4B8C-83A1-F6EECF244321}">
                <p14:modId xmlns:p14="http://schemas.microsoft.com/office/powerpoint/2010/main" val="1547623535"/>
              </p:ext>
            </p:extLst>
          </p:nvPr>
        </p:nvGraphicFramePr>
        <p:xfrm>
          <a:off x="3647728" y="1601805"/>
          <a:ext cx="7315200" cy="365760"/>
        </p:xfrm>
        <a:graphic>
          <a:graphicData uri="http://schemas.openxmlformats.org/drawingml/2006/table">
            <a:tbl>
              <a:tblPr/>
              <a:tblGrid>
                <a:gridCol w="585216">
                  <a:extLst>
                    <a:ext uri="{9D8B030D-6E8A-4147-A177-3AD203B41FA5}">
                      <a16:colId xmlns:a16="http://schemas.microsoft.com/office/drawing/2014/main" val="3080521907"/>
                    </a:ext>
                  </a:extLst>
                </a:gridCol>
                <a:gridCol w="585216">
                  <a:extLst>
                    <a:ext uri="{9D8B030D-6E8A-4147-A177-3AD203B41FA5}">
                      <a16:colId xmlns:a16="http://schemas.microsoft.com/office/drawing/2014/main" val="1941249971"/>
                    </a:ext>
                  </a:extLst>
                </a:gridCol>
                <a:gridCol w="585216">
                  <a:extLst>
                    <a:ext uri="{9D8B030D-6E8A-4147-A177-3AD203B41FA5}">
                      <a16:colId xmlns:a16="http://schemas.microsoft.com/office/drawing/2014/main" val="3201900129"/>
                    </a:ext>
                  </a:extLst>
                </a:gridCol>
                <a:gridCol w="585216">
                  <a:extLst>
                    <a:ext uri="{9D8B030D-6E8A-4147-A177-3AD203B41FA5}">
                      <a16:colId xmlns:a16="http://schemas.microsoft.com/office/drawing/2014/main" val="3959094353"/>
                    </a:ext>
                  </a:extLst>
                </a:gridCol>
                <a:gridCol w="585216">
                  <a:extLst>
                    <a:ext uri="{9D8B030D-6E8A-4147-A177-3AD203B41FA5}">
                      <a16:colId xmlns:a16="http://schemas.microsoft.com/office/drawing/2014/main" val="992597565"/>
                    </a:ext>
                  </a:extLst>
                </a:gridCol>
                <a:gridCol w="585216">
                  <a:extLst>
                    <a:ext uri="{9D8B030D-6E8A-4147-A177-3AD203B41FA5}">
                      <a16:colId xmlns:a16="http://schemas.microsoft.com/office/drawing/2014/main" val="825839061"/>
                    </a:ext>
                  </a:extLst>
                </a:gridCol>
                <a:gridCol w="585216">
                  <a:extLst>
                    <a:ext uri="{9D8B030D-6E8A-4147-A177-3AD203B41FA5}">
                      <a16:colId xmlns:a16="http://schemas.microsoft.com/office/drawing/2014/main" val="4045352524"/>
                    </a:ext>
                  </a:extLst>
                </a:gridCol>
                <a:gridCol w="585216">
                  <a:extLst>
                    <a:ext uri="{9D8B030D-6E8A-4147-A177-3AD203B41FA5}">
                      <a16:colId xmlns:a16="http://schemas.microsoft.com/office/drawing/2014/main" val="2810884840"/>
                    </a:ext>
                  </a:extLst>
                </a:gridCol>
                <a:gridCol w="585216">
                  <a:extLst>
                    <a:ext uri="{9D8B030D-6E8A-4147-A177-3AD203B41FA5}">
                      <a16:colId xmlns:a16="http://schemas.microsoft.com/office/drawing/2014/main" val="425144111"/>
                    </a:ext>
                  </a:extLst>
                </a:gridCol>
                <a:gridCol w="585216">
                  <a:extLst>
                    <a:ext uri="{9D8B030D-6E8A-4147-A177-3AD203B41FA5}">
                      <a16:colId xmlns:a16="http://schemas.microsoft.com/office/drawing/2014/main" val="3997721940"/>
                    </a:ext>
                  </a:extLst>
                </a:gridCol>
                <a:gridCol w="731520">
                  <a:extLst>
                    <a:ext uri="{9D8B030D-6E8A-4147-A177-3AD203B41FA5}">
                      <a16:colId xmlns:a16="http://schemas.microsoft.com/office/drawing/2014/main" val="3718013399"/>
                    </a:ext>
                  </a:extLst>
                </a:gridCol>
                <a:gridCol w="731520">
                  <a:extLst>
                    <a:ext uri="{9D8B030D-6E8A-4147-A177-3AD203B41FA5}">
                      <a16:colId xmlns:a16="http://schemas.microsoft.com/office/drawing/2014/main" val="3547938227"/>
                    </a:ext>
                  </a:extLst>
                </a:gridCol>
              </a:tblGrid>
              <a:tr h="182880">
                <a:tc gridSpan="10">
                  <a:txBody>
                    <a:bodyPr/>
                    <a:lstStyle/>
                    <a:p>
                      <a:pPr algn="ctr" fontAlgn="b"/>
                      <a:r>
                        <a:rPr lang="en-IN" sz="1100" b="1" i="0" u="none" strike="noStrike">
                          <a:solidFill>
                            <a:srgbClr val="000000"/>
                          </a:solidFill>
                          <a:effectLst/>
                          <a:latin typeface="Calibri" panose="020F0502020204030204" pitchFamily="34" charset="0"/>
                        </a:rPr>
                        <a:t>Data Set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IN" sz="1100" b="1" i="0" u="none" strike="noStrike" dirty="0">
                          <a:solidFill>
                            <a:srgbClr val="000000"/>
                          </a:solidFill>
                          <a:effectLst/>
                          <a:latin typeface="Calibri" panose="020F0502020204030204" pitchFamily="34" charset="0"/>
                        </a:rPr>
                        <a:t>STD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3900883"/>
                  </a:ext>
                </a:extLst>
              </a:tr>
              <a:tr h="182880">
                <a:tc>
                  <a:txBody>
                    <a:bodyPr/>
                    <a:lstStyle/>
                    <a:p>
                      <a:pPr algn="r" fontAlgn="b"/>
                      <a:r>
                        <a:rPr lang="en-IN" sz="11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IN" sz="1100" b="1" i="0" u="none" strike="noStrike" dirty="0">
                          <a:solidFill>
                            <a:srgbClr val="000000"/>
                          </a:solidFill>
                          <a:effectLst/>
                          <a:latin typeface="Calibri" panose="020F0502020204030204" pitchFamily="34" charset="0"/>
                        </a:rPr>
                        <a:t>3.155947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43879933"/>
                  </a:ext>
                </a:extLst>
              </a:tr>
            </a:tbl>
          </a:graphicData>
        </a:graphic>
      </p:graphicFrame>
      <p:graphicFrame>
        <p:nvGraphicFramePr>
          <p:cNvPr id="63" name="Table 62">
            <a:extLst>
              <a:ext uri="{FF2B5EF4-FFF2-40B4-BE49-F238E27FC236}">
                <a16:creationId xmlns:a16="http://schemas.microsoft.com/office/drawing/2014/main" id="{9181C3AD-5F50-FC19-3BC4-E24DE9D263CA}"/>
              </a:ext>
            </a:extLst>
          </p:cNvPr>
          <p:cNvGraphicFramePr>
            <a:graphicFrameLocks noGrp="1"/>
          </p:cNvGraphicFramePr>
          <p:nvPr>
            <p:extLst>
              <p:ext uri="{D42A27DB-BD31-4B8C-83A1-F6EECF244321}">
                <p14:modId xmlns:p14="http://schemas.microsoft.com/office/powerpoint/2010/main" val="1282381767"/>
              </p:ext>
            </p:extLst>
          </p:nvPr>
        </p:nvGraphicFramePr>
        <p:xfrm>
          <a:off x="1818935" y="4064737"/>
          <a:ext cx="9143993" cy="365760"/>
        </p:xfrm>
        <a:graphic>
          <a:graphicData uri="http://schemas.openxmlformats.org/drawingml/2006/table">
            <a:tbl>
              <a:tblPr/>
              <a:tblGrid>
                <a:gridCol w="589935">
                  <a:extLst>
                    <a:ext uri="{9D8B030D-6E8A-4147-A177-3AD203B41FA5}">
                      <a16:colId xmlns:a16="http://schemas.microsoft.com/office/drawing/2014/main" val="1288598835"/>
                    </a:ext>
                  </a:extLst>
                </a:gridCol>
                <a:gridCol w="589935">
                  <a:extLst>
                    <a:ext uri="{9D8B030D-6E8A-4147-A177-3AD203B41FA5}">
                      <a16:colId xmlns:a16="http://schemas.microsoft.com/office/drawing/2014/main" val="4020917799"/>
                    </a:ext>
                  </a:extLst>
                </a:gridCol>
                <a:gridCol w="589935">
                  <a:extLst>
                    <a:ext uri="{9D8B030D-6E8A-4147-A177-3AD203B41FA5}">
                      <a16:colId xmlns:a16="http://schemas.microsoft.com/office/drawing/2014/main" val="2423447137"/>
                    </a:ext>
                  </a:extLst>
                </a:gridCol>
                <a:gridCol w="589935">
                  <a:extLst>
                    <a:ext uri="{9D8B030D-6E8A-4147-A177-3AD203B41FA5}">
                      <a16:colId xmlns:a16="http://schemas.microsoft.com/office/drawing/2014/main" val="1175039458"/>
                    </a:ext>
                  </a:extLst>
                </a:gridCol>
                <a:gridCol w="589935">
                  <a:extLst>
                    <a:ext uri="{9D8B030D-6E8A-4147-A177-3AD203B41FA5}">
                      <a16:colId xmlns:a16="http://schemas.microsoft.com/office/drawing/2014/main" val="3131424665"/>
                    </a:ext>
                  </a:extLst>
                </a:gridCol>
                <a:gridCol w="589935">
                  <a:extLst>
                    <a:ext uri="{9D8B030D-6E8A-4147-A177-3AD203B41FA5}">
                      <a16:colId xmlns:a16="http://schemas.microsoft.com/office/drawing/2014/main" val="124121630"/>
                    </a:ext>
                  </a:extLst>
                </a:gridCol>
                <a:gridCol w="589935">
                  <a:extLst>
                    <a:ext uri="{9D8B030D-6E8A-4147-A177-3AD203B41FA5}">
                      <a16:colId xmlns:a16="http://schemas.microsoft.com/office/drawing/2014/main" val="4181944988"/>
                    </a:ext>
                  </a:extLst>
                </a:gridCol>
                <a:gridCol w="589935">
                  <a:extLst>
                    <a:ext uri="{9D8B030D-6E8A-4147-A177-3AD203B41FA5}">
                      <a16:colId xmlns:a16="http://schemas.microsoft.com/office/drawing/2014/main" val="3308658493"/>
                    </a:ext>
                  </a:extLst>
                </a:gridCol>
                <a:gridCol w="589935">
                  <a:extLst>
                    <a:ext uri="{9D8B030D-6E8A-4147-A177-3AD203B41FA5}">
                      <a16:colId xmlns:a16="http://schemas.microsoft.com/office/drawing/2014/main" val="110850616"/>
                    </a:ext>
                  </a:extLst>
                </a:gridCol>
                <a:gridCol w="589935">
                  <a:extLst>
                    <a:ext uri="{9D8B030D-6E8A-4147-A177-3AD203B41FA5}">
                      <a16:colId xmlns:a16="http://schemas.microsoft.com/office/drawing/2014/main" val="2330955461"/>
                    </a:ext>
                  </a:extLst>
                </a:gridCol>
                <a:gridCol w="589935">
                  <a:extLst>
                    <a:ext uri="{9D8B030D-6E8A-4147-A177-3AD203B41FA5}">
                      <a16:colId xmlns:a16="http://schemas.microsoft.com/office/drawing/2014/main" val="693340308"/>
                    </a:ext>
                  </a:extLst>
                </a:gridCol>
                <a:gridCol w="589935">
                  <a:extLst>
                    <a:ext uri="{9D8B030D-6E8A-4147-A177-3AD203B41FA5}">
                      <a16:colId xmlns:a16="http://schemas.microsoft.com/office/drawing/2014/main" val="1845937739"/>
                    </a:ext>
                  </a:extLst>
                </a:gridCol>
                <a:gridCol w="589935">
                  <a:extLst>
                    <a:ext uri="{9D8B030D-6E8A-4147-A177-3AD203B41FA5}">
                      <a16:colId xmlns:a16="http://schemas.microsoft.com/office/drawing/2014/main" val="697402252"/>
                    </a:ext>
                  </a:extLst>
                </a:gridCol>
                <a:gridCol w="737419">
                  <a:extLst>
                    <a:ext uri="{9D8B030D-6E8A-4147-A177-3AD203B41FA5}">
                      <a16:colId xmlns:a16="http://schemas.microsoft.com/office/drawing/2014/main" val="2069552879"/>
                    </a:ext>
                  </a:extLst>
                </a:gridCol>
                <a:gridCol w="737419">
                  <a:extLst>
                    <a:ext uri="{9D8B030D-6E8A-4147-A177-3AD203B41FA5}">
                      <a16:colId xmlns:a16="http://schemas.microsoft.com/office/drawing/2014/main" val="2857737373"/>
                    </a:ext>
                  </a:extLst>
                </a:gridCol>
              </a:tblGrid>
              <a:tr h="182880">
                <a:tc gridSpan="13">
                  <a:txBody>
                    <a:bodyPr/>
                    <a:lstStyle/>
                    <a:p>
                      <a:pPr algn="ctr" fontAlgn="b"/>
                      <a:r>
                        <a:rPr lang="en-IN" sz="1100" b="1" i="0" u="none" strike="noStrike" dirty="0">
                          <a:solidFill>
                            <a:srgbClr val="000000"/>
                          </a:solidFill>
                          <a:effectLst/>
                          <a:latin typeface="Calibri" panose="020F0502020204030204" pitchFamily="34" charset="0"/>
                        </a:rPr>
                        <a:t>Data Set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n-IN" sz="1100" b="1" i="0" u="none" strike="noStrike" dirty="0">
                          <a:solidFill>
                            <a:srgbClr val="000000"/>
                          </a:solidFill>
                          <a:effectLst/>
                          <a:latin typeface="Calibri" panose="020F0502020204030204" pitchFamily="34" charset="0"/>
                        </a:rPr>
                        <a:t>STD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3267150"/>
                  </a:ext>
                </a:extLst>
              </a:tr>
              <a:tr h="182880">
                <a:tc>
                  <a:txBody>
                    <a:bodyPr/>
                    <a:lstStyle/>
                    <a:p>
                      <a:pPr algn="r" fontAlgn="b"/>
                      <a:r>
                        <a:rPr lang="en-IN" sz="11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r" fontAlgn="b"/>
                      <a:r>
                        <a:rPr lang="en-IN" sz="1100" b="1" i="0" u="none" strike="noStrike" dirty="0">
                          <a:solidFill>
                            <a:srgbClr val="000000"/>
                          </a:solidFill>
                          <a:effectLst/>
                          <a:latin typeface="Calibri" panose="020F0502020204030204" pitchFamily="34" charset="0"/>
                        </a:rPr>
                        <a:t>5.023024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366074"/>
                  </a:ext>
                </a:extLst>
              </a:tr>
            </a:tbl>
          </a:graphicData>
        </a:graphic>
      </p:graphicFrame>
    </p:spTree>
    <p:extLst>
      <p:ext uri="{BB962C8B-B14F-4D97-AF65-F5344CB8AC3E}">
        <p14:creationId xmlns:p14="http://schemas.microsoft.com/office/powerpoint/2010/main" val="334363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barn(inVertical)">
                                      <p:cBhvr>
                                        <p:cTn id="7" dur="500"/>
                                        <p:tgtEl>
                                          <p:spTgt spid="6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wipe(left)">
                                      <p:cBhvr>
                                        <p:cTn id="1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0C35D0-40D2-5355-C6BE-FB9A36AAEE95}"/>
              </a:ext>
            </a:extLst>
          </p:cNvPr>
          <p:cNvSpPr txBox="1"/>
          <p:nvPr/>
        </p:nvSpPr>
        <p:spPr>
          <a:xfrm>
            <a:off x="484599" y="480470"/>
            <a:ext cx="10450879" cy="1200329"/>
          </a:xfrm>
          <a:prstGeom prst="rect">
            <a:avLst/>
          </a:prstGeom>
          <a:noFill/>
        </p:spPr>
        <p:txBody>
          <a:bodyPr wrap="square" rtlCol="0">
            <a:spAutoFit/>
          </a:bodyPr>
          <a:lstStyle/>
          <a:p>
            <a:r>
              <a:rPr lang="en-IN" dirty="0">
                <a:latin typeface="Calibri" panose="020F0502020204030204" pitchFamily="34" charset="0"/>
                <a:ea typeface="Calibri" panose="020F0502020204030204" pitchFamily="34" charset="0"/>
                <a:cs typeface="Calibri" panose="020F0502020204030204" pitchFamily="34" charset="0"/>
              </a:rPr>
              <a:t>Mean and Standard Deviation vs. Median and Interquartile range (IQR)</a:t>
            </a: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IN" b="1" dirty="0">
                <a:solidFill>
                  <a:srgbClr val="002060"/>
                </a:solidFill>
                <a:latin typeface="Calibri" panose="020F0502020204030204" pitchFamily="34" charset="0"/>
                <a:ea typeface="Calibri" panose="020F0502020204030204" pitchFamily="34" charset="0"/>
                <a:cs typeface="Calibri" panose="020F0502020204030204" pitchFamily="34" charset="0"/>
              </a:rPr>
              <a:t>Due to outliers, there is a high value for mean and standard deviation</a:t>
            </a:r>
            <a:r>
              <a:rPr lang="en-IN" dirty="0">
                <a:solidFill>
                  <a:srgbClr val="002060"/>
                </a:solidFill>
                <a:latin typeface="Calibri" panose="020F0502020204030204" pitchFamily="34" charset="0"/>
                <a:ea typeface="Calibri" panose="020F0502020204030204" pitchFamily="34" charset="0"/>
                <a:cs typeface="Calibri" panose="020F0502020204030204" pitchFamily="34" charset="0"/>
              </a:rPr>
              <a:t>. When ever there is an outlier we prefer to use the median or interquartile range as the measure if central tendency. </a:t>
            </a:r>
          </a:p>
        </p:txBody>
      </p:sp>
      <p:sp>
        <p:nvSpPr>
          <p:cNvPr id="3" name="TextBox 2">
            <a:extLst>
              <a:ext uri="{FF2B5EF4-FFF2-40B4-BE49-F238E27FC236}">
                <a16:creationId xmlns:a16="http://schemas.microsoft.com/office/drawing/2014/main" id="{FA5C9C0F-3E9C-58FA-178B-C2E351CEEE0A}"/>
              </a:ext>
            </a:extLst>
          </p:cNvPr>
          <p:cNvSpPr txBox="1"/>
          <p:nvPr/>
        </p:nvSpPr>
        <p:spPr>
          <a:xfrm>
            <a:off x="1722274" y="1621160"/>
            <a:ext cx="5708614" cy="584775"/>
          </a:xfrm>
          <a:prstGeom prst="rect">
            <a:avLst/>
          </a:prstGeom>
          <a:noFill/>
        </p:spPr>
        <p:txBody>
          <a:bodyPr wrap="none" rtlCol="0">
            <a:spAutoFit/>
          </a:bodyPr>
          <a:lstStyle/>
          <a:p>
            <a:r>
              <a:rPr lang="en-US" sz="3200" dirty="0">
                <a:latin typeface="Calibri" panose="020F0502020204030204" pitchFamily="34" charset="0"/>
                <a:ea typeface="Calibri" panose="020F0502020204030204" pitchFamily="34" charset="0"/>
                <a:cs typeface="Calibri" panose="020F0502020204030204" pitchFamily="34" charset="0"/>
              </a:rPr>
              <a:t>35, 50, 50, 50, 56, 60, 60, 75, 260</a:t>
            </a:r>
            <a:endParaRPr lang="en-IN" sz="3200" dirty="0">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586D6C9E-FD61-FFF7-A5A9-F337FA427CDF}"/>
              </a:ext>
            </a:extLst>
          </p:cNvPr>
          <p:cNvSpPr txBox="1"/>
          <p:nvPr/>
        </p:nvSpPr>
        <p:spPr>
          <a:xfrm>
            <a:off x="623391" y="2708920"/>
            <a:ext cx="3434299" cy="1200329"/>
          </a:xfrm>
          <a:prstGeom prst="rect">
            <a:avLst/>
          </a:prstGeom>
          <a:noFill/>
        </p:spPr>
        <p:txBody>
          <a:bodyPr wrap="square" rtlCol="0">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Mean: 696/ 9 = 77.3</a:t>
            </a:r>
          </a:p>
          <a:p>
            <a:endParaRPr lang="en-US" b="1" dirty="0">
              <a:latin typeface="Calibri" panose="020F0502020204030204" pitchFamily="34" charset="0"/>
              <a:ea typeface="Calibri" panose="020F0502020204030204" pitchFamily="34" charset="0"/>
              <a:cs typeface="Calibri" panose="020F0502020204030204" pitchFamily="34" charset="0"/>
            </a:endParaRPr>
          </a:p>
          <a:p>
            <a:endParaRPr lang="en-US" b="1" dirty="0">
              <a:latin typeface="Calibri" panose="020F0502020204030204" pitchFamily="34" charset="0"/>
              <a:ea typeface="Calibri" panose="020F0502020204030204" pitchFamily="34" charset="0"/>
              <a:cs typeface="Calibri" panose="020F0502020204030204" pitchFamily="34" charset="0"/>
            </a:endParaRPr>
          </a:p>
          <a:p>
            <a:r>
              <a:rPr lang="en-US" b="1" dirty="0">
                <a:latin typeface="Calibri" panose="020F0502020204030204" pitchFamily="34" charset="0"/>
                <a:ea typeface="Calibri" panose="020F0502020204030204" pitchFamily="34" charset="0"/>
                <a:cs typeface="Calibri" panose="020F0502020204030204" pitchFamily="34" charset="0"/>
              </a:rPr>
              <a:t>Standard Deviation: 65.37</a:t>
            </a:r>
            <a:endParaRPr lang="en-IN" b="1" dirty="0">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BE9A496-8EBD-561B-225F-B3134A45C4D8}"/>
              </a:ext>
            </a:extLst>
          </p:cNvPr>
          <p:cNvSpPr txBox="1"/>
          <p:nvPr/>
        </p:nvSpPr>
        <p:spPr>
          <a:xfrm>
            <a:off x="6744072" y="2708920"/>
            <a:ext cx="3888432" cy="1785104"/>
          </a:xfrm>
          <a:prstGeom prst="rect">
            <a:avLst/>
          </a:prstGeom>
          <a:noFill/>
        </p:spPr>
        <p:txBody>
          <a:bodyPr wrap="square" rtlCol="0">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Median: 56 (Middle Value )</a:t>
            </a:r>
          </a:p>
          <a:p>
            <a:endParaRPr lang="en-US" b="1" dirty="0">
              <a:latin typeface="Calibri" panose="020F0502020204030204" pitchFamily="34" charset="0"/>
              <a:ea typeface="Calibri" panose="020F0502020204030204" pitchFamily="34" charset="0"/>
              <a:cs typeface="Calibri" panose="020F0502020204030204" pitchFamily="34" charset="0"/>
            </a:endParaRPr>
          </a:p>
          <a:p>
            <a:endParaRPr lang="en-US" b="1" dirty="0">
              <a:latin typeface="Calibri" panose="020F0502020204030204" pitchFamily="34" charset="0"/>
              <a:ea typeface="Calibri" panose="020F0502020204030204" pitchFamily="34" charset="0"/>
              <a:cs typeface="Calibri" panose="020F0502020204030204" pitchFamily="34" charset="0"/>
            </a:endParaRPr>
          </a:p>
          <a:p>
            <a:r>
              <a:rPr lang="en-US" b="1" dirty="0">
                <a:latin typeface="Calibri" panose="020F0502020204030204" pitchFamily="34" charset="0"/>
                <a:ea typeface="Calibri" panose="020F0502020204030204" pitchFamily="34" charset="0"/>
                <a:cs typeface="Calibri" panose="020F0502020204030204" pitchFamily="34" charset="0"/>
              </a:rPr>
              <a:t>Interquartile Range: </a:t>
            </a:r>
          </a:p>
          <a:p>
            <a:r>
              <a:rPr lang="en-US" b="1" dirty="0">
                <a:latin typeface="Calibri" panose="020F0502020204030204" pitchFamily="34" charset="0"/>
                <a:ea typeface="Calibri" panose="020F0502020204030204" pitchFamily="34" charset="0"/>
                <a:cs typeface="Calibri" panose="020F0502020204030204" pitchFamily="34" charset="0"/>
              </a:rPr>
              <a:t>Q1 = 50	Q3 = 60+75 / 2 = 67.5</a:t>
            </a:r>
          </a:p>
          <a:p>
            <a:r>
              <a:rPr lang="en-US" b="1" dirty="0">
                <a:latin typeface="Calibri" panose="020F0502020204030204" pitchFamily="34" charset="0"/>
                <a:ea typeface="Calibri" panose="020F0502020204030204" pitchFamily="34" charset="0"/>
                <a:cs typeface="Calibri" panose="020F0502020204030204" pitchFamily="34" charset="0"/>
              </a:rPr>
              <a:t>Q3- Q1 = 67.5 – 50 =</a:t>
            </a:r>
            <a:r>
              <a:rPr lang="en-US" sz="2000" b="1" dirty="0">
                <a:solidFill>
                  <a:srgbClr val="00B050"/>
                </a:solidFill>
                <a:latin typeface="Calibri" panose="020F0502020204030204" pitchFamily="34" charset="0"/>
                <a:ea typeface="Calibri" panose="020F0502020204030204" pitchFamily="34" charset="0"/>
                <a:cs typeface="Calibri" panose="020F0502020204030204" pitchFamily="34" charset="0"/>
              </a:rPr>
              <a:t> 17.5 </a:t>
            </a:r>
            <a:endParaRPr lang="en-IN" sz="2000" b="1" dirty="0">
              <a:solidFill>
                <a:srgbClr val="00B050"/>
              </a:solidFill>
              <a:latin typeface="Calibri" panose="020F0502020204030204" pitchFamily="34" charset="0"/>
              <a:ea typeface="Calibri" panose="020F0502020204030204" pitchFamily="34" charset="0"/>
              <a:cs typeface="Calibri" panose="020F0502020204030204" pitchFamily="34" charset="0"/>
            </a:endParaRPr>
          </a:p>
        </p:txBody>
      </p:sp>
      <p:grpSp>
        <p:nvGrpSpPr>
          <p:cNvPr id="6" name="Group 5">
            <a:extLst>
              <a:ext uri="{FF2B5EF4-FFF2-40B4-BE49-F238E27FC236}">
                <a16:creationId xmlns:a16="http://schemas.microsoft.com/office/drawing/2014/main" id="{C9CD1A5F-F01E-8FD3-88BE-104025293F2F}"/>
              </a:ext>
            </a:extLst>
          </p:cNvPr>
          <p:cNvGrpSpPr/>
          <p:nvPr/>
        </p:nvGrpSpPr>
        <p:grpSpPr>
          <a:xfrm>
            <a:off x="911424" y="4494088"/>
            <a:ext cx="8784595" cy="2046287"/>
            <a:chOff x="911424" y="4494088"/>
            <a:chExt cx="8784595" cy="2046287"/>
          </a:xfrm>
        </p:grpSpPr>
        <p:grpSp>
          <p:nvGrpSpPr>
            <p:cNvPr id="7" name="Group 6">
              <a:extLst>
                <a:ext uri="{FF2B5EF4-FFF2-40B4-BE49-F238E27FC236}">
                  <a16:creationId xmlns:a16="http://schemas.microsoft.com/office/drawing/2014/main" id="{8B4AB41D-CBFF-CBD8-8410-277E4AEB32AE}"/>
                </a:ext>
              </a:extLst>
            </p:cNvPr>
            <p:cNvGrpSpPr/>
            <p:nvPr/>
          </p:nvGrpSpPr>
          <p:grpSpPr>
            <a:xfrm>
              <a:off x="911424" y="4494088"/>
              <a:ext cx="8784595" cy="2046287"/>
              <a:chOff x="911805" y="4485311"/>
              <a:chExt cx="8784595" cy="2046287"/>
            </a:xfrm>
          </p:grpSpPr>
          <p:grpSp>
            <p:nvGrpSpPr>
              <p:cNvPr id="9" name="Group 8">
                <a:extLst>
                  <a:ext uri="{FF2B5EF4-FFF2-40B4-BE49-F238E27FC236}">
                    <a16:creationId xmlns:a16="http://schemas.microsoft.com/office/drawing/2014/main" id="{4D265F76-3173-86D7-BF60-5382DAD4B675}"/>
                  </a:ext>
                </a:extLst>
              </p:cNvPr>
              <p:cNvGrpSpPr/>
              <p:nvPr/>
            </p:nvGrpSpPr>
            <p:grpSpPr>
              <a:xfrm>
                <a:off x="911805" y="4485311"/>
                <a:ext cx="8784595" cy="2046287"/>
                <a:chOff x="911805" y="1508215"/>
                <a:chExt cx="8784595" cy="2046287"/>
              </a:xfrm>
            </p:grpSpPr>
            <p:grpSp>
              <p:nvGrpSpPr>
                <p:cNvPr id="11" name="Group 10">
                  <a:extLst>
                    <a:ext uri="{FF2B5EF4-FFF2-40B4-BE49-F238E27FC236}">
                      <a16:creationId xmlns:a16="http://schemas.microsoft.com/office/drawing/2014/main" id="{65576891-31D2-E777-5EC5-4A21BB0FCE61}"/>
                    </a:ext>
                  </a:extLst>
                </p:cNvPr>
                <p:cNvGrpSpPr/>
                <p:nvPr/>
              </p:nvGrpSpPr>
              <p:grpSpPr>
                <a:xfrm>
                  <a:off x="1055440" y="2708920"/>
                  <a:ext cx="8640960" cy="369064"/>
                  <a:chOff x="1055440" y="2708920"/>
                  <a:chExt cx="8640960" cy="369064"/>
                </a:xfrm>
              </p:grpSpPr>
              <p:cxnSp>
                <p:nvCxnSpPr>
                  <p:cNvPr id="20" name="Straight Connector 19">
                    <a:extLst>
                      <a:ext uri="{FF2B5EF4-FFF2-40B4-BE49-F238E27FC236}">
                        <a16:creationId xmlns:a16="http://schemas.microsoft.com/office/drawing/2014/main" id="{49325455-B02D-46E3-C9DF-25929541567B}"/>
                      </a:ext>
                    </a:extLst>
                  </p:cNvPr>
                  <p:cNvCxnSpPr/>
                  <p:nvPr/>
                </p:nvCxnSpPr>
                <p:spPr>
                  <a:xfrm>
                    <a:off x="1055440" y="2924944"/>
                    <a:ext cx="864096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E905E94-4F8D-6F51-4A3B-FC8523550D19}"/>
                      </a:ext>
                    </a:extLst>
                  </p:cNvPr>
                  <p:cNvCxnSpPr/>
                  <p:nvPr/>
                </p:nvCxnSpPr>
                <p:spPr>
                  <a:xfrm>
                    <a:off x="2495600" y="2708920"/>
                    <a:ext cx="0" cy="3600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A4D3B22-7E26-FA47-9BAC-1971518BF6CD}"/>
                      </a:ext>
                    </a:extLst>
                  </p:cNvPr>
                  <p:cNvCxnSpPr/>
                  <p:nvPr/>
                </p:nvCxnSpPr>
                <p:spPr>
                  <a:xfrm>
                    <a:off x="3215680" y="2708920"/>
                    <a:ext cx="0" cy="3600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068FD37-994F-01C6-9293-F5C23BF49C24}"/>
                      </a:ext>
                    </a:extLst>
                  </p:cNvPr>
                  <p:cNvCxnSpPr/>
                  <p:nvPr/>
                </p:nvCxnSpPr>
                <p:spPr>
                  <a:xfrm>
                    <a:off x="3935760" y="2708920"/>
                    <a:ext cx="0" cy="3600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77FB0B6-D4C8-82B7-FD53-991E1FAC44DF}"/>
                      </a:ext>
                    </a:extLst>
                  </p:cNvPr>
                  <p:cNvCxnSpPr/>
                  <p:nvPr/>
                </p:nvCxnSpPr>
                <p:spPr>
                  <a:xfrm>
                    <a:off x="4655840" y="2717944"/>
                    <a:ext cx="0" cy="3600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D3773A6-55B1-813E-09A0-AFEAC3AE6B76}"/>
                      </a:ext>
                    </a:extLst>
                  </p:cNvPr>
                  <p:cNvCxnSpPr/>
                  <p:nvPr/>
                </p:nvCxnSpPr>
                <p:spPr>
                  <a:xfrm>
                    <a:off x="5366636" y="2717944"/>
                    <a:ext cx="0" cy="3600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EE097CD-313C-A264-A005-2C7CF556CA4B}"/>
                      </a:ext>
                    </a:extLst>
                  </p:cNvPr>
                  <p:cNvCxnSpPr/>
                  <p:nvPr/>
                </p:nvCxnSpPr>
                <p:spPr>
                  <a:xfrm>
                    <a:off x="8256240" y="2717944"/>
                    <a:ext cx="0" cy="3600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 name="Oval 11">
                  <a:extLst>
                    <a:ext uri="{FF2B5EF4-FFF2-40B4-BE49-F238E27FC236}">
                      <a16:creationId xmlns:a16="http://schemas.microsoft.com/office/drawing/2014/main" id="{F282B786-02F0-7AC3-B8FF-BBCCFA910815}"/>
                    </a:ext>
                  </a:extLst>
                </p:cNvPr>
                <p:cNvSpPr/>
                <p:nvPr/>
              </p:nvSpPr>
              <p:spPr>
                <a:xfrm>
                  <a:off x="2423592" y="2323729"/>
                  <a:ext cx="194320" cy="194320"/>
                </a:xfrm>
                <a:prstGeom prst="ellipse">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13" name="Oval 12">
                  <a:extLst>
                    <a:ext uri="{FF2B5EF4-FFF2-40B4-BE49-F238E27FC236}">
                      <a16:creationId xmlns:a16="http://schemas.microsoft.com/office/drawing/2014/main" id="{E67FD8F7-37C4-E714-3A3A-2E36DAC34020}"/>
                    </a:ext>
                  </a:extLst>
                </p:cNvPr>
                <p:cNvSpPr/>
                <p:nvPr/>
              </p:nvSpPr>
              <p:spPr>
                <a:xfrm>
                  <a:off x="3111269" y="2322005"/>
                  <a:ext cx="194320" cy="194320"/>
                </a:xfrm>
                <a:prstGeom prst="ellipse">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14" name="Oval 13">
                  <a:extLst>
                    <a:ext uri="{FF2B5EF4-FFF2-40B4-BE49-F238E27FC236}">
                      <a16:creationId xmlns:a16="http://schemas.microsoft.com/office/drawing/2014/main" id="{1D2CD57A-E35D-D66D-48AC-2F03F1938B14}"/>
                    </a:ext>
                  </a:extLst>
                </p:cNvPr>
                <p:cNvSpPr/>
                <p:nvPr/>
              </p:nvSpPr>
              <p:spPr>
                <a:xfrm>
                  <a:off x="3111269" y="1915110"/>
                  <a:ext cx="194320" cy="194320"/>
                </a:xfrm>
                <a:prstGeom prst="ellipse">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15" name="Oval 14">
                  <a:extLst>
                    <a:ext uri="{FF2B5EF4-FFF2-40B4-BE49-F238E27FC236}">
                      <a16:creationId xmlns:a16="http://schemas.microsoft.com/office/drawing/2014/main" id="{0B3A3BCF-BC03-8AF7-A3A0-1F82EB241E64}"/>
                    </a:ext>
                  </a:extLst>
                </p:cNvPr>
                <p:cNvSpPr/>
                <p:nvPr/>
              </p:nvSpPr>
              <p:spPr>
                <a:xfrm>
                  <a:off x="3111269" y="1508215"/>
                  <a:ext cx="194320" cy="194320"/>
                </a:xfrm>
                <a:prstGeom prst="ellipse">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16" name="Oval 15">
                  <a:extLst>
                    <a:ext uri="{FF2B5EF4-FFF2-40B4-BE49-F238E27FC236}">
                      <a16:creationId xmlns:a16="http://schemas.microsoft.com/office/drawing/2014/main" id="{D0C83CAD-F96B-BD4A-B6C0-87861C3DE78E}"/>
                    </a:ext>
                  </a:extLst>
                </p:cNvPr>
                <p:cNvSpPr/>
                <p:nvPr/>
              </p:nvSpPr>
              <p:spPr>
                <a:xfrm>
                  <a:off x="3863752" y="2309428"/>
                  <a:ext cx="194320" cy="194320"/>
                </a:xfrm>
                <a:prstGeom prst="ellipse">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17" name="Oval 16">
                  <a:extLst>
                    <a:ext uri="{FF2B5EF4-FFF2-40B4-BE49-F238E27FC236}">
                      <a16:creationId xmlns:a16="http://schemas.microsoft.com/office/drawing/2014/main" id="{5B7B13AE-B193-DAAA-C144-CE1ED9F10550}"/>
                    </a:ext>
                  </a:extLst>
                </p:cNvPr>
                <p:cNvSpPr/>
                <p:nvPr/>
              </p:nvSpPr>
              <p:spPr>
                <a:xfrm>
                  <a:off x="4576581" y="2309428"/>
                  <a:ext cx="194320" cy="194320"/>
                </a:xfrm>
                <a:prstGeom prst="ellipse">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18" name="Oval 17">
                  <a:extLst>
                    <a:ext uri="{FF2B5EF4-FFF2-40B4-BE49-F238E27FC236}">
                      <a16:creationId xmlns:a16="http://schemas.microsoft.com/office/drawing/2014/main" id="{5A397BD9-6C8D-6D26-0391-305D10619ACD}"/>
                    </a:ext>
                  </a:extLst>
                </p:cNvPr>
                <p:cNvSpPr/>
                <p:nvPr/>
              </p:nvSpPr>
              <p:spPr>
                <a:xfrm>
                  <a:off x="5289410" y="2309428"/>
                  <a:ext cx="194320" cy="194320"/>
                </a:xfrm>
                <a:prstGeom prst="ellipse">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19" name="TextBox 18">
                  <a:extLst>
                    <a:ext uri="{FF2B5EF4-FFF2-40B4-BE49-F238E27FC236}">
                      <a16:creationId xmlns:a16="http://schemas.microsoft.com/office/drawing/2014/main" id="{A39ED03D-1992-E204-35E8-66FC3CCBA456}"/>
                    </a:ext>
                  </a:extLst>
                </p:cNvPr>
                <p:cNvSpPr txBox="1"/>
                <p:nvPr/>
              </p:nvSpPr>
              <p:spPr>
                <a:xfrm>
                  <a:off x="911805" y="3154392"/>
                  <a:ext cx="7730001" cy="400110"/>
                </a:xfrm>
                <a:prstGeom prst="rect">
                  <a:avLst/>
                </a:prstGeom>
                <a:noFill/>
              </p:spPr>
              <p:txBody>
                <a:bodyPr wrap="none" rtlCol="0">
                  <a:spAutoFit/>
                </a:bodyPr>
                <a:lstStyle/>
                <a:p>
                  <a:r>
                    <a:rPr lang="en-IN" sz="2000" b="1" dirty="0">
                      <a:latin typeface="Calibri" panose="020F0502020204030204" pitchFamily="34" charset="0"/>
                      <a:ea typeface="Calibri" panose="020F0502020204030204" pitchFamily="34" charset="0"/>
                      <a:cs typeface="Calibri" panose="020F0502020204030204" pitchFamily="34" charset="0"/>
                    </a:rPr>
                    <a:t>0         2           35        50        56        60        75                                             260</a:t>
                  </a:r>
                </a:p>
              </p:txBody>
            </p:sp>
          </p:grpSp>
          <p:sp>
            <p:nvSpPr>
              <p:cNvPr id="10" name="Oval 9">
                <a:extLst>
                  <a:ext uri="{FF2B5EF4-FFF2-40B4-BE49-F238E27FC236}">
                    <a16:creationId xmlns:a16="http://schemas.microsoft.com/office/drawing/2014/main" id="{1D5E5E9A-ED9B-0988-B2C7-EAB76F7F1A71}"/>
                  </a:ext>
                </a:extLst>
              </p:cNvPr>
              <p:cNvSpPr/>
              <p:nvPr/>
            </p:nvSpPr>
            <p:spPr>
              <a:xfrm>
                <a:off x="8133930" y="5299101"/>
                <a:ext cx="194320" cy="194320"/>
              </a:xfrm>
              <a:prstGeom prst="ellipse">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grpSp>
        <p:sp>
          <p:nvSpPr>
            <p:cNvPr id="8" name="Oval 7">
              <a:extLst>
                <a:ext uri="{FF2B5EF4-FFF2-40B4-BE49-F238E27FC236}">
                  <a16:creationId xmlns:a16="http://schemas.microsoft.com/office/drawing/2014/main" id="{E0C22A1E-D05D-723A-760E-7DFD0B17BAA3}"/>
                </a:ext>
              </a:extLst>
            </p:cNvPr>
            <p:cNvSpPr/>
            <p:nvPr/>
          </p:nvSpPr>
          <p:spPr>
            <a:xfrm>
              <a:off x="4576581" y="4871870"/>
              <a:ext cx="194320" cy="194320"/>
            </a:xfrm>
            <a:prstGeom prst="ellipse">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1071239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wipe(left)">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wipe(left)">
                                      <p:cBhvr>
                                        <p:cTn id="27" dur="500"/>
                                        <p:tgtEl>
                                          <p:spTgt spid="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Effect transition="in" filter="wipe(left)">
                                      <p:cBhvr>
                                        <p:cTn id="32" dur="500"/>
                                        <p:tgtEl>
                                          <p:spTgt spid="5">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Effect transition="in" filter="wipe(left)">
                                      <p:cBhvr>
                                        <p:cTn id="37" dur="500"/>
                                        <p:tgtEl>
                                          <p:spTgt spid="5">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wipe(left)">
                                      <p:cBhvr>
                                        <p:cTn id="42" dur="500"/>
                                        <p:tgtEl>
                                          <p:spTgt spid="5">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left)">
                                      <p:cBhvr>
                                        <p:cTn id="4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build="p"/>
      <p:bldP spid="5"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A9C9004-4C36-1095-BEC4-A10F60B9A732}"/>
              </a:ext>
            </a:extLst>
          </p:cNvPr>
          <p:cNvPicPr>
            <a:picLocks noChangeAspect="1"/>
          </p:cNvPicPr>
          <p:nvPr/>
        </p:nvPicPr>
        <p:blipFill>
          <a:blip r:embed="rId2"/>
          <a:stretch>
            <a:fillRect/>
          </a:stretch>
        </p:blipFill>
        <p:spPr>
          <a:xfrm>
            <a:off x="1631504" y="771340"/>
            <a:ext cx="8784976" cy="2667000"/>
          </a:xfrm>
          <a:prstGeom prst="rect">
            <a:avLst/>
          </a:prstGeom>
        </p:spPr>
      </p:pic>
      <p:sp>
        <p:nvSpPr>
          <p:cNvPr id="3" name="TextBox 2">
            <a:extLst>
              <a:ext uri="{FF2B5EF4-FFF2-40B4-BE49-F238E27FC236}">
                <a16:creationId xmlns:a16="http://schemas.microsoft.com/office/drawing/2014/main" id="{AD2583E6-77C0-51BF-0B67-E234E0993D34}"/>
              </a:ext>
            </a:extLst>
          </p:cNvPr>
          <p:cNvSpPr txBox="1"/>
          <p:nvPr/>
        </p:nvSpPr>
        <p:spPr>
          <a:xfrm>
            <a:off x="1660103" y="3785325"/>
            <a:ext cx="8612361" cy="1323439"/>
          </a:xfrm>
          <a:prstGeom prst="rect">
            <a:avLst/>
          </a:prstGeom>
          <a:noFill/>
        </p:spPr>
        <p:txBody>
          <a:bodyPr wrap="square">
            <a:spAutoFit/>
          </a:bodyPr>
          <a:lstStyle/>
          <a:p>
            <a:r>
              <a:rPr lang="en-US" sz="2000" b="0"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In statistics</a:t>
            </a:r>
            <a:r>
              <a:rPr lang="en-US" sz="2000" b="0" i="0" dirty="0">
                <a:solidFill>
                  <a:srgbClr val="00B050"/>
                </a:solidFill>
                <a:effectLst/>
                <a:latin typeface="Calibri" panose="020F0502020204030204" pitchFamily="34" charset="0"/>
                <a:ea typeface="Calibri" panose="020F0502020204030204" pitchFamily="34" charset="0"/>
                <a:cs typeface="Calibri" panose="020F0502020204030204" pitchFamily="34" charset="0"/>
              </a:rPr>
              <a:t>, Bessel's correction </a:t>
            </a:r>
            <a:r>
              <a:rPr lang="en-US" sz="2000" b="0"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is the use of </a:t>
            </a:r>
            <a:r>
              <a:rPr lang="en-US" sz="2000" b="1"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n − 1 instead</a:t>
            </a:r>
            <a:r>
              <a:rPr lang="en-US" sz="2000" b="0"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 of </a:t>
            </a:r>
            <a:r>
              <a:rPr lang="en-US" sz="2000" b="1"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n </a:t>
            </a:r>
            <a:r>
              <a:rPr lang="en-US" sz="2000" b="0"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in the formula for the </a:t>
            </a:r>
            <a:r>
              <a:rPr lang="en-US" sz="2000" b="1"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sample variance </a:t>
            </a:r>
            <a:r>
              <a:rPr lang="en-US" sz="2000" b="0"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and sample </a:t>
            </a:r>
            <a:r>
              <a:rPr lang="en-US" sz="2000" b="1"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standard deviation</a:t>
            </a:r>
            <a:r>
              <a:rPr lang="en-US" sz="2000" b="0"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 where n is the number of observations in a sample. </a:t>
            </a:r>
            <a:r>
              <a:rPr lang="en-US" sz="2000" b="1" i="0" dirty="0">
                <a:solidFill>
                  <a:srgbClr val="202124"/>
                </a:solidFill>
                <a:effectLst/>
                <a:latin typeface="Calibri" panose="020F0502020204030204" pitchFamily="34" charset="0"/>
                <a:ea typeface="Calibri" panose="020F0502020204030204" pitchFamily="34" charset="0"/>
                <a:cs typeface="Calibri" panose="020F0502020204030204" pitchFamily="34" charset="0"/>
              </a:rPr>
              <a:t>This method corrects the bias in the estimation of the population variance.</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4435201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41B0588-AA16-0435-535C-B814675AA7C1}"/>
              </a:ext>
            </a:extLst>
          </p:cNvPr>
          <p:cNvGrpSpPr/>
          <p:nvPr/>
        </p:nvGrpSpPr>
        <p:grpSpPr>
          <a:xfrm>
            <a:off x="7663872" y="1340767"/>
            <a:ext cx="4420583" cy="4685121"/>
            <a:chOff x="414779" y="1074656"/>
            <a:chExt cx="4420583" cy="4685121"/>
          </a:xfrm>
          <a:solidFill>
            <a:srgbClr val="00B0F0"/>
          </a:solidFill>
        </p:grpSpPr>
        <p:sp>
          <p:nvSpPr>
            <p:cNvPr id="3" name="Freeform: Shape 2">
              <a:extLst>
                <a:ext uri="{FF2B5EF4-FFF2-40B4-BE49-F238E27FC236}">
                  <a16:creationId xmlns:a16="http://schemas.microsoft.com/office/drawing/2014/main" id="{BCFF3A8C-255C-1034-143E-F53BAB5BDA49}"/>
                </a:ext>
              </a:extLst>
            </p:cNvPr>
            <p:cNvSpPr/>
            <p:nvPr/>
          </p:nvSpPr>
          <p:spPr>
            <a:xfrm>
              <a:off x="414779" y="1074656"/>
              <a:ext cx="4420583" cy="4685121"/>
            </a:xfrm>
            <a:custGeom>
              <a:avLst/>
              <a:gdLst>
                <a:gd name="connsiteX0" fmla="*/ 282805 w 4420583"/>
                <a:gd name="connsiteY0" fmla="*/ 1131216 h 4685121"/>
                <a:gd name="connsiteX1" fmla="*/ 245097 w 4420583"/>
                <a:gd name="connsiteY1" fmla="*/ 1055802 h 4685121"/>
                <a:gd name="connsiteX2" fmla="*/ 235670 w 4420583"/>
                <a:gd name="connsiteY2" fmla="*/ 980387 h 4685121"/>
                <a:gd name="connsiteX3" fmla="*/ 226244 w 4420583"/>
                <a:gd name="connsiteY3" fmla="*/ 838985 h 4685121"/>
                <a:gd name="connsiteX4" fmla="*/ 245097 w 4420583"/>
                <a:gd name="connsiteY4" fmla="*/ 641022 h 4685121"/>
                <a:gd name="connsiteX5" fmla="*/ 273378 w 4420583"/>
                <a:gd name="connsiteY5" fmla="*/ 612742 h 4685121"/>
                <a:gd name="connsiteX6" fmla="*/ 311085 w 4420583"/>
                <a:gd name="connsiteY6" fmla="*/ 546754 h 4685121"/>
                <a:gd name="connsiteX7" fmla="*/ 377073 w 4420583"/>
                <a:gd name="connsiteY7" fmla="*/ 480767 h 4685121"/>
                <a:gd name="connsiteX8" fmla="*/ 452487 w 4420583"/>
                <a:gd name="connsiteY8" fmla="*/ 395925 h 4685121"/>
                <a:gd name="connsiteX9" fmla="*/ 490194 w 4420583"/>
                <a:gd name="connsiteY9" fmla="*/ 367645 h 4685121"/>
                <a:gd name="connsiteX10" fmla="*/ 565609 w 4420583"/>
                <a:gd name="connsiteY10" fmla="*/ 311084 h 4685121"/>
                <a:gd name="connsiteX11" fmla="*/ 612743 w 4420583"/>
                <a:gd name="connsiteY11" fmla="*/ 273377 h 4685121"/>
                <a:gd name="connsiteX12" fmla="*/ 669303 w 4420583"/>
                <a:gd name="connsiteY12" fmla="*/ 235670 h 4685121"/>
                <a:gd name="connsiteX13" fmla="*/ 716437 w 4420583"/>
                <a:gd name="connsiteY13" fmla="*/ 216816 h 4685121"/>
                <a:gd name="connsiteX14" fmla="*/ 763572 w 4420583"/>
                <a:gd name="connsiteY14" fmla="*/ 188536 h 4685121"/>
                <a:gd name="connsiteX15" fmla="*/ 838986 w 4420583"/>
                <a:gd name="connsiteY15" fmla="*/ 141402 h 4685121"/>
                <a:gd name="connsiteX16" fmla="*/ 895547 w 4420583"/>
                <a:gd name="connsiteY16" fmla="*/ 122548 h 4685121"/>
                <a:gd name="connsiteX17" fmla="*/ 961534 w 4420583"/>
                <a:gd name="connsiteY17" fmla="*/ 94268 h 4685121"/>
                <a:gd name="connsiteX18" fmla="*/ 1008668 w 4420583"/>
                <a:gd name="connsiteY18" fmla="*/ 75414 h 4685121"/>
                <a:gd name="connsiteX19" fmla="*/ 1046376 w 4420583"/>
                <a:gd name="connsiteY19" fmla="*/ 65987 h 4685121"/>
                <a:gd name="connsiteX20" fmla="*/ 1084083 w 4420583"/>
                <a:gd name="connsiteY20" fmla="*/ 47134 h 4685121"/>
                <a:gd name="connsiteX21" fmla="*/ 1140644 w 4420583"/>
                <a:gd name="connsiteY21" fmla="*/ 28280 h 4685121"/>
                <a:gd name="connsiteX22" fmla="*/ 1168924 w 4420583"/>
                <a:gd name="connsiteY22" fmla="*/ 18853 h 4685121"/>
                <a:gd name="connsiteX23" fmla="*/ 1244339 w 4420583"/>
                <a:gd name="connsiteY23" fmla="*/ 0 h 4685121"/>
                <a:gd name="connsiteX24" fmla="*/ 1611984 w 4420583"/>
                <a:gd name="connsiteY24" fmla="*/ 9426 h 4685121"/>
                <a:gd name="connsiteX25" fmla="*/ 1649691 w 4420583"/>
                <a:gd name="connsiteY25" fmla="*/ 18853 h 4685121"/>
                <a:gd name="connsiteX26" fmla="*/ 1715679 w 4420583"/>
                <a:gd name="connsiteY26" fmla="*/ 65987 h 4685121"/>
                <a:gd name="connsiteX27" fmla="*/ 1743959 w 4420583"/>
                <a:gd name="connsiteY27" fmla="*/ 75414 h 4685121"/>
                <a:gd name="connsiteX28" fmla="*/ 1875934 w 4420583"/>
                <a:gd name="connsiteY28" fmla="*/ 150829 h 4685121"/>
                <a:gd name="connsiteX29" fmla="*/ 1913642 w 4420583"/>
                <a:gd name="connsiteY29" fmla="*/ 197963 h 4685121"/>
                <a:gd name="connsiteX30" fmla="*/ 1941922 w 4420583"/>
                <a:gd name="connsiteY30" fmla="*/ 226243 h 4685121"/>
                <a:gd name="connsiteX31" fmla="*/ 1998483 w 4420583"/>
                <a:gd name="connsiteY31" fmla="*/ 301657 h 4685121"/>
                <a:gd name="connsiteX32" fmla="*/ 2026763 w 4420583"/>
                <a:gd name="connsiteY32" fmla="*/ 339365 h 4685121"/>
                <a:gd name="connsiteX33" fmla="*/ 2055044 w 4420583"/>
                <a:gd name="connsiteY33" fmla="*/ 358218 h 4685121"/>
                <a:gd name="connsiteX34" fmla="*/ 2073897 w 4420583"/>
                <a:gd name="connsiteY34" fmla="*/ 386499 h 4685121"/>
                <a:gd name="connsiteX35" fmla="*/ 2168165 w 4420583"/>
                <a:gd name="connsiteY35" fmla="*/ 452486 h 4685121"/>
                <a:gd name="connsiteX36" fmla="*/ 2243580 w 4420583"/>
                <a:gd name="connsiteY36" fmla="*/ 471340 h 4685121"/>
                <a:gd name="connsiteX37" fmla="*/ 2375555 w 4420583"/>
                <a:gd name="connsiteY37" fmla="*/ 499620 h 4685121"/>
                <a:gd name="connsiteX38" fmla="*/ 2469823 w 4420583"/>
                <a:gd name="connsiteY38" fmla="*/ 518474 h 4685121"/>
                <a:gd name="connsiteX39" fmla="*/ 2573518 w 4420583"/>
                <a:gd name="connsiteY39" fmla="*/ 537328 h 4685121"/>
                <a:gd name="connsiteX40" fmla="*/ 2639506 w 4420583"/>
                <a:gd name="connsiteY40" fmla="*/ 546754 h 4685121"/>
                <a:gd name="connsiteX41" fmla="*/ 2677213 w 4420583"/>
                <a:gd name="connsiteY41" fmla="*/ 556181 h 4685121"/>
                <a:gd name="connsiteX42" fmla="*/ 2856322 w 4420583"/>
                <a:gd name="connsiteY42" fmla="*/ 565608 h 4685121"/>
                <a:gd name="connsiteX43" fmla="*/ 3516198 w 4420583"/>
                <a:gd name="connsiteY43" fmla="*/ 584462 h 4685121"/>
                <a:gd name="connsiteX44" fmla="*/ 3572759 w 4420583"/>
                <a:gd name="connsiteY44" fmla="*/ 593888 h 4685121"/>
                <a:gd name="connsiteX45" fmla="*/ 3610466 w 4420583"/>
                <a:gd name="connsiteY45" fmla="*/ 612742 h 4685121"/>
                <a:gd name="connsiteX46" fmla="*/ 3676454 w 4420583"/>
                <a:gd name="connsiteY46" fmla="*/ 631596 h 4685121"/>
                <a:gd name="connsiteX47" fmla="*/ 3723588 w 4420583"/>
                <a:gd name="connsiteY47" fmla="*/ 659876 h 4685121"/>
                <a:gd name="connsiteX48" fmla="*/ 3751868 w 4420583"/>
                <a:gd name="connsiteY48" fmla="*/ 669303 h 4685121"/>
                <a:gd name="connsiteX49" fmla="*/ 3808429 w 4420583"/>
                <a:gd name="connsiteY49" fmla="*/ 697583 h 4685121"/>
                <a:gd name="connsiteX50" fmla="*/ 3836710 w 4420583"/>
                <a:gd name="connsiteY50" fmla="*/ 725864 h 4685121"/>
                <a:gd name="connsiteX51" fmla="*/ 3949831 w 4420583"/>
                <a:gd name="connsiteY51" fmla="*/ 810705 h 4685121"/>
                <a:gd name="connsiteX52" fmla="*/ 4015819 w 4420583"/>
                <a:gd name="connsiteY52" fmla="*/ 876692 h 4685121"/>
                <a:gd name="connsiteX53" fmla="*/ 4053526 w 4420583"/>
                <a:gd name="connsiteY53" fmla="*/ 952107 h 4685121"/>
                <a:gd name="connsiteX54" fmla="*/ 4072380 w 4420583"/>
                <a:gd name="connsiteY54" fmla="*/ 989814 h 4685121"/>
                <a:gd name="connsiteX55" fmla="*/ 4110087 w 4420583"/>
                <a:gd name="connsiteY55" fmla="*/ 1055802 h 4685121"/>
                <a:gd name="connsiteX56" fmla="*/ 4119514 w 4420583"/>
                <a:gd name="connsiteY56" fmla="*/ 1084082 h 4685121"/>
                <a:gd name="connsiteX57" fmla="*/ 4157221 w 4420583"/>
                <a:gd name="connsiteY57" fmla="*/ 1168923 h 4685121"/>
                <a:gd name="connsiteX58" fmla="*/ 4166648 w 4420583"/>
                <a:gd name="connsiteY58" fmla="*/ 1206631 h 4685121"/>
                <a:gd name="connsiteX59" fmla="*/ 4185501 w 4420583"/>
                <a:gd name="connsiteY59" fmla="*/ 1263191 h 4685121"/>
                <a:gd name="connsiteX60" fmla="*/ 4213782 w 4420583"/>
                <a:gd name="connsiteY60" fmla="*/ 1366886 h 4685121"/>
                <a:gd name="connsiteX61" fmla="*/ 4204355 w 4420583"/>
                <a:gd name="connsiteY61" fmla="*/ 1574276 h 4685121"/>
                <a:gd name="connsiteX62" fmla="*/ 4176075 w 4420583"/>
                <a:gd name="connsiteY62" fmla="*/ 1621410 h 4685121"/>
                <a:gd name="connsiteX63" fmla="*/ 4110087 w 4420583"/>
                <a:gd name="connsiteY63" fmla="*/ 1687398 h 4685121"/>
                <a:gd name="connsiteX64" fmla="*/ 4081807 w 4420583"/>
                <a:gd name="connsiteY64" fmla="*/ 1715678 h 4685121"/>
                <a:gd name="connsiteX65" fmla="*/ 4062953 w 4420583"/>
                <a:gd name="connsiteY65" fmla="*/ 1743958 h 4685121"/>
                <a:gd name="connsiteX66" fmla="*/ 4072380 w 4420583"/>
                <a:gd name="connsiteY66" fmla="*/ 1885360 h 4685121"/>
                <a:gd name="connsiteX67" fmla="*/ 4166648 w 4420583"/>
                <a:gd name="connsiteY67" fmla="*/ 1998482 h 4685121"/>
                <a:gd name="connsiteX68" fmla="*/ 4223209 w 4420583"/>
                <a:gd name="connsiteY68" fmla="*/ 2064470 h 4685121"/>
                <a:gd name="connsiteX69" fmla="*/ 4242062 w 4420583"/>
                <a:gd name="connsiteY69" fmla="*/ 2092750 h 4685121"/>
                <a:gd name="connsiteX70" fmla="*/ 4279769 w 4420583"/>
                <a:gd name="connsiteY70" fmla="*/ 2130457 h 4685121"/>
                <a:gd name="connsiteX71" fmla="*/ 4308050 w 4420583"/>
                <a:gd name="connsiteY71" fmla="*/ 2168165 h 4685121"/>
                <a:gd name="connsiteX72" fmla="*/ 4336330 w 4420583"/>
                <a:gd name="connsiteY72" fmla="*/ 2196445 h 4685121"/>
                <a:gd name="connsiteX73" fmla="*/ 4374037 w 4420583"/>
                <a:gd name="connsiteY73" fmla="*/ 2262433 h 4685121"/>
                <a:gd name="connsiteX74" fmla="*/ 4383464 w 4420583"/>
                <a:gd name="connsiteY74" fmla="*/ 2300140 h 4685121"/>
                <a:gd name="connsiteX75" fmla="*/ 4402318 w 4420583"/>
                <a:gd name="connsiteY75" fmla="*/ 2328420 h 4685121"/>
                <a:gd name="connsiteX76" fmla="*/ 4392891 w 4420583"/>
                <a:gd name="connsiteY76" fmla="*/ 2677212 h 4685121"/>
                <a:gd name="connsiteX77" fmla="*/ 4383464 w 4420583"/>
                <a:gd name="connsiteY77" fmla="*/ 2733773 h 4685121"/>
                <a:gd name="connsiteX78" fmla="*/ 4364611 w 4420583"/>
                <a:gd name="connsiteY78" fmla="*/ 2771480 h 4685121"/>
                <a:gd name="connsiteX79" fmla="*/ 4355184 w 4420583"/>
                <a:gd name="connsiteY79" fmla="*/ 2809187 h 4685121"/>
                <a:gd name="connsiteX80" fmla="*/ 4336330 w 4420583"/>
                <a:gd name="connsiteY80" fmla="*/ 2856321 h 4685121"/>
                <a:gd name="connsiteX81" fmla="*/ 4326903 w 4420583"/>
                <a:gd name="connsiteY81" fmla="*/ 2884602 h 4685121"/>
                <a:gd name="connsiteX82" fmla="*/ 4317477 w 4420583"/>
                <a:gd name="connsiteY82" fmla="*/ 2922309 h 4685121"/>
                <a:gd name="connsiteX83" fmla="*/ 4298623 w 4420583"/>
                <a:gd name="connsiteY83" fmla="*/ 2950589 h 4685121"/>
                <a:gd name="connsiteX84" fmla="*/ 4289196 w 4420583"/>
                <a:gd name="connsiteY84" fmla="*/ 2988297 h 4685121"/>
                <a:gd name="connsiteX85" fmla="*/ 4213782 w 4420583"/>
                <a:gd name="connsiteY85" fmla="*/ 3073138 h 4685121"/>
                <a:gd name="connsiteX86" fmla="*/ 4185501 w 4420583"/>
                <a:gd name="connsiteY86" fmla="*/ 3120272 h 4685121"/>
                <a:gd name="connsiteX87" fmla="*/ 4100660 w 4420583"/>
                <a:gd name="connsiteY87" fmla="*/ 3195686 h 4685121"/>
                <a:gd name="connsiteX88" fmla="*/ 4072380 w 4420583"/>
                <a:gd name="connsiteY88" fmla="*/ 3223967 h 4685121"/>
                <a:gd name="connsiteX89" fmla="*/ 4034673 w 4420583"/>
                <a:gd name="connsiteY89" fmla="*/ 3242820 h 4685121"/>
                <a:gd name="connsiteX90" fmla="*/ 3893270 w 4420583"/>
                <a:gd name="connsiteY90" fmla="*/ 3346515 h 4685121"/>
                <a:gd name="connsiteX91" fmla="*/ 3780149 w 4420583"/>
                <a:gd name="connsiteY91" fmla="*/ 3412503 h 4685121"/>
                <a:gd name="connsiteX92" fmla="*/ 3733015 w 4420583"/>
                <a:gd name="connsiteY92" fmla="*/ 3431356 h 4685121"/>
                <a:gd name="connsiteX93" fmla="*/ 3638747 w 4420583"/>
                <a:gd name="connsiteY93" fmla="*/ 3487917 h 4685121"/>
                <a:gd name="connsiteX94" fmla="*/ 3582186 w 4420583"/>
                <a:gd name="connsiteY94" fmla="*/ 3506771 h 4685121"/>
                <a:gd name="connsiteX95" fmla="*/ 3553906 w 4420583"/>
                <a:gd name="connsiteY95" fmla="*/ 3525624 h 4685121"/>
                <a:gd name="connsiteX96" fmla="*/ 3525625 w 4420583"/>
                <a:gd name="connsiteY96" fmla="*/ 3535051 h 4685121"/>
                <a:gd name="connsiteX97" fmla="*/ 3478491 w 4420583"/>
                <a:gd name="connsiteY97" fmla="*/ 3563332 h 4685121"/>
                <a:gd name="connsiteX98" fmla="*/ 3450211 w 4420583"/>
                <a:gd name="connsiteY98" fmla="*/ 3572758 h 4685121"/>
                <a:gd name="connsiteX99" fmla="*/ 3412503 w 4420583"/>
                <a:gd name="connsiteY99" fmla="*/ 3591612 h 4685121"/>
                <a:gd name="connsiteX100" fmla="*/ 3384223 w 4420583"/>
                <a:gd name="connsiteY100" fmla="*/ 3601039 h 4685121"/>
                <a:gd name="connsiteX101" fmla="*/ 3271101 w 4420583"/>
                <a:gd name="connsiteY101" fmla="*/ 3648173 h 4685121"/>
                <a:gd name="connsiteX102" fmla="*/ 3195687 w 4420583"/>
                <a:gd name="connsiteY102" fmla="*/ 3657600 h 4685121"/>
                <a:gd name="connsiteX103" fmla="*/ 3044858 w 4420583"/>
                <a:gd name="connsiteY103" fmla="*/ 3695307 h 4685121"/>
                <a:gd name="connsiteX104" fmla="*/ 3007151 w 4420583"/>
                <a:gd name="connsiteY104" fmla="*/ 3704734 h 4685121"/>
                <a:gd name="connsiteX105" fmla="*/ 2875176 w 4420583"/>
                <a:gd name="connsiteY105" fmla="*/ 3714160 h 4685121"/>
                <a:gd name="connsiteX106" fmla="*/ 2818615 w 4420583"/>
                <a:gd name="connsiteY106" fmla="*/ 3723587 h 4685121"/>
                <a:gd name="connsiteX107" fmla="*/ 2771481 w 4420583"/>
                <a:gd name="connsiteY107" fmla="*/ 3733014 h 4685121"/>
                <a:gd name="connsiteX108" fmla="*/ 2677213 w 4420583"/>
                <a:gd name="connsiteY108" fmla="*/ 3742441 h 4685121"/>
                <a:gd name="connsiteX109" fmla="*/ 2648932 w 4420583"/>
                <a:gd name="connsiteY109" fmla="*/ 3761295 h 4685121"/>
                <a:gd name="connsiteX110" fmla="*/ 2601798 w 4420583"/>
                <a:gd name="connsiteY110" fmla="*/ 3770721 h 4685121"/>
                <a:gd name="connsiteX111" fmla="*/ 2545237 w 4420583"/>
                <a:gd name="connsiteY111" fmla="*/ 3827282 h 4685121"/>
                <a:gd name="connsiteX112" fmla="*/ 2516957 w 4420583"/>
                <a:gd name="connsiteY112" fmla="*/ 3921550 h 4685121"/>
                <a:gd name="connsiteX113" fmla="*/ 2479250 w 4420583"/>
                <a:gd name="connsiteY113" fmla="*/ 3987538 h 4685121"/>
                <a:gd name="connsiteX114" fmla="*/ 2450969 w 4420583"/>
                <a:gd name="connsiteY114" fmla="*/ 4044099 h 4685121"/>
                <a:gd name="connsiteX115" fmla="*/ 2422689 w 4420583"/>
                <a:gd name="connsiteY115" fmla="*/ 4091233 h 4685121"/>
                <a:gd name="connsiteX116" fmla="*/ 2394409 w 4420583"/>
                <a:gd name="connsiteY116" fmla="*/ 4147793 h 4685121"/>
                <a:gd name="connsiteX117" fmla="*/ 2366128 w 4420583"/>
                <a:gd name="connsiteY117" fmla="*/ 4194928 h 4685121"/>
                <a:gd name="connsiteX118" fmla="*/ 2347275 w 4420583"/>
                <a:gd name="connsiteY118" fmla="*/ 4232635 h 4685121"/>
                <a:gd name="connsiteX119" fmla="*/ 2337848 w 4420583"/>
                <a:gd name="connsiteY119" fmla="*/ 4270342 h 4685121"/>
                <a:gd name="connsiteX120" fmla="*/ 2290714 w 4420583"/>
                <a:gd name="connsiteY120" fmla="*/ 4308049 h 4685121"/>
                <a:gd name="connsiteX121" fmla="*/ 2281287 w 4420583"/>
                <a:gd name="connsiteY121" fmla="*/ 4364610 h 4685121"/>
                <a:gd name="connsiteX122" fmla="*/ 2253007 w 4420583"/>
                <a:gd name="connsiteY122" fmla="*/ 4383464 h 4685121"/>
                <a:gd name="connsiteX123" fmla="*/ 2224726 w 4420583"/>
                <a:gd name="connsiteY123" fmla="*/ 4411744 h 4685121"/>
                <a:gd name="connsiteX124" fmla="*/ 2205873 w 4420583"/>
                <a:gd name="connsiteY124" fmla="*/ 4440024 h 4685121"/>
                <a:gd name="connsiteX125" fmla="*/ 2177592 w 4420583"/>
                <a:gd name="connsiteY125" fmla="*/ 4458878 h 4685121"/>
                <a:gd name="connsiteX126" fmla="*/ 2149312 w 4420583"/>
                <a:gd name="connsiteY126" fmla="*/ 4487158 h 4685121"/>
                <a:gd name="connsiteX127" fmla="*/ 2111605 w 4420583"/>
                <a:gd name="connsiteY127" fmla="*/ 4506012 h 4685121"/>
                <a:gd name="connsiteX128" fmla="*/ 2083324 w 4420583"/>
                <a:gd name="connsiteY128" fmla="*/ 4524866 h 4685121"/>
                <a:gd name="connsiteX129" fmla="*/ 2007910 w 4420583"/>
                <a:gd name="connsiteY129" fmla="*/ 4553146 h 4685121"/>
                <a:gd name="connsiteX130" fmla="*/ 1941922 w 4420583"/>
                <a:gd name="connsiteY130" fmla="*/ 4581426 h 4685121"/>
                <a:gd name="connsiteX131" fmla="*/ 1913642 w 4420583"/>
                <a:gd name="connsiteY131" fmla="*/ 4590853 h 4685121"/>
                <a:gd name="connsiteX132" fmla="*/ 1838227 w 4420583"/>
                <a:gd name="connsiteY132" fmla="*/ 4628560 h 4685121"/>
                <a:gd name="connsiteX133" fmla="*/ 1800520 w 4420583"/>
                <a:gd name="connsiteY133" fmla="*/ 4637987 h 4685121"/>
                <a:gd name="connsiteX134" fmla="*/ 1772240 w 4420583"/>
                <a:gd name="connsiteY134" fmla="*/ 4647414 h 4685121"/>
                <a:gd name="connsiteX135" fmla="*/ 1715679 w 4420583"/>
                <a:gd name="connsiteY135" fmla="*/ 4656841 h 4685121"/>
                <a:gd name="connsiteX136" fmla="*/ 1687398 w 4420583"/>
                <a:gd name="connsiteY136" fmla="*/ 4666268 h 4685121"/>
                <a:gd name="connsiteX137" fmla="*/ 1517716 w 4420583"/>
                <a:gd name="connsiteY137" fmla="*/ 4685121 h 4685121"/>
                <a:gd name="connsiteX138" fmla="*/ 810706 w 4420583"/>
                <a:gd name="connsiteY138" fmla="*/ 4675695 h 4685121"/>
                <a:gd name="connsiteX139" fmla="*/ 659877 w 4420583"/>
                <a:gd name="connsiteY139" fmla="*/ 4581426 h 4685121"/>
                <a:gd name="connsiteX140" fmla="*/ 612743 w 4420583"/>
                <a:gd name="connsiteY140" fmla="*/ 4553146 h 4685121"/>
                <a:gd name="connsiteX141" fmla="*/ 575035 w 4420583"/>
                <a:gd name="connsiteY141" fmla="*/ 4524866 h 4685121"/>
                <a:gd name="connsiteX142" fmla="*/ 546755 w 4420583"/>
                <a:gd name="connsiteY142" fmla="*/ 4506012 h 4685121"/>
                <a:gd name="connsiteX143" fmla="*/ 490194 w 4420583"/>
                <a:gd name="connsiteY143" fmla="*/ 4449451 h 4685121"/>
                <a:gd name="connsiteX144" fmla="*/ 471341 w 4420583"/>
                <a:gd name="connsiteY144" fmla="*/ 4411744 h 4685121"/>
                <a:gd name="connsiteX145" fmla="*/ 443060 w 4420583"/>
                <a:gd name="connsiteY145" fmla="*/ 4374037 h 4685121"/>
                <a:gd name="connsiteX146" fmla="*/ 424207 w 4420583"/>
                <a:gd name="connsiteY146" fmla="*/ 4345756 h 4685121"/>
                <a:gd name="connsiteX147" fmla="*/ 395926 w 4420583"/>
                <a:gd name="connsiteY147" fmla="*/ 4298622 h 4685121"/>
                <a:gd name="connsiteX148" fmla="*/ 377073 w 4420583"/>
                <a:gd name="connsiteY148" fmla="*/ 4260915 h 4685121"/>
                <a:gd name="connsiteX149" fmla="*/ 329939 w 4420583"/>
                <a:gd name="connsiteY149" fmla="*/ 4204354 h 4685121"/>
                <a:gd name="connsiteX150" fmla="*/ 301658 w 4420583"/>
                <a:gd name="connsiteY150" fmla="*/ 4138367 h 4685121"/>
                <a:gd name="connsiteX151" fmla="*/ 282805 w 4420583"/>
                <a:gd name="connsiteY151" fmla="*/ 4100659 h 4685121"/>
                <a:gd name="connsiteX152" fmla="*/ 263951 w 4420583"/>
                <a:gd name="connsiteY152" fmla="*/ 4044099 h 4685121"/>
                <a:gd name="connsiteX153" fmla="*/ 235670 w 4420583"/>
                <a:gd name="connsiteY153" fmla="*/ 3968684 h 4685121"/>
                <a:gd name="connsiteX154" fmla="*/ 235670 w 4420583"/>
                <a:gd name="connsiteY154" fmla="*/ 3638746 h 4685121"/>
                <a:gd name="connsiteX155" fmla="*/ 254524 w 4420583"/>
                <a:gd name="connsiteY155" fmla="*/ 3601039 h 4685121"/>
                <a:gd name="connsiteX156" fmla="*/ 263951 w 4420583"/>
                <a:gd name="connsiteY156" fmla="*/ 3553905 h 4685121"/>
                <a:gd name="connsiteX157" fmla="*/ 282805 w 4420583"/>
                <a:gd name="connsiteY157" fmla="*/ 3525624 h 4685121"/>
                <a:gd name="connsiteX158" fmla="*/ 329939 w 4420583"/>
                <a:gd name="connsiteY158" fmla="*/ 3440783 h 4685121"/>
                <a:gd name="connsiteX159" fmla="*/ 386499 w 4420583"/>
                <a:gd name="connsiteY159" fmla="*/ 3365369 h 4685121"/>
                <a:gd name="connsiteX160" fmla="*/ 433633 w 4420583"/>
                <a:gd name="connsiteY160" fmla="*/ 3327662 h 4685121"/>
                <a:gd name="connsiteX161" fmla="*/ 518475 w 4420583"/>
                <a:gd name="connsiteY161" fmla="*/ 3252247 h 4685121"/>
                <a:gd name="connsiteX162" fmla="*/ 546755 w 4420583"/>
                <a:gd name="connsiteY162" fmla="*/ 3242820 h 4685121"/>
                <a:gd name="connsiteX163" fmla="*/ 612743 w 4420583"/>
                <a:gd name="connsiteY163" fmla="*/ 3195686 h 4685121"/>
                <a:gd name="connsiteX164" fmla="*/ 659877 w 4420583"/>
                <a:gd name="connsiteY164" fmla="*/ 3167406 h 4685121"/>
                <a:gd name="connsiteX165" fmla="*/ 735291 w 4420583"/>
                <a:gd name="connsiteY165" fmla="*/ 3129699 h 4685121"/>
                <a:gd name="connsiteX166" fmla="*/ 895547 w 4420583"/>
                <a:gd name="connsiteY166" fmla="*/ 3054284 h 4685121"/>
                <a:gd name="connsiteX167" fmla="*/ 933254 w 4420583"/>
                <a:gd name="connsiteY167" fmla="*/ 3044857 h 4685121"/>
                <a:gd name="connsiteX168" fmla="*/ 970961 w 4420583"/>
                <a:gd name="connsiteY168" fmla="*/ 3026004 h 4685121"/>
                <a:gd name="connsiteX169" fmla="*/ 1008668 w 4420583"/>
                <a:gd name="connsiteY169" fmla="*/ 3016577 h 4685121"/>
                <a:gd name="connsiteX170" fmla="*/ 1112363 w 4420583"/>
                <a:gd name="connsiteY170" fmla="*/ 2978870 h 4685121"/>
                <a:gd name="connsiteX171" fmla="*/ 1140644 w 4420583"/>
                <a:gd name="connsiteY171" fmla="*/ 2960016 h 4685121"/>
                <a:gd name="connsiteX172" fmla="*/ 1168924 w 4420583"/>
                <a:gd name="connsiteY172" fmla="*/ 2950589 h 4685121"/>
                <a:gd name="connsiteX173" fmla="*/ 1244339 w 4420583"/>
                <a:gd name="connsiteY173" fmla="*/ 2922309 h 4685121"/>
                <a:gd name="connsiteX174" fmla="*/ 1300899 w 4420583"/>
                <a:gd name="connsiteY174" fmla="*/ 2865748 h 4685121"/>
                <a:gd name="connsiteX175" fmla="*/ 1348033 w 4420583"/>
                <a:gd name="connsiteY175" fmla="*/ 2818614 h 4685121"/>
                <a:gd name="connsiteX176" fmla="*/ 1395167 w 4420583"/>
                <a:gd name="connsiteY176" fmla="*/ 2752626 h 4685121"/>
                <a:gd name="connsiteX177" fmla="*/ 1404594 w 4420583"/>
                <a:gd name="connsiteY177" fmla="*/ 2724346 h 4685121"/>
                <a:gd name="connsiteX178" fmla="*/ 1432875 w 4420583"/>
                <a:gd name="connsiteY178" fmla="*/ 2677212 h 4685121"/>
                <a:gd name="connsiteX179" fmla="*/ 1451728 w 4420583"/>
                <a:gd name="connsiteY179" fmla="*/ 2601798 h 4685121"/>
                <a:gd name="connsiteX180" fmla="*/ 1470582 w 4420583"/>
                <a:gd name="connsiteY180" fmla="*/ 2535810 h 4685121"/>
                <a:gd name="connsiteX181" fmla="*/ 1480009 w 4420583"/>
                <a:gd name="connsiteY181" fmla="*/ 2507530 h 4685121"/>
                <a:gd name="connsiteX182" fmla="*/ 1508289 w 4420583"/>
                <a:gd name="connsiteY182" fmla="*/ 2422688 h 4685121"/>
                <a:gd name="connsiteX183" fmla="*/ 1489435 w 4420583"/>
                <a:gd name="connsiteY183" fmla="*/ 2064470 h 4685121"/>
                <a:gd name="connsiteX184" fmla="*/ 1451728 w 4420583"/>
                <a:gd name="connsiteY184" fmla="*/ 2007909 h 4685121"/>
                <a:gd name="connsiteX185" fmla="*/ 1423448 w 4420583"/>
                <a:gd name="connsiteY185" fmla="*/ 1979629 h 4685121"/>
                <a:gd name="connsiteX186" fmla="*/ 1395167 w 4420583"/>
                <a:gd name="connsiteY186" fmla="*/ 1970202 h 4685121"/>
                <a:gd name="connsiteX187" fmla="*/ 1357460 w 4420583"/>
                <a:gd name="connsiteY187" fmla="*/ 1951348 h 4685121"/>
                <a:gd name="connsiteX188" fmla="*/ 1216058 w 4420583"/>
                <a:gd name="connsiteY188" fmla="*/ 1932495 h 4685121"/>
                <a:gd name="connsiteX189" fmla="*/ 1159497 w 4420583"/>
                <a:gd name="connsiteY189" fmla="*/ 1913641 h 4685121"/>
                <a:gd name="connsiteX190" fmla="*/ 904974 w 4420583"/>
                <a:gd name="connsiteY190" fmla="*/ 1885360 h 4685121"/>
                <a:gd name="connsiteX191" fmla="*/ 735291 w 4420583"/>
                <a:gd name="connsiteY191" fmla="*/ 1857080 h 4685121"/>
                <a:gd name="connsiteX192" fmla="*/ 659877 w 4420583"/>
                <a:gd name="connsiteY192" fmla="*/ 1847653 h 4685121"/>
                <a:gd name="connsiteX193" fmla="*/ 546755 w 4420583"/>
                <a:gd name="connsiteY193" fmla="*/ 1819373 h 4685121"/>
                <a:gd name="connsiteX194" fmla="*/ 509048 w 4420583"/>
                <a:gd name="connsiteY194" fmla="*/ 1809946 h 4685121"/>
                <a:gd name="connsiteX195" fmla="*/ 471341 w 4420583"/>
                <a:gd name="connsiteY195" fmla="*/ 1800519 h 4685121"/>
                <a:gd name="connsiteX196" fmla="*/ 443060 w 4420583"/>
                <a:gd name="connsiteY196" fmla="*/ 1791092 h 4685121"/>
                <a:gd name="connsiteX197" fmla="*/ 386499 w 4420583"/>
                <a:gd name="connsiteY197" fmla="*/ 1781666 h 4685121"/>
                <a:gd name="connsiteX198" fmla="*/ 311085 w 4420583"/>
                <a:gd name="connsiteY198" fmla="*/ 1753385 h 4685121"/>
                <a:gd name="connsiteX199" fmla="*/ 282805 w 4420583"/>
                <a:gd name="connsiteY199" fmla="*/ 1743958 h 4685121"/>
                <a:gd name="connsiteX200" fmla="*/ 235670 w 4420583"/>
                <a:gd name="connsiteY200" fmla="*/ 1725105 h 4685121"/>
                <a:gd name="connsiteX201" fmla="*/ 197963 w 4420583"/>
                <a:gd name="connsiteY201" fmla="*/ 1715678 h 4685121"/>
                <a:gd name="connsiteX202" fmla="*/ 169683 w 4420583"/>
                <a:gd name="connsiteY202" fmla="*/ 1706251 h 4685121"/>
                <a:gd name="connsiteX203" fmla="*/ 131976 w 4420583"/>
                <a:gd name="connsiteY203" fmla="*/ 1696824 h 4685121"/>
                <a:gd name="connsiteX204" fmla="*/ 103695 w 4420583"/>
                <a:gd name="connsiteY204" fmla="*/ 1687398 h 4685121"/>
                <a:gd name="connsiteX205" fmla="*/ 9427 w 4420583"/>
                <a:gd name="connsiteY205" fmla="*/ 1640264 h 4685121"/>
                <a:gd name="connsiteX206" fmla="*/ 0 w 4420583"/>
                <a:gd name="connsiteY206" fmla="*/ 1611983 h 4685121"/>
                <a:gd name="connsiteX207" fmla="*/ 18854 w 4420583"/>
                <a:gd name="connsiteY207" fmla="*/ 1470581 h 4685121"/>
                <a:gd name="connsiteX208" fmla="*/ 37708 w 4420583"/>
                <a:gd name="connsiteY208" fmla="*/ 1442301 h 4685121"/>
                <a:gd name="connsiteX209" fmla="*/ 47134 w 4420583"/>
                <a:gd name="connsiteY209" fmla="*/ 1414020 h 4685121"/>
                <a:gd name="connsiteX210" fmla="*/ 141402 w 4420583"/>
                <a:gd name="connsiteY210" fmla="*/ 1329179 h 4685121"/>
                <a:gd name="connsiteX211" fmla="*/ 169683 w 4420583"/>
                <a:gd name="connsiteY211" fmla="*/ 1310325 h 4685121"/>
                <a:gd name="connsiteX212" fmla="*/ 207390 w 4420583"/>
                <a:gd name="connsiteY212" fmla="*/ 1282045 h 4685121"/>
                <a:gd name="connsiteX213" fmla="*/ 245097 w 4420583"/>
                <a:gd name="connsiteY213" fmla="*/ 1272618 h 4685121"/>
                <a:gd name="connsiteX214" fmla="*/ 282805 w 4420583"/>
                <a:gd name="connsiteY214" fmla="*/ 1216057 h 4685121"/>
                <a:gd name="connsiteX215" fmla="*/ 320512 w 4420583"/>
                <a:gd name="connsiteY215" fmla="*/ 1159497 h 4685121"/>
                <a:gd name="connsiteX216" fmla="*/ 282805 w 4420583"/>
                <a:gd name="connsiteY216" fmla="*/ 1131216 h 4685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4420583" h="4685121">
                  <a:moveTo>
                    <a:pt x="282805" y="1131216"/>
                  </a:moveTo>
                  <a:cubicBezTo>
                    <a:pt x="270236" y="1106078"/>
                    <a:pt x="253480" y="1082628"/>
                    <a:pt x="245097" y="1055802"/>
                  </a:cubicBezTo>
                  <a:cubicBezTo>
                    <a:pt x="237540" y="1031621"/>
                    <a:pt x="237865" y="1005626"/>
                    <a:pt x="235670" y="980387"/>
                  </a:cubicBezTo>
                  <a:cubicBezTo>
                    <a:pt x="231578" y="933326"/>
                    <a:pt x="229386" y="886119"/>
                    <a:pt x="226244" y="838985"/>
                  </a:cubicBezTo>
                  <a:cubicBezTo>
                    <a:pt x="232528" y="772997"/>
                    <a:pt x="231578" y="705915"/>
                    <a:pt x="245097" y="641022"/>
                  </a:cubicBezTo>
                  <a:cubicBezTo>
                    <a:pt x="247816" y="627971"/>
                    <a:pt x="265629" y="623590"/>
                    <a:pt x="273378" y="612742"/>
                  </a:cubicBezTo>
                  <a:cubicBezTo>
                    <a:pt x="302487" y="571989"/>
                    <a:pt x="280252" y="581013"/>
                    <a:pt x="311085" y="546754"/>
                  </a:cubicBezTo>
                  <a:cubicBezTo>
                    <a:pt x="331894" y="523633"/>
                    <a:pt x="359819" y="506650"/>
                    <a:pt x="377073" y="480767"/>
                  </a:cubicBezTo>
                  <a:cubicBezTo>
                    <a:pt x="401570" y="444019"/>
                    <a:pt x="409437" y="428212"/>
                    <a:pt x="452487" y="395925"/>
                  </a:cubicBezTo>
                  <a:cubicBezTo>
                    <a:pt x="465056" y="386498"/>
                    <a:pt x="478370" y="377991"/>
                    <a:pt x="490194" y="367645"/>
                  </a:cubicBezTo>
                  <a:cubicBezTo>
                    <a:pt x="553720" y="312060"/>
                    <a:pt x="499446" y="344165"/>
                    <a:pt x="565609" y="311084"/>
                  </a:cubicBezTo>
                  <a:cubicBezTo>
                    <a:pt x="600444" y="258831"/>
                    <a:pt x="564531" y="300162"/>
                    <a:pt x="612743" y="273377"/>
                  </a:cubicBezTo>
                  <a:cubicBezTo>
                    <a:pt x="632550" y="262373"/>
                    <a:pt x="648265" y="244085"/>
                    <a:pt x="669303" y="235670"/>
                  </a:cubicBezTo>
                  <a:cubicBezTo>
                    <a:pt x="685014" y="229385"/>
                    <a:pt x="701302" y="224384"/>
                    <a:pt x="716437" y="216816"/>
                  </a:cubicBezTo>
                  <a:cubicBezTo>
                    <a:pt x="732825" y="208622"/>
                    <a:pt x="748327" y="198700"/>
                    <a:pt x="763572" y="188536"/>
                  </a:cubicBezTo>
                  <a:cubicBezTo>
                    <a:pt x="806123" y="160169"/>
                    <a:pt x="792949" y="159817"/>
                    <a:pt x="838986" y="141402"/>
                  </a:cubicBezTo>
                  <a:cubicBezTo>
                    <a:pt x="857438" y="134021"/>
                    <a:pt x="877771" y="131436"/>
                    <a:pt x="895547" y="122548"/>
                  </a:cubicBezTo>
                  <a:cubicBezTo>
                    <a:pt x="961760" y="89442"/>
                    <a:pt x="906050" y="115075"/>
                    <a:pt x="961534" y="94268"/>
                  </a:cubicBezTo>
                  <a:cubicBezTo>
                    <a:pt x="977378" y="88326"/>
                    <a:pt x="992615" y="80765"/>
                    <a:pt x="1008668" y="75414"/>
                  </a:cubicBezTo>
                  <a:cubicBezTo>
                    <a:pt x="1020959" y="71317"/>
                    <a:pt x="1034245" y="70536"/>
                    <a:pt x="1046376" y="65987"/>
                  </a:cubicBezTo>
                  <a:cubicBezTo>
                    <a:pt x="1059534" y="61053"/>
                    <a:pt x="1071036" y="52353"/>
                    <a:pt x="1084083" y="47134"/>
                  </a:cubicBezTo>
                  <a:cubicBezTo>
                    <a:pt x="1102535" y="39753"/>
                    <a:pt x="1121790" y="34565"/>
                    <a:pt x="1140644" y="28280"/>
                  </a:cubicBezTo>
                  <a:cubicBezTo>
                    <a:pt x="1150071" y="25138"/>
                    <a:pt x="1159180" y="20802"/>
                    <a:pt x="1168924" y="18853"/>
                  </a:cubicBezTo>
                  <a:cubicBezTo>
                    <a:pt x="1225802" y="7477"/>
                    <a:pt x="1200858" y="14492"/>
                    <a:pt x="1244339" y="0"/>
                  </a:cubicBezTo>
                  <a:cubicBezTo>
                    <a:pt x="1366887" y="3142"/>
                    <a:pt x="1489528" y="3731"/>
                    <a:pt x="1611984" y="9426"/>
                  </a:cubicBezTo>
                  <a:cubicBezTo>
                    <a:pt x="1624926" y="10028"/>
                    <a:pt x="1637783" y="13749"/>
                    <a:pt x="1649691" y="18853"/>
                  </a:cubicBezTo>
                  <a:cubicBezTo>
                    <a:pt x="1664281" y="25106"/>
                    <a:pt x="1706021" y="60468"/>
                    <a:pt x="1715679" y="65987"/>
                  </a:cubicBezTo>
                  <a:cubicBezTo>
                    <a:pt x="1724306" y="70917"/>
                    <a:pt x="1734937" y="71250"/>
                    <a:pt x="1743959" y="75414"/>
                  </a:cubicBezTo>
                  <a:cubicBezTo>
                    <a:pt x="1776224" y="90306"/>
                    <a:pt x="1844135" y="119030"/>
                    <a:pt x="1875934" y="150829"/>
                  </a:cubicBezTo>
                  <a:cubicBezTo>
                    <a:pt x="1890161" y="165056"/>
                    <a:pt x="1900392" y="182821"/>
                    <a:pt x="1913642" y="197963"/>
                  </a:cubicBezTo>
                  <a:cubicBezTo>
                    <a:pt x="1922421" y="207996"/>
                    <a:pt x="1933480" y="215925"/>
                    <a:pt x="1941922" y="226243"/>
                  </a:cubicBezTo>
                  <a:cubicBezTo>
                    <a:pt x="1961820" y="250563"/>
                    <a:pt x="1979630" y="276519"/>
                    <a:pt x="1998483" y="301657"/>
                  </a:cubicBezTo>
                  <a:cubicBezTo>
                    <a:pt x="2007910" y="314226"/>
                    <a:pt x="2013690" y="330650"/>
                    <a:pt x="2026763" y="339365"/>
                  </a:cubicBezTo>
                  <a:lnTo>
                    <a:pt x="2055044" y="358218"/>
                  </a:lnTo>
                  <a:cubicBezTo>
                    <a:pt x="2061328" y="367645"/>
                    <a:pt x="2065886" y="378488"/>
                    <a:pt x="2073897" y="386499"/>
                  </a:cubicBezTo>
                  <a:cubicBezTo>
                    <a:pt x="2085184" y="397786"/>
                    <a:pt x="2162780" y="450178"/>
                    <a:pt x="2168165" y="452486"/>
                  </a:cubicBezTo>
                  <a:cubicBezTo>
                    <a:pt x="2191982" y="462693"/>
                    <a:pt x="2218665" y="464222"/>
                    <a:pt x="2243580" y="471340"/>
                  </a:cubicBezTo>
                  <a:cubicBezTo>
                    <a:pt x="2330931" y="496297"/>
                    <a:pt x="2286921" y="486958"/>
                    <a:pt x="2375555" y="499620"/>
                  </a:cubicBezTo>
                  <a:cubicBezTo>
                    <a:pt x="2429758" y="517688"/>
                    <a:pt x="2383166" y="504031"/>
                    <a:pt x="2469823" y="518474"/>
                  </a:cubicBezTo>
                  <a:cubicBezTo>
                    <a:pt x="2646209" y="547872"/>
                    <a:pt x="2369323" y="505915"/>
                    <a:pt x="2573518" y="537328"/>
                  </a:cubicBezTo>
                  <a:cubicBezTo>
                    <a:pt x="2595479" y="540706"/>
                    <a:pt x="2617645" y="542779"/>
                    <a:pt x="2639506" y="546754"/>
                  </a:cubicBezTo>
                  <a:cubicBezTo>
                    <a:pt x="2652253" y="549072"/>
                    <a:pt x="2664306" y="555059"/>
                    <a:pt x="2677213" y="556181"/>
                  </a:cubicBezTo>
                  <a:cubicBezTo>
                    <a:pt x="2736774" y="561360"/>
                    <a:pt x="2796570" y="563594"/>
                    <a:pt x="2856322" y="565608"/>
                  </a:cubicBezTo>
                  <a:lnTo>
                    <a:pt x="3516198" y="584462"/>
                  </a:lnTo>
                  <a:cubicBezTo>
                    <a:pt x="3535052" y="587604"/>
                    <a:pt x="3554451" y="588396"/>
                    <a:pt x="3572759" y="593888"/>
                  </a:cubicBezTo>
                  <a:cubicBezTo>
                    <a:pt x="3586219" y="597926"/>
                    <a:pt x="3597259" y="607940"/>
                    <a:pt x="3610466" y="612742"/>
                  </a:cubicBezTo>
                  <a:cubicBezTo>
                    <a:pt x="3631965" y="620560"/>
                    <a:pt x="3654458" y="625311"/>
                    <a:pt x="3676454" y="631596"/>
                  </a:cubicBezTo>
                  <a:cubicBezTo>
                    <a:pt x="3692165" y="641023"/>
                    <a:pt x="3707200" y="651682"/>
                    <a:pt x="3723588" y="659876"/>
                  </a:cubicBezTo>
                  <a:cubicBezTo>
                    <a:pt x="3732476" y="664320"/>
                    <a:pt x="3742980" y="664859"/>
                    <a:pt x="3751868" y="669303"/>
                  </a:cubicBezTo>
                  <a:cubicBezTo>
                    <a:pt x="3824965" y="705851"/>
                    <a:pt x="3737347" y="673888"/>
                    <a:pt x="3808429" y="697583"/>
                  </a:cubicBezTo>
                  <a:cubicBezTo>
                    <a:pt x="3817856" y="707010"/>
                    <a:pt x="3826468" y="717329"/>
                    <a:pt x="3836710" y="725864"/>
                  </a:cubicBezTo>
                  <a:cubicBezTo>
                    <a:pt x="3913357" y="789736"/>
                    <a:pt x="3797364" y="658241"/>
                    <a:pt x="3949831" y="810705"/>
                  </a:cubicBezTo>
                  <a:cubicBezTo>
                    <a:pt x="3971827" y="832701"/>
                    <a:pt x="4001908" y="848869"/>
                    <a:pt x="4015819" y="876692"/>
                  </a:cubicBezTo>
                  <a:lnTo>
                    <a:pt x="4053526" y="952107"/>
                  </a:lnTo>
                  <a:cubicBezTo>
                    <a:pt x="4059811" y="964676"/>
                    <a:pt x="4065408" y="977613"/>
                    <a:pt x="4072380" y="989814"/>
                  </a:cubicBezTo>
                  <a:cubicBezTo>
                    <a:pt x="4084949" y="1011810"/>
                    <a:pt x="4098757" y="1033143"/>
                    <a:pt x="4110087" y="1055802"/>
                  </a:cubicBezTo>
                  <a:cubicBezTo>
                    <a:pt x="4114531" y="1064690"/>
                    <a:pt x="4115600" y="1074949"/>
                    <a:pt x="4119514" y="1084082"/>
                  </a:cubicBezTo>
                  <a:cubicBezTo>
                    <a:pt x="4144149" y="1141564"/>
                    <a:pt x="4135298" y="1103155"/>
                    <a:pt x="4157221" y="1168923"/>
                  </a:cubicBezTo>
                  <a:cubicBezTo>
                    <a:pt x="4161318" y="1181214"/>
                    <a:pt x="4162925" y="1194221"/>
                    <a:pt x="4166648" y="1206631"/>
                  </a:cubicBezTo>
                  <a:cubicBezTo>
                    <a:pt x="4172358" y="1225666"/>
                    <a:pt x="4180681" y="1243911"/>
                    <a:pt x="4185501" y="1263191"/>
                  </a:cubicBezTo>
                  <a:cubicBezTo>
                    <a:pt x="4206765" y="1348246"/>
                    <a:pt x="4196161" y="1314024"/>
                    <a:pt x="4213782" y="1366886"/>
                  </a:cubicBezTo>
                  <a:cubicBezTo>
                    <a:pt x="4210640" y="1436016"/>
                    <a:pt x="4214496" y="1505822"/>
                    <a:pt x="4204355" y="1574276"/>
                  </a:cubicBezTo>
                  <a:cubicBezTo>
                    <a:pt x="4201670" y="1592401"/>
                    <a:pt x="4187805" y="1607334"/>
                    <a:pt x="4176075" y="1621410"/>
                  </a:cubicBezTo>
                  <a:cubicBezTo>
                    <a:pt x="4156161" y="1645307"/>
                    <a:pt x="4132083" y="1665402"/>
                    <a:pt x="4110087" y="1687398"/>
                  </a:cubicBezTo>
                  <a:cubicBezTo>
                    <a:pt x="4100660" y="1696825"/>
                    <a:pt x="4089202" y="1704586"/>
                    <a:pt x="4081807" y="1715678"/>
                  </a:cubicBezTo>
                  <a:lnTo>
                    <a:pt x="4062953" y="1743958"/>
                  </a:lnTo>
                  <a:cubicBezTo>
                    <a:pt x="4066095" y="1791092"/>
                    <a:pt x="4065013" y="1838699"/>
                    <a:pt x="4072380" y="1885360"/>
                  </a:cubicBezTo>
                  <a:cubicBezTo>
                    <a:pt x="4079263" y="1928956"/>
                    <a:pt x="4151796" y="1978679"/>
                    <a:pt x="4166648" y="1998482"/>
                  </a:cubicBezTo>
                  <a:cubicBezTo>
                    <a:pt x="4272556" y="2139694"/>
                    <a:pt x="4124735" y="1946301"/>
                    <a:pt x="4223209" y="2064470"/>
                  </a:cubicBezTo>
                  <a:cubicBezTo>
                    <a:pt x="4230462" y="2073173"/>
                    <a:pt x="4234689" y="2084148"/>
                    <a:pt x="4242062" y="2092750"/>
                  </a:cubicBezTo>
                  <a:cubicBezTo>
                    <a:pt x="4253630" y="2106246"/>
                    <a:pt x="4268064" y="2117080"/>
                    <a:pt x="4279769" y="2130457"/>
                  </a:cubicBezTo>
                  <a:cubicBezTo>
                    <a:pt x="4290115" y="2142281"/>
                    <a:pt x="4297825" y="2156236"/>
                    <a:pt x="4308050" y="2168165"/>
                  </a:cubicBezTo>
                  <a:cubicBezTo>
                    <a:pt x="4316726" y="2178287"/>
                    <a:pt x="4327795" y="2186204"/>
                    <a:pt x="4336330" y="2196445"/>
                  </a:cubicBezTo>
                  <a:cubicBezTo>
                    <a:pt x="4348765" y="2211366"/>
                    <a:pt x="4367749" y="2245664"/>
                    <a:pt x="4374037" y="2262433"/>
                  </a:cubicBezTo>
                  <a:cubicBezTo>
                    <a:pt x="4378586" y="2274564"/>
                    <a:pt x="4378360" y="2288232"/>
                    <a:pt x="4383464" y="2300140"/>
                  </a:cubicBezTo>
                  <a:cubicBezTo>
                    <a:pt x="4387927" y="2310553"/>
                    <a:pt x="4396033" y="2318993"/>
                    <a:pt x="4402318" y="2328420"/>
                  </a:cubicBezTo>
                  <a:cubicBezTo>
                    <a:pt x="4436437" y="2464894"/>
                    <a:pt x="4416572" y="2369368"/>
                    <a:pt x="4392891" y="2677212"/>
                  </a:cubicBezTo>
                  <a:cubicBezTo>
                    <a:pt x="4391425" y="2696269"/>
                    <a:pt x="4388956" y="2715465"/>
                    <a:pt x="4383464" y="2733773"/>
                  </a:cubicBezTo>
                  <a:cubicBezTo>
                    <a:pt x="4379426" y="2747233"/>
                    <a:pt x="4369545" y="2758322"/>
                    <a:pt x="4364611" y="2771480"/>
                  </a:cubicBezTo>
                  <a:cubicBezTo>
                    <a:pt x="4360062" y="2783611"/>
                    <a:pt x="4359281" y="2796896"/>
                    <a:pt x="4355184" y="2809187"/>
                  </a:cubicBezTo>
                  <a:cubicBezTo>
                    <a:pt x="4349833" y="2825240"/>
                    <a:pt x="4342272" y="2840477"/>
                    <a:pt x="4336330" y="2856321"/>
                  </a:cubicBezTo>
                  <a:cubicBezTo>
                    <a:pt x="4332841" y="2865625"/>
                    <a:pt x="4329633" y="2875047"/>
                    <a:pt x="4326903" y="2884602"/>
                  </a:cubicBezTo>
                  <a:cubicBezTo>
                    <a:pt x="4323344" y="2897059"/>
                    <a:pt x="4322581" y="2910401"/>
                    <a:pt x="4317477" y="2922309"/>
                  </a:cubicBezTo>
                  <a:cubicBezTo>
                    <a:pt x="4313014" y="2932723"/>
                    <a:pt x="4304908" y="2941162"/>
                    <a:pt x="4298623" y="2950589"/>
                  </a:cubicBezTo>
                  <a:cubicBezTo>
                    <a:pt x="4295481" y="2963158"/>
                    <a:pt x="4295488" y="2976971"/>
                    <a:pt x="4289196" y="2988297"/>
                  </a:cubicBezTo>
                  <a:cubicBezTo>
                    <a:pt x="4259928" y="3040980"/>
                    <a:pt x="4248451" y="3028564"/>
                    <a:pt x="4213782" y="3073138"/>
                  </a:cubicBezTo>
                  <a:cubicBezTo>
                    <a:pt x="4202533" y="3087601"/>
                    <a:pt x="4196495" y="3105614"/>
                    <a:pt x="4185501" y="3120272"/>
                  </a:cubicBezTo>
                  <a:cubicBezTo>
                    <a:pt x="4169556" y="3141532"/>
                    <a:pt x="4112808" y="3184888"/>
                    <a:pt x="4100660" y="3195686"/>
                  </a:cubicBezTo>
                  <a:cubicBezTo>
                    <a:pt x="4090696" y="3204543"/>
                    <a:pt x="4083228" y="3216218"/>
                    <a:pt x="4072380" y="3223967"/>
                  </a:cubicBezTo>
                  <a:cubicBezTo>
                    <a:pt x="4060945" y="3232135"/>
                    <a:pt x="4046227" y="3234821"/>
                    <a:pt x="4034673" y="3242820"/>
                  </a:cubicBezTo>
                  <a:cubicBezTo>
                    <a:pt x="3917231" y="3324125"/>
                    <a:pt x="3988947" y="3288045"/>
                    <a:pt x="3893270" y="3346515"/>
                  </a:cubicBezTo>
                  <a:cubicBezTo>
                    <a:pt x="3856021" y="3369278"/>
                    <a:pt x="3820681" y="3396291"/>
                    <a:pt x="3780149" y="3412503"/>
                  </a:cubicBezTo>
                  <a:cubicBezTo>
                    <a:pt x="3764438" y="3418787"/>
                    <a:pt x="3747870" y="3423253"/>
                    <a:pt x="3733015" y="3431356"/>
                  </a:cubicBezTo>
                  <a:cubicBezTo>
                    <a:pt x="3672141" y="3464560"/>
                    <a:pt x="3692145" y="3466558"/>
                    <a:pt x="3638747" y="3487917"/>
                  </a:cubicBezTo>
                  <a:cubicBezTo>
                    <a:pt x="3620295" y="3495298"/>
                    <a:pt x="3600347" y="3498700"/>
                    <a:pt x="3582186" y="3506771"/>
                  </a:cubicBezTo>
                  <a:cubicBezTo>
                    <a:pt x="3571833" y="3511372"/>
                    <a:pt x="3564039" y="3520557"/>
                    <a:pt x="3553906" y="3525624"/>
                  </a:cubicBezTo>
                  <a:cubicBezTo>
                    <a:pt x="3545018" y="3530068"/>
                    <a:pt x="3534513" y="3530607"/>
                    <a:pt x="3525625" y="3535051"/>
                  </a:cubicBezTo>
                  <a:cubicBezTo>
                    <a:pt x="3509237" y="3543245"/>
                    <a:pt x="3494879" y="3555138"/>
                    <a:pt x="3478491" y="3563332"/>
                  </a:cubicBezTo>
                  <a:cubicBezTo>
                    <a:pt x="3469604" y="3567776"/>
                    <a:pt x="3459344" y="3568844"/>
                    <a:pt x="3450211" y="3572758"/>
                  </a:cubicBezTo>
                  <a:cubicBezTo>
                    <a:pt x="3437294" y="3578294"/>
                    <a:pt x="3425420" y="3586076"/>
                    <a:pt x="3412503" y="3591612"/>
                  </a:cubicBezTo>
                  <a:cubicBezTo>
                    <a:pt x="3403370" y="3595526"/>
                    <a:pt x="3393449" y="3597349"/>
                    <a:pt x="3384223" y="3601039"/>
                  </a:cubicBezTo>
                  <a:cubicBezTo>
                    <a:pt x="3346295" y="3616210"/>
                    <a:pt x="3311635" y="3643106"/>
                    <a:pt x="3271101" y="3648173"/>
                  </a:cubicBezTo>
                  <a:lnTo>
                    <a:pt x="3195687" y="3657600"/>
                  </a:lnTo>
                  <a:cubicBezTo>
                    <a:pt x="3088674" y="3688174"/>
                    <a:pt x="3168707" y="3666726"/>
                    <a:pt x="3044858" y="3695307"/>
                  </a:cubicBezTo>
                  <a:cubicBezTo>
                    <a:pt x="3032234" y="3698220"/>
                    <a:pt x="3020028" y="3703303"/>
                    <a:pt x="3007151" y="3704734"/>
                  </a:cubicBezTo>
                  <a:cubicBezTo>
                    <a:pt x="2963317" y="3709604"/>
                    <a:pt x="2919168" y="3711018"/>
                    <a:pt x="2875176" y="3714160"/>
                  </a:cubicBezTo>
                  <a:lnTo>
                    <a:pt x="2818615" y="3723587"/>
                  </a:lnTo>
                  <a:cubicBezTo>
                    <a:pt x="2802851" y="3726453"/>
                    <a:pt x="2787363" y="3730896"/>
                    <a:pt x="2771481" y="3733014"/>
                  </a:cubicBezTo>
                  <a:cubicBezTo>
                    <a:pt x="2740179" y="3737188"/>
                    <a:pt x="2708636" y="3739299"/>
                    <a:pt x="2677213" y="3742441"/>
                  </a:cubicBezTo>
                  <a:cubicBezTo>
                    <a:pt x="2667786" y="3748726"/>
                    <a:pt x="2659540" y="3757317"/>
                    <a:pt x="2648932" y="3761295"/>
                  </a:cubicBezTo>
                  <a:cubicBezTo>
                    <a:pt x="2633930" y="3766921"/>
                    <a:pt x="2615316" y="3762119"/>
                    <a:pt x="2601798" y="3770721"/>
                  </a:cubicBezTo>
                  <a:cubicBezTo>
                    <a:pt x="2579303" y="3785036"/>
                    <a:pt x="2545237" y="3827282"/>
                    <a:pt x="2545237" y="3827282"/>
                  </a:cubicBezTo>
                  <a:cubicBezTo>
                    <a:pt x="2537791" y="3857070"/>
                    <a:pt x="2529478" y="3894421"/>
                    <a:pt x="2516957" y="3921550"/>
                  </a:cubicBezTo>
                  <a:cubicBezTo>
                    <a:pt x="2506341" y="3944552"/>
                    <a:pt x="2491261" y="3965232"/>
                    <a:pt x="2479250" y="3987538"/>
                  </a:cubicBezTo>
                  <a:cubicBezTo>
                    <a:pt x="2469256" y="4006098"/>
                    <a:pt x="2461063" y="4025594"/>
                    <a:pt x="2450969" y="4044099"/>
                  </a:cubicBezTo>
                  <a:cubicBezTo>
                    <a:pt x="2442195" y="4060184"/>
                    <a:pt x="2431463" y="4075148"/>
                    <a:pt x="2422689" y="4091233"/>
                  </a:cubicBezTo>
                  <a:cubicBezTo>
                    <a:pt x="2412595" y="4109738"/>
                    <a:pt x="2404503" y="4129288"/>
                    <a:pt x="2394409" y="4147793"/>
                  </a:cubicBezTo>
                  <a:cubicBezTo>
                    <a:pt x="2385635" y="4163878"/>
                    <a:pt x="2375026" y="4178911"/>
                    <a:pt x="2366128" y="4194928"/>
                  </a:cubicBezTo>
                  <a:cubicBezTo>
                    <a:pt x="2359304" y="4207212"/>
                    <a:pt x="2352209" y="4219477"/>
                    <a:pt x="2347275" y="4232635"/>
                  </a:cubicBezTo>
                  <a:cubicBezTo>
                    <a:pt x="2342726" y="4244766"/>
                    <a:pt x="2345622" y="4259977"/>
                    <a:pt x="2337848" y="4270342"/>
                  </a:cubicBezTo>
                  <a:cubicBezTo>
                    <a:pt x="2325776" y="4286438"/>
                    <a:pt x="2306425" y="4295480"/>
                    <a:pt x="2290714" y="4308049"/>
                  </a:cubicBezTo>
                  <a:cubicBezTo>
                    <a:pt x="2287572" y="4326903"/>
                    <a:pt x="2289835" y="4347514"/>
                    <a:pt x="2281287" y="4364610"/>
                  </a:cubicBezTo>
                  <a:cubicBezTo>
                    <a:pt x="2276220" y="4374743"/>
                    <a:pt x="2261711" y="4376211"/>
                    <a:pt x="2253007" y="4383464"/>
                  </a:cubicBezTo>
                  <a:cubicBezTo>
                    <a:pt x="2242765" y="4391999"/>
                    <a:pt x="2233261" y="4401502"/>
                    <a:pt x="2224726" y="4411744"/>
                  </a:cubicBezTo>
                  <a:cubicBezTo>
                    <a:pt x="2217473" y="4420447"/>
                    <a:pt x="2213884" y="4432013"/>
                    <a:pt x="2205873" y="4440024"/>
                  </a:cubicBezTo>
                  <a:cubicBezTo>
                    <a:pt x="2197862" y="4448035"/>
                    <a:pt x="2186296" y="4451625"/>
                    <a:pt x="2177592" y="4458878"/>
                  </a:cubicBezTo>
                  <a:cubicBezTo>
                    <a:pt x="2167351" y="4467412"/>
                    <a:pt x="2160160" y="4479409"/>
                    <a:pt x="2149312" y="4487158"/>
                  </a:cubicBezTo>
                  <a:cubicBezTo>
                    <a:pt x="2137877" y="4495326"/>
                    <a:pt x="2123806" y="4499040"/>
                    <a:pt x="2111605" y="4506012"/>
                  </a:cubicBezTo>
                  <a:cubicBezTo>
                    <a:pt x="2101768" y="4511633"/>
                    <a:pt x="2093458" y="4519799"/>
                    <a:pt x="2083324" y="4524866"/>
                  </a:cubicBezTo>
                  <a:cubicBezTo>
                    <a:pt x="2033007" y="4550024"/>
                    <a:pt x="2048695" y="4536832"/>
                    <a:pt x="2007910" y="4553146"/>
                  </a:cubicBezTo>
                  <a:cubicBezTo>
                    <a:pt x="1985691" y="4562034"/>
                    <a:pt x="1964141" y="4572538"/>
                    <a:pt x="1941922" y="4581426"/>
                  </a:cubicBezTo>
                  <a:cubicBezTo>
                    <a:pt x="1932696" y="4585116"/>
                    <a:pt x="1922688" y="4586741"/>
                    <a:pt x="1913642" y="4590853"/>
                  </a:cubicBezTo>
                  <a:cubicBezTo>
                    <a:pt x="1888056" y="4602483"/>
                    <a:pt x="1864170" y="4617750"/>
                    <a:pt x="1838227" y="4628560"/>
                  </a:cubicBezTo>
                  <a:cubicBezTo>
                    <a:pt x="1826268" y="4633543"/>
                    <a:pt x="1812977" y="4634428"/>
                    <a:pt x="1800520" y="4637987"/>
                  </a:cubicBezTo>
                  <a:cubicBezTo>
                    <a:pt x="1790966" y="4640717"/>
                    <a:pt x="1781940" y="4645258"/>
                    <a:pt x="1772240" y="4647414"/>
                  </a:cubicBezTo>
                  <a:cubicBezTo>
                    <a:pt x="1753581" y="4651560"/>
                    <a:pt x="1734338" y="4652695"/>
                    <a:pt x="1715679" y="4656841"/>
                  </a:cubicBezTo>
                  <a:cubicBezTo>
                    <a:pt x="1705979" y="4658997"/>
                    <a:pt x="1697235" y="4664863"/>
                    <a:pt x="1687398" y="4666268"/>
                  </a:cubicBezTo>
                  <a:cubicBezTo>
                    <a:pt x="1631061" y="4674316"/>
                    <a:pt x="1517716" y="4685121"/>
                    <a:pt x="1517716" y="4685121"/>
                  </a:cubicBezTo>
                  <a:lnTo>
                    <a:pt x="810706" y="4675695"/>
                  </a:lnTo>
                  <a:cubicBezTo>
                    <a:pt x="751165" y="4671492"/>
                    <a:pt x="703833" y="4613394"/>
                    <a:pt x="659877" y="4581426"/>
                  </a:cubicBezTo>
                  <a:cubicBezTo>
                    <a:pt x="645059" y="4570649"/>
                    <a:pt x="627988" y="4563309"/>
                    <a:pt x="612743" y="4553146"/>
                  </a:cubicBezTo>
                  <a:cubicBezTo>
                    <a:pt x="599670" y="4544431"/>
                    <a:pt x="587820" y="4533998"/>
                    <a:pt x="575035" y="4524866"/>
                  </a:cubicBezTo>
                  <a:cubicBezTo>
                    <a:pt x="565816" y="4518281"/>
                    <a:pt x="555223" y="4513539"/>
                    <a:pt x="546755" y="4506012"/>
                  </a:cubicBezTo>
                  <a:cubicBezTo>
                    <a:pt x="526827" y="4488298"/>
                    <a:pt x="490194" y="4449451"/>
                    <a:pt x="490194" y="4449451"/>
                  </a:cubicBezTo>
                  <a:cubicBezTo>
                    <a:pt x="483910" y="4436882"/>
                    <a:pt x="478789" y="4423660"/>
                    <a:pt x="471341" y="4411744"/>
                  </a:cubicBezTo>
                  <a:cubicBezTo>
                    <a:pt x="463014" y="4398421"/>
                    <a:pt x="452192" y="4386822"/>
                    <a:pt x="443060" y="4374037"/>
                  </a:cubicBezTo>
                  <a:cubicBezTo>
                    <a:pt x="436475" y="4364818"/>
                    <a:pt x="430212" y="4355364"/>
                    <a:pt x="424207" y="4345756"/>
                  </a:cubicBezTo>
                  <a:cubicBezTo>
                    <a:pt x="414496" y="4330219"/>
                    <a:pt x="404824" y="4314639"/>
                    <a:pt x="395926" y="4298622"/>
                  </a:cubicBezTo>
                  <a:cubicBezTo>
                    <a:pt x="389101" y="4286338"/>
                    <a:pt x="385132" y="4272427"/>
                    <a:pt x="377073" y="4260915"/>
                  </a:cubicBezTo>
                  <a:cubicBezTo>
                    <a:pt x="362999" y="4240809"/>
                    <a:pt x="344013" y="4224459"/>
                    <a:pt x="329939" y="4204354"/>
                  </a:cubicBezTo>
                  <a:cubicBezTo>
                    <a:pt x="306903" y="4171446"/>
                    <a:pt x="315344" y="4170301"/>
                    <a:pt x="301658" y="4138367"/>
                  </a:cubicBezTo>
                  <a:cubicBezTo>
                    <a:pt x="296122" y="4125450"/>
                    <a:pt x="288024" y="4113707"/>
                    <a:pt x="282805" y="4100659"/>
                  </a:cubicBezTo>
                  <a:cubicBezTo>
                    <a:pt x="275424" y="4082207"/>
                    <a:pt x="271332" y="4062551"/>
                    <a:pt x="263951" y="4044099"/>
                  </a:cubicBezTo>
                  <a:cubicBezTo>
                    <a:pt x="241406" y="3987739"/>
                    <a:pt x="250448" y="4013018"/>
                    <a:pt x="235670" y="3968684"/>
                  </a:cubicBezTo>
                  <a:cubicBezTo>
                    <a:pt x="218526" y="3831520"/>
                    <a:pt x="215884" y="3843202"/>
                    <a:pt x="235670" y="3638746"/>
                  </a:cubicBezTo>
                  <a:cubicBezTo>
                    <a:pt x="237024" y="3624759"/>
                    <a:pt x="248239" y="3613608"/>
                    <a:pt x="254524" y="3601039"/>
                  </a:cubicBezTo>
                  <a:cubicBezTo>
                    <a:pt x="257666" y="3585328"/>
                    <a:pt x="258325" y="3568907"/>
                    <a:pt x="263951" y="3553905"/>
                  </a:cubicBezTo>
                  <a:cubicBezTo>
                    <a:pt x="267929" y="3543297"/>
                    <a:pt x="277303" y="3535528"/>
                    <a:pt x="282805" y="3525624"/>
                  </a:cubicBezTo>
                  <a:cubicBezTo>
                    <a:pt x="315131" y="3467437"/>
                    <a:pt x="299941" y="3482030"/>
                    <a:pt x="329939" y="3440783"/>
                  </a:cubicBezTo>
                  <a:cubicBezTo>
                    <a:pt x="348421" y="3415371"/>
                    <a:pt x="361962" y="3384998"/>
                    <a:pt x="386499" y="3365369"/>
                  </a:cubicBezTo>
                  <a:cubicBezTo>
                    <a:pt x="402210" y="3352800"/>
                    <a:pt x="418678" y="3341122"/>
                    <a:pt x="433633" y="3327662"/>
                  </a:cubicBezTo>
                  <a:cubicBezTo>
                    <a:pt x="466962" y="3297666"/>
                    <a:pt x="480610" y="3273885"/>
                    <a:pt x="518475" y="3252247"/>
                  </a:cubicBezTo>
                  <a:cubicBezTo>
                    <a:pt x="527102" y="3247317"/>
                    <a:pt x="537328" y="3245962"/>
                    <a:pt x="546755" y="3242820"/>
                  </a:cubicBezTo>
                  <a:cubicBezTo>
                    <a:pt x="574408" y="3222080"/>
                    <a:pt x="585176" y="3212915"/>
                    <a:pt x="612743" y="3195686"/>
                  </a:cubicBezTo>
                  <a:cubicBezTo>
                    <a:pt x="628280" y="3185975"/>
                    <a:pt x="644632" y="3177569"/>
                    <a:pt x="659877" y="3167406"/>
                  </a:cubicBezTo>
                  <a:cubicBezTo>
                    <a:pt x="717564" y="3128948"/>
                    <a:pt x="674413" y="3144917"/>
                    <a:pt x="735291" y="3129699"/>
                  </a:cubicBezTo>
                  <a:cubicBezTo>
                    <a:pt x="777565" y="3108562"/>
                    <a:pt x="843783" y="3071539"/>
                    <a:pt x="895547" y="3054284"/>
                  </a:cubicBezTo>
                  <a:cubicBezTo>
                    <a:pt x="907838" y="3050187"/>
                    <a:pt x="921123" y="3049406"/>
                    <a:pt x="933254" y="3044857"/>
                  </a:cubicBezTo>
                  <a:cubicBezTo>
                    <a:pt x="946412" y="3039923"/>
                    <a:pt x="957803" y="3030938"/>
                    <a:pt x="970961" y="3026004"/>
                  </a:cubicBezTo>
                  <a:cubicBezTo>
                    <a:pt x="983092" y="3021455"/>
                    <a:pt x="996639" y="3021389"/>
                    <a:pt x="1008668" y="3016577"/>
                  </a:cubicBezTo>
                  <a:cubicBezTo>
                    <a:pt x="1115005" y="2974043"/>
                    <a:pt x="1017617" y="2997820"/>
                    <a:pt x="1112363" y="2978870"/>
                  </a:cubicBezTo>
                  <a:cubicBezTo>
                    <a:pt x="1121790" y="2972585"/>
                    <a:pt x="1130510" y="2965083"/>
                    <a:pt x="1140644" y="2960016"/>
                  </a:cubicBezTo>
                  <a:cubicBezTo>
                    <a:pt x="1149532" y="2955572"/>
                    <a:pt x="1159620" y="2954078"/>
                    <a:pt x="1168924" y="2950589"/>
                  </a:cubicBezTo>
                  <a:cubicBezTo>
                    <a:pt x="1259090" y="2916777"/>
                    <a:pt x="1180153" y="2943704"/>
                    <a:pt x="1244339" y="2922309"/>
                  </a:cubicBezTo>
                  <a:lnTo>
                    <a:pt x="1300899" y="2865748"/>
                  </a:lnTo>
                  <a:cubicBezTo>
                    <a:pt x="1316610" y="2850037"/>
                    <a:pt x="1334701" y="2836389"/>
                    <a:pt x="1348033" y="2818614"/>
                  </a:cubicBezTo>
                  <a:cubicBezTo>
                    <a:pt x="1354445" y="2810065"/>
                    <a:pt x="1388271" y="2766418"/>
                    <a:pt x="1395167" y="2752626"/>
                  </a:cubicBezTo>
                  <a:cubicBezTo>
                    <a:pt x="1399611" y="2743738"/>
                    <a:pt x="1400150" y="2733234"/>
                    <a:pt x="1404594" y="2724346"/>
                  </a:cubicBezTo>
                  <a:cubicBezTo>
                    <a:pt x="1412788" y="2707958"/>
                    <a:pt x="1424681" y="2693600"/>
                    <a:pt x="1432875" y="2677212"/>
                  </a:cubicBezTo>
                  <a:cubicBezTo>
                    <a:pt x="1443647" y="2655668"/>
                    <a:pt x="1446352" y="2623303"/>
                    <a:pt x="1451728" y="2601798"/>
                  </a:cubicBezTo>
                  <a:cubicBezTo>
                    <a:pt x="1457276" y="2579605"/>
                    <a:pt x="1464008" y="2557721"/>
                    <a:pt x="1470582" y="2535810"/>
                  </a:cubicBezTo>
                  <a:cubicBezTo>
                    <a:pt x="1473437" y="2526292"/>
                    <a:pt x="1477599" y="2517170"/>
                    <a:pt x="1480009" y="2507530"/>
                  </a:cubicBezTo>
                  <a:cubicBezTo>
                    <a:pt x="1498283" y="2434431"/>
                    <a:pt x="1476926" y="2485414"/>
                    <a:pt x="1508289" y="2422688"/>
                  </a:cubicBezTo>
                  <a:cubicBezTo>
                    <a:pt x="1502004" y="2303282"/>
                    <a:pt x="1505591" y="2182945"/>
                    <a:pt x="1489435" y="2064470"/>
                  </a:cubicBezTo>
                  <a:cubicBezTo>
                    <a:pt x="1486373" y="2042019"/>
                    <a:pt x="1467750" y="2023931"/>
                    <a:pt x="1451728" y="2007909"/>
                  </a:cubicBezTo>
                  <a:cubicBezTo>
                    <a:pt x="1442301" y="1998482"/>
                    <a:pt x="1434540" y="1987024"/>
                    <a:pt x="1423448" y="1979629"/>
                  </a:cubicBezTo>
                  <a:cubicBezTo>
                    <a:pt x="1415180" y="1974117"/>
                    <a:pt x="1404300" y="1974116"/>
                    <a:pt x="1395167" y="1970202"/>
                  </a:cubicBezTo>
                  <a:cubicBezTo>
                    <a:pt x="1382251" y="1964666"/>
                    <a:pt x="1370618" y="1956282"/>
                    <a:pt x="1357460" y="1951348"/>
                  </a:cubicBezTo>
                  <a:cubicBezTo>
                    <a:pt x="1317487" y="1936358"/>
                    <a:pt x="1248524" y="1935446"/>
                    <a:pt x="1216058" y="1932495"/>
                  </a:cubicBezTo>
                  <a:cubicBezTo>
                    <a:pt x="1197204" y="1926210"/>
                    <a:pt x="1179272" y="1915619"/>
                    <a:pt x="1159497" y="1913641"/>
                  </a:cubicBezTo>
                  <a:cubicBezTo>
                    <a:pt x="1053197" y="1903011"/>
                    <a:pt x="996777" y="1900048"/>
                    <a:pt x="904974" y="1885360"/>
                  </a:cubicBezTo>
                  <a:cubicBezTo>
                    <a:pt x="848353" y="1876301"/>
                    <a:pt x="792189" y="1864192"/>
                    <a:pt x="735291" y="1857080"/>
                  </a:cubicBezTo>
                  <a:cubicBezTo>
                    <a:pt x="710153" y="1853938"/>
                    <a:pt x="684719" y="1852621"/>
                    <a:pt x="659877" y="1847653"/>
                  </a:cubicBezTo>
                  <a:cubicBezTo>
                    <a:pt x="621764" y="1840030"/>
                    <a:pt x="584462" y="1828800"/>
                    <a:pt x="546755" y="1819373"/>
                  </a:cubicBezTo>
                  <a:lnTo>
                    <a:pt x="509048" y="1809946"/>
                  </a:lnTo>
                  <a:cubicBezTo>
                    <a:pt x="496479" y="1806804"/>
                    <a:pt x="483632" y="1804616"/>
                    <a:pt x="471341" y="1800519"/>
                  </a:cubicBezTo>
                  <a:cubicBezTo>
                    <a:pt x="461914" y="1797377"/>
                    <a:pt x="452760" y="1793248"/>
                    <a:pt x="443060" y="1791092"/>
                  </a:cubicBezTo>
                  <a:cubicBezTo>
                    <a:pt x="424401" y="1786946"/>
                    <a:pt x="405353" y="1784808"/>
                    <a:pt x="386499" y="1781666"/>
                  </a:cubicBezTo>
                  <a:cubicBezTo>
                    <a:pt x="322309" y="1760269"/>
                    <a:pt x="401260" y="1787202"/>
                    <a:pt x="311085" y="1753385"/>
                  </a:cubicBezTo>
                  <a:cubicBezTo>
                    <a:pt x="301781" y="1749896"/>
                    <a:pt x="292109" y="1747447"/>
                    <a:pt x="282805" y="1743958"/>
                  </a:cubicBezTo>
                  <a:cubicBezTo>
                    <a:pt x="266961" y="1738016"/>
                    <a:pt x="251724" y="1730456"/>
                    <a:pt x="235670" y="1725105"/>
                  </a:cubicBezTo>
                  <a:cubicBezTo>
                    <a:pt x="223379" y="1721008"/>
                    <a:pt x="210420" y="1719237"/>
                    <a:pt x="197963" y="1715678"/>
                  </a:cubicBezTo>
                  <a:cubicBezTo>
                    <a:pt x="188409" y="1712948"/>
                    <a:pt x="179237" y="1708981"/>
                    <a:pt x="169683" y="1706251"/>
                  </a:cubicBezTo>
                  <a:cubicBezTo>
                    <a:pt x="157226" y="1702692"/>
                    <a:pt x="144433" y="1700383"/>
                    <a:pt x="131976" y="1696824"/>
                  </a:cubicBezTo>
                  <a:cubicBezTo>
                    <a:pt x="122421" y="1694094"/>
                    <a:pt x="112717" y="1691562"/>
                    <a:pt x="103695" y="1687398"/>
                  </a:cubicBezTo>
                  <a:cubicBezTo>
                    <a:pt x="71797" y="1672676"/>
                    <a:pt x="9427" y="1640264"/>
                    <a:pt x="9427" y="1640264"/>
                  </a:cubicBezTo>
                  <a:cubicBezTo>
                    <a:pt x="6285" y="1630837"/>
                    <a:pt x="0" y="1621920"/>
                    <a:pt x="0" y="1611983"/>
                  </a:cubicBezTo>
                  <a:cubicBezTo>
                    <a:pt x="0" y="1590924"/>
                    <a:pt x="154" y="1507980"/>
                    <a:pt x="18854" y="1470581"/>
                  </a:cubicBezTo>
                  <a:cubicBezTo>
                    <a:pt x="23921" y="1460448"/>
                    <a:pt x="31423" y="1451728"/>
                    <a:pt x="37708" y="1442301"/>
                  </a:cubicBezTo>
                  <a:cubicBezTo>
                    <a:pt x="40850" y="1432874"/>
                    <a:pt x="41033" y="1421864"/>
                    <a:pt x="47134" y="1414020"/>
                  </a:cubicBezTo>
                  <a:cubicBezTo>
                    <a:pt x="74707" y="1378569"/>
                    <a:pt x="105992" y="1354472"/>
                    <a:pt x="141402" y="1329179"/>
                  </a:cubicBezTo>
                  <a:cubicBezTo>
                    <a:pt x="150621" y="1322594"/>
                    <a:pt x="160464" y="1316910"/>
                    <a:pt x="169683" y="1310325"/>
                  </a:cubicBezTo>
                  <a:cubicBezTo>
                    <a:pt x="182468" y="1301193"/>
                    <a:pt x="193337" y="1289071"/>
                    <a:pt x="207390" y="1282045"/>
                  </a:cubicBezTo>
                  <a:cubicBezTo>
                    <a:pt x="218978" y="1276251"/>
                    <a:pt x="232528" y="1275760"/>
                    <a:pt x="245097" y="1272618"/>
                  </a:cubicBezTo>
                  <a:cubicBezTo>
                    <a:pt x="263126" y="1218533"/>
                    <a:pt x="241613" y="1269018"/>
                    <a:pt x="282805" y="1216057"/>
                  </a:cubicBezTo>
                  <a:cubicBezTo>
                    <a:pt x="296716" y="1198171"/>
                    <a:pt x="320512" y="1159497"/>
                    <a:pt x="320512" y="1159497"/>
                  </a:cubicBezTo>
                  <a:lnTo>
                    <a:pt x="282805" y="1131216"/>
                  </a:lnTo>
                  <a:close/>
                </a:path>
              </a:pathLst>
            </a:custGeom>
            <a:grp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latin typeface="Calibri" panose="020F0502020204030204" pitchFamily="34" charset="0"/>
                  <a:ea typeface="Calibri" panose="020F0502020204030204" pitchFamily="34" charset="0"/>
                  <a:cs typeface="Calibri" panose="020F0502020204030204" pitchFamily="34" charset="0"/>
                </a:rPr>
                <a:t>Population</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4" name="Freeform: Shape 3">
              <a:extLst>
                <a:ext uri="{FF2B5EF4-FFF2-40B4-BE49-F238E27FC236}">
                  <a16:creationId xmlns:a16="http://schemas.microsoft.com/office/drawing/2014/main" id="{F22105F5-9348-23D4-C7E7-CE9DD28EF302}"/>
                </a:ext>
              </a:extLst>
            </p:cNvPr>
            <p:cNvSpPr/>
            <p:nvPr/>
          </p:nvSpPr>
          <p:spPr>
            <a:xfrm>
              <a:off x="3503712" y="2852936"/>
              <a:ext cx="1080120" cy="905177"/>
            </a:xfrm>
            <a:custGeom>
              <a:avLst/>
              <a:gdLst>
                <a:gd name="connsiteX0" fmla="*/ 38044 w 862025"/>
                <a:gd name="connsiteY0" fmla="*/ 370709 h 681794"/>
                <a:gd name="connsiteX1" fmla="*/ 56898 w 862025"/>
                <a:gd name="connsiteY1" fmla="*/ 323575 h 681794"/>
                <a:gd name="connsiteX2" fmla="*/ 75751 w 862025"/>
                <a:gd name="connsiteY2" fmla="*/ 267014 h 681794"/>
                <a:gd name="connsiteX3" fmla="*/ 122885 w 862025"/>
                <a:gd name="connsiteY3" fmla="*/ 182173 h 681794"/>
                <a:gd name="connsiteX4" fmla="*/ 151166 w 862025"/>
                <a:gd name="connsiteY4" fmla="*/ 153893 h 681794"/>
                <a:gd name="connsiteX5" fmla="*/ 217153 w 862025"/>
                <a:gd name="connsiteY5" fmla="*/ 78478 h 681794"/>
                <a:gd name="connsiteX6" fmla="*/ 283141 w 862025"/>
                <a:gd name="connsiteY6" fmla="*/ 31344 h 681794"/>
                <a:gd name="connsiteX7" fmla="*/ 311422 w 862025"/>
                <a:gd name="connsiteY7" fmla="*/ 3064 h 681794"/>
                <a:gd name="connsiteX8" fmla="*/ 424543 w 862025"/>
                <a:gd name="connsiteY8" fmla="*/ 50198 h 681794"/>
                <a:gd name="connsiteX9" fmla="*/ 462250 w 862025"/>
                <a:gd name="connsiteY9" fmla="*/ 78478 h 681794"/>
                <a:gd name="connsiteX10" fmla="*/ 547092 w 862025"/>
                <a:gd name="connsiteY10" fmla="*/ 182173 h 681794"/>
                <a:gd name="connsiteX11" fmla="*/ 584799 w 862025"/>
                <a:gd name="connsiteY11" fmla="*/ 248161 h 681794"/>
                <a:gd name="connsiteX12" fmla="*/ 641360 w 862025"/>
                <a:gd name="connsiteY12" fmla="*/ 304722 h 681794"/>
                <a:gd name="connsiteX13" fmla="*/ 716774 w 862025"/>
                <a:gd name="connsiteY13" fmla="*/ 314148 h 681794"/>
                <a:gd name="connsiteX14" fmla="*/ 745055 w 862025"/>
                <a:gd name="connsiteY14" fmla="*/ 333002 h 681794"/>
                <a:gd name="connsiteX15" fmla="*/ 811042 w 862025"/>
                <a:gd name="connsiteY15" fmla="*/ 370709 h 681794"/>
                <a:gd name="connsiteX16" fmla="*/ 839323 w 862025"/>
                <a:gd name="connsiteY16" fmla="*/ 398990 h 681794"/>
                <a:gd name="connsiteX17" fmla="*/ 848749 w 862025"/>
                <a:gd name="connsiteY17" fmla="*/ 549819 h 681794"/>
                <a:gd name="connsiteX18" fmla="*/ 820469 w 862025"/>
                <a:gd name="connsiteY18" fmla="*/ 568672 h 681794"/>
                <a:gd name="connsiteX19" fmla="*/ 509384 w 862025"/>
                <a:gd name="connsiteY19" fmla="*/ 587526 h 681794"/>
                <a:gd name="connsiteX20" fmla="*/ 481104 w 862025"/>
                <a:gd name="connsiteY20" fmla="*/ 625233 h 681794"/>
                <a:gd name="connsiteX21" fmla="*/ 471677 w 862025"/>
                <a:gd name="connsiteY21" fmla="*/ 662940 h 681794"/>
                <a:gd name="connsiteX22" fmla="*/ 443397 w 862025"/>
                <a:gd name="connsiteY22" fmla="*/ 681794 h 681794"/>
                <a:gd name="connsiteX23" fmla="*/ 104032 w 862025"/>
                <a:gd name="connsiteY23" fmla="*/ 672367 h 681794"/>
                <a:gd name="connsiteX24" fmla="*/ 75751 w 862025"/>
                <a:gd name="connsiteY24" fmla="*/ 662940 h 681794"/>
                <a:gd name="connsiteX25" fmla="*/ 19191 w 862025"/>
                <a:gd name="connsiteY25" fmla="*/ 625233 h 681794"/>
                <a:gd name="connsiteX26" fmla="*/ 337 w 862025"/>
                <a:gd name="connsiteY26" fmla="*/ 587526 h 681794"/>
                <a:gd name="connsiteX27" fmla="*/ 9764 w 862025"/>
                <a:gd name="connsiteY27" fmla="*/ 521538 h 681794"/>
                <a:gd name="connsiteX28" fmla="*/ 28617 w 862025"/>
                <a:gd name="connsiteY28" fmla="*/ 455550 h 681794"/>
                <a:gd name="connsiteX29" fmla="*/ 47471 w 862025"/>
                <a:gd name="connsiteY29" fmla="*/ 417843 h 681794"/>
                <a:gd name="connsiteX30" fmla="*/ 38044 w 862025"/>
                <a:gd name="connsiteY30" fmla="*/ 370709 h 681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862025" h="681794">
                  <a:moveTo>
                    <a:pt x="38044" y="370709"/>
                  </a:moveTo>
                  <a:cubicBezTo>
                    <a:pt x="39615" y="354998"/>
                    <a:pt x="51115" y="339478"/>
                    <a:pt x="56898" y="323575"/>
                  </a:cubicBezTo>
                  <a:cubicBezTo>
                    <a:pt x="63690" y="304898"/>
                    <a:pt x="68370" y="285466"/>
                    <a:pt x="75751" y="267014"/>
                  </a:cubicBezTo>
                  <a:cubicBezTo>
                    <a:pt x="83424" y="247832"/>
                    <a:pt x="112637" y="195836"/>
                    <a:pt x="122885" y="182173"/>
                  </a:cubicBezTo>
                  <a:cubicBezTo>
                    <a:pt x="130884" y="171508"/>
                    <a:pt x="142981" y="164416"/>
                    <a:pt x="151166" y="153893"/>
                  </a:cubicBezTo>
                  <a:cubicBezTo>
                    <a:pt x="259048" y="15189"/>
                    <a:pt x="138075" y="146259"/>
                    <a:pt x="217153" y="78478"/>
                  </a:cubicBezTo>
                  <a:cubicBezTo>
                    <a:pt x="274086" y="29679"/>
                    <a:pt x="231179" y="48665"/>
                    <a:pt x="283141" y="31344"/>
                  </a:cubicBezTo>
                  <a:cubicBezTo>
                    <a:pt x="292568" y="21917"/>
                    <a:pt x="298130" y="4087"/>
                    <a:pt x="311422" y="3064"/>
                  </a:cubicBezTo>
                  <a:cubicBezTo>
                    <a:pt x="437808" y="-6658"/>
                    <a:pt x="380488" y="6142"/>
                    <a:pt x="424543" y="50198"/>
                  </a:cubicBezTo>
                  <a:cubicBezTo>
                    <a:pt x="435652" y="61308"/>
                    <a:pt x="450507" y="68040"/>
                    <a:pt x="462250" y="78478"/>
                  </a:cubicBezTo>
                  <a:cubicBezTo>
                    <a:pt x="505870" y="117251"/>
                    <a:pt x="516983" y="131992"/>
                    <a:pt x="547092" y="182173"/>
                  </a:cubicBezTo>
                  <a:cubicBezTo>
                    <a:pt x="562851" y="208439"/>
                    <a:pt x="564729" y="225583"/>
                    <a:pt x="584799" y="248161"/>
                  </a:cubicBezTo>
                  <a:cubicBezTo>
                    <a:pt x="602513" y="268089"/>
                    <a:pt x="614903" y="301415"/>
                    <a:pt x="641360" y="304722"/>
                  </a:cubicBezTo>
                  <a:lnTo>
                    <a:pt x="716774" y="314148"/>
                  </a:lnTo>
                  <a:cubicBezTo>
                    <a:pt x="726201" y="320433"/>
                    <a:pt x="735218" y="327381"/>
                    <a:pt x="745055" y="333002"/>
                  </a:cubicBezTo>
                  <a:cubicBezTo>
                    <a:pt x="774388" y="349764"/>
                    <a:pt x="785990" y="349833"/>
                    <a:pt x="811042" y="370709"/>
                  </a:cubicBezTo>
                  <a:cubicBezTo>
                    <a:pt x="821284" y="379244"/>
                    <a:pt x="829896" y="389563"/>
                    <a:pt x="839323" y="398990"/>
                  </a:cubicBezTo>
                  <a:cubicBezTo>
                    <a:pt x="859790" y="460391"/>
                    <a:pt x="873458" y="475691"/>
                    <a:pt x="848749" y="549819"/>
                  </a:cubicBezTo>
                  <a:cubicBezTo>
                    <a:pt x="845166" y="560567"/>
                    <a:pt x="829896" y="562388"/>
                    <a:pt x="820469" y="568672"/>
                  </a:cubicBezTo>
                  <a:cubicBezTo>
                    <a:pt x="707086" y="563003"/>
                    <a:pt x="615278" y="541197"/>
                    <a:pt x="509384" y="587526"/>
                  </a:cubicBezTo>
                  <a:cubicBezTo>
                    <a:pt x="494990" y="593823"/>
                    <a:pt x="490531" y="612664"/>
                    <a:pt x="481104" y="625233"/>
                  </a:cubicBezTo>
                  <a:cubicBezTo>
                    <a:pt x="477962" y="637802"/>
                    <a:pt x="478864" y="652160"/>
                    <a:pt x="471677" y="662940"/>
                  </a:cubicBezTo>
                  <a:cubicBezTo>
                    <a:pt x="465393" y="672367"/>
                    <a:pt x="454723" y="681504"/>
                    <a:pt x="443397" y="681794"/>
                  </a:cubicBezTo>
                  <a:lnTo>
                    <a:pt x="104032" y="672367"/>
                  </a:lnTo>
                  <a:cubicBezTo>
                    <a:pt x="94605" y="669225"/>
                    <a:pt x="84019" y="668452"/>
                    <a:pt x="75751" y="662940"/>
                  </a:cubicBezTo>
                  <a:cubicBezTo>
                    <a:pt x="5136" y="615864"/>
                    <a:pt x="86436" y="647649"/>
                    <a:pt x="19191" y="625233"/>
                  </a:cubicBezTo>
                  <a:cubicBezTo>
                    <a:pt x="12906" y="612664"/>
                    <a:pt x="1609" y="601521"/>
                    <a:pt x="337" y="587526"/>
                  </a:cubicBezTo>
                  <a:cubicBezTo>
                    <a:pt x="-1675" y="565398"/>
                    <a:pt x="5789" y="543399"/>
                    <a:pt x="9764" y="521538"/>
                  </a:cubicBezTo>
                  <a:cubicBezTo>
                    <a:pt x="12280" y="507699"/>
                    <a:pt x="22243" y="470422"/>
                    <a:pt x="28617" y="455550"/>
                  </a:cubicBezTo>
                  <a:cubicBezTo>
                    <a:pt x="34153" y="442634"/>
                    <a:pt x="41935" y="430759"/>
                    <a:pt x="47471" y="417843"/>
                  </a:cubicBezTo>
                  <a:cubicBezTo>
                    <a:pt x="51385" y="408710"/>
                    <a:pt x="36473" y="386420"/>
                    <a:pt x="38044" y="370709"/>
                  </a:cubicBezTo>
                  <a:close/>
                </a:path>
              </a:pathLst>
            </a:cu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latin typeface="Calibri" panose="020F0502020204030204" pitchFamily="34" charset="0"/>
                  <a:ea typeface="Calibri" panose="020F0502020204030204" pitchFamily="34" charset="0"/>
                  <a:cs typeface="Calibri" panose="020F0502020204030204" pitchFamily="34" charset="0"/>
                </a:rPr>
                <a:t>Sample</a:t>
              </a:r>
              <a:endParaRPr lang="en-IN" sz="1500" dirty="0">
                <a:latin typeface="Calibri" panose="020F0502020204030204" pitchFamily="34" charset="0"/>
                <a:ea typeface="Calibri" panose="020F0502020204030204" pitchFamily="34" charset="0"/>
                <a:cs typeface="Calibri" panose="020F0502020204030204" pitchFamily="34" charset="0"/>
              </a:endParaRPr>
            </a:p>
          </p:txBody>
        </p:sp>
      </p:grpSp>
      <p:sp>
        <p:nvSpPr>
          <p:cNvPr id="5" name="TextBox 4">
            <a:extLst>
              <a:ext uri="{FF2B5EF4-FFF2-40B4-BE49-F238E27FC236}">
                <a16:creationId xmlns:a16="http://schemas.microsoft.com/office/drawing/2014/main" id="{675446A0-BA8F-A5B2-D466-A6B3CE0362C0}"/>
              </a:ext>
            </a:extLst>
          </p:cNvPr>
          <p:cNvSpPr txBox="1"/>
          <p:nvPr/>
        </p:nvSpPr>
        <p:spPr>
          <a:xfrm>
            <a:off x="551384" y="1196752"/>
            <a:ext cx="1160895" cy="2308324"/>
          </a:xfrm>
          <a:prstGeom prst="rect">
            <a:avLst/>
          </a:prstGeom>
          <a:noFill/>
        </p:spPr>
        <p:txBody>
          <a:bodyPr wrap="non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Mean:</a:t>
            </a: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Variance:  </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63E428F5-1AE4-6249-53B5-34FD5D821552}"/>
              </a:ext>
            </a:extLst>
          </p:cNvPr>
          <p:cNvSpPr txBox="1"/>
          <p:nvPr/>
        </p:nvSpPr>
        <p:spPr>
          <a:xfrm>
            <a:off x="2351584" y="620688"/>
            <a:ext cx="5312288" cy="369332"/>
          </a:xfrm>
          <a:prstGeom prst="rect">
            <a:avLst/>
          </a:prstGeom>
          <a:noFill/>
        </p:spPr>
        <p:txBody>
          <a:bodyPr wrap="non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Population (Parameter)                         Sample (Statistic)</a:t>
            </a:r>
            <a:endParaRPr lang="en-IN" dirty="0">
              <a:latin typeface="Calibri" panose="020F0502020204030204" pitchFamily="34" charset="0"/>
              <a:ea typeface="Calibri" panose="020F0502020204030204" pitchFamily="34" charset="0"/>
              <a:cs typeface="Calibri" panose="020F0502020204030204" pitchFamily="34" charset="0"/>
            </a:endParaRPr>
          </a:p>
        </p:txBody>
      </p:sp>
      <p:grpSp>
        <p:nvGrpSpPr>
          <p:cNvPr id="7" name="Group 6">
            <a:extLst>
              <a:ext uri="{FF2B5EF4-FFF2-40B4-BE49-F238E27FC236}">
                <a16:creationId xmlns:a16="http://schemas.microsoft.com/office/drawing/2014/main" id="{15C041CC-4CB6-CBA3-5C43-44E925351723}"/>
              </a:ext>
            </a:extLst>
          </p:cNvPr>
          <p:cNvGrpSpPr/>
          <p:nvPr/>
        </p:nvGrpSpPr>
        <p:grpSpPr>
          <a:xfrm>
            <a:off x="454224" y="5399485"/>
            <a:ext cx="7313462" cy="219428"/>
            <a:chOff x="454224" y="5399485"/>
            <a:chExt cx="7313462" cy="219428"/>
          </a:xfrm>
          <a:solidFill>
            <a:srgbClr val="0070C0"/>
          </a:solidFill>
        </p:grpSpPr>
        <p:cxnSp>
          <p:nvCxnSpPr>
            <p:cNvPr id="8" name="Straight Connector 7">
              <a:extLst>
                <a:ext uri="{FF2B5EF4-FFF2-40B4-BE49-F238E27FC236}">
                  <a16:creationId xmlns:a16="http://schemas.microsoft.com/office/drawing/2014/main" id="{F8AB2A1D-C18C-57BB-AFC4-75D955712095}"/>
                </a:ext>
              </a:extLst>
            </p:cNvPr>
            <p:cNvCxnSpPr>
              <a:cxnSpLocks/>
            </p:cNvCxnSpPr>
            <p:nvPr/>
          </p:nvCxnSpPr>
          <p:spPr>
            <a:xfrm>
              <a:off x="551384" y="5517232"/>
              <a:ext cx="7200800" cy="0"/>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6C063BD9-AFF8-49A2-7D73-D9F4F2AB4AE3}"/>
                </a:ext>
              </a:extLst>
            </p:cNvPr>
            <p:cNvSpPr/>
            <p:nvPr/>
          </p:nvSpPr>
          <p:spPr>
            <a:xfrm>
              <a:off x="454224" y="5403893"/>
              <a:ext cx="194320" cy="194311"/>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10" name="Oval 9">
              <a:extLst>
                <a:ext uri="{FF2B5EF4-FFF2-40B4-BE49-F238E27FC236}">
                  <a16:creationId xmlns:a16="http://schemas.microsoft.com/office/drawing/2014/main" id="{649448DD-90D5-76DF-26DC-53579D887897}"/>
                </a:ext>
              </a:extLst>
            </p:cNvPr>
            <p:cNvSpPr/>
            <p:nvPr/>
          </p:nvSpPr>
          <p:spPr>
            <a:xfrm>
              <a:off x="1615119" y="5403892"/>
              <a:ext cx="194320" cy="194311"/>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11" name="Oval 10">
              <a:extLst>
                <a:ext uri="{FF2B5EF4-FFF2-40B4-BE49-F238E27FC236}">
                  <a16:creationId xmlns:a16="http://schemas.microsoft.com/office/drawing/2014/main" id="{68AAA3C9-6CE6-9A40-D62A-D8AEC776FB26}"/>
                </a:ext>
              </a:extLst>
            </p:cNvPr>
            <p:cNvSpPr/>
            <p:nvPr/>
          </p:nvSpPr>
          <p:spPr>
            <a:xfrm>
              <a:off x="1343472" y="5403891"/>
              <a:ext cx="194320" cy="194311"/>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12" name="Oval 11">
              <a:extLst>
                <a:ext uri="{FF2B5EF4-FFF2-40B4-BE49-F238E27FC236}">
                  <a16:creationId xmlns:a16="http://schemas.microsoft.com/office/drawing/2014/main" id="{C9AD7053-212A-896F-E7F7-BBD1EDC7F87F}"/>
                </a:ext>
              </a:extLst>
            </p:cNvPr>
            <p:cNvSpPr/>
            <p:nvPr/>
          </p:nvSpPr>
          <p:spPr>
            <a:xfrm>
              <a:off x="1071825" y="5403890"/>
              <a:ext cx="194320" cy="194311"/>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13" name="Oval 12">
              <a:extLst>
                <a:ext uri="{FF2B5EF4-FFF2-40B4-BE49-F238E27FC236}">
                  <a16:creationId xmlns:a16="http://schemas.microsoft.com/office/drawing/2014/main" id="{8AC5E163-C132-BE09-09C5-F46AA3D580FF}"/>
                </a:ext>
              </a:extLst>
            </p:cNvPr>
            <p:cNvSpPr/>
            <p:nvPr/>
          </p:nvSpPr>
          <p:spPr>
            <a:xfrm>
              <a:off x="754858" y="5403889"/>
              <a:ext cx="194320" cy="194311"/>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14" name="Oval 13">
              <a:extLst>
                <a:ext uri="{FF2B5EF4-FFF2-40B4-BE49-F238E27FC236}">
                  <a16:creationId xmlns:a16="http://schemas.microsoft.com/office/drawing/2014/main" id="{65033708-EADA-FC7F-1BA4-C1238ADF34F0}"/>
                </a:ext>
              </a:extLst>
            </p:cNvPr>
            <p:cNvSpPr/>
            <p:nvPr/>
          </p:nvSpPr>
          <p:spPr>
            <a:xfrm>
              <a:off x="2977795" y="5399485"/>
              <a:ext cx="194320" cy="194311"/>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15" name="Oval 14">
              <a:extLst>
                <a:ext uri="{FF2B5EF4-FFF2-40B4-BE49-F238E27FC236}">
                  <a16:creationId xmlns:a16="http://schemas.microsoft.com/office/drawing/2014/main" id="{110C969D-F08B-D884-53AA-625B96B0F85B}"/>
                </a:ext>
              </a:extLst>
            </p:cNvPr>
            <p:cNvSpPr/>
            <p:nvPr/>
          </p:nvSpPr>
          <p:spPr>
            <a:xfrm>
              <a:off x="4477454" y="5399486"/>
              <a:ext cx="194320" cy="194311"/>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16" name="Oval 15">
              <a:extLst>
                <a:ext uri="{FF2B5EF4-FFF2-40B4-BE49-F238E27FC236}">
                  <a16:creationId xmlns:a16="http://schemas.microsoft.com/office/drawing/2014/main" id="{BBB5EBD9-95B3-0A2D-25EE-3A1D6ED23D9D}"/>
                </a:ext>
              </a:extLst>
            </p:cNvPr>
            <p:cNvSpPr/>
            <p:nvPr/>
          </p:nvSpPr>
          <p:spPr>
            <a:xfrm>
              <a:off x="3889896" y="5399487"/>
              <a:ext cx="194320" cy="194311"/>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17" name="Oval 16">
              <a:extLst>
                <a:ext uri="{FF2B5EF4-FFF2-40B4-BE49-F238E27FC236}">
                  <a16:creationId xmlns:a16="http://schemas.microsoft.com/office/drawing/2014/main" id="{960B2C08-5650-4C4D-C0EE-00E900A282C7}"/>
                </a:ext>
              </a:extLst>
            </p:cNvPr>
            <p:cNvSpPr/>
            <p:nvPr/>
          </p:nvSpPr>
          <p:spPr>
            <a:xfrm>
              <a:off x="3346602" y="5403889"/>
              <a:ext cx="194320" cy="194311"/>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18" name="Oval 17">
              <a:extLst>
                <a:ext uri="{FF2B5EF4-FFF2-40B4-BE49-F238E27FC236}">
                  <a16:creationId xmlns:a16="http://schemas.microsoft.com/office/drawing/2014/main" id="{57D02AF1-5BB3-505D-F466-1EC0E1D14263}"/>
                </a:ext>
              </a:extLst>
            </p:cNvPr>
            <p:cNvSpPr/>
            <p:nvPr/>
          </p:nvSpPr>
          <p:spPr>
            <a:xfrm>
              <a:off x="5582564" y="5420076"/>
              <a:ext cx="194320" cy="194311"/>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19" name="Oval 18">
              <a:extLst>
                <a:ext uri="{FF2B5EF4-FFF2-40B4-BE49-F238E27FC236}">
                  <a16:creationId xmlns:a16="http://schemas.microsoft.com/office/drawing/2014/main" id="{0835C1D0-8E0B-990C-0E5F-B37EB38AFCF2}"/>
                </a:ext>
              </a:extLst>
            </p:cNvPr>
            <p:cNvSpPr/>
            <p:nvPr/>
          </p:nvSpPr>
          <p:spPr>
            <a:xfrm>
              <a:off x="5932389" y="5424602"/>
              <a:ext cx="194320" cy="194311"/>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20" name="Oval 19">
              <a:extLst>
                <a:ext uri="{FF2B5EF4-FFF2-40B4-BE49-F238E27FC236}">
                  <a16:creationId xmlns:a16="http://schemas.microsoft.com/office/drawing/2014/main" id="{76EF4647-00DF-9D70-E619-6CB136FEA1D6}"/>
                </a:ext>
              </a:extLst>
            </p:cNvPr>
            <p:cNvSpPr/>
            <p:nvPr/>
          </p:nvSpPr>
          <p:spPr>
            <a:xfrm>
              <a:off x="5357240" y="5420076"/>
              <a:ext cx="194320" cy="194311"/>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21" name="Oval 20">
              <a:extLst>
                <a:ext uri="{FF2B5EF4-FFF2-40B4-BE49-F238E27FC236}">
                  <a16:creationId xmlns:a16="http://schemas.microsoft.com/office/drawing/2014/main" id="{639F676C-F98E-8DCA-5183-A224F7197599}"/>
                </a:ext>
              </a:extLst>
            </p:cNvPr>
            <p:cNvSpPr/>
            <p:nvPr/>
          </p:nvSpPr>
          <p:spPr>
            <a:xfrm>
              <a:off x="6222981" y="5420076"/>
              <a:ext cx="194320" cy="194311"/>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22" name="Oval 21">
              <a:extLst>
                <a:ext uri="{FF2B5EF4-FFF2-40B4-BE49-F238E27FC236}">
                  <a16:creationId xmlns:a16="http://schemas.microsoft.com/office/drawing/2014/main" id="{7A910297-BD61-1C88-959C-757A1C3D6C1E}"/>
                </a:ext>
              </a:extLst>
            </p:cNvPr>
            <p:cNvSpPr/>
            <p:nvPr/>
          </p:nvSpPr>
          <p:spPr>
            <a:xfrm>
              <a:off x="7573366" y="5418495"/>
              <a:ext cx="194320" cy="194311"/>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grpSp>
      <p:cxnSp>
        <p:nvCxnSpPr>
          <p:cNvPr id="23" name="Straight Connector 22">
            <a:extLst>
              <a:ext uri="{FF2B5EF4-FFF2-40B4-BE49-F238E27FC236}">
                <a16:creationId xmlns:a16="http://schemas.microsoft.com/office/drawing/2014/main" id="{5589660E-6175-1D68-5116-6F3D338FE865}"/>
              </a:ext>
            </a:extLst>
          </p:cNvPr>
          <p:cNvCxnSpPr/>
          <p:nvPr/>
        </p:nvCxnSpPr>
        <p:spPr>
          <a:xfrm>
            <a:off x="4367808" y="5229200"/>
            <a:ext cx="0" cy="504056"/>
          </a:xfrm>
          <a:prstGeom prst="line">
            <a:avLst/>
          </a:prstGeom>
          <a:ln>
            <a:solidFill>
              <a:srgbClr val="FFFF00"/>
            </a:solidFill>
          </a:ln>
        </p:spPr>
        <p:style>
          <a:lnRef idx="3">
            <a:schemeClr val="accent6"/>
          </a:lnRef>
          <a:fillRef idx="0">
            <a:schemeClr val="accent6"/>
          </a:fillRef>
          <a:effectRef idx="2">
            <a:schemeClr val="accent6"/>
          </a:effectRef>
          <a:fontRef idx="minor">
            <a:schemeClr val="tx1"/>
          </a:fontRef>
        </p:style>
      </p:cxnSp>
      <p:sp>
        <p:nvSpPr>
          <p:cNvPr id="24" name="TextBox 23">
            <a:extLst>
              <a:ext uri="{FF2B5EF4-FFF2-40B4-BE49-F238E27FC236}">
                <a16:creationId xmlns:a16="http://schemas.microsoft.com/office/drawing/2014/main" id="{DB251C0C-DCC9-1D89-9D8D-BA3117CF543F}"/>
              </a:ext>
            </a:extLst>
          </p:cNvPr>
          <p:cNvSpPr txBox="1"/>
          <p:nvPr/>
        </p:nvSpPr>
        <p:spPr>
          <a:xfrm>
            <a:off x="454224" y="5733256"/>
            <a:ext cx="3166054" cy="646331"/>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N = 14</a:t>
            </a:r>
          </a:p>
          <a:p>
            <a:r>
              <a:rPr lang="en-US" dirty="0">
                <a:latin typeface="Calibri" panose="020F0502020204030204" pitchFamily="34" charset="0"/>
                <a:ea typeface="Calibri" panose="020F0502020204030204" pitchFamily="34" charset="0"/>
                <a:cs typeface="Calibri" panose="020F0502020204030204" pitchFamily="34" charset="0"/>
              </a:rPr>
              <a:t>n = 3</a:t>
            </a:r>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25" name="Picture 24">
            <a:extLst>
              <a:ext uri="{FF2B5EF4-FFF2-40B4-BE49-F238E27FC236}">
                <a16:creationId xmlns:a16="http://schemas.microsoft.com/office/drawing/2014/main" id="{8FE626A2-C02F-11AB-183F-9D000C8C2352}"/>
              </a:ext>
            </a:extLst>
          </p:cNvPr>
          <p:cNvPicPr>
            <a:picLocks noChangeAspect="1"/>
          </p:cNvPicPr>
          <p:nvPr/>
        </p:nvPicPr>
        <p:blipFill>
          <a:blip r:embed="rId2"/>
          <a:stretch>
            <a:fillRect/>
          </a:stretch>
        </p:blipFill>
        <p:spPr>
          <a:xfrm>
            <a:off x="2443965" y="1182310"/>
            <a:ext cx="4588138" cy="2128896"/>
          </a:xfrm>
          <a:prstGeom prst="rect">
            <a:avLst/>
          </a:prstGeom>
        </p:spPr>
      </p:pic>
    </p:spTree>
    <p:extLst>
      <p:ext uri="{BB962C8B-B14F-4D97-AF65-F5344CB8AC3E}">
        <p14:creationId xmlns:p14="http://schemas.microsoft.com/office/powerpoint/2010/main" val="3366337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ircle(in)">
                                      <p:cBhvr>
                                        <p:cTn id="12" dur="2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wipe(up)">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
                                            <p:txEl>
                                              <p:pRg st="7" end="7"/>
                                            </p:txEl>
                                          </p:spTgt>
                                        </p:tgtEl>
                                        <p:attrNameLst>
                                          <p:attrName>style.visibility</p:attrName>
                                        </p:attrNameLst>
                                      </p:cBhvr>
                                      <p:to>
                                        <p:strVal val="visible"/>
                                      </p:to>
                                    </p:set>
                                    <p:animEffect transition="in" filter="wipe(up)">
                                      <p:cBhvr>
                                        <p:cTn id="22" dur="500"/>
                                        <p:tgtEl>
                                          <p:spTgt spid="5">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down)">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wipe(left)">
                                      <p:cBhvr>
                                        <p:cTn id="3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P spid="24"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DE1609B-5FDC-F83F-5D81-0898E9CB86E3}"/>
              </a:ext>
            </a:extLst>
          </p:cNvPr>
          <p:cNvGraphicFramePr>
            <a:graphicFrameLocks noGrp="1"/>
          </p:cNvGraphicFramePr>
          <p:nvPr>
            <p:extLst>
              <p:ext uri="{D42A27DB-BD31-4B8C-83A1-F6EECF244321}">
                <p14:modId xmlns:p14="http://schemas.microsoft.com/office/powerpoint/2010/main" val="3730549509"/>
              </p:ext>
            </p:extLst>
          </p:nvPr>
        </p:nvGraphicFramePr>
        <p:xfrm>
          <a:off x="8239982" y="2305041"/>
          <a:ext cx="1049367" cy="2966720"/>
        </p:xfrm>
        <a:graphic>
          <a:graphicData uri="http://schemas.openxmlformats.org/drawingml/2006/table">
            <a:tbl>
              <a:tblPr firstRow="1" bandRow="1">
                <a:tableStyleId>{00A15C55-8517-42AA-B614-E9B94910E393}</a:tableStyleId>
              </a:tblPr>
              <a:tblGrid>
                <a:gridCol w="1049367">
                  <a:extLst>
                    <a:ext uri="{9D8B030D-6E8A-4147-A177-3AD203B41FA5}">
                      <a16:colId xmlns:a16="http://schemas.microsoft.com/office/drawing/2014/main" val="282563650"/>
                    </a:ext>
                  </a:extLst>
                </a:gridCol>
              </a:tblGrid>
              <a:tr h="370840">
                <a:tc>
                  <a:txBody>
                    <a:bodyPr/>
                    <a:lstStyle/>
                    <a:p>
                      <a:pPr algn="ctr"/>
                      <a:r>
                        <a:rPr lang="en-IN" dirty="0">
                          <a:solidFill>
                            <a:schemeClr val="tx1"/>
                          </a:solidFill>
                        </a:rPr>
                        <a: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2210078545"/>
                  </a:ext>
                </a:extLst>
              </a:tr>
              <a:tr h="370840">
                <a:tc>
                  <a:txBody>
                    <a:bodyPr/>
                    <a:lstStyle/>
                    <a:p>
                      <a:pPr algn="ctr"/>
                      <a:r>
                        <a:rPr lang="en-IN"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936547901"/>
                  </a:ext>
                </a:extLst>
              </a:tr>
              <a:tr h="370840">
                <a:tc>
                  <a:txBody>
                    <a:bodyPr/>
                    <a:lstStyle/>
                    <a:p>
                      <a:pPr algn="ctr"/>
                      <a:r>
                        <a:rPr lang="en-IN" dirty="0"/>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993482782"/>
                  </a:ext>
                </a:extLst>
              </a:tr>
              <a:tr h="370840">
                <a:tc>
                  <a:txBody>
                    <a:bodyPr/>
                    <a:lstStyle/>
                    <a:p>
                      <a:pPr algn="ctr"/>
                      <a:r>
                        <a:rPr lang="en-IN" dirty="0"/>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3683626811"/>
                  </a:ext>
                </a:extLst>
              </a:tr>
              <a:tr h="370840">
                <a:tc>
                  <a:txBody>
                    <a:bodyPr/>
                    <a:lstStyle/>
                    <a:p>
                      <a:pPr algn="ctr"/>
                      <a:r>
                        <a:rPr lang="en-IN" dirty="0"/>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2677639022"/>
                  </a:ext>
                </a:extLst>
              </a:tr>
              <a:tr h="370840">
                <a:tc>
                  <a:txBody>
                    <a:bodyPr/>
                    <a:lstStyle/>
                    <a:p>
                      <a:pPr algn="ctr"/>
                      <a:r>
                        <a:rPr lang="en-IN" dirty="0"/>
                        <a:t>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3861703901"/>
                  </a:ext>
                </a:extLst>
              </a:tr>
              <a:tr h="370840">
                <a:tc>
                  <a:txBody>
                    <a:bodyPr/>
                    <a:lstStyle/>
                    <a:p>
                      <a:pPr algn="ctr"/>
                      <a:r>
                        <a:rPr lang="en-IN" dirty="0"/>
                        <a:t>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2620662369"/>
                  </a:ext>
                </a:extLst>
              </a:tr>
              <a:tr h="370840">
                <a:tc>
                  <a:txBody>
                    <a:bodyPr/>
                    <a:lstStyle/>
                    <a:p>
                      <a:pPr algn="ctr"/>
                      <a:r>
                        <a:rPr lang="en-IN" dirty="0"/>
                        <a:t>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2626959074"/>
                  </a:ext>
                </a:extLst>
              </a:tr>
            </a:tbl>
          </a:graphicData>
        </a:graphic>
      </p:graphicFrame>
      <p:sp>
        <p:nvSpPr>
          <p:cNvPr id="3" name="Rectangle 2">
            <a:extLst>
              <a:ext uri="{FF2B5EF4-FFF2-40B4-BE49-F238E27FC236}">
                <a16:creationId xmlns:a16="http://schemas.microsoft.com/office/drawing/2014/main" id="{72A498AD-9F30-26CB-E223-E9ABAEA9BE55}"/>
              </a:ext>
            </a:extLst>
          </p:cNvPr>
          <p:cNvSpPr/>
          <p:nvPr/>
        </p:nvSpPr>
        <p:spPr>
          <a:xfrm>
            <a:off x="1954206" y="2386584"/>
            <a:ext cx="914400" cy="3172968"/>
          </a:xfrm>
          <a:prstGeom prst="rect">
            <a:avLst/>
          </a:prstGeom>
          <a:solidFill>
            <a:schemeClr val="accent3">
              <a:lumMod val="40000"/>
              <a:lumOff val="60000"/>
            </a:schemeClr>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cxnSp>
        <p:nvCxnSpPr>
          <p:cNvPr id="4" name="Straight Connector 3">
            <a:extLst>
              <a:ext uri="{FF2B5EF4-FFF2-40B4-BE49-F238E27FC236}">
                <a16:creationId xmlns:a16="http://schemas.microsoft.com/office/drawing/2014/main" id="{F72EAE1B-8DD1-6444-EFEA-5553594C1895}"/>
              </a:ext>
            </a:extLst>
          </p:cNvPr>
          <p:cNvCxnSpPr>
            <a:stCxn id="3" idx="1"/>
            <a:endCxn id="3" idx="3"/>
          </p:cNvCxnSpPr>
          <p:nvPr/>
        </p:nvCxnSpPr>
        <p:spPr>
          <a:xfrm>
            <a:off x="1954206" y="3973068"/>
            <a:ext cx="914400" cy="0"/>
          </a:xfrm>
          <a:prstGeom prst="line">
            <a:avLst/>
          </a:prstGeom>
          <a:ln w="38100">
            <a:solidFill>
              <a:schemeClr val="tx1"/>
            </a:solidFill>
          </a:ln>
        </p:spPr>
        <p:style>
          <a:lnRef idx="3">
            <a:schemeClr val="accent2"/>
          </a:lnRef>
          <a:fillRef idx="0">
            <a:schemeClr val="accent2"/>
          </a:fillRef>
          <a:effectRef idx="2">
            <a:schemeClr val="accent2"/>
          </a:effectRef>
          <a:fontRef idx="minor">
            <a:schemeClr val="tx1"/>
          </a:fontRef>
        </p:style>
      </p:cxnSp>
      <p:cxnSp>
        <p:nvCxnSpPr>
          <p:cNvPr id="5" name="Straight Connector 4">
            <a:extLst>
              <a:ext uri="{FF2B5EF4-FFF2-40B4-BE49-F238E27FC236}">
                <a16:creationId xmlns:a16="http://schemas.microsoft.com/office/drawing/2014/main" id="{85262B63-4DCB-55EE-6679-6D23A6D43B10}"/>
              </a:ext>
            </a:extLst>
          </p:cNvPr>
          <p:cNvCxnSpPr>
            <a:stCxn id="3" idx="0"/>
          </p:cNvCxnSpPr>
          <p:nvPr/>
        </p:nvCxnSpPr>
        <p:spPr>
          <a:xfrm flipV="1">
            <a:off x="2411406" y="1508760"/>
            <a:ext cx="0" cy="877824"/>
          </a:xfrm>
          <a:prstGeom prst="line">
            <a:avLst/>
          </a:prstGeom>
          <a:ln w="38100">
            <a:solidFill>
              <a:schemeClr val="accent4"/>
            </a:solidFill>
          </a:ln>
        </p:spPr>
        <p:style>
          <a:lnRef idx="3">
            <a:schemeClr val="accent2"/>
          </a:lnRef>
          <a:fillRef idx="0">
            <a:schemeClr val="accent2"/>
          </a:fillRef>
          <a:effectRef idx="2">
            <a:schemeClr val="accent2"/>
          </a:effectRef>
          <a:fontRef idx="minor">
            <a:schemeClr val="tx1"/>
          </a:fontRef>
        </p:style>
      </p:cxnSp>
      <p:cxnSp>
        <p:nvCxnSpPr>
          <p:cNvPr id="6" name="Straight Connector 5">
            <a:extLst>
              <a:ext uri="{FF2B5EF4-FFF2-40B4-BE49-F238E27FC236}">
                <a16:creationId xmlns:a16="http://schemas.microsoft.com/office/drawing/2014/main" id="{C6652C52-C666-6C38-A5AD-D3B05392170F}"/>
              </a:ext>
            </a:extLst>
          </p:cNvPr>
          <p:cNvCxnSpPr>
            <a:cxnSpLocks/>
          </p:cNvCxnSpPr>
          <p:nvPr/>
        </p:nvCxnSpPr>
        <p:spPr>
          <a:xfrm>
            <a:off x="2411406" y="5568696"/>
            <a:ext cx="0" cy="768096"/>
          </a:xfrm>
          <a:prstGeom prst="line">
            <a:avLst/>
          </a:prstGeom>
          <a:ln w="38100">
            <a:solidFill>
              <a:schemeClr val="accent4"/>
            </a:solidFill>
          </a:ln>
        </p:spPr>
        <p:style>
          <a:lnRef idx="3">
            <a:schemeClr val="accent2"/>
          </a:lnRef>
          <a:fillRef idx="0">
            <a:schemeClr val="accent2"/>
          </a:fillRef>
          <a:effectRef idx="2">
            <a:schemeClr val="accent2"/>
          </a:effectRef>
          <a:fontRef idx="minor">
            <a:schemeClr val="tx1"/>
          </a:fontRef>
        </p:style>
      </p:cxnSp>
      <p:cxnSp>
        <p:nvCxnSpPr>
          <p:cNvPr id="7" name="Straight Connector 6">
            <a:extLst>
              <a:ext uri="{FF2B5EF4-FFF2-40B4-BE49-F238E27FC236}">
                <a16:creationId xmlns:a16="http://schemas.microsoft.com/office/drawing/2014/main" id="{361D0CE4-C321-E805-630A-4E128E39836A}"/>
              </a:ext>
            </a:extLst>
          </p:cNvPr>
          <p:cNvCxnSpPr/>
          <p:nvPr/>
        </p:nvCxnSpPr>
        <p:spPr>
          <a:xfrm>
            <a:off x="2128002" y="1490472"/>
            <a:ext cx="532902" cy="0"/>
          </a:xfrm>
          <a:prstGeom prst="line">
            <a:avLst/>
          </a:prstGeom>
          <a:ln w="38100">
            <a:solidFill>
              <a:schemeClr val="accent4"/>
            </a:solidFill>
          </a:ln>
        </p:spPr>
        <p:style>
          <a:lnRef idx="3">
            <a:schemeClr val="accent2"/>
          </a:lnRef>
          <a:fillRef idx="0">
            <a:schemeClr val="accent2"/>
          </a:fillRef>
          <a:effectRef idx="2">
            <a:schemeClr val="accent2"/>
          </a:effectRef>
          <a:fontRef idx="minor">
            <a:schemeClr val="tx1"/>
          </a:fontRef>
        </p:style>
      </p:cxnSp>
      <p:cxnSp>
        <p:nvCxnSpPr>
          <p:cNvPr id="8" name="Straight Connector 7">
            <a:extLst>
              <a:ext uri="{FF2B5EF4-FFF2-40B4-BE49-F238E27FC236}">
                <a16:creationId xmlns:a16="http://schemas.microsoft.com/office/drawing/2014/main" id="{4D3EF4EF-0ECE-803E-B07A-B95081A0C601}"/>
              </a:ext>
            </a:extLst>
          </p:cNvPr>
          <p:cNvCxnSpPr/>
          <p:nvPr/>
        </p:nvCxnSpPr>
        <p:spPr>
          <a:xfrm>
            <a:off x="2128002" y="6336792"/>
            <a:ext cx="532902" cy="0"/>
          </a:xfrm>
          <a:prstGeom prst="line">
            <a:avLst/>
          </a:prstGeom>
          <a:ln w="38100">
            <a:solidFill>
              <a:schemeClr val="accent4"/>
            </a:solidFill>
          </a:ln>
        </p:spPr>
        <p:style>
          <a:lnRef idx="3">
            <a:schemeClr val="accent2"/>
          </a:lnRef>
          <a:fillRef idx="0">
            <a:schemeClr val="accent2"/>
          </a:fillRef>
          <a:effectRef idx="2">
            <a:schemeClr val="accent2"/>
          </a:effectRef>
          <a:fontRef idx="minor">
            <a:schemeClr val="tx1"/>
          </a:fontRef>
        </p:style>
      </p:cxnSp>
      <p:sp>
        <p:nvSpPr>
          <p:cNvPr id="9" name="Oval 8">
            <a:extLst>
              <a:ext uri="{FF2B5EF4-FFF2-40B4-BE49-F238E27FC236}">
                <a16:creationId xmlns:a16="http://schemas.microsoft.com/office/drawing/2014/main" id="{96CB048C-28C8-102B-BFC6-7E9E012F1A1E}"/>
              </a:ext>
            </a:extLst>
          </p:cNvPr>
          <p:cNvSpPr/>
          <p:nvPr/>
        </p:nvSpPr>
        <p:spPr>
          <a:xfrm>
            <a:off x="2305562" y="1140857"/>
            <a:ext cx="211687" cy="177558"/>
          </a:xfrm>
          <a:prstGeom prst="ellipse">
            <a:avLst/>
          </a:prstGeom>
          <a:solidFill>
            <a:srgbClr val="FF0000"/>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10" name="Oval 9">
            <a:extLst>
              <a:ext uri="{FF2B5EF4-FFF2-40B4-BE49-F238E27FC236}">
                <a16:creationId xmlns:a16="http://schemas.microsoft.com/office/drawing/2014/main" id="{C8DCADEF-90AB-5D30-3375-2C41E511A4CD}"/>
              </a:ext>
            </a:extLst>
          </p:cNvPr>
          <p:cNvSpPr/>
          <p:nvPr/>
        </p:nvSpPr>
        <p:spPr>
          <a:xfrm>
            <a:off x="2305562" y="6437376"/>
            <a:ext cx="211687" cy="177558"/>
          </a:xfrm>
          <a:prstGeom prst="ellipse">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8CA503AE-45B9-916B-F8B8-D294391ED1C9}"/>
              </a:ext>
            </a:extLst>
          </p:cNvPr>
          <p:cNvSpPr txBox="1"/>
          <p:nvPr/>
        </p:nvSpPr>
        <p:spPr>
          <a:xfrm>
            <a:off x="3035808" y="2201918"/>
            <a:ext cx="1173719" cy="369332"/>
          </a:xfrm>
          <a:prstGeom prst="rect">
            <a:avLst/>
          </a:prstGeom>
          <a:noFill/>
        </p:spPr>
        <p:txBody>
          <a:bodyPr wrap="none" rtlCol="0">
            <a:spAutoFit/>
          </a:bodyPr>
          <a:lstStyle/>
          <a:p>
            <a:r>
              <a:rPr lang="en-IN" dirty="0">
                <a:latin typeface="Calibri" panose="020F0502020204030204" pitchFamily="34" charset="0"/>
                <a:ea typeface="Calibri" panose="020F0502020204030204" pitchFamily="34" charset="0"/>
                <a:cs typeface="Calibri" panose="020F0502020204030204" pitchFamily="34" charset="0"/>
              </a:rPr>
              <a:t>Quartile 1 </a:t>
            </a:r>
          </a:p>
        </p:txBody>
      </p:sp>
      <p:sp>
        <p:nvSpPr>
          <p:cNvPr id="12" name="TextBox 11">
            <a:extLst>
              <a:ext uri="{FF2B5EF4-FFF2-40B4-BE49-F238E27FC236}">
                <a16:creationId xmlns:a16="http://schemas.microsoft.com/office/drawing/2014/main" id="{D051F775-84DA-DFB2-5CD4-6C88C3CE89B9}"/>
              </a:ext>
            </a:extLst>
          </p:cNvPr>
          <p:cNvSpPr txBox="1"/>
          <p:nvPr/>
        </p:nvSpPr>
        <p:spPr>
          <a:xfrm>
            <a:off x="2975359" y="3788401"/>
            <a:ext cx="2201244" cy="369332"/>
          </a:xfrm>
          <a:prstGeom prst="rect">
            <a:avLst/>
          </a:prstGeom>
          <a:noFill/>
        </p:spPr>
        <p:txBody>
          <a:bodyPr wrap="none" rtlCol="0">
            <a:spAutoFit/>
          </a:bodyPr>
          <a:lstStyle/>
          <a:p>
            <a:r>
              <a:rPr lang="en-IN" dirty="0">
                <a:latin typeface="Calibri" panose="020F0502020204030204" pitchFamily="34" charset="0"/>
                <a:ea typeface="Calibri" panose="020F0502020204030204" pitchFamily="34" charset="0"/>
                <a:cs typeface="Calibri" panose="020F0502020204030204" pitchFamily="34" charset="0"/>
              </a:rPr>
              <a:t>Quartile 2 or Median </a:t>
            </a:r>
          </a:p>
        </p:txBody>
      </p:sp>
      <p:sp>
        <p:nvSpPr>
          <p:cNvPr id="13" name="TextBox 12">
            <a:extLst>
              <a:ext uri="{FF2B5EF4-FFF2-40B4-BE49-F238E27FC236}">
                <a16:creationId xmlns:a16="http://schemas.microsoft.com/office/drawing/2014/main" id="{7CDA184A-5828-3660-41E0-0C08D673D893}"/>
              </a:ext>
            </a:extLst>
          </p:cNvPr>
          <p:cNvSpPr txBox="1"/>
          <p:nvPr/>
        </p:nvSpPr>
        <p:spPr>
          <a:xfrm>
            <a:off x="3035807" y="5374886"/>
            <a:ext cx="1173719" cy="369332"/>
          </a:xfrm>
          <a:prstGeom prst="rect">
            <a:avLst/>
          </a:prstGeom>
          <a:noFill/>
        </p:spPr>
        <p:txBody>
          <a:bodyPr wrap="none" rtlCol="0">
            <a:spAutoFit/>
          </a:bodyPr>
          <a:lstStyle/>
          <a:p>
            <a:r>
              <a:rPr lang="en-IN" dirty="0">
                <a:latin typeface="Calibri" panose="020F0502020204030204" pitchFamily="34" charset="0"/>
                <a:ea typeface="Calibri" panose="020F0502020204030204" pitchFamily="34" charset="0"/>
                <a:cs typeface="Calibri" panose="020F0502020204030204" pitchFamily="34" charset="0"/>
              </a:rPr>
              <a:t>Quartile 3 </a:t>
            </a:r>
          </a:p>
        </p:txBody>
      </p:sp>
      <p:sp>
        <p:nvSpPr>
          <p:cNvPr id="14" name="TextBox 13">
            <a:extLst>
              <a:ext uri="{FF2B5EF4-FFF2-40B4-BE49-F238E27FC236}">
                <a16:creationId xmlns:a16="http://schemas.microsoft.com/office/drawing/2014/main" id="{1B357962-04EF-F156-405B-3CF31AE2FB15}"/>
              </a:ext>
            </a:extLst>
          </p:cNvPr>
          <p:cNvSpPr txBox="1"/>
          <p:nvPr/>
        </p:nvSpPr>
        <p:spPr>
          <a:xfrm rot="16200000">
            <a:off x="482238" y="3649902"/>
            <a:ext cx="2084097" cy="646331"/>
          </a:xfrm>
          <a:prstGeom prst="rect">
            <a:avLst/>
          </a:prstGeom>
          <a:noFill/>
        </p:spPr>
        <p:txBody>
          <a:bodyPr wrap="none" rtlCol="0">
            <a:spAutoFit/>
          </a:bodyPr>
          <a:lstStyle/>
          <a:p>
            <a:r>
              <a:rPr lang="en-IN" dirty="0">
                <a:latin typeface="Calibri" panose="020F0502020204030204" pitchFamily="34" charset="0"/>
                <a:ea typeface="Calibri" panose="020F0502020204030204" pitchFamily="34" charset="0"/>
                <a:cs typeface="Calibri" panose="020F0502020204030204" pitchFamily="34" charset="0"/>
              </a:rPr>
              <a:t>Inter Quartile Range</a:t>
            </a:r>
          </a:p>
          <a:p>
            <a:r>
              <a:rPr lang="en-IN" b="1" dirty="0">
                <a:latin typeface="Calibri" panose="020F0502020204030204" pitchFamily="34" charset="0"/>
                <a:ea typeface="Calibri" panose="020F0502020204030204" pitchFamily="34" charset="0"/>
                <a:cs typeface="Calibri" panose="020F0502020204030204" pitchFamily="34" charset="0"/>
              </a:rPr>
              <a:t>       IQR Q3 – Q1</a:t>
            </a:r>
          </a:p>
        </p:txBody>
      </p:sp>
      <p:sp>
        <p:nvSpPr>
          <p:cNvPr id="15" name="TextBox 14">
            <a:extLst>
              <a:ext uri="{FF2B5EF4-FFF2-40B4-BE49-F238E27FC236}">
                <a16:creationId xmlns:a16="http://schemas.microsoft.com/office/drawing/2014/main" id="{4A1D3836-C674-3138-2584-FB89F10575DA}"/>
              </a:ext>
            </a:extLst>
          </p:cNvPr>
          <p:cNvSpPr txBox="1"/>
          <p:nvPr/>
        </p:nvSpPr>
        <p:spPr>
          <a:xfrm>
            <a:off x="2730010" y="1324118"/>
            <a:ext cx="1308371" cy="369332"/>
          </a:xfrm>
          <a:prstGeom prst="rect">
            <a:avLst/>
          </a:prstGeom>
          <a:noFill/>
        </p:spPr>
        <p:txBody>
          <a:bodyPr wrap="none" rtlCol="0">
            <a:spAutoFit/>
          </a:bodyPr>
          <a:lstStyle/>
          <a:p>
            <a:r>
              <a:rPr lang="en-IN" dirty="0">
                <a:latin typeface="Calibri" panose="020F0502020204030204" pitchFamily="34" charset="0"/>
                <a:ea typeface="Calibri" panose="020F0502020204030204" pitchFamily="34" charset="0"/>
                <a:cs typeface="Calibri" panose="020F0502020204030204" pitchFamily="34" charset="0"/>
              </a:rPr>
              <a:t>Q1 – 1.5IQR</a:t>
            </a:r>
          </a:p>
        </p:txBody>
      </p:sp>
      <p:sp>
        <p:nvSpPr>
          <p:cNvPr id="16" name="TextBox 15">
            <a:extLst>
              <a:ext uri="{FF2B5EF4-FFF2-40B4-BE49-F238E27FC236}">
                <a16:creationId xmlns:a16="http://schemas.microsoft.com/office/drawing/2014/main" id="{397C9594-BCA2-CADF-5109-1C49C34C9FA1}"/>
              </a:ext>
            </a:extLst>
          </p:cNvPr>
          <p:cNvSpPr txBox="1"/>
          <p:nvPr/>
        </p:nvSpPr>
        <p:spPr>
          <a:xfrm>
            <a:off x="2800653" y="6113822"/>
            <a:ext cx="1308371" cy="369332"/>
          </a:xfrm>
          <a:prstGeom prst="rect">
            <a:avLst/>
          </a:prstGeom>
          <a:noFill/>
        </p:spPr>
        <p:txBody>
          <a:bodyPr wrap="none" rtlCol="0">
            <a:spAutoFit/>
          </a:bodyPr>
          <a:lstStyle/>
          <a:p>
            <a:r>
              <a:rPr lang="en-IN" dirty="0">
                <a:latin typeface="Calibri" panose="020F0502020204030204" pitchFamily="34" charset="0"/>
                <a:ea typeface="Calibri" panose="020F0502020204030204" pitchFamily="34" charset="0"/>
                <a:cs typeface="Calibri" panose="020F0502020204030204" pitchFamily="34" charset="0"/>
              </a:rPr>
              <a:t>Q3 + 1.5IQR</a:t>
            </a:r>
          </a:p>
        </p:txBody>
      </p:sp>
      <p:sp>
        <p:nvSpPr>
          <p:cNvPr id="17" name="TextBox 16">
            <a:extLst>
              <a:ext uri="{FF2B5EF4-FFF2-40B4-BE49-F238E27FC236}">
                <a16:creationId xmlns:a16="http://schemas.microsoft.com/office/drawing/2014/main" id="{C66FF25C-8B40-DC11-6FA5-BF93243E2A30}"/>
              </a:ext>
            </a:extLst>
          </p:cNvPr>
          <p:cNvSpPr txBox="1"/>
          <p:nvPr/>
        </p:nvSpPr>
        <p:spPr>
          <a:xfrm>
            <a:off x="72782" y="3712580"/>
            <a:ext cx="1370888" cy="646331"/>
          </a:xfrm>
          <a:prstGeom prst="rect">
            <a:avLst/>
          </a:prstGeom>
          <a:noFill/>
        </p:spPr>
        <p:txBody>
          <a:bodyPr wrap="none" rtlCol="0">
            <a:spAutoFit/>
          </a:bodyPr>
          <a:lstStyle/>
          <a:p>
            <a:r>
              <a:rPr lang="en-IN" dirty="0">
                <a:latin typeface="Calibri" panose="020F0502020204030204" pitchFamily="34" charset="0"/>
                <a:ea typeface="Calibri" panose="020F0502020204030204" pitchFamily="34" charset="0"/>
                <a:cs typeface="Calibri" panose="020F0502020204030204" pitchFamily="34" charset="0"/>
              </a:rPr>
              <a:t>Q3 – Q1</a:t>
            </a:r>
          </a:p>
          <a:p>
            <a:r>
              <a:rPr lang="en-IN" dirty="0">
                <a:latin typeface="Calibri" panose="020F0502020204030204" pitchFamily="34" charset="0"/>
                <a:ea typeface="Calibri" panose="020F0502020204030204" pitchFamily="34" charset="0"/>
                <a:cs typeface="Calibri" panose="020F0502020204030204" pitchFamily="34" charset="0"/>
              </a:rPr>
              <a:t> 26 – 23  = 3 </a:t>
            </a:r>
          </a:p>
        </p:txBody>
      </p:sp>
      <p:sp>
        <p:nvSpPr>
          <p:cNvPr id="18" name="TextBox 17">
            <a:extLst>
              <a:ext uri="{FF2B5EF4-FFF2-40B4-BE49-F238E27FC236}">
                <a16:creationId xmlns:a16="http://schemas.microsoft.com/office/drawing/2014/main" id="{350232B9-3743-1EB7-9FD0-ADA162D95B58}"/>
              </a:ext>
            </a:extLst>
          </p:cNvPr>
          <p:cNvSpPr txBox="1"/>
          <p:nvPr/>
        </p:nvSpPr>
        <p:spPr>
          <a:xfrm>
            <a:off x="4107487" y="1185981"/>
            <a:ext cx="1794081" cy="646331"/>
          </a:xfrm>
          <a:prstGeom prst="rect">
            <a:avLst/>
          </a:prstGeom>
          <a:noFill/>
        </p:spPr>
        <p:txBody>
          <a:bodyPr wrap="none" rtlCol="0">
            <a:spAutoFit/>
          </a:bodyPr>
          <a:lstStyle/>
          <a:p>
            <a:r>
              <a:rPr lang="en-IN" dirty="0">
                <a:latin typeface="Calibri" panose="020F0502020204030204" pitchFamily="34" charset="0"/>
                <a:ea typeface="Calibri" panose="020F0502020204030204" pitchFamily="34" charset="0"/>
                <a:cs typeface="Calibri" panose="020F0502020204030204" pitchFamily="34" charset="0"/>
              </a:rPr>
              <a:t>Q1 – 1.5IQR</a:t>
            </a:r>
          </a:p>
          <a:p>
            <a:r>
              <a:rPr lang="en-IN" dirty="0">
                <a:latin typeface="Calibri" panose="020F0502020204030204" pitchFamily="34" charset="0"/>
                <a:ea typeface="Calibri" panose="020F0502020204030204" pitchFamily="34" charset="0"/>
                <a:cs typeface="Calibri" panose="020F0502020204030204" pitchFamily="34" charset="0"/>
              </a:rPr>
              <a:t>23 – 1.5*3 = 18.5</a:t>
            </a:r>
          </a:p>
        </p:txBody>
      </p:sp>
      <p:sp>
        <p:nvSpPr>
          <p:cNvPr id="19" name="TextBox 18">
            <a:extLst>
              <a:ext uri="{FF2B5EF4-FFF2-40B4-BE49-F238E27FC236}">
                <a16:creationId xmlns:a16="http://schemas.microsoft.com/office/drawing/2014/main" id="{CE30D954-8A23-64B9-A701-896A50F9E470}"/>
              </a:ext>
            </a:extLst>
          </p:cNvPr>
          <p:cNvSpPr txBox="1"/>
          <p:nvPr/>
        </p:nvSpPr>
        <p:spPr>
          <a:xfrm>
            <a:off x="4133875" y="6013626"/>
            <a:ext cx="1794081" cy="646331"/>
          </a:xfrm>
          <a:prstGeom prst="rect">
            <a:avLst/>
          </a:prstGeom>
          <a:noFill/>
        </p:spPr>
        <p:txBody>
          <a:bodyPr wrap="none" rtlCol="0">
            <a:spAutoFit/>
          </a:bodyPr>
          <a:lstStyle/>
          <a:p>
            <a:r>
              <a:rPr lang="en-IN" dirty="0">
                <a:latin typeface="Calibri" panose="020F0502020204030204" pitchFamily="34" charset="0"/>
                <a:ea typeface="Calibri" panose="020F0502020204030204" pitchFamily="34" charset="0"/>
                <a:cs typeface="Calibri" panose="020F0502020204030204" pitchFamily="34" charset="0"/>
              </a:rPr>
              <a:t>Q3 + 1.5IQR</a:t>
            </a:r>
          </a:p>
          <a:p>
            <a:r>
              <a:rPr lang="en-IN" dirty="0">
                <a:latin typeface="Calibri" panose="020F0502020204030204" pitchFamily="34" charset="0"/>
                <a:ea typeface="Calibri" panose="020F0502020204030204" pitchFamily="34" charset="0"/>
                <a:cs typeface="Calibri" panose="020F0502020204030204" pitchFamily="34" charset="0"/>
              </a:rPr>
              <a:t>26 + 1.5*3 = 30.5</a:t>
            </a:r>
          </a:p>
        </p:txBody>
      </p:sp>
      <p:sp>
        <p:nvSpPr>
          <p:cNvPr id="20" name="TextBox 19">
            <a:extLst>
              <a:ext uri="{FF2B5EF4-FFF2-40B4-BE49-F238E27FC236}">
                <a16:creationId xmlns:a16="http://schemas.microsoft.com/office/drawing/2014/main" id="{5FD5A5BB-E0FD-D0AC-CFA8-B0FF07ECEDED}"/>
              </a:ext>
            </a:extLst>
          </p:cNvPr>
          <p:cNvSpPr txBox="1"/>
          <p:nvPr/>
        </p:nvSpPr>
        <p:spPr>
          <a:xfrm>
            <a:off x="484599" y="480470"/>
            <a:ext cx="949619" cy="369332"/>
          </a:xfrm>
          <a:prstGeom prst="rect">
            <a:avLst/>
          </a:prstGeom>
          <a:noFill/>
        </p:spPr>
        <p:txBody>
          <a:bodyPr wrap="none" rtlCol="0">
            <a:spAutoFit/>
          </a:bodyPr>
          <a:lstStyle/>
          <a:p>
            <a:r>
              <a:rPr lang="en-IN" dirty="0">
                <a:latin typeface="Calibri" panose="020F0502020204030204" pitchFamily="34" charset="0"/>
                <a:ea typeface="Calibri" panose="020F0502020204030204" pitchFamily="34" charset="0"/>
                <a:cs typeface="Calibri" panose="020F0502020204030204" pitchFamily="34" charset="0"/>
              </a:rPr>
              <a:t>Box Plot</a:t>
            </a:r>
          </a:p>
        </p:txBody>
      </p:sp>
    </p:spTree>
    <p:extLst>
      <p:ext uri="{BB962C8B-B14F-4D97-AF65-F5344CB8AC3E}">
        <p14:creationId xmlns:p14="http://schemas.microsoft.com/office/powerpoint/2010/main" val="2816325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arn(inVertic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ppt_x"/>
                                          </p:val>
                                        </p:tav>
                                        <p:tav tm="100000">
                                          <p:val>
                                            <p:strVal val="#ppt_x"/>
                                          </p:val>
                                        </p:tav>
                                      </p:tavLst>
                                    </p:anim>
                                    <p:anim calcmode="lin" valueType="num">
                                      <p:cBhvr additive="base">
                                        <p:cTn id="29" dur="500" fill="hold"/>
                                        <p:tgtEl>
                                          <p:spTgt spid="8"/>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additive="base">
                                        <p:cTn id="32" dur="500" fill="hold"/>
                                        <p:tgtEl>
                                          <p:spTgt spid="4"/>
                                        </p:tgtEl>
                                        <p:attrNameLst>
                                          <p:attrName>ppt_x</p:attrName>
                                        </p:attrNameLst>
                                      </p:cBhvr>
                                      <p:tavLst>
                                        <p:tav tm="0">
                                          <p:val>
                                            <p:strVal val="#ppt_x"/>
                                          </p:val>
                                        </p:tav>
                                        <p:tav tm="100000">
                                          <p:val>
                                            <p:strVal val="#ppt_x"/>
                                          </p:val>
                                        </p:tav>
                                      </p:tavLst>
                                    </p:anim>
                                    <p:anim calcmode="lin" valueType="num">
                                      <p:cBhvr additive="base">
                                        <p:cTn id="3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6" presetClass="entr" presetSubtype="0"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down)">
                                      <p:cBhvr>
                                        <p:cTn id="38" dur="580">
                                          <p:stCondLst>
                                            <p:cond delay="0"/>
                                          </p:stCondLst>
                                        </p:cTn>
                                        <p:tgtEl>
                                          <p:spTgt spid="9"/>
                                        </p:tgtEl>
                                      </p:cBhvr>
                                    </p:animEffect>
                                    <p:anim calcmode="lin" valueType="num">
                                      <p:cBhvr>
                                        <p:cTn id="39"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40"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41"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42"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43"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44" dur="26">
                                          <p:stCondLst>
                                            <p:cond delay="650"/>
                                          </p:stCondLst>
                                        </p:cTn>
                                        <p:tgtEl>
                                          <p:spTgt spid="9"/>
                                        </p:tgtEl>
                                      </p:cBhvr>
                                      <p:to x="100000" y="60000"/>
                                    </p:animScale>
                                    <p:animScale>
                                      <p:cBhvr>
                                        <p:cTn id="45" dur="166" decel="50000">
                                          <p:stCondLst>
                                            <p:cond delay="676"/>
                                          </p:stCondLst>
                                        </p:cTn>
                                        <p:tgtEl>
                                          <p:spTgt spid="9"/>
                                        </p:tgtEl>
                                      </p:cBhvr>
                                      <p:to x="100000" y="100000"/>
                                    </p:animScale>
                                    <p:animScale>
                                      <p:cBhvr>
                                        <p:cTn id="46" dur="26">
                                          <p:stCondLst>
                                            <p:cond delay="1312"/>
                                          </p:stCondLst>
                                        </p:cTn>
                                        <p:tgtEl>
                                          <p:spTgt spid="9"/>
                                        </p:tgtEl>
                                      </p:cBhvr>
                                      <p:to x="100000" y="80000"/>
                                    </p:animScale>
                                    <p:animScale>
                                      <p:cBhvr>
                                        <p:cTn id="47" dur="166" decel="50000">
                                          <p:stCondLst>
                                            <p:cond delay="1338"/>
                                          </p:stCondLst>
                                        </p:cTn>
                                        <p:tgtEl>
                                          <p:spTgt spid="9"/>
                                        </p:tgtEl>
                                      </p:cBhvr>
                                      <p:to x="100000" y="100000"/>
                                    </p:animScale>
                                    <p:animScale>
                                      <p:cBhvr>
                                        <p:cTn id="48" dur="26">
                                          <p:stCondLst>
                                            <p:cond delay="1642"/>
                                          </p:stCondLst>
                                        </p:cTn>
                                        <p:tgtEl>
                                          <p:spTgt spid="9"/>
                                        </p:tgtEl>
                                      </p:cBhvr>
                                      <p:to x="100000" y="90000"/>
                                    </p:animScale>
                                    <p:animScale>
                                      <p:cBhvr>
                                        <p:cTn id="49" dur="166" decel="50000">
                                          <p:stCondLst>
                                            <p:cond delay="1668"/>
                                          </p:stCondLst>
                                        </p:cTn>
                                        <p:tgtEl>
                                          <p:spTgt spid="9"/>
                                        </p:tgtEl>
                                      </p:cBhvr>
                                      <p:to x="100000" y="100000"/>
                                    </p:animScale>
                                    <p:animScale>
                                      <p:cBhvr>
                                        <p:cTn id="50" dur="26">
                                          <p:stCondLst>
                                            <p:cond delay="1808"/>
                                          </p:stCondLst>
                                        </p:cTn>
                                        <p:tgtEl>
                                          <p:spTgt spid="9"/>
                                        </p:tgtEl>
                                      </p:cBhvr>
                                      <p:to x="100000" y="95000"/>
                                    </p:animScale>
                                    <p:animScale>
                                      <p:cBhvr>
                                        <p:cTn id="51" dur="166" decel="50000">
                                          <p:stCondLst>
                                            <p:cond delay="1834"/>
                                          </p:stCondLst>
                                        </p:cTn>
                                        <p:tgtEl>
                                          <p:spTgt spid="9"/>
                                        </p:tgtEl>
                                      </p:cBhvr>
                                      <p:to x="100000" y="100000"/>
                                    </p:animScale>
                                  </p:childTnLst>
                                </p:cTn>
                              </p:par>
                            </p:childTnLst>
                          </p:cTn>
                        </p:par>
                      </p:childTnLst>
                    </p:cTn>
                  </p:par>
                  <p:par>
                    <p:cTn id="52" fill="hold">
                      <p:stCondLst>
                        <p:cond delay="indefinite"/>
                      </p:stCondLst>
                      <p:childTnLst>
                        <p:par>
                          <p:cTn id="53" fill="hold">
                            <p:stCondLst>
                              <p:cond delay="0"/>
                            </p:stCondLst>
                            <p:childTnLst>
                              <p:par>
                                <p:cTn id="54" presetID="26" presetClass="entr" presetSubtype="0" fill="hold" grpId="0" nodeType="click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wipe(down)">
                                      <p:cBhvr>
                                        <p:cTn id="56" dur="580">
                                          <p:stCondLst>
                                            <p:cond delay="0"/>
                                          </p:stCondLst>
                                        </p:cTn>
                                        <p:tgtEl>
                                          <p:spTgt spid="10"/>
                                        </p:tgtEl>
                                      </p:cBhvr>
                                    </p:animEffect>
                                    <p:anim calcmode="lin" valueType="num">
                                      <p:cBhvr>
                                        <p:cTn id="57"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58"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59"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60"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61"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62" dur="26">
                                          <p:stCondLst>
                                            <p:cond delay="650"/>
                                          </p:stCondLst>
                                        </p:cTn>
                                        <p:tgtEl>
                                          <p:spTgt spid="10"/>
                                        </p:tgtEl>
                                      </p:cBhvr>
                                      <p:to x="100000" y="60000"/>
                                    </p:animScale>
                                    <p:animScale>
                                      <p:cBhvr>
                                        <p:cTn id="63" dur="166" decel="50000">
                                          <p:stCondLst>
                                            <p:cond delay="676"/>
                                          </p:stCondLst>
                                        </p:cTn>
                                        <p:tgtEl>
                                          <p:spTgt spid="10"/>
                                        </p:tgtEl>
                                      </p:cBhvr>
                                      <p:to x="100000" y="100000"/>
                                    </p:animScale>
                                    <p:animScale>
                                      <p:cBhvr>
                                        <p:cTn id="64" dur="26">
                                          <p:stCondLst>
                                            <p:cond delay="1312"/>
                                          </p:stCondLst>
                                        </p:cTn>
                                        <p:tgtEl>
                                          <p:spTgt spid="10"/>
                                        </p:tgtEl>
                                      </p:cBhvr>
                                      <p:to x="100000" y="80000"/>
                                    </p:animScale>
                                    <p:animScale>
                                      <p:cBhvr>
                                        <p:cTn id="65" dur="166" decel="50000">
                                          <p:stCondLst>
                                            <p:cond delay="1338"/>
                                          </p:stCondLst>
                                        </p:cTn>
                                        <p:tgtEl>
                                          <p:spTgt spid="10"/>
                                        </p:tgtEl>
                                      </p:cBhvr>
                                      <p:to x="100000" y="100000"/>
                                    </p:animScale>
                                    <p:animScale>
                                      <p:cBhvr>
                                        <p:cTn id="66" dur="26">
                                          <p:stCondLst>
                                            <p:cond delay="1642"/>
                                          </p:stCondLst>
                                        </p:cTn>
                                        <p:tgtEl>
                                          <p:spTgt spid="10"/>
                                        </p:tgtEl>
                                      </p:cBhvr>
                                      <p:to x="100000" y="90000"/>
                                    </p:animScale>
                                    <p:animScale>
                                      <p:cBhvr>
                                        <p:cTn id="67" dur="166" decel="50000">
                                          <p:stCondLst>
                                            <p:cond delay="1668"/>
                                          </p:stCondLst>
                                        </p:cTn>
                                        <p:tgtEl>
                                          <p:spTgt spid="10"/>
                                        </p:tgtEl>
                                      </p:cBhvr>
                                      <p:to x="100000" y="100000"/>
                                    </p:animScale>
                                    <p:animScale>
                                      <p:cBhvr>
                                        <p:cTn id="68" dur="26">
                                          <p:stCondLst>
                                            <p:cond delay="1808"/>
                                          </p:stCondLst>
                                        </p:cTn>
                                        <p:tgtEl>
                                          <p:spTgt spid="10"/>
                                        </p:tgtEl>
                                      </p:cBhvr>
                                      <p:to x="100000" y="95000"/>
                                    </p:animScale>
                                    <p:animScale>
                                      <p:cBhvr>
                                        <p:cTn id="69" dur="166" decel="50000">
                                          <p:stCondLst>
                                            <p:cond delay="1834"/>
                                          </p:stCondLst>
                                        </p:cTn>
                                        <p:tgtEl>
                                          <p:spTgt spid="10"/>
                                        </p:tgtEl>
                                      </p:cBhvr>
                                      <p:to x="100000" y="100000"/>
                                    </p:animScale>
                                  </p:childTnLst>
                                </p:cTn>
                              </p:par>
                            </p:childTnLst>
                          </p:cTn>
                        </p:par>
                      </p:childTnLst>
                    </p:cTn>
                  </p:par>
                  <p:par>
                    <p:cTn id="70" fill="hold">
                      <p:stCondLst>
                        <p:cond delay="indefinite"/>
                      </p:stCondLst>
                      <p:childTnLst>
                        <p:par>
                          <p:cTn id="71" fill="hold">
                            <p:stCondLst>
                              <p:cond delay="0"/>
                            </p:stCondLst>
                            <p:childTnLst>
                              <p:par>
                                <p:cTn id="72" presetID="16" presetClass="entr" presetSubtype="21" fill="hold" nodeType="clickEffect">
                                  <p:stCondLst>
                                    <p:cond delay="0"/>
                                  </p:stCondLst>
                                  <p:childTnLst>
                                    <p:set>
                                      <p:cBhvr>
                                        <p:cTn id="73" dur="1" fill="hold">
                                          <p:stCondLst>
                                            <p:cond delay="0"/>
                                          </p:stCondLst>
                                        </p:cTn>
                                        <p:tgtEl>
                                          <p:spTgt spid="2"/>
                                        </p:tgtEl>
                                        <p:attrNameLst>
                                          <p:attrName>style.visibility</p:attrName>
                                        </p:attrNameLst>
                                      </p:cBhvr>
                                      <p:to>
                                        <p:strVal val="visible"/>
                                      </p:to>
                                    </p:set>
                                    <p:animEffect transition="in" filter="barn(inVertical)">
                                      <p:cBhvr>
                                        <p:cTn id="74" dur="500"/>
                                        <p:tgtEl>
                                          <p:spTgt spid="2"/>
                                        </p:tgtEl>
                                      </p:cBhvr>
                                    </p:animEffect>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12"/>
                                        </p:tgtEl>
                                        <p:attrNameLst>
                                          <p:attrName>style.visibility</p:attrName>
                                        </p:attrNameLst>
                                      </p:cBhvr>
                                      <p:to>
                                        <p:strVal val="visible"/>
                                      </p:to>
                                    </p:set>
                                    <p:anim calcmode="lin" valueType="num">
                                      <p:cBhvr additive="base">
                                        <p:cTn id="79" dur="500" fill="hold"/>
                                        <p:tgtEl>
                                          <p:spTgt spid="12"/>
                                        </p:tgtEl>
                                        <p:attrNameLst>
                                          <p:attrName>ppt_x</p:attrName>
                                        </p:attrNameLst>
                                      </p:cBhvr>
                                      <p:tavLst>
                                        <p:tav tm="0">
                                          <p:val>
                                            <p:strVal val="0-#ppt_w/2"/>
                                          </p:val>
                                        </p:tav>
                                        <p:tav tm="100000">
                                          <p:val>
                                            <p:strVal val="#ppt_x"/>
                                          </p:val>
                                        </p:tav>
                                      </p:tavLst>
                                    </p:anim>
                                    <p:anim calcmode="lin" valueType="num">
                                      <p:cBhvr additive="base">
                                        <p:cTn id="80"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63" presetClass="path" presetSubtype="0" accel="50000" decel="50000" fill="hold" grpId="1" nodeType="clickEffect">
                                  <p:stCondLst>
                                    <p:cond delay="0"/>
                                  </p:stCondLst>
                                  <p:childTnLst>
                                    <p:animMotion origin="layout" path="M 0 0 L 0.25 0 E" pathEditMode="relative" ptsTypes="">
                                      <p:cBhvr>
                                        <p:cTn id="84" dur="2000" fill="hold"/>
                                        <p:tgtEl>
                                          <p:spTgt spid="12"/>
                                        </p:tgtEl>
                                        <p:attrNameLst>
                                          <p:attrName>ppt_x</p:attrName>
                                          <p:attrName>ppt_y</p:attrName>
                                        </p:attrNameLst>
                                      </p:cBhvr>
                                    </p:animMotion>
                                  </p:childTnLst>
                                </p:cTn>
                              </p:par>
                            </p:childTnLst>
                          </p:cTn>
                        </p:par>
                      </p:childTnLst>
                    </p:cTn>
                  </p:par>
                  <p:par>
                    <p:cTn id="85" fill="hold">
                      <p:stCondLst>
                        <p:cond delay="indefinite"/>
                      </p:stCondLst>
                      <p:childTnLst>
                        <p:par>
                          <p:cTn id="86" fill="hold">
                            <p:stCondLst>
                              <p:cond delay="0"/>
                            </p:stCondLst>
                            <p:childTnLst>
                              <p:par>
                                <p:cTn id="87" presetID="2" presetClass="entr" presetSubtype="8" fill="hold" grpId="0" nodeType="clickEffect">
                                  <p:stCondLst>
                                    <p:cond delay="0"/>
                                  </p:stCondLst>
                                  <p:childTnLst>
                                    <p:set>
                                      <p:cBhvr>
                                        <p:cTn id="88" dur="1" fill="hold">
                                          <p:stCondLst>
                                            <p:cond delay="0"/>
                                          </p:stCondLst>
                                        </p:cTn>
                                        <p:tgtEl>
                                          <p:spTgt spid="11"/>
                                        </p:tgtEl>
                                        <p:attrNameLst>
                                          <p:attrName>style.visibility</p:attrName>
                                        </p:attrNameLst>
                                      </p:cBhvr>
                                      <p:to>
                                        <p:strVal val="visible"/>
                                      </p:to>
                                    </p:set>
                                    <p:anim calcmode="lin" valueType="num">
                                      <p:cBhvr additive="base">
                                        <p:cTn id="89" dur="500" fill="hold"/>
                                        <p:tgtEl>
                                          <p:spTgt spid="11"/>
                                        </p:tgtEl>
                                        <p:attrNameLst>
                                          <p:attrName>ppt_x</p:attrName>
                                        </p:attrNameLst>
                                      </p:cBhvr>
                                      <p:tavLst>
                                        <p:tav tm="0">
                                          <p:val>
                                            <p:strVal val="0-#ppt_w/2"/>
                                          </p:val>
                                        </p:tav>
                                        <p:tav tm="100000">
                                          <p:val>
                                            <p:strVal val="#ppt_x"/>
                                          </p:val>
                                        </p:tav>
                                      </p:tavLst>
                                    </p:anim>
                                    <p:anim calcmode="lin" valueType="num">
                                      <p:cBhvr additive="base">
                                        <p:cTn id="90"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49" presetClass="path" presetSubtype="0" accel="50000" decel="50000" fill="hold" grpId="1" nodeType="clickEffect">
                                  <p:stCondLst>
                                    <p:cond delay="0"/>
                                  </p:stCondLst>
                                  <p:childTnLst>
                                    <p:animMotion origin="layout" path="M 4.58333E-6 3.33333E-6 L 0.31796 0.13217 " pathEditMode="relative" rAng="0" ptsTypes="AA">
                                      <p:cBhvr>
                                        <p:cTn id="94" dur="2000" fill="hold"/>
                                        <p:tgtEl>
                                          <p:spTgt spid="11"/>
                                        </p:tgtEl>
                                        <p:attrNameLst>
                                          <p:attrName>ppt_x</p:attrName>
                                          <p:attrName>ppt_y</p:attrName>
                                        </p:attrNameLst>
                                      </p:cBhvr>
                                      <p:rCtr x="15898" y="6597"/>
                                    </p:animMotion>
                                  </p:childTnLst>
                                </p:cTn>
                              </p:par>
                            </p:childTnLst>
                          </p:cTn>
                        </p:par>
                      </p:childTnLst>
                    </p:cTn>
                  </p:par>
                  <p:par>
                    <p:cTn id="95" fill="hold">
                      <p:stCondLst>
                        <p:cond delay="indefinite"/>
                      </p:stCondLst>
                      <p:childTnLst>
                        <p:par>
                          <p:cTn id="96" fill="hold">
                            <p:stCondLst>
                              <p:cond delay="0"/>
                            </p:stCondLst>
                            <p:childTnLst>
                              <p:par>
                                <p:cTn id="97" presetID="2" presetClass="entr" presetSubtype="8" fill="hold" grpId="0" nodeType="clickEffect">
                                  <p:stCondLst>
                                    <p:cond delay="0"/>
                                  </p:stCondLst>
                                  <p:childTnLst>
                                    <p:set>
                                      <p:cBhvr>
                                        <p:cTn id="98" dur="1" fill="hold">
                                          <p:stCondLst>
                                            <p:cond delay="0"/>
                                          </p:stCondLst>
                                        </p:cTn>
                                        <p:tgtEl>
                                          <p:spTgt spid="13"/>
                                        </p:tgtEl>
                                        <p:attrNameLst>
                                          <p:attrName>style.visibility</p:attrName>
                                        </p:attrNameLst>
                                      </p:cBhvr>
                                      <p:to>
                                        <p:strVal val="visible"/>
                                      </p:to>
                                    </p:set>
                                    <p:anim calcmode="lin" valueType="num">
                                      <p:cBhvr additive="base">
                                        <p:cTn id="99" dur="500" fill="hold"/>
                                        <p:tgtEl>
                                          <p:spTgt spid="13"/>
                                        </p:tgtEl>
                                        <p:attrNameLst>
                                          <p:attrName>ppt_x</p:attrName>
                                        </p:attrNameLst>
                                      </p:cBhvr>
                                      <p:tavLst>
                                        <p:tav tm="0">
                                          <p:val>
                                            <p:strVal val="0-#ppt_w/2"/>
                                          </p:val>
                                        </p:tav>
                                        <p:tav tm="100000">
                                          <p:val>
                                            <p:strVal val="#ppt_x"/>
                                          </p:val>
                                        </p:tav>
                                      </p:tavLst>
                                    </p:anim>
                                    <p:anim calcmode="lin" valueType="num">
                                      <p:cBhvr additive="base">
                                        <p:cTn id="100"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56" presetClass="path" presetSubtype="0" accel="50000" decel="50000" fill="hold" grpId="1" nodeType="clickEffect">
                                  <p:stCondLst>
                                    <p:cond delay="0"/>
                                  </p:stCondLst>
                                  <p:childTnLst>
                                    <p:animMotion origin="layout" path="M 4.58333E-6 1.85185E-6 L 0.31705 -0.12361 " pathEditMode="relative" rAng="0" ptsTypes="AA">
                                      <p:cBhvr>
                                        <p:cTn id="104" dur="2000" fill="hold"/>
                                        <p:tgtEl>
                                          <p:spTgt spid="13"/>
                                        </p:tgtEl>
                                        <p:attrNameLst>
                                          <p:attrName>ppt_x</p:attrName>
                                          <p:attrName>ppt_y</p:attrName>
                                        </p:attrNameLst>
                                      </p:cBhvr>
                                      <p:rCtr x="15846" y="-6181"/>
                                    </p:animMotion>
                                  </p:childTnLst>
                                </p:cTn>
                              </p:par>
                            </p:childTnLst>
                          </p:cTn>
                        </p:par>
                      </p:childTnLst>
                    </p:cTn>
                  </p:par>
                  <p:par>
                    <p:cTn id="105" fill="hold">
                      <p:stCondLst>
                        <p:cond delay="indefinite"/>
                      </p:stCondLst>
                      <p:childTnLst>
                        <p:par>
                          <p:cTn id="106" fill="hold">
                            <p:stCondLst>
                              <p:cond delay="0"/>
                            </p:stCondLst>
                            <p:childTnLst>
                              <p:par>
                                <p:cTn id="107" presetID="22" presetClass="entr" presetSubtype="4" fill="hold" grpId="0" nodeType="clickEffect">
                                  <p:stCondLst>
                                    <p:cond delay="0"/>
                                  </p:stCondLst>
                                  <p:childTnLst>
                                    <p:set>
                                      <p:cBhvr>
                                        <p:cTn id="108" dur="1" fill="hold">
                                          <p:stCondLst>
                                            <p:cond delay="0"/>
                                          </p:stCondLst>
                                        </p:cTn>
                                        <p:tgtEl>
                                          <p:spTgt spid="14"/>
                                        </p:tgtEl>
                                        <p:attrNameLst>
                                          <p:attrName>style.visibility</p:attrName>
                                        </p:attrNameLst>
                                      </p:cBhvr>
                                      <p:to>
                                        <p:strVal val="visible"/>
                                      </p:to>
                                    </p:set>
                                    <p:animEffect transition="in" filter="wipe(down)">
                                      <p:cBhvr>
                                        <p:cTn id="109" dur="500"/>
                                        <p:tgtEl>
                                          <p:spTgt spid="14"/>
                                        </p:tgtEl>
                                      </p:cBhvr>
                                    </p:animEffect>
                                  </p:childTnLst>
                                </p:cTn>
                              </p:par>
                            </p:childTnLst>
                          </p:cTn>
                        </p:par>
                      </p:childTnLst>
                    </p:cTn>
                  </p:par>
                  <p:par>
                    <p:cTn id="110" fill="hold">
                      <p:stCondLst>
                        <p:cond delay="indefinite"/>
                      </p:stCondLst>
                      <p:childTnLst>
                        <p:par>
                          <p:cTn id="111" fill="hold">
                            <p:stCondLst>
                              <p:cond delay="0"/>
                            </p:stCondLst>
                            <p:childTnLst>
                              <p:par>
                                <p:cTn id="112" presetID="2" presetClass="entr" presetSubtype="8" fill="hold" grpId="0" nodeType="clickEffect">
                                  <p:stCondLst>
                                    <p:cond delay="0"/>
                                  </p:stCondLst>
                                  <p:childTnLst>
                                    <p:set>
                                      <p:cBhvr>
                                        <p:cTn id="113" dur="1" fill="hold">
                                          <p:stCondLst>
                                            <p:cond delay="0"/>
                                          </p:stCondLst>
                                        </p:cTn>
                                        <p:tgtEl>
                                          <p:spTgt spid="17"/>
                                        </p:tgtEl>
                                        <p:attrNameLst>
                                          <p:attrName>style.visibility</p:attrName>
                                        </p:attrNameLst>
                                      </p:cBhvr>
                                      <p:to>
                                        <p:strVal val="visible"/>
                                      </p:to>
                                    </p:set>
                                    <p:anim calcmode="lin" valueType="num">
                                      <p:cBhvr additive="base">
                                        <p:cTn id="114" dur="500" fill="hold"/>
                                        <p:tgtEl>
                                          <p:spTgt spid="17"/>
                                        </p:tgtEl>
                                        <p:attrNameLst>
                                          <p:attrName>ppt_x</p:attrName>
                                        </p:attrNameLst>
                                      </p:cBhvr>
                                      <p:tavLst>
                                        <p:tav tm="0">
                                          <p:val>
                                            <p:strVal val="0-#ppt_w/2"/>
                                          </p:val>
                                        </p:tav>
                                        <p:tav tm="100000">
                                          <p:val>
                                            <p:strVal val="#ppt_x"/>
                                          </p:val>
                                        </p:tav>
                                      </p:tavLst>
                                    </p:anim>
                                    <p:anim calcmode="lin" valueType="num">
                                      <p:cBhvr additive="base">
                                        <p:cTn id="115"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63" presetClass="path" presetSubtype="0" accel="50000" decel="50000" fill="hold" grpId="1" nodeType="clickEffect">
                                  <p:stCondLst>
                                    <p:cond delay="0"/>
                                  </p:stCondLst>
                                  <p:childTnLst>
                                    <p:animMotion origin="layout" path="M 6.25E-7 4.07407E-6 L 0.8194 -0.00463 " pathEditMode="relative" rAng="0" ptsTypes="AA">
                                      <p:cBhvr>
                                        <p:cTn id="119" dur="2000" fill="hold"/>
                                        <p:tgtEl>
                                          <p:spTgt spid="17"/>
                                        </p:tgtEl>
                                        <p:attrNameLst>
                                          <p:attrName>ppt_x</p:attrName>
                                          <p:attrName>ppt_y</p:attrName>
                                        </p:attrNameLst>
                                      </p:cBhvr>
                                      <p:rCtr x="40964" y="-231"/>
                                    </p:animMotion>
                                  </p:childTnLst>
                                </p:cTn>
                              </p:par>
                            </p:childTnLst>
                          </p:cTn>
                        </p:par>
                      </p:childTnLst>
                    </p:cTn>
                  </p:par>
                  <p:par>
                    <p:cTn id="120" fill="hold">
                      <p:stCondLst>
                        <p:cond delay="indefinite"/>
                      </p:stCondLst>
                      <p:childTnLst>
                        <p:par>
                          <p:cTn id="121" fill="hold">
                            <p:stCondLst>
                              <p:cond delay="0"/>
                            </p:stCondLst>
                            <p:childTnLst>
                              <p:par>
                                <p:cTn id="122" presetID="22" presetClass="entr" presetSubtype="4" fill="hold" grpId="0" nodeType="clickEffect">
                                  <p:stCondLst>
                                    <p:cond delay="0"/>
                                  </p:stCondLst>
                                  <p:childTnLst>
                                    <p:set>
                                      <p:cBhvr>
                                        <p:cTn id="123" dur="1" fill="hold">
                                          <p:stCondLst>
                                            <p:cond delay="0"/>
                                          </p:stCondLst>
                                        </p:cTn>
                                        <p:tgtEl>
                                          <p:spTgt spid="15"/>
                                        </p:tgtEl>
                                        <p:attrNameLst>
                                          <p:attrName>style.visibility</p:attrName>
                                        </p:attrNameLst>
                                      </p:cBhvr>
                                      <p:to>
                                        <p:strVal val="visible"/>
                                      </p:to>
                                    </p:set>
                                    <p:animEffect transition="in" filter="wipe(down)">
                                      <p:cBhvr>
                                        <p:cTn id="124" dur="500"/>
                                        <p:tgtEl>
                                          <p:spTgt spid="15"/>
                                        </p:tgtEl>
                                      </p:cBhvr>
                                    </p:animEffect>
                                  </p:childTnLst>
                                </p:cTn>
                              </p:par>
                            </p:childTnLst>
                          </p:cTn>
                        </p:par>
                      </p:childTnLst>
                    </p:cTn>
                  </p:par>
                  <p:par>
                    <p:cTn id="125" fill="hold">
                      <p:stCondLst>
                        <p:cond delay="indefinite"/>
                      </p:stCondLst>
                      <p:childTnLst>
                        <p:par>
                          <p:cTn id="126" fill="hold">
                            <p:stCondLst>
                              <p:cond delay="0"/>
                            </p:stCondLst>
                            <p:childTnLst>
                              <p:par>
                                <p:cTn id="127" presetID="2" presetClass="entr" presetSubtype="8" fill="hold" grpId="0" nodeType="clickEffect">
                                  <p:stCondLst>
                                    <p:cond delay="0"/>
                                  </p:stCondLst>
                                  <p:childTnLst>
                                    <p:set>
                                      <p:cBhvr>
                                        <p:cTn id="128" dur="1" fill="hold">
                                          <p:stCondLst>
                                            <p:cond delay="0"/>
                                          </p:stCondLst>
                                        </p:cTn>
                                        <p:tgtEl>
                                          <p:spTgt spid="18"/>
                                        </p:tgtEl>
                                        <p:attrNameLst>
                                          <p:attrName>style.visibility</p:attrName>
                                        </p:attrNameLst>
                                      </p:cBhvr>
                                      <p:to>
                                        <p:strVal val="visible"/>
                                      </p:to>
                                    </p:set>
                                    <p:anim calcmode="lin" valueType="num">
                                      <p:cBhvr additive="base">
                                        <p:cTn id="129" dur="500" fill="hold"/>
                                        <p:tgtEl>
                                          <p:spTgt spid="18"/>
                                        </p:tgtEl>
                                        <p:attrNameLst>
                                          <p:attrName>ppt_x</p:attrName>
                                        </p:attrNameLst>
                                      </p:cBhvr>
                                      <p:tavLst>
                                        <p:tav tm="0">
                                          <p:val>
                                            <p:strVal val="0-#ppt_w/2"/>
                                          </p:val>
                                        </p:tav>
                                        <p:tav tm="100000">
                                          <p:val>
                                            <p:strVal val="#ppt_x"/>
                                          </p:val>
                                        </p:tav>
                                      </p:tavLst>
                                    </p:anim>
                                    <p:anim calcmode="lin" valueType="num">
                                      <p:cBhvr additive="base">
                                        <p:cTn id="130"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presetID="49" presetClass="path" presetSubtype="0" accel="50000" decel="50000" fill="hold" grpId="1" nodeType="clickEffect">
                                  <p:stCondLst>
                                    <p:cond delay="0"/>
                                  </p:stCondLst>
                                  <p:childTnLst>
                                    <p:animMotion origin="layout" path="M 3.33333E-6 2.59259E-6 L 0.47109 0.14398 " pathEditMode="relative" rAng="0" ptsTypes="AA">
                                      <p:cBhvr>
                                        <p:cTn id="134" dur="2000" fill="hold"/>
                                        <p:tgtEl>
                                          <p:spTgt spid="18"/>
                                        </p:tgtEl>
                                        <p:attrNameLst>
                                          <p:attrName>ppt_x</p:attrName>
                                          <p:attrName>ppt_y</p:attrName>
                                        </p:attrNameLst>
                                      </p:cBhvr>
                                      <p:rCtr x="23555" y="7199"/>
                                    </p:animMotion>
                                  </p:childTnLst>
                                </p:cTn>
                              </p:par>
                            </p:childTnLst>
                          </p:cTn>
                        </p:par>
                      </p:childTnLst>
                    </p:cTn>
                  </p:par>
                  <p:par>
                    <p:cTn id="135" fill="hold">
                      <p:stCondLst>
                        <p:cond delay="indefinite"/>
                      </p:stCondLst>
                      <p:childTnLst>
                        <p:par>
                          <p:cTn id="136" fill="hold">
                            <p:stCondLst>
                              <p:cond delay="0"/>
                            </p:stCondLst>
                            <p:childTnLst>
                              <p:par>
                                <p:cTn id="137" presetID="22" presetClass="entr" presetSubtype="4" fill="hold" grpId="0" nodeType="clickEffect">
                                  <p:stCondLst>
                                    <p:cond delay="0"/>
                                  </p:stCondLst>
                                  <p:childTnLst>
                                    <p:set>
                                      <p:cBhvr>
                                        <p:cTn id="138" dur="1" fill="hold">
                                          <p:stCondLst>
                                            <p:cond delay="0"/>
                                          </p:stCondLst>
                                        </p:cTn>
                                        <p:tgtEl>
                                          <p:spTgt spid="16"/>
                                        </p:tgtEl>
                                        <p:attrNameLst>
                                          <p:attrName>style.visibility</p:attrName>
                                        </p:attrNameLst>
                                      </p:cBhvr>
                                      <p:to>
                                        <p:strVal val="visible"/>
                                      </p:to>
                                    </p:set>
                                    <p:animEffect transition="in" filter="wipe(down)">
                                      <p:cBhvr>
                                        <p:cTn id="139" dur="500"/>
                                        <p:tgtEl>
                                          <p:spTgt spid="16"/>
                                        </p:tgtEl>
                                      </p:cBhvr>
                                    </p:animEffect>
                                  </p:childTnLst>
                                </p:cTn>
                              </p:par>
                            </p:childTnLst>
                          </p:cTn>
                        </p:par>
                      </p:childTnLst>
                    </p:cTn>
                  </p:par>
                  <p:par>
                    <p:cTn id="140" fill="hold">
                      <p:stCondLst>
                        <p:cond delay="indefinite"/>
                      </p:stCondLst>
                      <p:childTnLst>
                        <p:par>
                          <p:cTn id="141" fill="hold">
                            <p:stCondLst>
                              <p:cond delay="0"/>
                            </p:stCondLst>
                            <p:childTnLst>
                              <p:par>
                                <p:cTn id="142" presetID="2" presetClass="entr" presetSubtype="8" fill="hold" grpId="0" nodeType="clickEffect">
                                  <p:stCondLst>
                                    <p:cond delay="0"/>
                                  </p:stCondLst>
                                  <p:childTnLst>
                                    <p:set>
                                      <p:cBhvr>
                                        <p:cTn id="143" dur="1" fill="hold">
                                          <p:stCondLst>
                                            <p:cond delay="0"/>
                                          </p:stCondLst>
                                        </p:cTn>
                                        <p:tgtEl>
                                          <p:spTgt spid="19"/>
                                        </p:tgtEl>
                                        <p:attrNameLst>
                                          <p:attrName>style.visibility</p:attrName>
                                        </p:attrNameLst>
                                      </p:cBhvr>
                                      <p:to>
                                        <p:strVal val="visible"/>
                                      </p:to>
                                    </p:set>
                                    <p:anim calcmode="lin" valueType="num">
                                      <p:cBhvr additive="base">
                                        <p:cTn id="144" dur="500" fill="hold"/>
                                        <p:tgtEl>
                                          <p:spTgt spid="19"/>
                                        </p:tgtEl>
                                        <p:attrNameLst>
                                          <p:attrName>ppt_x</p:attrName>
                                        </p:attrNameLst>
                                      </p:cBhvr>
                                      <p:tavLst>
                                        <p:tav tm="0">
                                          <p:val>
                                            <p:strVal val="0-#ppt_w/2"/>
                                          </p:val>
                                        </p:tav>
                                        <p:tav tm="100000">
                                          <p:val>
                                            <p:strVal val="#ppt_x"/>
                                          </p:val>
                                        </p:tav>
                                      </p:tavLst>
                                    </p:anim>
                                    <p:anim calcmode="lin" valueType="num">
                                      <p:cBhvr additive="base">
                                        <p:cTn id="145"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146" fill="hold">
                      <p:stCondLst>
                        <p:cond delay="indefinite"/>
                      </p:stCondLst>
                      <p:childTnLst>
                        <p:par>
                          <p:cTn id="147" fill="hold">
                            <p:stCondLst>
                              <p:cond delay="0"/>
                            </p:stCondLst>
                            <p:childTnLst>
                              <p:par>
                                <p:cTn id="148" presetID="56" presetClass="path" presetSubtype="0" accel="50000" decel="50000" fill="hold" grpId="1" nodeType="clickEffect">
                                  <p:stCondLst>
                                    <p:cond delay="0"/>
                                  </p:stCondLst>
                                  <p:childTnLst>
                                    <p:animMotion origin="layout" path="M -2.08333E-7 -2.59259E-6 L 0.46888 -0.19259 " pathEditMode="relative" rAng="0" ptsTypes="AA">
                                      <p:cBhvr>
                                        <p:cTn id="149" dur="2000" fill="hold"/>
                                        <p:tgtEl>
                                          <p:spTgt spid="19"/>
                                        </p:tgtEl>
                                        <p:attrNameLst>
                                          <p:attrName>ppt_x</p:attrName>
                                          <p:attrName>ppt_y</p:attrName>
                                        </p:attrNameLst>
                                      </p:cBhvr>
                                      <p:rCtr x="23438" y="-9630"/>
                                    </p:animMotion>
                                  </p:childTnLst>
                                </p:cTn>
                              </p:par>
                            </p:childTnLst>
                          </p:cTn>
                        </p:par>
                      </p:childTnLst>
                    </p:cTn>
                  </p:par>
                  <p:par>
                    <p:cTn id="150" fill="hold">
                      <p:stCondLst>
                        <p:cond delay="indefinite"/>
                      </p:stCondLst>
                      <p:childTnLst>
                        <p:par>
                          <p:cTn id="151" fill="hold">
                            <p:stCondLst>
                              <p:cond delay="0"/>
                            </p:stCondLst>
                            <p:childTnLst>
                              <p:par>
                                <p:cTn id="152" presetID="49" presetClass="path" presetSubtype="0" accel="50000" decel="50000" fill="hold" grpId="1" nodeType="clickEffect">
                                  <p:stCondLst>
                                    <p:cond delay="0"/>
                                  </p:stCondLst>
                                  <p:childTnLst>
                                    <p:animMotion origin="layout" path="M 3.54167E-6 3.33333E-6 L 0.50052 0.24143 " pathEditMode="relative" rAng="0" ptsTypes="AA">
                                      <p:cBhvr>
                                        <p:cTn id="153" dur="2000" fill="hold"/>
                                        <p:tgtEl>
                                          <p:spTgt spid="9"/>
                                        </p:tgtEl>
                                        <p:attrNameLst>
                                          <p:attrName>ppt_x</p:attrName>
                                          <p:attrName>ppt_y</p:attrName>
                                        </p:attrNameLst>
                                      </p:cBhvr>
                                      <p:rCtr x="25026" y="12060"/>
                                    </p:animMotion>
                                  </p:childTnLst>
                                </p:cTn>
                              </p:par>
                            </p:childTnLst>
                          </p:cTn>
                        </p:par>
                      </p:childTnLst>
                    </p:cTn>
                  </p:par>
                  <p:par>
                    <p:cTn id="154" fill="hold">
                      <p:stCondLst>
                        <p:cond delay="indefinite"/>
                      </p:stCondLst>
                      <p:childTnLst>
                        <p:par>
                          <p:cTn id="155" fill="hold">
                            <p:stCondLst>
                              <p:cond delay="0"/>
                            </p:stCondLst>
                            <p:childTnLst>
                              <p:par>
                                <p:cTn id="156" presetID="56" presetClass="path" presetSubtype="0" accel="50000" decel="50000" fill="hold" grpId="1" nodeType="clickEffect">
                                  <p:stCondLst>
                                    <p:cond delay="0"/>
                                  </p:stCondLst>
                                  <p:childTnLst>
                                    <p:animMotion origin="layout" path="M 3.54167E-6 -3.7037E-7 L 0.50091 -0.21042 " pathEditMode="relative" rAng="0" ptsTypes="AA">
                                      <p:cBhvr>
                                        <p:cTn id="157" dur="2000" fill="hold"/>
                                        <p:tgtEl>
                                          <p:spTgt spid="10"/>
                                        </p:tgtEl>
                                        <p:attrNameLst>
                                          <p:attrName>ppt_x</p:attrName>
                                          <p:attrName>ppt_y</p:attrName>
                                        </p:attrNameLst>
                                      </p:cBhvr>
                                      <p:rCtr x="25039" y="-1053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P spid="9" grpId="1" animBg="1"/>
      <p:bldP spid="10" grpId="0" animBg="1"/>
      <p:bldP spid="10" grpId="1" animBg="1"/>
      <p:bldP spid="11" grpId="0"/>
      <p:bldP spid="11" grpId="1"/>
      <p:bldP spid="12" grpId="0"/>
      <p:bldP spid="12" grpId="1"/>
      <p:bldP spid="13" grpId="0"/>
      <p:bldP spid="13" grpId="1"/>
      <p:bldP spid="14" grpId="0"/>
      <p:bldP spid="15" grpId="0"/>
      <p:bldP spid="16" grpId="0"/>
      <p:bldP spid="17" grpId="0"/>
      <p:bldP spid="17" grpId="1"/>
      <p:bldP spid="18" grpId="0"/>
      <p:bldP spid="18" grpId="1"/>
      <p:bldP spid="19" grpId="0"/>
      <p:bldP spid="19" grpId="1"/>
      <p:bldP spid="20"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613CFF-22E4-184F-65EA-37F7DA108FA2}"/>
              </a:ext>
            </a:extLst>
          </p:cNvPr>
          <p:cNvSpPr txBox="1"/>
          <p:nvPr/>
        </p:nvSpPr>
        <p:spPr>
          <a:xfrm>
            <a:off x="484599" y="480470"/>
            <a:ext cx="6436827" cy="369332"/>
          </a:xfrm>
          <a:prstGeom prst="rect">
            <a:avLst/>
          </a:prstGeom>
          <a:noFill/>
        </p:spPr>
        <p:txBody>
          <a:bodyPr wrap="none" rtlCol="0">
            <a:spAutoFit/>
          </a:bodyPr>
          <a:lstStyle/>
          <a:p>
            <a:r>
              <a:rPr lang="en-IN" dirty="0">
                <a:latin typeface="Calibri" panose="020F0502020204030204" pitchFamily="34" charset="0"/>
                <a:ea typeface="Calibri" panose="020F0502020204030204" pitchFamily="34" charset="0"/>
                <a:cs typeface="Calibri" panose="020F0502020204030204" pitchFamily="34" charset="0"/>
              </a:rPr>
              <a:t>Find the </a:t>
            </a:r>
            <a:r>
              <a:rPr lang="en-IN" b="1" dirty="0">
                <a:latin typeface="Calibri" panose="020F0502020204030204" pitchFamily="34" charset="0"/>
                <a:ea typeface="Calibri" panose="020F0502020204030204" pitchFamily="34" charset="0"/>
                <a:cs typeface="Calibri" panose="020F0502020204030204" pitchFamily="34" charset="0"/>
              </a:rPr>
              <a:t>range </a:t>
            </a:r>
            <a:r>
              <a:rPr lang="en-IN" dirty="0">
                <a:latin typeface="Calibri" panose="020F0502020204030204" pitchFamily="34" charset="0"/>
                <a:ea typeface="Calibri" panose="020F0502020204030204" pitchFamily="34" charset="0"/>
                <a:cs typeface="Calibri" panose="020F0502020204030204" pitchFamily="34" charset="0"/>
              </a:rPr>
              <a:t>and the </a:t>
            </a:r>
            <a:r>
              <a:rPr lang="en-IN" b="1" dirty="0">
                <a:latin typeface="Calibri" panose="020F0502020204030204" pitchFamily="34" charset="0"/>
                <a:ea typeface="Calibri" panose="020F0502020204030204" pitchFamily="34" charset="0"/>
                <a:cs typeface="Calibri" panose="020F0502020204030204" pitchFamily="34" charset="0"/>
              </a:rPr>
              <a:t>mid-range</a:t>
            </a:r>
            <a:r>
              <a:rPr lang="en-IN" dirty="0">
                <a:latin typeface="Calibri" panose="020F0502020204030204" pitchFamily="34" charset="0"/>
                <a:ea typeface="Calibri" panose="020F0502020204030204" pitchFamily="34" charset="0"/>
                <a:cs typeface="Calibri" panose="020F0502020204030204" pitchFamily="34" charset="0"/>
              </a:rPr>
              <a:t> of the following set of numbers: </a:t>
            </a:r>
          </a:p>
        </p:txBody>
      </p:sp>
      <p:sp>
        <p:nvSpPr>
          <p:cNvPr id="3" name="TextBox 2">
            <a:extLst>
              <a:ext uri="{FF2B5EF4-FFF2-40B4-BE49-F238E27FC236}">
                <a16:creationId xmlns:a16="http://schemas.microsoft.com/office/drawing/2014/main" id="{2668186B-87FB-2098-833B-5728B5EA0A0F}"/>
              </a:ext>
            </a:extLst>
          </p:cNvPr>
          <p:cNvSpPr txBox="1"/>
          <p:nvPr/>
        </p:nvSpPr>
        <p:spPr>
          <a:xfrm>
            <a:off x="623392" y="1340768"/>
            <a:ext cx="10132902" cy="1015663"/>
          </a:xfrm>
          <a:prstGeom prst="rect">
            <a:avLst/>
          </a:prstGeom>
          <a:noFill/>
        </p:spPr>
        <p:txBody>
          <a:bodyPr wrap="none" rtlCol="0">
            <a:spAutoFit/>
          </a:bodyPr>
          <a:lstStyle/>
          <a:p>
            <a:r>
              <a:rPr lang="en-US" sz="6000" dirty="0">
                <a:latin typeface="Calibri" panose="020F0502020204030204" pitchFamily="34" charset="0"/>
                <a:ea typeface="Calibri" panose="020F0502020204030204" pitchFamily="34" charset="0"/>
                <a:cs typeface="Calibri" panose="020F0502020204030204" pitchFamily="34" charset="0"/>
              </a:rPr>
              <a:t>66, 83, 74, 88, 95, 78, 66, 84, 81</a:t>
            </a:r>
            <a:endParaRPr lang="en-IN" sz="6000" dirty="0">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B12A27B0-AF26-6964-4E76-96B693336B0E}"/>
              </a:ext>
            </a:extLst>
          </p:cNvPr>
          <p:cNvSpPr txBox="1"/>
          <p:nvPr/>
        </p:nvSpPr>
        <p:spPr>
          <a:xfrm>
            <a:off x="655242" y="2708920"/>
            <a:ext cx="10132902" cy="2862322"/>
          </a:xfrm>
          <a:prstGeom prst="rect">
            <a:avLst/>
          </a:prstGeom>
          <a:noFill/>
        </p:spPr>
        <p:txBody>
          <a:bodyPr wrap="none" rtlCol="0">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Sorted Data</a:t>
            </a:r>
          </a:p>
          <a:p>
            <a:r>
              <a:rPr lang="en-US" sz="6000" dirty="0">
                <a:latin typeface="Calibri" panose="020F0502020204030204" pitchFamily="34" charset="0"/>
                <a:ea typeface="Calibri" panose="020F0502020204030204" pitchFamily="34" charset="0"/>
                <a:cs typeface="Calibri" panose="020F0502020204030204" pitchFamily="34" charset="0"/>
              </a:rPr>
              <a:t>66, 66, 74, 78, 81, 83, 84, 88, 95</a:t>
            </a:r>
          </a:p>
          <a:p>
            <a:endParaRPr lang="en-US" sz="2400" dirty="0">
              <a:latin typeface="Calibri" panose="020F0502020204030204" pitchFamily="34" charset="0"/>
              <a:ea typeface="Calibri" panose="020F0502020204030204" pitchFamily="34" charset="0"/>
              <a:cs typeface="Calibri" panose="020F0502020204030204" pitchFamily="34" charset="0"/>
            </a:endParaRPr>
          </a:p>
          <a:p>
            <a:r>
              <a:rPr lang="en-US" sz="2400" dirty="0">
                <a:solidFill>
                  <a:srgbClr val="00B050"/>
                </a:solidFill>
                <a:latin typeface="Calibri" panose="020F0502020204030204" pitchFamily="34" charset="0"/>
                <a:ea typeface="Calibri" panose="020F0502020204030204" pitchFamily="34" charset="0"/>
                <a:cs typeface="Calibri" panose="020F0502020204030204" pitchFamily="34" charset="0"/>
              </a:rPr>
              <a:t>Range</a:t>
            </a:r>
            <a:r>
              <a:rPr lang="en-US" sz="2400" dirty="0">
                <a:latin typeface="Calibri" panose="020F0502020204030204" pitchFamily="34" charset="0"/>
                <a:ea typeface="Calibri" panose="020F0502020204030204" pitchFamily="34" charset="0"/>
                <a:cs typeface="Calibri" panose="020F0502020204030204" pitchFamily="34" charset="0"/>
              </a:rPr>
              <a:t> = Max – Min = 95-66 = </a:t>
            </a:r>
            <a:r>
              <a:rPr lang="en-US" sz="2400" b="1" dirty="0">
                <a:latin typeface="Calibri" panose="020F0502020204030204" pitchFamily="34" charset="0"/>
                <a:ea typeface="Calibri" panose="020F0502020204030204" pitchFamily="34" charset="0"/>
                <a:cs typeface="Calibri" panose="020F0502020204030204" pitchFamily="34" charset="0"/>
              </a:rPr>
              <a:t>29</a:t>
            </a:r>
          </a:p>
          <a:p>
            <a:endParaRPr lang="en-US" sz="2400" dirty="0">
              <a:latin typeface="Calibri" panose="020F0502020204030204" pitchFamily="34" charset="0"/>
              <a:ea typeface="Calibri" panose="020F0502020204030204" pitchFamily="34" charset="0"/>
              <a:cs typeface="Calibri" panose="020F0502020204030204" pitchFamily="34" charset="0"/>
            </a:endParaRPr>
          </a:p>
          <a:p>
            <a:r>
              <a:rPr lang="en-US" sz="2400" dirty="0">
                <a:solidFill>
                  <a:srgbClr val="00B050"/>
                </a:solidFill>
                <a:latin typeface="Calibri" panose="020F0502020204030204" pitchFamily="34" charset="0"/>
                <a:ea typeface="Calibri" panose="020F0502020204030204" pitchFamily="34" charset="0"/>
                <a:cs typeface="Calibri" panose="020F0502020204030204" pitchFamily="34" charset="0"/>
              </a:rPr>
              <a:t>Mid Range </a:t>
            </a:r>
            <a:r>
              <a:rPr lang="en-US" sz="2400" dirty="0">
                <a:latin typeface="Calibri" panose="020F0502020204030204" pitchFamily="34" charset="0"/>
                <a:ea typeface="Calibri" panose="020F0502020204030204" pitchFamily="34" charset="0"/>
                <a:cs typeface="Calibri" panose="020F0502020204030204" pitchFamily="34" charset="0"/>
              </a:rPr>
              <a:t>= (Max + Min)/2 =(95+66)/2 = 161/2 = </a:t>
            </a:r>
            <a:r>
              <a:rPr lang="en-US" sz="2400" b="1" dirty="0">
                <a:latin typeface="Calibri" panose="020F0502020204030204" pitchFamily="34" charset="0"/>
                <a:ea typeface="Calibri" panose="020F0502020204030204" pitchFamily="34" charset="0"/>
                <a:cs typeface="Calibri" panose="020F0502020204030204" pitchFamily="34" charset="0"/>
              </a:rPr>
              <a:t>80.5</a:t>
            </a:r>
            <a:endParaRPr lang="en-IN" sz="60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66513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7B5A56-0102-9AC1-A3C8-400B560E2BE0}"/>
              </a:ext>
            </a:extLst>
          </p:cNvPr>
          <p:cNvSpPr txBox="1"/>
          <p:nvPr/>
        </p:nvSpPr>
        <p:spPr>
          <a:xfrm>
            <a:off x="484599" y="480470"/>
            <a:ext cx="4210255" cy="461665"/>
          </a:xfrm>
          <a:prstGeom prst="rect">
            <a:avLst/>
          </a:prstGeom>
          <a:noFill/>
        </p:spPr>
        <p:txBody>
          <a:bodyPr wrap="none" rtlCol="0">
            <a:spAutoFit/>
          </a:bodyPr>
          <a:lstStyle/>
          <a:p>
            <a:r>
              <a:rPr lang="en-IN" sz="2400" dirty="0">
                <a:latin typeface="Calibri" panose="020F0502020204030204" pitchFamily="34" charset="0"/>
                <a:ea typeface="Calibri" panose="020F0502020204030204" pitchFamily="34" charset="0"/>
                <a:cs typeface="Calibri" panose="020F0502020204030204" pitchFamily="34" charset="0"/>
              </a:rPr>
              <a:t>Mean Absolute Deviation (MAD</a:t>
            </a:r>
            <a:r>
              <a:rPr lang="en-IN" dirty="0">
                <a:latin typeface="Calibri" panose="020F0502020204030204" pitchFamily="34" charset="0"/>
                <a:ea typeface="Calibri" panose="020F0502020204030204" pitchFamily="34" charset="0"/>
                <a:cs typeface="Calibri" panose="020F0502020204030204" pitchFamily="34" charset="0"/>
              </a:rPr>
              <a:t>)</a:t>
            </a:r>
          </a:p>
        </p:txBody>
      </p:sp>
      <p:sp>
        <p:nvSpPr>
          <p:cNvPr id="3" name="TextBox 2">
            <a:extLst>
              <a:ext uri="{FF2B5EF4-FFF2-40B4-BE49-F238E27FC236}">
                <a16:creationId xmlns:a16="http://schemas.microsoft.com/office/drawing/2014/main" id="{72A09C2B-E64F-29C8-1569-46BB5D39548B}"/>
              </a:ext>
            </a:extLst>
          </p:cNvPr>
          <p:cNvSpPr txBox="1"/>
          <p:nvPr/>
        </p:nvSpPr>
        <p:spPr>
          <a:xfrm>
            <a:off x="442238" y="2158514"/>
            <a:ext cx="3110147" cy="1107996"/>
          </a:xfrm>
          <a:prstGeom prst="rect">
            <a:avLst/>
          </a:prstGeom>
          <a:noFill/>
        </p:spPr>
        <p:txBody>
          <a:bodyPr wrap="none" rtlCol="0">
            <a:spAutoFit/>
          </a:bodyPr>
          <a:lstStyle/>
          <a:p>
            <a:r>
              <a:rPr lang="en-US" sz="6600" dirty="0">
                <a:latin typeface="Calibri" panose="020F0502020204030204" pitchFamily="34" charset="0"/>
                <a:ea typeface="Calibri" panose="020F0502020204030204" pitchFamily="34" charset="0"/>
                <a:cs typeface="Calibri" panose="020F0502020204030204" pitchFamily="34" charset="0"/>
              </a:rPr>
              <a:t>2, 2, 4, 4</a:t>
            </a:r>
            <a:endParaRPr lang="en-IN" sz="6600" dirty="0">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B13D620A-D007-5E65-AA85-99EF319FB7F2}"/>
              </a:ext>
            </a:extLst>
          </p:cNvPr>
          <p:cNvSpPr txBox="1"/>
          <p:nvPr/>
        </p:nvSpPr>
        <p:spPr>
          <a:xfrm>
            <a:off x="8442849" y="2311642"/>
            <a:ext cx="3110147" cy="1107996"/>
          </a:xfrm>
          <a:prstGeom prst="rect">
            <a:avLst/>
          </a:prstGeom>
          <a:noFill/>
        </p:spPr>
        <p:txBody>
          <a:bodyPr wrap="none" rtlCol="0">
            <a:spAutoFit/>
          </a:bodyPr>
          <a:lstStyle/>
          <a:p>
            <a:r>
              <a:rPr lang="en-US" sz="6600" dirty="0">
                <a:latin typeface="Calibri" panose="020F0502020204030204" pitchFamily="34" charset="0"/>
                <a:ea typeface="Calibri" panose="020F0502020204030204" pitchFamily="34" charset="0"/>
                <a:cs typeface="Calibri" panose="020F0502020204030204" pitchFamily="34" charset="0"/>
              </a:rPr>
              <a:t>1, 1, 6, 4</a:t>
            </a:r>
            <a:endParaRPr lang="en-IN" sz="6600" dirty="0">
              <a:latin typeface="Calibri" panose="020F0502020204030204" pitchFamily="34" charset="0"/>
              <a:ea typeface="Calibri" panose="020F0502020204030204" pitchFamily="34" charset="0"/>
              <a:cs typeface="Calibri" panose="020F0502020204030204" pitchFamily="34" charset="0"/>
            </a:endParaRPr>
          </a:p>
        </p:txBody>
      </p:sp>
      <p:grpSp>
        <p:nvGrpSpPr>
          <p:cNvPr id="5" name="Group 4">
            <a:extLst>
              <a:ext uri="{FF2B5EF4-FFF2-40B4-BE49-F238E27FC236}">
                <a16:creationId xmlns:a16="http://schemas.microsoft.com/office/drawing/2014/main" id="{A450E2C9-B19E-902B-B83B-99E9515DF845}"/>
              </a:ext>
            </a:extLst>
          </p:cNvPr>
          <p:cNvGrpSpPr/>
          <p:nvPr/>
        </p:nvGrpSpPr>
        <p:grpSpPr>
          <a:xfrm>
            <a:off x="328771" y="3950144"/>
            <a:ext cx="4104456" cy="1105268"/>
            <a:chOff x="335360" y="3331844"/>
            <a:chExt cx="4104456" cy="1105268"/>
          </a:xfrm>
        </p:grpSpPr>
        <p:cxnSp>
          <p:nvCxnSpPr>
            <p:cNvPr id="6" name="Straight Connector 5">
              <a:extLst>
                <a:ext uri="{FF2B5EF4-FFF2-40B4-BE49-F238E27FC236}">
                  <a16:creationId xmlns:a16="http://schemas.microsoft.com/office/drawing/2014/main" id="{2F30B15E-B0D5-8EF8-77A9-8A1BF4DF3356}"/>
                </a:ext>
              </a:extLst>
            </p:cNvPr>
            <p:cNvCxnSpPr>
              <a:cxnSpLocks/>
            </p:cNvCxnSpPr>
            <p:nvPr/>
          </p:nvCxnSpPr>
          <p:spPr>
            <a:xfrm>
              <a:off x="335360" y="4077072"/>
              <a:ext cx="410445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DFAA64C8-AB67-4360-8B00-D332290CFE69}"/>
                </a:ext>
              </a:extLst>
            </p:cNvPr>
            <p:cNvSpPr/>
            <p:nvPr/>
          </p:nvSpPr>
          <p:spPr>
            <a:xfrm>
              <a:off x="1271464" y="3789040"/>
              <a:ext cx="194320" cy="194311"/>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8" name="Oval 7">
              <a:extLst>
                <a:ext uri="{FF2B5EF4-FFF2-40B4-BE49-F238E27FC236}">
                  <a16:creationId xmlns:a16="http://schemas.microsoft.com/office/drawing/2014/main" id="{F1079BE8-24B5-B917-F393-0E133ECD3AAE}"/>
                </a:ext>
              </a:extLst>
            </p:cNvPr>
            <p:cNvSpPr/>
            <p:nvPr/>
          </p:nvSpPr>
          <p:spPr>
            <a:xfrm>
              <a:off x="1271464" y="3331844"/>
              <a:ext cx="194320" cy="194311"/>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9" name="Oval 8">
              <a:extLst>
                <a:ext uri="{FF2B5EF4-FFF2-40B4-BE49-F238E27FC236}">
                  <a16:creationId xmlns:a16="http://schemas.microsoft.com/office/drawing/2014/main" id="{57FE3318-6CDD-F985-EE16-CF0DEA57C0A5}"/>
                </a:ext>
              </a:extLst>
            </p:cNvPr>
            <p:cNvSpPr/>
            <p:nvPr/>
          </p:nvSpPr>
          <p:spPr>
            <a:xfrm>
              <a:off x="3143672" y="3789040"/>
              <a:ext cx="194320" cy="194311"/>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10" name="Oval 9">
              <a:extLst>
                <a:ext uri="{FF2B5EF4-FFF2-40B4-BE49-F238E27FC236}">
                  <a16:creationId xmlns:a16="http://schemas.microsoft.com/office/drawing/2014/main" id="{B02D2128-E5D8-CD54-F844-8F10BA531C10}"/>
                </a:ext>
              </a:extLst>
            </p:cNvPr>
            <p:cNvSpPr/>
            <p:nvPr/>
          </p:nvSpPr>
          <p:spPr>
            <a:xfrm>
              <a:off x="3143672" y="3333962"/>
              <a:ext cx="194320" cy="194311"/>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cxnSp>
          <p:nvCxnSpPr>
            <p:cNvPr id="11" name="Straight Connector 10">
              <a:extLst>
                <a:ext uri="{FF2B5EF4-FFF2-40B4-BE49-F238E27FC236}">
                  <a16:creationId xmlns:a16="http://schemas.microsoft.com/office/drawing/2014/main" id="{067118EF-7518-100B-CE9B-8A49B8AC0358}"/>
                </a:ext>
              </a:extLst>
            </p:cNvPr>
            <p:cNvCxnSpPr/>
            <p:nvPr/>
          </p:nvCxnSpPr>
          <p:spPr>
            <a:xfrm>
              <a:off x="2279576" y="3645024"/>
              <a:ext cx="0" cy="792088"/>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24B1836E-6A23-3759-A7F4-C4986DA2EE77}"/>
              </a:ext>
            </a:extLst>
          </p:cNvPr>
          <p:cNvGrpSpPr/>
          <p:nvPr/>
        </p:nvGrpSpPr>
        <p:grpSpPr>
          <a:xfrm>
            <a:off x="7866785" y="3809809"/>
            <a:ext cx="4104456" cy="1105268"/>
            <a:chOff x="335360" y="3331844"/>
            <a:chExt cx="4104456" cy="1105268"/>
          </a:xfrm>
        </p:grpSpPr>
        <p:cxnSp>
          <p:nvCxnSpPr>
            <p:cNvPr id="13" name="Straight Connector 12">
              <a:extLst>
                <a:ext uri="{FF2B5EF4-FFF2-40B4-BE49-F238E27FC236}">
                  <a16:creationId xmlns:a16="http://schemas.microsoft.com/office/drawing/2014/main" id="{A932AFF6-CC4E-5CD2-14F0-6FBADA4CF3B9}"/>
                </a:ext>
              </a:extLst>
            </p:cNvPr>
            <p:cNvCxnSpPr>
              <a:cxnSpLocks/>
            </p:cNvCxnSpPr>
            <p:nvPr/>
          </p:nvCxnSpPr>
          <p:spPr>
            <a:xfrm>
              <a:off x="335360" y="4077072"/>
              <a:ext cx="410445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9F07F981-9674-9190-C8ED-23E8B773171E}"/>
                </a:ext>
              </a:extLst>
            </p:cNvPr>
            <p:cNvSpPr/>
            <p:nvPr/>
          </p:nvSpPr>
          <p:spPr>
            <a:xfrm>
              <a:off x="717104" y="3789040"/>
              <a:ext cx="194320" cy="194311"/>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15" name="Oval 14">
              <a:extLst>
                <a:ext uri="{FF2B5EF4-FFF2-40B4-BE49-F238E27FC236}">
                  <a16:creationId xmlns:a16="http://schemas.microsoft.com/office/drawing/2014/main" id="{F5C947AF-B94F-4405-3352-27AD3C926B9B}"/>
                </a:ext>
              </a:extLst>
            </p:cNvPr>
            <p:cNvSpPr/>
            <p:nvPr/>
          </p:nvSpPr>
          <p:spPr>
            <a:xfrm>
              <a:off x="722276" y="3331844"/>
              <a:ext cx="194320" cy="194311"/>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16" name="Oval 15">
              <a:extLst>
                <a:ext uri="{FF2B5EF4-FFF2-40B4-BE49-F238E27FC236}">
                  <a16:creationId xmlns:a16="http://schemas.microsoft.com/office/drawing/2014/main" id="{44E6C75C-A6FC-A48C-D9E7-311FBE564B33}"/>
                </a:ext>
              </a:extLst>
            </p:cNvPr>
            <p:cNvSpPr/>
            <p:nvPr/>
          </p:nvSpPr>
          <p:spPr>
            <a:xfrm>
              <a:off x="3143672" y="3789040"/>
              <a:ext cx="194320" cy="194311"/>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sp>
          <p:nvSpPr>
            <p:cNvPr id="17" name="Oval 16">
              <a:extLst>
                <a:ext uri="{FF2B5EF4-FFF2-40B4-BE49-F238E27FC236}">
                  <a16:creationId xmlns:a16="http://schemas.microsoft.com/office/drawing/2014/main" id="{AAADE5A1-7973-60C3-0514-EC4322AE11A9}"/>
                </a:ext>
              </a:extLst>
            </p:cNvPr>
            <p:cNvSpPr/>
            <p:nvPr/>
          </p:nvSpPr>
          <p:spPr>
            <a:xfrm>
              <a:off x="4223792" y="3792963"/>
              <a:ext cx="194320" cy="194311"/>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Calibri" panose="020F0502020204030204" pitchFamily="34" charset="0"/>
                <a:ea typeface="Calibri" panose="020F0502020204030204" pitchFamily="34" charset="0"/>
                <a:cs typeface="Calibri" panose="020F0502020204030204" pitchFamily="34" charset="0"/>
              </a:endParaRPr>
            </a:p>
          </p:txBody>
        </p:sp>
        <p:cxnSp>
          <p:nvCxnSpPr>
            <p:cNvPr id="18" name="Straight Connector 17">
              <a:extLst>
                <a:ext uri="{FF2B5EF4-FFF2-40B4-BE49-F238E27FC236}">
                  <a16:creationId xmlns:a16="http://schemas.microsoft.com/office/drawing/2014/main" id="{43D72B62-1ED8-92E2-4C40-80AA28D3C2F3}"/>
                </a:ext>
              </a:extLst>
            </p:cNvPr>
            <p:cNvCxnSpPr/>
            <p:nvPr/>
          </p:nvCxnSpPr>
          <p:spPr>
            <a:xfrm>
              <a:off x="2279576" y="3645024"/>
              <a:ext cx="0" cy="792088"/>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grpSp>
      <p:pic>
        <p:nvPicPr>
          <p:cNvPr id="19" name="Picture 18">
            <a:extLst>
              <a:ext uri="{FF2B5EF4-FFF2-40B4-BE49-F238E27FC236}">
                <a16:creationId xmlns:a16="http://schemas.microsoft.com/office/drawing/2014/main" id="{D70B0766-C59E-3F73-1954-C7733F224656}"/>
              </a:ext>
            </a:extLst>
          </p:cNvPr>
          <p:cNvPicPr>
            <a:picLocks noChangeAspect="1"/>
          </p:cNvPicPr>
          <p:nvPr/>
        </p:nvPicPr>
        <p:blipFill>
          <a:blip r:embed="rId2"/>
          <a:stretch>
            <a:fillRect/>
          </a:stretch>
        </p:blipFill>
        <p:spPr>
          <a:xfrm>
            <a:off x="3762599" y="976619"/>
            <a:ext cx="4470036" cy="2314841"/>
          </a:xfrm>
          <a:prstGeom prst="rect">
            <a:avLst/>
          </a:prstGeom>
        </p:spPr>
      </p:pic>
      <p:sp>
        <p:nvSpPr>
          <p:cNvPr id="20" name="TextBox 19">
            <a:extLst>
              <a:ext uri="{FF2B5EF4-FFF2-40B4-BE49-F238E27FC236}">
                <a16:creationId xmlns:a16="http://schemas.microsoft.com/office/drawing/2014/main" id="{89E65639-E2D1-6B01-DDE6-01C0B127D00D}"/>
              </a:ext>
            </a:extLst>
          </p:cNvPr>
          <p:cNvSpPr txBox="1"/>
          <p:nvPr/>
        </p:nvSpPr>
        <p:spPr>
          <a:xfrm>
            <a:off x="410002" y="5163956"/>
            <a:ext cx="5541982" cy="1323439"/>
          </a:xfrm>
          <a:prstGeom prst="rect">
            <a:avLst/>
          </a:prstGeom>
          <a:noFill/>
        </p:spPr>
        <p:txBody>
          <a:bodyPr wrap="square" rtlCol="0">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Mean: 2+2+4+4= 12/4 = 3</a:t>
            </a:r>
          </a:p>
          <a:p>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dirty="0">
                <a:latin typeface="Calibri" panose="020F0502020204030204" pitchFamily="34" charset="0"/>
                <a:ea typeface="Calibri" panose="020F0502020204030204" pitchFamily="34" charset="0"/>
                <a:cs typeface="Calibri" panose="020F0502020204030204" pitchFamily="34" charset="0"/>
              </a:rPr>
              <a:t>MAD = (abs (2-3)+ abs (2-3)+ abs (4-3)+ abs (4-3))/4</a:t>
            </a:r>
          </a:p>
          <a:p>
            <a:r>
              <a:rPr lang="en-US" sz="2000" dirty="0">
                <a:latin typeface="Calibri" panose="020F0502020204030204" pitchFamily="34" charset="0"/>
                <a:ea typeface="Calibri" panose="020F0502020204030204" pitchFamily="34" charset="0"/>
                <a:cs typeface="Calibri" panose="020F0502020204030204" pitchFamily="34" charset="0"/>
              </a:rPr>
              <a:t>	= 1+1+1+1= 4/4 = </a:t>
            </a:r>
            <a:r>
              <a:rPr lang="en-US" sz="2000" b="1" dirty="0">
                <a:latin typeface="Calibri" panose="020F0502020204030204" pitchFamily="34" charset="0"/>
                <a:ea typeface="Calibri" panose="020F0502020204030204" pitchFamily="34" charset="0"/>
                <a:cs typeface="Calibri" panose="020F0502020204030204" pitchFamily="34" charset="0"/>
              </a:rPr>
              <a:t>1</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21" name="TextBox 20">
            <a:extLst>
              <a:ext uri="{FF2B5EF4-FFF2-40B4-BE49-F238E27FC236}">
                <a16:creationId xmlns:a16="http://schemas.microsoft.com/office/drawing/2014/main" id="{FA6A941C-DD63-44F5-7842-66827919BE14}"/>
              </a:ext>
            </a:extLst>
          </p:cNvPr>
          <p:cNvSpPr txBox="1"/>
          <p:nvPr/>
        </p:nvSpPr>
        <p:spPr>
          <a:xfrm>
            <a:off x="7479494" y="5004875"/>
            <a:ext cx="4470037" cy="1323439"/>
          </a:xfrm>
          <a:prstGeom prst="rect">
            <a:avLst/>
          </a:prstGeom>
          <a:noFill/>
        </p:spPr>
        <p:txBody>
          <a:bodyPr wrap="square" rtlCol="0">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Mean: 1+1+6+4= 12/4 = 3</a:t>
            </a:r>
          </a:p>
          <a:p>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dirty="0">
                <a:latin typeface="Calibri" panose="020F0502020204030204" pitchFamily="34" charset="0"/>
                <a:ea typeface="Calibri" panose="020F0502020204030204" pitchFamily="34" charset="0"/>
                <a:cs typeface="Calibri" panose="020F0502020204030204" pitchFamily="34" charset="0"/>
              </a:rPr>
              <a:t>MAD = (abs (1-3)+ abs (1-3)+ abs (6-3)+ abs (4-3))/4  = (2+ 2+ 3+1) /4 = 8/4 </a:t>
            </a:r>
            <a:r>
              <a:rPr lang="en-US" sz="2000" b="1" dirty="0">
                <a:latin typeface="Calibri" panose="020F0502020204030204" pitchFamily="34" charset="0"/>
                <a:ea typeface="Calibri" panose="020F0502020204030204" pitchFamily="34" charset="0"/>
                <a:cs typeface="Calibri" panose="020F0502020204030204" pitchFamily="34" charset="0"/>
              </a:rPr>
              <a:t>= 2</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67405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left)">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left)">
                                      <p:cBhvr>
                                        <p:cTn id="3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20"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ED9E352-1D62-0C13-469B-81D4D8EA2E1E}"/>
              </a:ext>
            </a:extLst>
          </p:cNvPr>
          <p:cNvPicPr>
            <a:picLocks noChangeAspect="1"/>
          </p:cNvPicPr>
          <p:nvPr/>
        </p:nvPicPr>
        <p:blipFill>
          <a:blip r:embed="rId2"/>
          <a:stretch>
            <a:fillRect/>
          </a:stretch>
        </p:blipFill>
        <p:spPr>
          <a:xfrm>
            <a:off x="675256" y="332656"/>
            <a:ext cx="11093123" cy="5616624"/>
          </a:xfrm>
          <a:prstGeom prst="rect">
            <a:avLst/>
          </a:prstGeom>
        </p:spPr>
      </p:pic>
    </p:spTree>
    <p:extLst>
      <p:ext uri="{BB962C8B-B14F-4D97-AF65-F5344CB8AC3E}">
        <p14:creationId xmlns:p14="http://schemas.microsoft.com/office/powerpoint/2010/main" val="106646769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BE3FCB8-D0E3-67F2-436C-DCA3ED5BD932}"/>
              </a:ext>
            </a:extLst>
          </p:cNvPr>
          <p:cNvGrpSpPr/>
          <p:nvPr/>
        </p:nvGrpSpPr>
        <p:grpSpPr>
          <a:xfrm>
            <a:off x="551384" y="908720"/>
            <a:ext cx="4392488" cy="5040560"/>
            <a:chOff x="551384" y="908720"/>
            <a:chExt cx="4392488" cy="5040560"/>
          </a:xfrm>
          <a:solidFill>
            <a:srgbClr val="0070C0"/>
          </a:solidFill>
        </p:grpSpPr>
        <p:cxnSp>
          <p:nvCxnSpPr>
            <p:cNvPr id="3" name="Straight Connector 2">
              <a:extLst>
                <a:ext uri="{FF2B5EF4-FFF2-40B4-BE49-F238E27FC236}">
                  <a16:creationId xmlns:a16="http://schemas.microsoft.com/office/drawing/2014/main" id="{D0FACF74-3C34-87E9-C9AF-BDD6C926F2E0}"/>
                </a:ext>
              </a:extLst>
            </p:cNvPr>
            <p:cNvCxnSpPr>
              <a:cxnSpLocks/>
            </p:cNvCxnSpPr>
            <p:nvPr/>
          </p:nvCxnSpPr>
          <p:spPr>
            <a:xfrm>
              <a:off x="551384" y="908720"/>
              <a:ext cx="0" cy="5040560"/>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7A335E8C-3D0A-6D35-B663-B246CBE310FA}"/>
                </a:ext>
              </a:extLst>
            </p:cNvPr>
            <p:cNvCxnSpPr>
              <a:cxnSpLocks/>
            </p:cNvCxnSpPr>
            <p:nvPr/>
          </p:nvCxnSpPr>
          <p:spPr>
            <a:xfrm flipH="1">
              <a:off x="559768" y="5949280"/>
              <a:ext cx="4384104" cy="0"/>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54EA408B-2F18-9D0F-392D-9FE7F7984417}"/>
                </a:ext>
              </a:extLst>
            </p:cNvPr>
            <p:cNvSpPr/>
            <p:nvPr/>
          </p:nvSpPr>
          <p:spPr>
            <a:xfrm>
              <a:off x="695400" y="2780934"/>
              <a:ext cx="914400" cy="3146642"/>
            </a:xfrm>
            <a:prstGeom prst="rect">
              <a:avLst/>
            </a:prstGeom>
            <a:grp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latin typeface="Calibri" panose="020F0502020204030204" pitchFamily="34" charset="0"/>
                  <a:ea typeface="Calibri" panose="020F0502020204030204" pitchFamily="34" charset="0"/>
                  <a:cs typeface="Calibri" panose="020F0502020204030204" pitchFamily="34" charset="0"/>
                </a:rPr>
                <a:t>4</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DECF477C-50D3-66D1-4CDC-5C69E056B6A7}"/>
                </a:ext>
              </a:extLst>
            </p:cNvPr>
            <p:cNvSpPr/>
            <p:nvPr/>
          </p:nvSpPr>
          <p:spPr>
            <a:xfrm>
              <a:off x="1789575" y="1844828"/>
              <a:ext cx="914400" cy="4082742"/>
            </a:xfrm>
            <a:prstGeom prst="rect">
              <a:avLst/>
            </a:prstGeom>
            <a:grp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latin typeface="Calibri" panose="020F0502020204030204" pitchFamily="34" charset="0"/>
                  <a:ea typeface="Calibri" panose="020F0502020204030204" pitchFamily="34" charset="0"/>
                  <a:cs typeface="Calibri" panose="020F0502020204030204" pitchFamily="34" charset="0"/>
                </a:rPr>
                <a:t>5</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7" name="Rectangle 6">
              <a:extLst>
                <a:ext uri="{FF2B5EF4-FFF2-40B4-BE49-F238E27FC236}">
                  <a16:creationId xmlns:a16="http://schemas.microsoft.com/office/drawing/2014/main" id="{95E0CEEB-5B7C-515F-BF29-AFD77EE08884}"/>
                </a:ext>
              </a:extLst>
            </p:cNvPr>
            <p:cNvSpPr/>
            <p:nvPr/>
          </p:nvSpPr>
          <p:spPr>
            <a:xfrm>
              <a:off x="2883750" y="1052742"/>
              <a:ext cx="914400" cy="4874828"/>
            </a:xfrm>
            <a:prstGeom prst="rect">
              <a:avLst/>
            </a:prstGeom>
            <a:grp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latin typeface="Calibri" panose="020F0502020204030204" pitchFamily="34" charset="0"/>
                  <a:ea typeface="Calibri" panose="020F0502020204030204" pitchFamily="34" charset="0"/>
                  <a:cs typeface="Calibri" panose="020F0502020204030204" pitchFamily="34" charset="0"/>
                </a:rPr>
                <a:t>6</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8" name="Rectangle 7">
              <a:extLst>
                <a:ext uri="{FF2B5EF4-FFF2-40B4-BE49-F238E27FC236}">
                  <a16:creationId xmlns:a16="http://schemas.microsoft.com/office/drawing/2014/main" id="{733D972A-6FFC-3E4A-D751-1639F3FE4F06}"/>
                </a:ext>
              </a:extLst>
            </p:cNvPr>
            <p:cNvSpPr/>
            <p:nvPr/>
          </p:nvSpPr>
          <p:spPr>
            <a:xfrm>
              <a:off x="3977925" y="5229200"/>
              <a:ext cx="914400" cy="698363"/>
            </a:xfrm>
            <a:prstGeom prst="rect">
              <a:avLst/>
            </a:prstGeom>
            <a:grp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latin typeface="Calibri" panose="020F0502020204030204" pitchFamily="34" charset="0"/>
                  <a:ea typeface="Calibri" panose="020F0502020204030204" pitchFamily="34" charset="0"/>
                  <a:cs typeface="Calibri" panose="020F0502020204030204" pitchFamily="34" charset="0"/>
                </a:rPr>
                <a:t>1</a:t>
              </a:r>
              <a:endParaRPr lang="en-IN" dirty="0">
                <a:latin typeface="Calibri" panose="020F0502020204030204" pitchFamily="34" charset="0"/>
                <a:ea typeface="Calibri" panose="020F0502020204030204" pitchFamily="34" charset="0"/>
                <a:cs typeface="Calibri" panose="020F0502020204030204" pitchFamily="34" charset="0"/>
              </a:endParaRPr>
            </a:p>
          </p:txBody>
        </p:sp>
      </p:grpSp>
      <p:sp>
        <p:nvSpPr>
          <p:cNvPr id="9" name="TextBox 8">
            <a:extLst>
              <a:ext uri="{FF2B5EF4-FFF2-40B4-BE49-F238E27FC236}">
                <a16:creationId xmlns:a16="http://schemas.microsoft.com/office/drawing/2014/main" id="{2348B8C4-8FE1-033D-962C-E61767BEF121}"/>
              </a:ext>
            </a:extLst>
          </p:cNvPr>
          <p:cNvSpPr txBox="1"/>
          <p:nvPr/>
        </p:nvSpPr>
        <p:spPr>
          <a:xfrm>
            <a:off x="484599" y="480470"/>
            <a:ext cx="4138954" cy="369332"/>
          </a:xfrm>
          <a:prstGeom prst="rect">
            <a:avLst/>
          </a:prstGeom>
          <a:noFill/>
        </p:spPr>
        <p:txBody>
          <a:bodyPr wrap="none" rtlCol="0">
            <a:spAutoFit/>
          </a:bodyPr>
          <a:lstStyle/>
          <a:p>
            <a:r>
              <a:rPr lang="en-IN" dirty="0">
                <a:latin typeface="Calibri" panose="020F0502020204030204" pitchFamily="34" charset="0"/>
                <a:ea typeface="Calibri" panose="020F0502020204030204" pitchFamily="34" charset="0"/>
                <a:cs typeface="Calibri" panose="020F0502020204030204" pitchFamily="34" charset="0"/>
              </a:rPr>
              <a:t>Calculate Mean Absolute Deviation (MAD)</a:t>
            </a:r>
          </a:p>
        </p:txBody>
      </p:sp>
      <p:sp>
        <p:nvSpPr>
          <p:cNvPr id="10" name="TextBox 9">
            <a:extLst>
              <a:ext uri="{FF2B5EF4-FFF2-40B4-BE49-F238E27FC236}">
                <a16:creationId xmlns:a16="http://schemas.microsoft.com/office/drawing/2014/main" id="{14A9AC7C-91D2-6776-3413-C02AFDE09C3E}"/>
              </a:ext>
            </a:extLst>
          </p:cNvPr>
          <p:cNvSpPr txBox="1"/>
          <p:nvPr/>
        </p:nvSpPr>
        <p:spPr>
          <a:xfrm>
            <a:off x="5519936" y="1086738"/>
            <a:ext cx="6460260" cy="4524315"/>
          </a:xfrm>
          <a:prstGeom prst="rect">
            <a:avLst/>
          </a:prstGeom>
          <a:noFill/>
        </p:spPr>
        <p:txBody>
          <a:bodyPr wrap="square" rtlCol="0">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Data Set: 1	4	5	6</a:t>
            </a:r>
          </a:p>
          <a:p>
            <a:endParaRPr lang="en-US" b="1"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Mean = (1+4+5+6) / 4 =  16/ 4 =4 </a:t>
            </a:r>
          </a:p>
          <a:p>
            <a:r>
              <a:rPr lang="en-US" dirty="0">
                <a:latin typeface="Calibri" panose="020F0502020204030204" pitchFamily="34" charset="0"/>
                <a:ea typeface="Calibri" panose="020F0502020204030204" pitchFamily="34" charset="0"/>
                <a:cs typeface="Calibri" panose="020F0502020204030204" pitchFamily="34" charset="0"/>
              </a:rPr>
              <a:t>Median = (4+5) / 2	= 9/2 = 4.5</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Variance = (</a:t>
            </a:r>
            <a:r>
              <a:rPr lang="en-US" dirty="0" err="1">
                <a:latin typeface="Calibri" panose="020F0502020204030204" pitchFamily="34" charset="0"/>
                <a:ea typeface="Calibri" panose="020F0502020204030204" pitchFamily="34" charset="0"/>
                <a:cs typeface="Calibri" panose="020F0502020204030204" pitchFamily="34" charset="0"/>
              </a:rPr>
              <a:t>sqr</a:t>
            </a:r>
            <a:r>
              <a:rPr lang="en-US" dirty="0">
                <a:latin typeface="Calibri" panose="020F0502020204030204" pitchFamily="34" charset="0"/>
                <a:ea typeface="Calibri" panose="020F0502020204030204" pitchFamily="34" charset="0"/>
                <a:cs typeface="Calibri" panose="020F0502020204030204" pitchFamily="34" charset="0"/>
              </a:rPr>
              <a:t> (1-4) + </a:t>
            </a:r>
            <a:r>
              <a:rPr lang="en-US" dirty="0" err="1">
                <a:latin typeface="Calibri" panose="020F0502020204030204" pitchFamily="34" charset="0"/>
                <a:ea typeface="Calibri" panose="020F0502020204030204" pitchFamily="34" charset="0"/>
                <a:cs typeface="Calibri" panose="020F0502020204030204" pitchFamily="34" charset="0"/>
              </a:rPr>
              <a:t>sqr</a:t>
            </a:r>
            <a:r>
              <a:rPr lang="en-US" dirty="0">
                <a:latin typeface="Calibri" panose="020F0502020204030204" pitchFamily="34" charset="0"/>
                <a:ea typeface="Calibri" panose="020F0502020204030204" pitchFamily="34" charset="0"/>
                <a:cs typeface="Calibri" panose="020F0502020204030204" pitchFamily="34" charset="0"/>
              </a:rPr>
              <a:t> (4-4) + </a:t>
            </a:r>
            <a:r>
              <a:rPr lang="en-US" dirty="0" err="1">
                <a:latin typeface="Calibri" panose="020F0502020204030204" pitchFamily="34" charset="0"/>
                <a:ea typeface="Calibri" panose="020F0502020204030204" pitchFamily="34" charset="0"/>
                <a:cs typeface="Calibri" panose="020F0502020204030204" pitchFamily="34" charset="0"/>
              </a:rPr>
              <a:t>sqr</a:t>
            </a:r>
            <a:r>
              <a:rPr lang="en-US" dirty="0">
                <a:latin typeface="Calibri" panose="020F0502020204030204" pitchFamily="34" charset="0"/>
                <a:ea typeface="Calibri" panose="020F0502020204030204" pitchFamily="34" charset="0"/>
                <a:cs typeface="Calibri" panose="020F0502020204030204" pitchFamily="34" charset="0"/>
              </a:rPr>
              <a:t> (5-4) + </a:t>
            </a:r>
            <a:r>
              <a:rPr lang="en-US" dirty="0" err="1">
                <a:latin typeface="Calibri" panose="020F0502020204030204" pitchFamily="34" charset="0"/>
                <a:ea typeface="Calibri" panose="020F0502020204030204" pitchFamily="34" charset="0"/>
                <a:cs typeface="Calibri" panose="020F0502020204030204" pitchFamily="34" charset="0"/>
              </a:rPr>
              <a:t>sqr</a:t>
            </a:r>
            <a:r>
              <a:rPr lang="en-US" dirty="0">
                <a:latin typeface="Calibri" panose="020F0502020204030204" pitchFamily="34" charset="0"/>
                <a:ea typeface="Calibri" panose="020F0502020204030204" pitchFamily="34" charset="0"/>
                <a:cs typeface="Calibri" panose="020F0502020204030204" pitchFamily="34" charset="0"/>
              </a:rPr>
              <a:t> (6-4) )/ 4</a:t>
            </a:r>
          </a:p>
          <a:p>
            <a:r>
              <a:rPr lang="en-US" dirty="0">
                <a:latin typeface="Calibri" panose="020F0502020204030204" pitchFamily="34" charset="0"/>
                <a:ea typeface="Calibri" panose="020F0502020204030204" pitchFamily="34" charset="0"/>
                <a:cs typeface="Calibri" panose="020F0502020204030204" pitchFamily="34" charset="0"/>
              </a:rPr>
              <a:t>	 = (9+0+1+4) / 4 = 14/4 = </a:t>
            </a:r>
            <a:r>
              <a:rPr lang="en-US" b="1" dirty="0">
                <a:latin typeface="Calibri" panose="020F0502020204030204" pitchFamily="34" charset="0"/>
                <a:ea typeface="Calibri" panose="020F0502020204030204" pitchFamily="34" charset="0"/>
                <a:cs typeface="Calibri" panose="020F0502020204030204" pitchFamily="34" charset="0"/>
              </a:rPr>
              <a:t>3.5</a:t>
            </a:r>
          </a:p>
          <a:p>
            <a:endParaRPr lang="en-US" b="1"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STD  = SQRT (Variance) = SQRT (3.5) = 1.87</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Range = Max – Min = 6-1 = 5</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Mid Range = (</a:t>
            </a:r>
            <a:r>
              <a:rPr lang="en-US" dirty="0" err="1">
                <a:latin typeface="Calibri" panose="020F0502020204030204" pitchFamily="34" charset="0"/>
                <a:ea typeface="Calibri" panose="020F0502020204030204" pitchFamily="34" charset="0"/>
                <a:cs typeface="Calibri" panose="020F0502020204030204" pitchFamily="34" charset="0"/>
              </a:rPr>
              <a:t>Max+Min</a:t>
            </a:r>
            <a:r>
              <a:rPr lang="en-US" dirty="0">
                <a:latin typeface="Calibri" panose="020F0502020204030204" pitchFamily="34" charset="0"/>
                <a:ea typeface="Calibri" panose="020F0502020204030204" pitchFamily="34" charset="0"/>
                <a:cs typeface="Calibri" panose="020F0502020204030204" pitchFamily="34" charset="0"/>
              </a:rPr>
              <a:t> ) / 2 = (6+1)/ 2 = 7/2 = 3.5</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MAD = (abs (1-4(Mean) + abs (4-4)+ abs (5-4) +abs (6-4)) /4 (N) </a:t>
            </a:r>
          </a:p>
          <a:p>
            <a:r>
              <a:rPr lang="en-US" dirty="0">
                <a:latin typeface="Calibri" panose="020F0502020204030204" pitchFamily="34" charset="0"/>
                <a:ea typeface="Calibri" panose="020F0502020204030204" pitchFamily="34" charset="0"/>
                <a:cs typeface="Calibri" panose="020F0502020204030204" pitchFamily="34" charset="0"/>
              </a:rPr>
              <a:t>	=(3+0+1+2)/4 = 6/4 = </a:t>
            </a:r>
            <a:r>
              <a:rPr lang="en-US" b="1" dirty="0">
                <a:latin typeface="Calibri" panose="020F0502020204030204" pitchFamily="34" charset="0"/>
                <a:ea typeface="Calibri" panose="020F0502020204030204" pitchFamily="34" charset="0"/>
                <a:cs typeface="Calibri" panose="020F0502020204030204" pitchFamily="34" charset="0"/>
              </a:rPr>
              <a:t>1.5</a:t>
            </a:r>
            <a:endParaRPr lang="en-IN"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45606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F59D4D-0872-440D-302A-7040445E0F3E}"/>
              </a:ext>
            </a:extLst>
          </p:cNvPr>
          <p:cNvSpPr txBox="1"/>
          <p:nvPr/>
        </p:nvSpPr>
        <p:spPr>
          <a:xfrm>
            <a:off x="990126" y="490917"/>
            <a:ext cx="10495858" cy="5139869"/>
          </a:xfrm>
          <a:prstGeom prst="rect">
            <a:avLst/>
          </a:prstGeom>
          <a:noFill/>
        </p:spPr>
        <p:txBody>
          <a:bodyPr wrap="square">
            <a:spAutoFit/>
          </a:bodyPr>
          <a:lstStyle/>
          <a:p>
            <a:pPr algn="ctr" fontAlgn="base"/>
            <a:r>
              <a:rPr lang="en-US" sz="2800" i="0" dirty="0">
                <a:effectLst/>
                <a:latin typeface="Calibri" panose="020F0502020204030204" pitchFamily="34" charset="0"/>
                <a:ea typeface="Calibri" panose="020F0502020204030204" pitchFamily="34" charset="0"/>
                <a:cs typeface="Calibri" panose="020F0502020204030204" pitchFamily="34" charset="0"/>
              </a:rPr>
              <a:t>Nominal Data</a:t>
            </a:r>
          </a:p>
          <a:p>
            <a:pPr algn="ctr" fontAlgn="base"/>
            <a:endParaRPr lang="en-US" sz="2000" b="1" i="0" dirty="0">
              <a:effectLst/>
              <a:latin typeface="Calibri" panose="020F0502020204030204" pitchFamily="34" charset="0"/>
              <a:ea typeface="Calibri" panose="020F0502020204030204" pitchFamily="34" charset="0"/>
              <a:cs typeface="Calibri" panose="020F0502020204030204" pitchFamily="34" charset="0"/>
            </a:endParaRPr>
          </a:p>
          <a:p>
            <a:pPr algn="l" fontAlgn="base"/>
            <a:r>
              <a:rPr lang="en-US" sz="2000" b="0" i="0" dirty="0">
                <a:solidFill>
                  <a:srgbClr val="444444"/>
                </a:solidFill>
                <a:effectLst/>
                <a:latin typeface="Calibri" panose="020F0502020204030204" pitchFamily="34" charset="0"/>
                <a:ea typeface="Calibri" panose="020F0502020204030204" pitchFamily="34" charset="0"/>
                <a:cs typeface="Calibri" panose="020F0502020204030204" pitchFamily="34" charset="0"/>
              </a:rPr>
              <a:t>Nominal Data is used to label variables without any order or quantitative value. The </a:t>
            </a:r>
            <a:r>
              <a:rPr lang="en-US" sz="2000" b="0" i="0" dirty="0" err="1">
                <a:solidFill>
                  <a:srgbClr val="444444"/>
                </a:solidFill>
                <a:effectLst/>
                <a:latin typeface="Calibri" panose="020F0502020204030204" pitchFamily="34" charset="0"/>
                <a:ea typeface="Calibri" panose="020F0502020204030204" pitchFamily="34" charset="0"/>
                <a:cs typeface="Calibri" panose="020F0502020204030204" pitchFamily="34" charset="0"/>
              </a:rPr>
              <a:t>colour</a:t>
            </a:r>
            <a:r>
              <a:rPr lang="en-US" sz="2000" b="0" i="0" dirty="0">
                <a:solidFill>
                  <a:srgbClr val="444444"/>
                </a:solidFill>
                <a:effectLst/>
                <a:latin typeface="Calibri" panose="020F0502020204030204" pitchFamily="34" charset="0"/>
                <a:ea typeface="Calibri" panose="020F0502020204030204" pitchFamily="34" charset="0"/>
                <a:cs typeface="Calibri" panose="020F0502020204030204" pitchFamily="34" charset="0"/>
              </a:rPr>
              <a:t> of hair can be considered nominal data, as one </a:t>
            </a:r>
            <a:r>
              <a:rPr lang="en-US" sz="2000" b="0" i="0" dirty="0" err="1">
                <a:solidFill>
                  <a:srgbClr val="444444"/>
                </a:solidFill>
                <a:effectLst/>
                <a:latin typeface="Calibri" panose="020F0502020204030204" pitchFamily="34" charset="0"/>
                <a:ea typeface="Calibri" panose="020F0502020204030204" pitchFamily="34" charset="0"/>
                <a:cs typeface="Calibri" panose="020F0502020204030204" pitchFamily="34" charset="0"/>
              </a:rPr>
              <a:t>colour</a:t>
            </a:r>
            <a:r>
              <a:rPr lang="en-US" sz="2000" b="0" i="0" dirty="0">
                <a:solidFill>
                  <a:srgbClr val="444444"/>
                </a:solidFill>
                <a:effectLst/>
                <a:latin typeface="Calibri" panose="020F0502020204030204" pitchFamily="34" charset="0"/>
                <a:ea typeface="Calibri" panose="020F0502020204030204" pitchFamily="34" charset="0"/>
                <a:cs typeface="Calibri" panose="020F0502020204030204" pitchFamily="34" charset="0"/>
              </a:rPr>
              <a:t> can’t be compared with another </a:t>
            </a:r>
            <a:r>
              <a:rPr lang="en-US" sz="2000" b="0" i="0" dirty="0" err="1">
                <a:solidFill>
                  <a:srgbClr val="444444"/>
                </a:solidFill>
                <a:effectLst/>
                <a:latin typeface="Calibri" panose="020F0502020204030204" pitchFamily="34" charset="0"/>
                <a:ea typeface="Calibri" panose="020F0502020204030204" pitchFamily="34" charset="0"/>
                <a:cs typeface="Calibri" panose="020F0502020204030204" pitchFamily="34" charset="0"/>
              </a:rPr>
              <a:t>colour</a:t>
            </a:r>
            <a:r>
              <a:rPr lang="en-US" sz="2000" b="0" i="0" dirty="0">
                <a:solidFill>
                  <a:srgbClr val="444444"/>
                </a:solidFill>
                <a:effectLst/>
                <a:latin typeface="Calibri" panose="020F0502020204030204" pitchFamily="34" charset="0"/>
                <a:ea typeface="Calibri" panose="020F0502020204030204" pitchFamily="34" charset="0"/>
                <a:cs typeface="Calibri" panose="020F0502020204030204" pitchFamily="34" charset="0"/>
              </a:rPr>
              <a:t>.</a:t>
            </a:r>
          </a:p>
          <a:p>
            <a:pPr algn="l" fontAlgn="base"/>
            <a:endParaRPr lang="en-US" sz="2000" dirty="0">
              <a:solidFill>
                <a:srgbClr val="444444"/>
              </a:solidFill>
              <a:latin typeface="Calibri" panose="020F0502020204030204" pitchFamily="34" charset="0"/>
              <a:ea typeface="Calibri" panose="020F0502020204030204" pitchFamily="34" charset="0"/>
              <a:cs typeface="Calibri" panose="020F0502020204030204" pitchFamily="34" charset="0"/>
            </a:endParaRPr>
          </a:p>
          <a:p>
            <a:pPr algn="l" fontAlgn="base"/>
            <a:r>
              <a:rPr lang="en-US" sz="2000" b="1" i="0" dirty="0">
                <a:solidFill>
                  <a:srgbClr val="444444"/>
                </a:solidFill>
                <a:effectLst/>
                <a:latin typeface="Calibri" panose="020F0502020204030204" pitchFamily="34" charset="0"/>
                <a:ea typeface="Calibri" panose="020F0502020204030204" pitchFamily="34" charset="0"/>
                <a:cs typeface="Calibri" panose="020F0502020204030204" pitchFamily="34" charset="0"/>
              </a:rPr>
              <a:t>Examples of Nominal Data :</a:t>
            </a:r>
          </a:p>
          <a:p>
            <a:pPr marL="800100" lvl="1" indent="-342900" fontAlgn="base">
              <a:buFont typeface="Arial" panose="020B0604020202020204" pitchFamily="34" charset="0"/>
              <a:buChar char="•"/>
            </a:pPr>
            <a:endParaRPr lang="en-US" sz="2000" b="1" i="0" dirty="0">
              <a:solidFill>
                <a:srgbClr val="444444"/>
              </a:solidFill>
              <a:effectLst/>
              <a:latin typeface="Calibri" panose="020F0502020204030204" pitchFamily="34" charset="0"/>
              <a:ea typeface="Calibri" panose="020F0502020204030204" pitchFamily="34" charset="0"/>
              <a:cs typeface="Calibri" panose="020F0502020204030204" pitchFamily="34" charset="0"/>
            </a:endParaRPr>
          </a:p>
          <a:p>
            <a:pPr marL="800100" lvl="1" indent="-342900" fontAlgn="base">
              <a:buFont typeface="Arial" panose="020B0604020202020204" pitchFamily="34" charset="0"/>
              <a:buChar char="•"/>
            </a:pPr>
            <a:r>
              <a:rPr lang="en-US" sz="2000" b="0" i="0" dirty="0" err="1">
                <a:solidFill>
                  <a:srgbClr val="444444"/>
                </a:solidFill>
                <a:effectLst/>
                <a:latin typeface="Calibri" panose="020F0502020204030204" pitchFamily="34" charset="0"/>
                <a:ea typeface="Calibri" panose="020F0502020204030204" pitchFamily="34" charset="0"/>
                <a:cs typeface="Calibri" panose="020F0502020204030204" pitchFamily="34" charset="0"/>
              </a:rPr>
              <a:t>Colour</a:t>
            </a:r>
            <a:r>
              <a:rPr lang="en-US" sz="2000" b="0" i="0" dirty="0">
                <a:solidFill>
                  <a:srgbClr val="444444"/>
                </a:solidFill>
                <a:effectLst/>
                <a:latin typeface="Calibri" panose="020F0502020204030204" pitchFamily="34" charset="0"/>
                <a:ea typeface="Calibri" panose="020F0502020204030204" pitchFamily="34" charset="0"/>
                <a:cs typeface="Calibri" panose="020F0502020204030204" pitchFamily="34" charset="0"/>
              </a:rPr>
              <a:t> of hair (Blonde, red, Brown, Black, etc.)</a:t>
            </a:r>
          </a:p>
          <a:p>
            <a:pPr marL="800100" lvl="1" indent="-342900" fontAlgn="base">
              <a:buFont typeface="Arial" panose="020B0604020202020204" pitchFamily="34" charset="0"/>
              <a:buChar char="•"/>
            </a:pPr>
            <a:endParaRPr lang="en-US" sz="2000" b="0" i="0" dirty="0">
              <a:solidFill>
                <a:srgbClr val="444444"/>
              </a:solidFill>
              <a:effectLst/>
              <a:latin typeface="Calibri" panose="020F0502020204030204" pitchFamily="34" charset="0"/>
              <a:ea typeface="Calibri" panose="020F0502020204030204" pitchFamily="34" charset="0"/>
              <a:cs typeface="Calibri" panose="020F0502020204030204" pitchFamily="34" charset="0"/>
            </a:endParaRPr>
          </a:p>
          <a:p>
            <a:pPr marL="800100" lvl="1" indent="-342900" fontAlgn="base">
              <a:buFont typeface="Arial" panose="020B0604020202020204" pitchFamily="34" charset="0"/>
              <a:buChar char="•"/>
            </a:pPr>
            <a:r>
              <a:rPr lang="en-US" sz="2000" b="0" i="0" dirty="0">
                <a:solidFill>
                  <a:srgbClr val="444444"/>
                </a:solidFill>
                <a:effectLst/>
                <a:latin typeface="Calibri" panose="020F0502020204030204" pitchFamily="34" charset="0"/>
                <a:ea typeface="Calibri" panose="020F0502020204030204" pitchFamily="34" charset="0"/>
                <a:cs typeface="Calibri" panose="020F0502020204030204" pitchFamily="34" charset="0"/>
              </a:rPr>
              <a:t>Marital status (Single, Widowed, Married)</a:t>
            </a:r>
          </a:p>
          <a:p>
            <a:pPr marL="800100" lvl="1" indent="-342900" fontAlgn="base">
              <a:buFont typeface="Arial" panose="020B0604020202020204" pitchFamily="34" charset="0"/>
              <a:buChar char="•"/>
            </a:pPr>
            <a:endParaRPr lang="en-US" sz="2000" b="0" i="0" dirty="0">
              <a:solidFill>
                <a:srgbClr val="444444"/>
              </a:solidFill>
              <a:effectLst/>
              <a:latin typeface="Calibri" panose="020F0502020204030204" pitchFamily="34" charset="0"/>
              <a:ea typeface="Calibri" panose="020F0502020204030204" pitchFamily="34" charset="0"/>
              <a:cs typeface="Calibri" panose="020F0502020204030204" pitchFamily="34" charset="0"/>
            </a:endParaRPr>
          </a:p>
          <a:p>
            <a:pPr marL="800100" lvl="1" indent="-342900" fontAlgn="base">
              <a:buFont typeface="Arial" panose="020B0604020202020204" pitchFamily="34" charset="0"/>
              <a:buChar char="•"/>
            </a:pPr>
            <a:r>
              <a:rPr lang="en-US" sz="2000" b="0" i="0" dirty="0">
                <a:solidFill>
                  <a:srgbClr val="444444"/>
                </a:solidFill>
                <a:effectLst/>
                <a:latin typeface="Calibri" panose="020F0502020204030204" pitchFamily="34" charset="0"/>
                <a:ea typeface="Calibri" panose="020F0502020204030204" pitchFamily="34" charset="0"/>
                <a:cs typeface="Calibri" panose="020F0502020204030204" pitchFamily="34" charset="0"/>
              </a:rPr>
              <a:t>Nationality (Indian, German, American)</a:t>
            </a:r>
          </a:p>
          <a:p>
            <a:pPr marL="800100" lvl="1" indent="-342900" fontAlgn="base">
              <a:buFont typeface="Arial" panose="020B0604020202020204" pitchFamily="34" charset="0"/>
              <a:buChar char="•"/>
            </a:pPr>
            <a:endParaRPr lang="en-US" sz="2000" b="0" i="0" dirty="0">
              <a:solidFill>
                <a:srgbClr val="444444"/>
              </a:solidFill>
              <a:effectLst/>
              <a:latin typeface="Calibri" panose="020F0502020204030204" pitchFamily="34" charset="0"/>
              <a:ea typeface="Calibri" panose="020F0502020204030204" pitchFamily="34" charset="0"/>
              <a:cs typeface="Calibri" panose="020F0502020204030204" pitchFamily="34" charset="0"/>
            </a:endParaRPr>
          </a:p>
          <a:p>
            <a:pPr marL="800100" lvl="1" indent="-342900" fontAlgn="base">
              <a:buFont typeface="Arial" panose="020B0604020202020204" pitchFamily="34" charset="0"/>
              <a:buChar char="•"/>
            </a:pPr>
            <a:r>
              <a:rPr lang="en-US" sz="2000" b="0" i="0" dirty="0">
                <a:solidFill>
                  <a:srgbClr val="444444"/>
                </a:solidFill>
                <a:effectLst/>
                <a:latin typeface="Calibri" panose="020F0502020204030204" pitchFamily="34" charset="0"/>
                <a:ea typeface="Calibri" panose="020F0502020204030204" pitchFamily="34" charset="0"/>
                <a:cs typeface="Calibri" panose="020F0502020204030204" pitchFamily="34" charset="0"/>
              </a:rPr>
              <a:t>Gender (Male, Female, Others)</a:t>
            </a:r>
          </a:p>
          <a:p>
            <a:pPr marL="800100" lvl="1" indent="-342900" fontAlgn="base">
              <a:buFont typeface="Arial" panose="020B0604020202020204" pitchFamily="34" charset="0"/>
              <a:buChar char="•"/>
            </a:pPr>
            <a:endParaRPr lang="en-US" sz="2000" b="0" i="0" dirty="0">
              <a:solidFill>
                <a:srgbClr val="444444"/>
              </a:solidFill>
              <a:effectLst/>
              <a:latin typeface="Calibri" panose="020F0502020204030204" pitchFamily="34" charset="0"/>
              <a:ea typeface="Calibri" panose="020F0502020204030204" pitchFamily="34" charset="0"/>
              <a:cs typeface="Calibri" panose="020F0502020204030204" pitchFamily="34" charset="0"/>
            </a:endParaRPr>
          </a:p>
          <a:p>
            <a:pPr marL="800100" lvl="1" indent="-342900" fontAlgn="base">
              <a:buFont typeface="Arial" panose="020B0604020202020204" pitchFamily="34" charset="0"/>
              <a:buChar char="•"/>
            </a:pPr>
            <a:r>
              <a:rPr lang="en-US" sz="2000" b="0" i="0" dirty="0">
                <a:solidFill>
                  <a:srgbClr val="444444"/>
                </a:solidFill>
                <a:effectLst/>
                <a:latin typeface="Calibri" panose="020F0502020204030204" pitchFamily="34" charset="0"/>
                <a:ea typeface="Calibri" panose="020F0502020204030204" pitchFamily="34" charset="0"/>
                <a:cs typeface="Calibri" panose="020F0502020204030204" pitchFamily="34" charset="0"/>
              </a:rPr>
              <a:t>Eye Color (Black, Brown, etc.)</a:t>
            </a:r>
          </a:p>
        </p:txBody>
      </p:sp>
    </p:spTree>
    <p:extLst>
      <p:ext uri="{BB962C8B-B14F-4D97-AF65-F5344CB8AC3E}">
        <p14:creationId xmlns:p14="http://schemas.microsoft.com/office/powerpoint/2010/main" val="3276867462"/>
      </p:ext>
    </p:extLst>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5FA78568-A730-4D3B-A489-FD854E91254A}">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{0CBD495F-6F60-4A28-86A3-313002760B2E}tf11429527_win32</Template>
  <TotalTime>743</TotalTime>
  <Words>4613</Words>
  <Application>Microsoft Office PowerPoint</Application>
  <PresentationFormat>Widescreen</PresentationFormat>
  <Paragraphs>831</Paragraphs>
  <Slides>80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80</vt:i4>
      </vt:variant>
    </vt:vector>
  </HeadingPairs>
  <TitlesOfParts>
    <vt:vector size="88" baseType="lpstr">
      <vt:lpstr>Arial</vt:lpstr>
      <vt:lpstr>Arial Rounded MT Bold</vt:lpstr>
      <vt:lpstr>AvertaStd</vt:lpstr>
      <vt:lpstr>Calibri</vt:lpstr>
      <vt:lpstr>Century Gothic</vt:lpstr>
      <vt:lpstr>Karla</vt:lpstr>
      <vt:lpstr>Univers Condensed Light</vt:lpstr>
      <vt:lpstr>Office Theme</vt:lpstr>
      <vt:lpstr>Descriptive Statistics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CATEGORICAL DATA</vt:lpstr>
      <vt:lpstr>Identify individuals, variables and categorical variables </vt:lpstr>
      <vt:lpstr>Identify individuals, variables and categorical variables</vt:lpstr>
      <vt:lpstr>PICTOGRAPH</vt:lpstr>
      <vt:lpstr>Pictograph</vt:lpstr>
      <vt:lpstr>Pictograph</vt:lpstr>
      <vt:lpstr>BAR GRAPH</vt:lpstr>
      <vt:lpstr>Bar Graph</vt:lpstr>
      <vt:lpstr>Based on the data below, which country’s daily death count due to coronavirus has increased the most between 30th Mar’20 and 29th Jun’20? Ans: UK (Bar height is more for the UK compared to other counties 29th June 20) </vt:lpstr>
      <vt:lpstr>Example of a few Indian states having coronavirus cases   Ans: Most of the coronavirus cases from Maharashtra and the least cases from Gujarat</vt:lpstr>
      <vt:lpstr>Reading bar chart along with the central tendency</vt:lpstr>
      <vt:lpstr>Reading bar chart along with the central tendency</vt:lpstr>
      <vt:lpstr>Reading bar chart along with the central tendency</vt:lpstr>
      <vt:lpstr>PIE CHART</vt:lpstr>
      <vt:lpstr>PowerPoint Presentation</vt:lpstr>
      <vt:lpstr>TWO-WAY FREQUENCY TABLE AND  VENN DIAGRAM </vt:lpstr>
      <vt:lpstr>PowerPoint Presentation</vt:lpstr>
      <vt:lpstr>MARGINAL AND CONDITIONAL DISTRIBUTION</vt:lpstr>
      <vt:lpstr>Marginal Distribution</vt:lpstr>
      <vt:lpstr>Marginal Distribution</vt:lpstr>
      <vt:lpstr>Marginal Distribution</vt:lpstr>
      <vt:lpstr>Conditional Distribution</vt:lpstr>
      <vt:lpstr>Conditional Distribution</vt:lpstr>
      <vt:lpstr>Conditional Distribution</vt:lpstr>
      <vt:lpstr>DISPLAYING QUANTITIVE DATA WITH GRAPHS</vt:lpstr>
      <vt:lpstr>PowerPoint Presentation</vt:lpstr>
      <vt:lpstr>FREQUENCY TABLES AND DOT PLOTS</vt:lpstr>
      <vt:lpstr>PowerPoint Presentation</vt:lpstr>
      <vt:lpstr>HISTOGRAM</vt:lpstr>
      <vt:lpstr>PowerPoint Presentation</vt:lpstr>
      <vt:lpstr>PowerPoint Presentation</vt:lpstr>
      <vt:lpstr>PowerPoint Presentation</vt:lpstr>
      <vt:lpstr>MEASURE OF CENTRAL TENDENCY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MEASURE OF SPREAD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Descriptive Statistics </dc:title>
  <dc:creator>Noble Xavier</dc:creator>
  <cp:lastModifiedBy>Sourabh Teli</cp:lastModifiedBy>
  <cp:revision>143</cp:revision>
  <dcterms:created xsi:type="dcterms:W3CDTF">2023-08-11T17:08:08Z</dcterms:created>
  <dcterms:modified xsi:type="dcterms:W3CDTF">2023-11-08T07:25:13Z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