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9"/>
  </p:notesMasterIdLst>
  <p:sldIdLst>
    <p:sldId id="284" r:id="rId5"/>
    <p:sldId id="363" r:id="rId6"/>
    <p:sldId id="364" r:id="rId7"/>
    <p:sldId id="365" r:id="rId8"/>
    <p:sldId id="366" r:id="rId9"/>
    <p:sldId id="367" r:id="rId10"/>
    <p:sldId id="368" r:id="rId11"/>
    <p:sldId id="369" r:id="rId12"/>
    <p:sldId id="370" r:id="rId13"/>
    <p:sldId id="371" r:id="rId14"/>
    <p:sldId id="372" r:id="rId15"/>
    <p:sldId id="373" r:id="rId16"/>
    <p:sldId id="374" r:id="rId17"/>
    <p:sldId id="375" r:id="rId18"/>
    <p:sldId id="376" r:id="rId19"/>
    <p:sldId id="377" r:id="rId20"/>
    <p:sldId id="378" r:id="rId21"/>
    <p:sldId id="379" r:id="rId22"/>
    <p:sldId id="394" r:id="rId23"/>
    <p:sldId id="380" r:id="rId24"/>
    <p:sldId id="381" r:id="rId25"/>
    <p:sldId id="382" r:id="rId26"/>
    <p:sldId id="383" r:id="rId27"/>
    <p:sldId id="384" r:id="rId28"/>
    <p:sldId id="385" r:id="rId29"/>
    <p:sldId id="386" r:id="rId30"/>
    <p:sldId id="387" r:id="rId31"/>
    <p:sldId id="388" r:id="rId32"/>
    <p:sldId id="389" r:id="rId33"/>
    <p:sldId id="390" r:id="rId34"/>
    <p:sldId id="391" r:id="rId35"/>
    <p:sldId id="392" r:id="rId36"/>
    <p:sldId id="393" r:id="rId37"/>
    <p:sldId id="395" r:id="rId38"/>
    <p:sldId id="396" r:id="rId39"/>
    <p:sldId id="397" r:id="rId40"/>
    <p:sldId id="398" r:id="rId41"/>
    <p:sldId id="399" r:id="rId42"/>
    <p:sldId id="401" r:id="rId43"/>
    <p:sldId id="402" r:id="rId44"/>
    <p:sldId id="403" r:id="rId45"/>
    <p:sldId id="404" r:id="rId46"/>
    <p:sldId id="405" r:id="rId47"/>
    <p:sldId id="406" r:id="rId48"/>
    <p:sldId id="407" r:id="rId49"/>
    <p:sldId id="408" r:id="rId50"/>
    <p:sldId id="409" r:id="rId51"/>
    <p:sldId id="410" r:id="rId52"/>
    <p:sldId id="412" r:id="rId53"/>
    <p:sldId id="413" r:id="rId54"/>
    <p:sldId id="414" r:id="rId55"/>
    <p:sldId id="415" r:id="rId56"/>
    <p:sldId id="416" r:id="rId57"/>
    <p:sldId id="417"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7EFD3"/>
    <a:srgbClr val="F15574"/>
    <a:srgbClr val="E9C46A"/>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99" autoAdjust="0"/>
  </p:normalViewPr>
  <p:slideViewPr>
    <p:cSldViewPr snapToGrid="0" snapToObjects="1" showGuides="1">
      <p:cViewPr varScale="1">
        <p:scale>
          <a:sx n="82" d="100"/>
          <a:sy n="82" d="100"/>
        </p:scale>
        <p:origin x="720" y="72"/>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8/10/relationships/authors" Targe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hyperlink" Target="https://en.wikipedia.org/wiki/Uniform_distribution_(continuous)" TargetMode="External"/><Relationship Id="rId3" Type="http://schemas.openxmlformats.org/officeDocument/2006/relationships/hyperlink" Target="https://en.wikipedia.org/wiki/Hyperbolic_secant_distribution" TargetMode="External"/><Relationship Id="rId7" Type="http://schemas.openxmlformats.org/officeDocument/2006/relationships/hyperlink" Target="https://en.wikipedia.org/wiki/Wigner_semicircle_distribution" TargetMode="External"/><Relationship Id="rId2" Type="http://schemas.openxmlformats.org/officeDocument/2006/relationships/hyperlink" Target="https://en.wikipedia.org/wiki/Laplace_distribution" TargetMode="External"/><Relationship Id="rId1" Type="http://schemas.openxmlformats.org/officeDocument/2006/relationships/slideLayout" Target="../slideLayouts/slideLayout5.xml"/><Relationship Id="rId6" Type="http://schemas.openxmlformats.org/officeDocument/2006/relationships/hyperlink" Target="https://en.wikipedia.org/wiki/Raised_cosine_distribution" TargetMode="External"/><Relationship Id="rId5" Type="http://schemas.openxmlformats.org/officeDocument/2006/relationships/hyperlink" Target="https://en.wikipedia.org/wiki/Normal_distribution" TargetMode="External"/><Relationship Id="rId4" Type="http://schemas.openxmlformats.org/officeDocument/2006/relationships/hyperlink" Target="https://en.wikipedia.org/wiki/Logistic_distribut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www.statology.org/the-normal-distribution/" TargetMode="Externa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5.xml"/><Relationship Id="rId5" Type="http://schemas.openxmlformats.org/officeDocument/2006/relationships/image" Target="../media/image45.png"/><Relationship Id="rId4" Type="http://schemas.openxmlformats.org/officeDocument/2006/relationships/image" Target="../media/image44.gif"/></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5.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B90D92-1819-3D47-8648-D3DB3B00FFFB}"/>
              </a:ext>
            </a:extLst>
          </p:cNvPr>
          <p:cNvSpPr>
            <a:spLocks noGrp="1"/>
          </p:cNvSpPr>
          <p:nvPr>
            <p:ph type="ctrTitle"/>
          </p:nvPr>
        </p:nvSpPr>
        <p:spPr>
          <a:xfrm>
            <a:off x="1463039" y="2240280"/>
            <a:ext cx="9463108" cy="1709928"/>
          </a:xfrm>
        </p:spPr>
        <p:txBody>
          <a:bodyPr/>
          <a:lstStyle/>
          <a:p>
            <a:r>
              <a:rPr lang="en-IN" sz="4800" dirty="0">
                <a:latin typeface="Arial Rounded MT Bold" panose="020F0704030504030204" pitchFamily="34" charset="0"/>
              </a:rPr>
              <a:t>Symmetric Distribution, Skewness, Kurtosis and KDE</a:t>
            </a:r>
          </a:p>
        </p:txBody>
      </p:sp>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7E3D1E-26A6-E961-849D-A5F6E8D6B3DB}"/>
              </a:ext>
            </a:extLst>
          </p:cNvPr>
          <p:cNvSpPr txBox="1"/>
          <p:nvPr/>
        </p:nvSpPr>
        <p:spPr>
          <a:xfrm>
            <a:off x="4367808" y="260648"/>
            <a:ext cx="3096344" cy="523220"/>
          </a:xfrm>
          <a:prstGeom prst="rect">
            <a:avLst/>
          </a:prstGeom>
          <a:noFill/>
        </p:spPr>
        <p:txBody>
          <a:bodyPr wrap="square">
            <a:spAutoFit/>
          </a:bodyPr>
          <a:lstStyle/>
          <a:p>
            <a:pPr algn="l"/>
            <a:r>
              <a:rPr lang="en-IN" sz="28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Types of Kurtosis</a:t>
            </a:r>
          </a:p>
        </p:txBody>
      </p:sp>
      <p:sp>
        <p:nvSpPr>
          <p:cNvPr id="3" name="TextBox 2">
            <a:extLst>
              <a:ext uri="{FF2B5EF4-FFF2-40B4-BE49-F238E27FC236}">
                <a16:creationId xmlns:a16="http://schemas.microsoft.com/office/drawing/2014/main" id="{CC82B6D7-9EF4-8FDD-8358-230C478557AB}"/>
              </a:ext>
            </a:extLst>
          </p:cNvPr>
          <p:cNvSpPr txBox="1"/>
          <p:nvPr/>
        </p:nvSpPr>
        <p:spPr>
          <a:xfrm>
            <a:off x="1463824" y="958010"/>
            <a:ext cx="9264352" cy="1754326"/>
          </a:xfrm>
          <a:prstGeom prst="rect">
            <a:avLst/>
          </a:prstGeom>
          <a:noFill/>
        </p:spPr>
        <p:txBody>
          <a:bodyPr wrap="square">
            <a:spAutoFit/>
          </a:bodyPr>
          <a:lstStyle/>
          <a:p>
            <a:pPr algn="l"/>
            <a:r>
              <a:rPr lang="en-IN"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Excess Kurtosis</a:t>
            </a:r>
          </a:p>
          <a:p>
            <a:pPr algn="l"/>
            <a:endParaRPr lang="en-IN"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normal distributions have a kurtosis of 3, excess kurtosis is calculated by subtracting kurtosis by 3.</a:t>
            </a:r>
            <a:br>
              <a:rPr lang="en-US"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br>
            <a:endParaRPr lang="en-US"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Excess kurtosis  =  Kurt – 3</a:t>
            </a:r>
            <a:endParaRPr lang="en-US"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IN"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57D86231-C583-746B-5A1E-795EB78992B2}"/>
              </a:ext>
            </a:extLst>
          </p:cNvPr>
          <p:cNvPicPr>
            <a:picLocks noChangeAspect="1"/>
          </p:cNvPicPr>
          <p:nvPr/>
        </p:nvPicPr>
        <p:blipFill>
          <a:blip r:embed="rId2"/>
          <a:stretch>
            <a:fillRect/>
          </a:stretch>
        </p:blipFill>
        <p:spPr>
          <a:xfrm>
            <a:off x="1392762" y="3161289"/>
            <a:ext cx="8172450" cy="1657350"/>
          </a:xfrm>
          <a:prstGeom prst="rect">
            <a:avLst/>
          </a:prstGeom>
        </p:spPr>
      </p:pic>
    </p:spTree>
    <p:extLst>
      <p:ext uri="{BB962C8B-B14F-4D97-AF65-F5344CB8AC3E}">
        <p14:creationId xmlns:p14="http://schemas.microsoft.com/office/powerpoint/2010/main" val="786124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C68A83-4B81-6A91-24CD-631E2914B94D}"/>
              </a:ext>
            </a:extLst>
          </p:cNvPr>
          <p:cNvPicPr>
            <a:picLocks noChangeAspect="1"/>
          </p:cNvPicPr>
          <p:nvPr/>
        </p:nvPicPr>
        <p:blipFill>
          <a:blip r:embed="rId2"/>
          <a:stretch>
            <a:fillRect/>
          </a:stretch>
        </p:blipFill>
        <p:spPr>
          <a:xfrm>
            <a:off x="551384" y="481946"/>
            <a:ext cx="10153650" cy="4661545"/>
          </a:xfrm>
          <a:prstGeom prst="rect">
            <a:avLst/>
          </a:prstGeom>
        </p:spPr>
      </p:pic>
    </p:spTree>
    <p:extLst>
      <p:ext uri="{BB962C8B-B14F-4D97-AF65-F5344CB8AC3E}">
        <p14:creationId xmlns:p14="http://schemas.microsoft.com/office/powerpoint/2010/main" val="4264099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1EA268-8974-BC8D-7F50-A9FE9B8C085A}"/>
              </a:ext>
            </a:extLst>
          </p:cNvPr>
          <p:cNvPicPr>
            <a:picLocks noChangeAspect="1"/>
          </p:cNvPicPr>
          <p:nvPr/>
        </p:nvPicPr>
        <p:blipFill>
          <a:blip r:embed="rId2"/>
          <a:stretch>
            <a:fillRect/>
          </a:stretch>
        </p:blipFill>
        <p:spPr>
          <a:xfrm>
            <a:off x="1127449" y="521904"/>
            <a:ext cx="9182878" cy="5000451"/>
          </a:xfrm>
          <a:prstGeom prst="rect">
            <a:avLst/>
          </a:prstGeom>
        </p:spPr>
      </p:pic>
    </p:spTree>
    <p:extLst>
      <p:ext uri="{BB962C8B-B14F-4D97-AF65-F5344CB8AC3E}">
        <p14:creationId xmlns:p14="http://schemas.microsoft.com/office/powerpoint/2010/main" val="3399064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1A91B7-CDD5-6F4B-AD70-3771AF3B5172}"/>
              </a:ext>
            </a:extLst>
          </p:cNvPr>
          <p:cNvPicPr>
            <a:picLocks noChangeAspect="1"/>
          </p:cNvPicPr>
          <p:nvPr/>
        </p:nvPicPr>
        <p:blipFill>
          <a:blip r:embed="rId2"/>
          <a:stretch>
            <a:fillRect/>
          </a:stretch>
        </p:blipFill>
        <p:spPr>
          <a:xfrm>
            <a:off x="1055440" y="620688"/>
            <a:ext cx="9835902" cy="1876425"/>
          </a:xfrm>
          <a:prstGeom prst="rect">
            <a:avLst/>
          </a:prstGeom>
        </p:spPr>
      </p:pic>
      <p:pic>
        <p:nvPicPr>
          <p:cNvPr id="3" name="Picture 2">
            <a:extLst>
              <a:ext uri="{FF2B5EF4-FFF2-40B4-BE49-F238E27FC236}">
                <a16:creationId xmlns:a16="http://schemas.microsoft.com/office/drawing/2014/main" id="{4644A444-4612-5A2F-4B68-824B0CCC51F2}"/>
              </a:ext>
            </a:extLst>
          </p:cNvPr>
          <p:cNvPicPr>
            <a:picLocks noChangeAspect="1"/>
          </p:cNvPicPr>
          <p:nvPr/>
        </p:nvPicPr>
        <p:blipFill>
          <a:blip r:embed="rId3"/>
          <a:stretch>
            <a:fillRect/>
          </a:stretch>
        </p:blipFill>
        <p:spPr>
          <a:xfrm>
            <a:off x="2883835" y="2839346"/>
            <a:ext cx="2880320" cy="2546370"/>
          </a:xfrm>
          <a:prstGeom prst="rect">
            <a:avLst/>
          </a:prstGeom>
        </p:spPr>
      </p:pic>
    </p:spTree>
    <p:extLst>
      <p:ext uri="{BB962C8B-B14F-4D97-AF65-F5344CB8AC3E}">
        <p14:creationId xmlns:p14="http://schemas.microsoft.com/office/powerpoint/2010/main" val="1335188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6746B4-42BB-E5AB-0B67-BE8DDF60B4C1}"/>
              </a:ext>
            </a:extLst>
          </p:cNvPr>
          <p:cNvPicPr>
            <a:picLocks noChangeAspect="1"/>
          </p:cNvPicPr>
          <p:nvPr/>
        </p:nvPicPr>
        <p:blipFill>
          <a:blip r:embed="rId2"/>
          <a:stretch>
            <a:fillRect/>
          </a:stretch>
        </p:blipFill>
        <p:spPr>
          <a:xfrm>
            <a:off x="1559496" y="1556792"/>
            <a:ext cx="8496944" cy="4470038"/>
          </a:xfrm>
          <a:prstGeom prst="rect">
            <a:avLst/>
          </a:prstGeom>
        </p:spPr>
      </p:pic>
      <p:sp>
        <p:nvSpPr>
          <p:cNvPr id="3" name="TextBox 2">
            <a:extLst>
              <a:ext uri="{FF2B5EF4-FFF2-40B4-BE49-F238E27FC236}">
                <a16:creationId xmlns:a16="http://schemas.microsoft.com/office/drawing/2014/main" id="{60E47E1B-D4B7-2B9C-C1CA-7F9BB4B73DE0}"/>
              </a:ext>
            </a:extLst>
          </p:cNvPr>
          <p:cNvSpPr txBox="1"/>
          <p:nvPr/>
        </p:nvSpPr>
        <p:spPr>
          <a:xfrm>
            <a:off x="2243572" y="569560"/>
            <a:ext cx="7704856" cy="523220"/>
          </a:xfrm>
          <a:prstGeom prst="rect">
            <a:avLst/>
          </a:prstGeom>
          <a:noFill/>
        </p:spPr>
        <p:txBody>
          <a:bodyPr wrap="square">
            <a:spAutoFit/>
          </a:bodyPr>
          <a:lstStyle/>
          <a:p>
            <a:r>
              <a:rPr lang="en-IN" sz="2800" dirty="0">
                <a:solidFill>
                  <a:srgbClr val="222222"/>
                </a:solidFill>
                <a:latin typeface="Calibri" panose="020F0502020204030204" pitchFamily="34" charset="0"/>
                <a:ea typeface="Calibri" panose="020F0502020204030204" pitchFamily="34" charset="0"/>
                <a:cs typeface="Calibri" panose="020F0502020204030204" pitchFamily="34" charset="0"/>
              </a:rPr>
              <a:t>Well-known Kurtosis Curves and  Kurtosis values </a:t>
            </a:r>
          </a:p>
        </p:txBody>
      </p:sp>
    </p:spTree>
    <p:extLst>
      <p:ext uri="{BB962C8B-B14F-4D97-AF65-F5344CB8AC3E}">
        <p14:creationId xmlns:p14="http://schemas.microsoft.com/office/powerpoint/2010/main" val="2129699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FE2E39-7FA0-675B-9BB0-7A6B587F1F01}"/>
              </a:ext>
            </a:extLst>
          </p:cNvPr>
          <p:cNvSpPr txBox="1"/>
          <p:nvPr/>
        </p:nvSpPr>
        <p:spPr>
          <a:xfrm>
            <a:off x="2783632" y="476672"/>
            <a:ext cx="6120680" cy="523220"/>
          </a:xfrm>
          <a:prstGeom prst="rect">
            <a:avLst/>
          </a:prstGeom>
          <a:noFill/>
        </p:spPr>
        <p:txBody>
          <a:bodyPr wrap="square">
            <a:spAutoFit/>
          </a:bodyPr>
          <a:lstStyle/>
          <a:p>
            <a:r>
              <a:rPr lang="en-IN" sz="2800" dirty="0">
                <a:solidFill>
                  <a:srgbClr val="222222"/>
                </a:solidFill>
                <a:latin typeface="Calibri" panose="020F0502020204030204" pitchFamily="34" charset="0"/>
                <a:ea typeface="Calibri" panose="020F0502020204030204" pitchFamily="34" charset="0"/>
                <a:cs typeface="Calibri" panose="020F0502020204030204" pitchFamily="34" charset="0"/>
              </a:rPr>
              <a:t>Well-known Kurtosis values </a:t>
            </a:r>
          </a:p>
        </p:txBody>
      </p:sp>
      <p:sp>
        <p:nvSpPr>
          <p:cNvPr id="3" name="TextBox 2">
            <a:extLst>
              <a:ext uri="{FF2B5EF4-FFF2-40B4-BE49-F238E27FC236}">
                <a16:creationId xmlns:a16="http://schemas.microsoft.com/office/drawing/2014/main" id="{ABA0800E-C81D-8C72-FBDE-9277C910E7EB}"/>
              </a:ext>
            </a:extLst>
          </p:cNvPr>
          <p:cNvSpPr txBox="1"/>
          <p:nvPr/>
        </p:nvSpPr>
        <p:spPr>
          <a:xfrm>
            <a:off x="662473" y="1484784"/>
            <a:ext cx="10690111" cy="3970318"/>
          </a:xfrm>
          <a:prstGeom prst="rect">
            <a:avLst/>
          </a:prstGeom>
          <a:noFill/>
        </p:spPr>
        <p:txBody>
          <a:bodyPr wrap="square">
            <a:spAutoFit/>
          </a:bodyPr>
          <a:lstStyle/>
          <a:p>
            <a:pPr algn="l"/>
            <a:r>
              <a:rPr lang="en-IN" b="0" i="0" dirty="0">
                <a:effectLst/>
                <a:latin typeface="Calibri" panose="020F0502020204030204" pitchFamily="34" charset="0"/>
                <a:ea typeface="Calibri" panose="020F0502020204030204" pitchFamily="34" charset="0"/>
                <a:cs typeface="Calibri" panose="020F0502020204030204" pitchFamily="34" charset="0"/>
              </a:rPr>
              <a:t>D: </a:t>
            </a:r>
            <a:r>
              <a:rPr lang="en-IN" b="0" i="0" u="none" strike="noStrike" dirty="0">
                <a:effectLst/>
                <a:latin typeface="Calibri" panose="020F0502020204030204" pitchFamily="34" charset="0"/>
                <a:ea typeface="Calibri" panose="020F0502020204030204" pitchFamily="34" charset="0"/>
                <a:cs typeface="Calibri" panose="020F0502020204030204" pitchFamily="34" charset="0"/>
                <a:hlinkClick r:id="rId2" tooltip="Laplace distribution">
                  <a:extLst>
                    <a:ext uri="{A12FA001-AC4F-418D-AE19-62706E023703}">
                      <ahyp:hlinkClr xmlns:ahyp="http://schemas.microsoft.com/office/drawing/2018/hyperlinkcolor" val="tx"/>
                    </a:ext>
                  </a:extLst>
                </a:hlinkClick>
              </a:rPr>
              <a:t>Laplace distribution</a:t>
            </a:r>
            <a:r>
              <a:rPr lang="en-IN" b="0" i="0" dirty="0">
                <a:effectLst/>
                <a:latin typeface="Calibri" panose="020F0502020204030204" pitchFamily="34" charset="0"/>
                <a:ea typeface="Calibri" panose="020F0502020204030204" pitchFamily="34" charset="0"/>
                <a:cs typeface="Calibri" panose="020F0502020204030204" pitchFamily="34" charset="0"/>
              </a:rPr>
              <a:t>, also known as the double exponential distribution, red curve (two straight lines in the log-scale plot), excess kurtosis = 3</a:t>
            </a:r>
          </a:p>
          <a:p>
            <a:pPr algn="l"/>
            <a:endParaRPr lang="en-IN" b="0" i="0" dirty="0">
              <a:effectLst/>
              <a:latin typeface="Calibri" panose="020F0502020204030204" pitchFamily="34" charset="0"/>
              <a:ea typeface="Calibri" panose="020F0502020204030204" pitchFamily="34" charset="0"/>
              <a:cs typeface="Calibri" panose="020F0502020204030204" pitchFamily="34" charset="0"/>
            </a:endParaRPr>
          </a:p>
          <a:p>
            <a:pPr algn="l"/>
            <a:r>
              <a:rPr lang="en-IN" b="0" i="0" dirty="0">
                <a:effectLst/>
                <a:latin typeface="Calibri" panose="020F0502020204030204" pitchFamily="34" charset="0"/>
                <a:ea typeface="Calibri" panose="020F0502020204030204" pitchFamily="34" charset="0"/>
                <a:cs typeface="Calibri" panose="020F0502020204030204" pitchFamily="34" charset="0"/>
              </a:rPr>
              <a:t>S: </a:t>
            </a:r>
            <a:r>
              <a:rPr lang="en-IN" b="0" i="0" u="none" strike="noStrike" dirty="0">
                <a:effectLst/>
                <a:latin typeface="Calibri" panose="020F0502020204030204" pitchFamily="34" charset="0"/>
                <a:ea typeface="Calibri" panose="020F0502020204030204" pitchFamily="34" charset="0"/>
                <a:cs typeface="Calibri" panose="020F0502020204030204" pitchFamily="34" charset="0"/>
                <a:hlinkClick r:id="rId3" tooltip="Hyperbolic secant distribution">
                  <a:extLst>
                    <a:ext uri="{A12FA001-AC4F-418D-AE19-62706E023703}">
                      <ahyp:hlinkClr xmlns:ahyp="http://schemas.microsoft.com/office/drawing/2018/hyperlinkcolor" val="tx"/>
                    </a:ext>
                  </a:extLst>
                </a:hlinkClick>
              </a:rPr>
              <a:t>hyperbolic secant distribution</a:t>
            </a:r>
            <a:r>
              <a:rPr lang="en-IN" b="0" i="0" dirty="0">
                <a:effectLst/>
                <a:latin typeface="Calibri" panose="020F0502020204030204" pitchFamily="34" charset="0"/>
                <a:ea typeface="Calibri" panose="020F0502020204030204" pitchFamily="34" charset="0"/>
                <a:cs typeface="Calibri" panose="020F0502020204030204" pitchFamily="34" charset="0"/>
              </a:rPr>
              <a:t>, orange curve, excess kurtosis = 2</a:t>
            </a:r>
          </a:p>
          <a:p>
            <a:pPr algn="l"/>
            <a:endParaRPr lang="en-IN" b="0" i="0" dirty="0">
              <a:effectLst/>
              <a:latin typeface="Calibri" panose="020F0502020204030204" pitchFamily="34" charset="0"/>
              <a:ea typeface="Calibri" panose="020F0502020204030204" pitchFamily="34" charset="0"/>
              <a:cs typeface="Calibri" panose="020F0502020204030204" pitchFamily="34" charset="0"/>
            </a:endParaRPr>
          </a:p>
          <a:p>
            <a:pPr algn="l"/>
            <a:r>
              <a:rPr lang="en-IN" b="0" i="0" dirty="0">
                <a:effectLst/>
                <a:latin typeface="Calibri" panose="020F0502020204030204" pitchFamily="34" charset="0"/>
                <a:ea typeface="Calibri" panose="020F0502020204030204" pitchFamily="34" charset="0"/>
                <a:cs typeface="Calibri" panose="020F0502020204030204" pitchFamily="34" charset="0"/>
              </a:rPr>
              <a:t>L: </a:t>
            </a:r>
            <a:r>
              <a:rPr lang="en-IN" b="0" i="0" u="none" strike="noStrike" dirty="0">
                <a:effectLst/>
                <a:latin typeface="Calibri" panose="020F0502020204030204" pitchFamily="34" charset="0"/>
                <a:ea typeface="Calibri" panose="020F0502020204030204" pitchFamily="34" charset="0"/>
                <a:cs typeface="Calibri" panose="020F0502020204030204" pitchFamily="34" charset="0"/>
                <a:hlinkClick r:id="rId4" tooltip="Logistic distribution">
                  <a:extLst>
                    <a:ext uri="{A12FA001-AC4F-418D-AE19-62706E023703}">
                      <ahyp:hlinkClr xmlns:ahyp="http://schemas.microsoft.com/office/drawing/2018/hyperlinkcolor" val="tx"/>
                    </a:ext>
                  </a:extLst>
                </a:hlinkClick>
              </a:rPr>
              <a:t>logistic distribution</a:t>
            </a:r>
            <a:r>
              <a:rPr lang="en-IN" b="0" i="0" dirty="0">
                <a:effectLst/>
                <a:latin typeface="Calibri" panose="020F0502020204030204" pitchFamily="34" charset="0"/>
                <a:ea typeface="Calibri" panose="020F0502020204030204" pitchFamily="34" charset="0"/>
                <a:cs typeface="Calibri" panose="020F0502020204030204" pitchFamily="34" charset="0"/>
              </a:rPr>
              <a:t>, green curve, excess kurtosis = 1.2</a:t>
            </a:r>
          </a:p>
          <a:p>
            <a:pPr algn="l"/>
            <a:endParaRPr lang="en-IN" b="0" i="0" dirty="0">
              <a:effectLst/>
              <a:latin typeface="Calibri" panose="020F0502020204030204" pitchFamily="34" charset="0"/>
              <a:ea typeface="Calibri" panose="020F0502020204030204" pitchFamily="34" charset="0"/>
              <a:cs typeface="Calibri" panose="020F0502020204030204" pitchFamily="34" charset="0"/>
            </a:endParaRPr>
          </a:p>
          <a:p>
            <a:pPr algn="l"/>
            <a:r>
              <a:rPr lang="en-IN" b="0" i="0" dirty="0">
                <a:effectLst/>
                <a:latin typeface="Calibri" panose="020F0502020204030204" pitchFamily="34" charset="0"/>
                <a:ea typeface="Calibri" panose="020F0502020204030204" pitchFamily="34" charset="0"/>
                <a:cs typeface="Calibri" panose="020F0502020204030204" pitchFamily="34" charset="0"/>
              </a:rPr>
              <a:t>N: </a:t>
            </a:r>
            <a:r>
              <a:rPr lang="en-IN" b="0" i="0" u="none" strike="noStrike" dirty="0">
                <a:effectLst/>
                <a:latin typeface="Calibri" panose="020F0502020204030204" pitchFamily="34" charset="0"/>
                <a:ea typeface="Calibri" panose="020F0502020204030204" pitchFamily="34" charset="0"/>
                <a:cs typeface="Calibri" panose="020F0502020204030204" pitchFamily="34" charset="0"/>
                <a:hlinkClick r:id="rId5" tooltip="Normal distribution">
                  <a:extLst>
                    <a:ext uri="{A12FA001-AC4F-418D-AE19-62706E023703}">
                      <ahyp:hlinkClr xmlns:ahyp="http://schemas.microsoft.com/office/drawing/2018/hyperlinkcolor" val="tx"/>
                    </a:ext>
                  </a:extLst>
                </a:hlinkClick>
              </a:rPr>
              <a:t>normal distribution</a:t>
            </a:r>
            <a:r>
              <a:rPr lang="en-IN" b="0" i="0" dirty="0">
                <a:effectLst/>
                <a:latin typeface="Calibri" panose="020F0502020204030204" pitchFamily="34" charset="0"/>
                <a:ea typeface="Calibri" panose="020F0502020204030204" pitchFamily="34" charset="0"/>
                <a:cs typeface="Calibri" panose="020F0502020204030204" pitchFamily="34" charset="0"/>
              </a:rPr>
              <a:t>, black curve (inverted parabola in the log-scale plot), excess kurtosis = 0</a:t>
            </a:r>
          </a:p>
          <a:p>
            <a:pPr algn="l">
              <a:buFont typeface="Arial" panose="020B0604020202020204" pitchFamily="34" charset="0"/>
              <a:buChar char="•"/>
            </a:pPr>
            <a:endParaRPr lang="en-IN" b="0" i="0" dirty="0">
              <a:effectLst/>
              <a:latin typeface="Calibri" panose="020F0502020204030204" pitchFamily="34" charset="0"/>
              <a:ea typeface="Calibri" panose="020F0502020204030204" pitchFamily="34" charset="0"/>
              <a:cs typeface="Calibri" panose="020F0502020204030204" pitchFamily="34" charset="0"/>
            </a:endParaRPr>
          </a:p>
          <a:p>
            <a:pPr algn="l"/>
            <a:r>
              <a:rPr lang="en-IN" b="0" i="0" dirty="0">
                <a:effectLst/>
                <a:latin typeface="Calibri" panose="020F0502020204030204" pitchFamily="34" charset="0"/>
                <a:ea typeface="Calibri" panose="020F0502020204030204" pitchFamily="34" charset="0"/>
                <a:cs typeface="Calibri" panose="020F0502020204030204" pitchFamily="34" charset="0"/>
              </a:rPr>
              <a:t>C: </a:t>
            </a:r>
            <a:r>
              <a:rPr lang="en-IN" b="0" i="0" u="none" strike="noStrike" dirty="0">
                <a:effectLst/>
                <a:latin typeface="Calibri" panose="020F0502020204030204" pitchFamily="34" charset="0"/>
                <a:ea typeface="Calibri" panose="020F0502020204030204" pitchFamily="34" charset="0"/>
                <a:cs typeface="Calibri" panose="020F0502020204030204" pitchFamily="34" charset="0"/>
                <a:hlinkClick r:id="rId6" tooltip="Raised cosine distribution">
                  <a:extLst>
                    <a:ext uri="{A12FA001-AC4F-418D-AE19-62706E023703}">
                      <ahyp:hlinkClr xmlns:ahyp="http://schemas.microsoft.com/office/drawing/2018/hyperlinkcolor" val="tx"/>
                    </a:ext>
                  </a:extLst>
                </a:hlinkClick>
              </a:rPr>
              <a:t>raised cosine distribution</a:t>
            </a:r>
            <a:r>
              <a:rPr lang="en-IN" b="0" i="0" dirty="0">
                <a:effectLst/>
                <a:latin typeface="Calibri" panose="020F0502020204030204" pitchFamily="34" charset="0"/>
                <a:ea typeface="Calibri" panose="020F0502020204030204" pitchFamily="34" charset="0"/>
                <a:cs typeface="Calibri" panose="020F0502020204030204" pitchFamily="34" charset="0"/>
              </a:rPr>
              <a:t>, cyan curve, excess kurtosis = −0.593762</a:t>
            </a:r>
            <a:endParaRPr lang="en-IN" dirty="0">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endParaRPr lang="en-IN" b="0" i="0" dirty="0">
              <a:effectLst/>
              <a:latin typeface="Calibri" panose="020F0502020204030204" pitchFamily="34" charset="0"/>
              <a:ea typeface="Calibri" panose="020F0502020204030204" pitchFamily="34" charset="0"/>
              <a:cs typeface="Calibri" panose="020F0502020204030204" pitchFamily="34" charset="0"/>
            </a:endParaRPr>
          </a:p>
          <a:p>
            <a:pPr algn="l"/>
            <a:r>
              <a:rPr lang="en-IN" b="0" i="0" dirty="0">
                <a:effectLst/>
                <a:latin typeface="Calibri" panose="020F0502020204030204" pitchFamily="34" charset="0"/>
                <a:ea typeface="Calibri" panose="020F0502020204030204" pitchFamily="34" charset="0"/>
                <a:cs typeface="Calibri" panose="020F0502020204030204" pitchFamily="34" charset="0"/>
              </a:rPr>
              <a:t>W: </a:t>
            </a:r>
            <a:r>
              <a:rPr lang="en-IN" b="0" i="0" u="none" strike="noStrike" dirty="0">
                <a:effectLst/>
                <a:latin typeface="Calibri" panose="020F0502020204030204" pitchFamily="34" charset="0"/>
                <a:ea typeface="Calibri" panose="020F0502020204030204" pitchFamily="34" charset="0"/>
                <a:cs typeface="Calibri" panose="020F0502020204030204" pitchFamily="34" charset="0"/>
                <a:hlinkClick r:id="rId7" tooltip="Wigner semicircle distribution">
                  <a:extLst>
                    <a:ext uri="{A12FA001-AC4F-418D-AE19-62706E023703}">
                      <ahyp:hlinkClr xmlns:ahyp="http://schemas.microsoft.com/office/drawing/2018/hyperlinkcolor" val="tx"/>
                    </a:ext>
                  </a:extLst>
                </a:hlinkClick>
              </a:rPr>
              <a:t>Wigner semicircle distribution</a:t>
            </a:r>
            <a:r>
              <a:rPr lang="en-IN" b="0" i="0" dirty="0">
                <a:effectLst/>
                <a:latin typeface="Calibri" panose="020F0502020204030204" pitchFamily="34" charset="0"/>
                <a:ea typeface="Calibri" panose="020F0502020204030204" pitchFamily="34" charset="0"/>
                <a:cs typeface="Calibri" panose="020F0502020204030204" pitchFamily="34" charset="0"/>
              </a:rPr>
              <a:t>, blue curve, excess kurtosis = −1</a:t>
            </a:r>
          </a:p>
          <a:p>
            <a:pPr algn="l">
              <a:buFont typeface="Arial" panose="020B0604020202020204" pitchFamily="34" charset="0"/>
              <a:buChar char="•"/>
            </a:pPr>
            <a:endParaRPr lang="en-IN" b="0" i="0" dirty="0">
              <a:effectLst/>
              <a:latin typeface="Calibri" panose="020F0502020204030204" pitchFamily="34" charset="0"/>
              <a:ea typeface="Calibri" panose="020F0502020204030204" pitchFamily="34" charset="0"/>
              <a:cs typeface="Calibri" panose="020F0502020204030204" pitchFamily="34" charset="0"/>
            </a:endParaRPr>
          </a:p>
          <a:p>
            <a:pPr algn="l"/>
            <a:r>
              <a:rPr lang="en-IN" b="0" i="0" dirty="0">
                <a:effectLst/>
                <a:latin typeface="Calibri" panose="020F0502020204030204" pitchFamily="34" charset="0"/>
                <a:ea typeface="Calibri" panose="020F0502020204030204" pitchFamily="34" charset="0"/>
                <a:cs typeface="Calibri" panose="020F0502020204030204" pitchFamily="34" charset="0"/>
              </a:rPr>
              <a:t>U: </a:t>
            </a:r>
            <a:r>
              <a:rPr lang="en-IN" b="0" i="0" u="none" strike="noStrike" dirty="0">
                <a:effectLst/>
                <a:latin typeface="Calibri" panose="020F0502020204030204" pitchFamily="34" charset="0"/>
                <a:ea typeface="Calibri" panose="020F0502020204030204" pitchFamily="34" charset="0"/>
                <a:cs typeface="Calibri" panose="020F0502020204030204" pitchFamily="34" charset="0"/>
                <a:hlinkClick r:id="rId8" tooltip="Uniform distribution (continuous)">
                  <a:extLst>
                    <a:ext uri="{A12FA001-AC4F-418D-AE19-62706E023703}">
                      <ahyp:hlinkClr xmlns:ahyp="http://schemas.microsoft.com/office/drawing/2018/hyperlinkcolor" val="tx"/>
                    </a:ext>
                  </a:extLst>
                </a:hlinkClick>
              </a:rPr>
              <a:t>uniform distribution</a:t>
            </a:r>
            <a:r>
              <a:rPr lang="en-IN" b="0" i="0" dirty="0">
                <a:effectLst/>
                <a:latin typeface="Calibri" panose="020F0502020204030204" pitchFamily="34" charset="0"/>
                <a:ea typeface="Calibri" panose="020F0502020204030204" pitchFamily="34" charset="0"/>
                <a:cs typeface="Calibri" panose="020F0502020204030204" pitchFamily="34" charset="0"/>
              </a:rPr>
              <a:t>, magenta curve (shown for clarity as a rectangle in both images), excess kurtosis = −1.2.</a:t>
            </a:r>
          </a:p>
        </p:txBody>
      </p:sp>
    </p:spTree>
    <p:extLst>
      <p:ext uri="{BB962C8B-B14F-4D97-AF65-F5344CB8AC3E}">
        <p14:creationId xmlns:p14="http://schemas.microsoft.com/office/powerpoint/2010/main" val="1810175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FFE374-34AB-E53F-80DA-091493B1BCD0}"/>
              </a:ext>
            </a:extLst>
          </p:cNvPr>
          <p:cNvSpPr txBox="1"/>
          <p:nvPr/>
        </p:nvSpPr>
        <p:spPr>
          <a:xfrm>
            <a:off x="3071664" y="548680"/>
            <a:ext cx="4608512" cy="523220"/>
          </a:xfrm>
          <a:prstGeom prst="rect">
            <a:avLst/>
          </a:prstGeom>
          <a:noFill/>
        </p:spPr>
        <p:txBody>
          <a:bodyPr wrap="square">
            <a:spAutoFit/>
          </a:bodyPr>
          <a:lstStyle/>
          <a:p>
            <a:r>
              <a:rPr lang="en-IN" sz="2800" dirty="0">
                <a:solidFill>
                  <a:srgbClr val="222222"/>
                </a:solidFill>
                <a:latin typeface="Calibri" panose="020F0502020204030204" pitchFamily="34" charset="0"/>
                <a:ea typeface="Calibri" panose="020F0502020204030204" pitchFamily="34" charset="0"/>
                <a:cs typeface="Calibri" panose="020F0502020204030204" pitchFamily="34" charset="0"/>
              </a:rPr>
              <a:t>Kernel Density Estimation</a:t>
            </a:r>
          </a:p>
        </p:txBody>
      </p:sp>
      <p:sp>
        <p:nvSpPr>
          <p:cNvPr id="3" name="TextBox 2">
            <a:extLst>
              <a:ext uri="{FF2B5EF4-FFF2-40B4-BE49-F238E27FC236}">
                <a16:creationId xmlns:a16="http://schemas.microsoft.com/office/drawing/2014/main" id="{C09BA861-8F51-5B9B-F0CD-E356ADD895E3}"/>
              </a:ext>
            </a:extLst>
          </p:cNvPr>
          <p:cNvSpPr txBox="1"/>
          <p:nvPr/>
        </p:nvSpPr>
        <p:spPr>
          <a:xfrm>
            <a:off x="1127448" y="1412776"/>
            <a:ext cx="9937104" cy="2554545"/>
          </a:xfrm>
          <a:prstGeom prst="rect">
            <a:avLst/>
          </a:prstGeom>
          <a:noFill/>
        </p:spPr>
        <p:txBody>
          <a:bodyPr wrap="square">
            <a:spAutoFit/>
          </a:bodyPr>
          <a:lstStyle/>
          <a:p>
            <a:r>
              <a:rPr lang="en-US" sz="20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Kernel density estimation is a </a:t>
            </a:r>
            <a:r>
              <a:rPr lang="en-US" sz="2000" b="1"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technique for estimation of probability density function</a:t>
            </a:r>
            <a:r>
              <a:rPr lang="en-US" sz="20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that is a must-have enabling the user to better analyze the studied probability distribution than when using a traditional histogram.</a:t>
            </a:r>
          </a:p>
          <a:p>
            <a:endParaRPr lang="en-US" sz="2000" dirty="0">
              <a:solidFill>
                <a:srgbClr val="202124"/>
              </a:solidFill>
              <a:latin typeface="Calibri" panose="020F0502020204030204" pitchFamily="34" charset="0"/>
              <a:ea typeface="Calibri" panose="020F0502020204030204" pitchFamily="34" charset="0"/>
              <a:cs typeface="Calibri" panose="020F0502020204030204" pitchFamily="34" charset="0"/>
            </a:endParaRPr>
          </a:p>
          <a:p>
            <a:r>
              <a:rPr lang="en-US" sz="20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In statistics, kernel density estimation (KDE) is a </a:t>
            </a:r>
            <a:r>
              <a:rPr lang="en-US" sz="2000" b="1"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non-parametric way to estimate the probability density function of a random variable</a:t>
            </a:r>
            <a:r>
              <a:rPr lang="en-US" sz="20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Kernel density estimation is a fundamental data smoothing problem where inferences about the population are made, based on a finite data sample.</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78388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576243-B823-5E98-6D75-BA36D1F3E371}"/>
              </a:ext>
            </a:extLst>
          </p:cNvPr>
          <p:cNvPicPr>
            <a:picLocks noChangeAspect="1"/>
          </p:cNvPicPr>
          <p:nvPr/>
        </p:nvPicPr>
        <p:blipFill>
          <a:blip r:embed="rId2"/>
          <a:stretch>
            <a:fillRect/>
          </a:stretch>
        </p:blipFill>
        <p:spPr>
          <a:xfrm>
            <a:off x="2027548" y="1043053"/>
            <a:ext cx="8366754" cy="5133850"/>
          </a:xfrm>
          <a:prstGeom prst="rect">
            <a:avLst/>
          </a:prstGeom>
        </p:spPr>
      </p:pic>
      <p:sp>
        <p:nvSpPr>
          <p:cNvPr id="3" name="TextBox 2">
            <a:extLst>
              <a:ext uri="{FF2B5EF4-FFF2-40B4-BE49-F238E27FC236}">
                <a16:creationId xmlns:a16="http://schemas.microsoft.com/office/drawing/2014/main" id="{897714DE-2841-8288-BA65-FB4A630ACE0F}"/>
              </a:ext>
            </a:extLst>
          </p:cNvPr>
          <p:cNvSpPr txBox="1"/>
          <p:nvPr/>
        </p:nvSpPr>
        <p:spPr>
          <a:xfrm>
            <a:off x="2855640" y="446043"/>
            <a:ext cx="6120680" cy="523220"/>
          </a:xfrm>
          <a:prstGeom prst="rect">
            <a:avLst/>
          </a:prstGeom>
          <a:noFill/>
        </p:spPr>
        <p:txBody>
          <a:bodyPr wrap="square">
            <a:spAutoFit/>
          </a:bodyPr>
          <a:lstStyle/>
          <a:p>
            <a:r>
              <a:rPr lang="en-IN" sz="2800" dirty="0">
                <a:solidFill>
                  <a:srgbClr val="222222"/>
                </a:solidFill>
                <a:latin typeface="Calibri" panose="020F0502020204030204" pitchFamily="34" charset="0"/>
                <a:ea typeface="Calibri" panose="020F0502020204030204" pitchFamily="34" charset="0"/>
                <a:cs typeface="Calibri" panose="020F0502020204030204" pitchFamily="34" charset="0"/>
              </a:rPr>
              <a:t>Kernel Density Estimation (KDE)</a:t>
            </a:r>
          </a:p>
        </p:txBody>
      </p:sp>
    </p:spTree>
    <p:extLst>
      <p:ext uri="{BB962C8B-B14F-4D97-AF65-F5344CB8AC3E}">
        <p14:creationId xmlns:p14="http://schemas.microsoft.com/office/powerpoint/2010/main" val="530644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FCA46F-A5FD-4A23-D9C7-2D9FA1482B75}"/>
              </a:ext>
            </a:extLst>
          </p:cNvPr>
          <p:cNvSpPr txBox="1"/>
          <p:nvPr/>
        </p:nvSpPr>
        <p:spPr>
          <a:xfrm>
            <a:off x="3071664" y="332656"/>
            <a:ext cx="4980654" cy="523220"/>
          </a:xfrm>
          <a:prstGeom prst="rect">
            <a:avLst/>
          </a:prstGeom>
          <a:noFill/>
        </p:spPr>
        <p:txBody>
          <a:bodyPr wrap="square">
            <a:spAutoFit/>
          </a:bodyPr>
          <a:lstStyle/>
          <a:p>
            <a:r>
              <a:rPr lang="en-IN" sz="2800" dirty="0">
                <a:solidFill>
                  <a:srgbClr val="222222"/>
                </a:solidFill>
                <a:latin typeface="Calibri" panose="020F0502020204030204" pitchFamily="34" charset="0"/>
                <a:ea typeface="Calibri" panose="020F0502020204030204" pitchFamily="34" charset="0"/>
                <a:cs typeface="Calibri" panose="020F0502020204030204" pitchFamily="34" charset="0"/>
              </a:rPr>
              <a:t>Kernel Density Graph Example </a:t>
            </a:r>
          </a:p>
        </p:txBody>
      </p:sp>
      <p:pic>
        <p:nvPicPr>
          <p:cNvPr id="3" name="Picture 2">
            <a:extLst>
              <a:ext uri="{FF2B5EF4-FFF2-40B4-BE49-F238E27FC236}">
                <a16:creationId xmlns:a16="http://schemas.microsoft.com/office/drawing/2014/main" id="{1F8B9363-336D-7F63-A7F3-FB0FA4408E04}"/>
              </a:ext>
            </a:extLst>
          </p:cNvPr>
          <p:cNvPicPr>
            <a:picLocks noChangeAspect="1"/>
          </p:cNvPicPr>
          <p:nvPr/>
        </p:nvPicPr>
        <p:blipFill>
          <a:blip r:embed="rId2"/>
          <a:stretch>
            <a:fillRect/>
          </a:stretch>
        </p:blipFill>
        <p:spPr>
          <a:xfrm>
            <a:off x="2279576" y="1124744"/>
            <a:ext cx="7372350" cy="4912394"/>
          </a:xfrm>
          <a:prstGeom prst="rect">
            <a:avLst/>
          </a:prstGeom>
        </p:spPr>
      </p:pic>
    </p:spTree>
    <p:extLst>
      <p:ext uri="{BB962C8B-B14F-4D97-AF65-F5344CB8AC3E}">
        <p14:creationId xmlns:p14="http://schemas.microsoft.com/office/powerpoint/2010/main" val="575658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1498-DA8F-86CB-A0EE-3DB382013812}"/>
              </a:ext>
            </a:extLst>
          </p:cNvPr>
          <p:cNvSpPr>
            <a:spLocks noGrp="1"/>
          </p:cNvSpPr>
          <p:nvPr>
            <p:ph type="title"/>
          </p:nvPr>
        </p:nvSpPr>
        <p:spPr>
          <a:xfrm>
            <a:off x="1306286" y="2322576"/>
            <a:ext cx="9507894" cy="1901952"/>
          </a:xfrm>
        </p:spPr>
        <p:txBody>
          <a:bodyPr/>
          <a:lstStyle/>
          <a:p>
            <a:pPr algn="ctr"/>
            <a:r>
              <a:rPr lang="en-IN" dirty="0">
                <a:latin typeface="Arial Rounded MT Bold" panose="020F0704030504030204" pitchFamily="34" charset="0"/>
              </a:rPr>
              <a:t>PROBABILITY</a:t>
            </a:r>
          </a:p>
        </p:txBody>
      </p:sp>
      <p:sp>
        <p:nvSpPr>
          <p:cNvPr id="4" name="Text Placeholder 3">
            <a:extLst>
              <a:ext uri="{FF2B5EF4-FFF2-40B4-BE49-F238E27FC236}">
                <a16:creationId xmlns:a16="http://schemas.microsoft.com/office/drawing/2014/main" id="{233BC5B3-3977-012E-E7FE-F46AD8F7E399}"/>
              </a:ext>
            </a:extLst>
          </p:cNvPr>
          <p:cNvSpPr>
            <a:spLocks noGrp="1"/>
          </p:cNvSpPr>
          <p:nvPr>
            <p:ph type="body" sz="quarter" idx="14"/>
          </p:nvPr>
        </p:nvSpPr>
        <p:spPr/>
        <p:txBody>
          <a:bodyPr/>
          <a:lstStyle/>
          <a:p>
            <a:endParaRPr lang="en-IN" dirty="0"/>
          </a:p>
        </p:txBody>
      </p:sp>
      <p:sp>
        <p:nvSpPr>
          <p:cNvPr id="5" name="Text Placeholder 4">
            <a:extLst>
              <a:ext uri="{FF2B5EF4-FFF2-40B4-BE49-F238E27FC236}">
                <a16:creationId xmlns:a16="http://schemas.microsoft.com/office/drawing/2014/main" id="{E391707F-5BDB-0D97-D0BF-7E6D65544EE0}"/>
              </a:ext>
            </a:extLst>
          </p:cNvPr>
          <p:cNvSpPr>
            <a:spLocks noGrp="1"/>
          </p:cNvSpPr>
          <p:nvPr>
            <p:ph type="body" sz="quarter" idx="15"/>
          </p:nvPr>
        </p:nvSpPr>
        <p:spPr/>
        <p:txBody>
          <a:bodyPr/>
          <a:lstStyle/>
          <a:p>
            <a:endParaRPr lang="en-IN" dirty="0"/>
          </a:p>
        </p:txBody>
      </p:sp>
    </p:spTree>
    <p:extLst>
      <p:ext uri="{BB962C8B-B14F-4D97-AF65-F5344CB8AC3E}">
        <p14:creationId xmlns:p14="http://schemas.microsoft.com/office/powerpoint/2010/main" val="2944148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BEC361EF-0A6F-18E0-95DD-5890312FA86F}"/>
              </a:ext>
            </a:extLst>
          </p:cNvPr>
          <p:cNvSpPr txBox="1"/>
          <p:nvPr/>
        </p:nvSpPr>
        <p:spPr>
          <a:xfrm>
            <a:off x="3575720" y="476672"/>
            <a:ext cx="5472608" cy="523220"/>
          </a:xfrm>
          <a:prstGeom prst="rect">
            <a:avLst/>
          </a:prstGeom>
          <a:noFill/>
        </p:spPr>
        <p:txBody>
          <a:bodyPr wrap="square" rtlCol="0">
            <a:spAutoFit/>
          </a:bodyPr>
          <a:lstStyle/>
          <a:p>
            <a:r>
              <a:rPr lang="en-IN" sz="280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Symmetric Distribution</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487FD51C-324C-3B27-2A25-B7958F02A0AA}"/>
              </a:ext>
            </a:extLst>
          </p:cNvPr>
          <p:cNvSpPr txBox="1"/>
          <p:nvPr/>
        </p:nvSpPr>
        <p:spPr>
          <a:xfrm>
            <a:off x="857418" y="1420687"/>
            <a:ext cx="10525929" cy="3170099"/>
          </a:xfrm>
          <a:prstGeom prst="rect">
            <a:avLst/>
          </a:prstGeom>
          <a:noFill/>
        </p:spPr>
        <p:txBody>
          <a:bodyPr wrap="square">
            <a:spAutoFit/>
          </a:bodyPr>
          <a:lstStyle/>
          <a:p>
            <a:r>
              <a:rPr lang="en-US" sz="20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Symmetrical distribution occurs </a:t>
            </a:r>
            <a:r>
              <a:rPr lang="en-US" sz="2000" b="1"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when the values of variables appear at regular frequencies and often the mean, median, and mode all occur at the same point</a:t>
            </a:r>
            <a:r>
              <a:rPr lang="en-US" sz="20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a:t>
            </a:r>
          </a:p>
          <a:p>
            <a:endParaRPr lang="en-US" sz="2000" dirty="0">
              <a:solidFill>
                <a:srgbClr val="202124"/>
              </a:solidFill>
              <a:latin typeface="Calibri" panose="020F0502020204030204" pitchFamily="34" charset="0"/>
              <a:ea typeface="Calibri" panose="020F0502020204030204" pitchFamily="34" charset="0"/>
              <a:cs typeface="Calibri" panose="020F0502020204030204" pitchFamily="34" charset="0"/>
            </a:endParaRPr>
          </a:p>
          <a:p>
            <a:r>
              <a:rPr lang="en-US" sz="20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The </a:t>
            </a:r>
            <a:r>
              <a:rPr lang="en-US" sz="2000" b="1"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uniform distribution</a:t>
            </a:r>
            <a:r>
              <a:rPr lang="en-US" sz="20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is symmetric. The probabilities are exactly the same at each point.</a:t>
            </a:r>
          </a:p>
          <a:p>
            <a:endParaRPr lang="en-US" sz="2000" dirty="0">
              <a:solidFill>
                <a:srgbClr val="202124"/>
              </a:solidFill>
              <a:latin typeface="Calibri" panose="020F0502020204030204" pitchFamily="34" charset="0"/>
              <a:ea typeface="Calibri" panose="020F0502020204030204" pitchFamily="34" charset="0"/>
              <a:cs typeface="Calibri" panose="020F0502020204030204" pitchFamily="34" charset="0"/>
            </a:endParaRPr>
          </a:p>
          <a:p>
            <a:pPr algn="l" fontAlgn="base"/>
            <a:r>
              <a:rPr lang="en-US" sz="2000" dirty="0">
                <a:solidFill>
                  <a:srgbClr val="202124"/>
                </a:solidFill>
                <a:latin typeface="Calibri" panose="020F0502020204030204" pitchFamily="34" charset="0"/>
                <a:ea typeface="Calibri" panose="020F0502020204030204" pitchFamily="34" charset="0"/>
                <a:cs typeface="Calibri" panose="020F0502020204030204" pitchFamily="34" charset="0"/>
              </a:rPr>
              <a:t>In statistics,  symmetric distribution is a distribution in which the left and right sides mirror each other.</a:t>
            </a:r>
          </a:p>
          <a:p>
            <a:pPr algn="l" fontAlgn="base"/>
            <a:endParaRPr lang="en-US" sz="2000" dirty="0">
              <a:solidFill>
                <a:srgbClr val="202124"/>
              </a:solidFill>
              <a:latin typeface="Calibri" panose="020F0502020204030204" pitchFamily="34" charset="0"/>
              <a:ea typeface="Calibri" panose="020F0502020204030204" pitchFamily="34" charset="0"/>
              <a:cs typeface="Calibri" panose="020F0502020204030204" pitchFamily="34" charset="0"/>
            </a:endParaRPr>
          </a:p>
          <a:p>
            <a:pPr algn="l" fontAlgn="base"/>
            <a:r>
              <a:rPr lang="en-US" sz="2000" dirty="0">
                <a:solidFill>
                  <a:srgbClr val="202124"/>
                </a:solidFill>
                <a:latin typeface="Calibri" panose="020F0502020204030204" pitchFamily="34" charset="0"/>
                <a:ea typeface="Calibri" panose="020F0502020204030204" pitchFamily="34" charset="0"/>
                <a:cs typeface="Calibri" panose="020F0502020204030204" pitchFamily="34" charset="0"/>
              </a:rPr>
              <a:t>The most well-known symmetric distribution is the </a:t>
            </a:r>
            <a:r>
              <a:rPr lang="en-US" sz="2000" b="1" dirty="0">
                <a:solidFill>
                  <a:srgbClr val="202124"/>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normal distribution</a:t>
            </a:r>
            <a:r>
              <a:rPr lang="en-US" sz="2000" dirty="0">
                <a:solidFill>
                  <a:srgbClr val="202124"/>
                </a:solidFill>
                <a:latin typeface="Calibri" panose="020F0502020204030204" pitchFamily="34" charset="0"/>
                <a:ea typeface="Calibri" panose="020F0502020204030204" pitchFamily="34" charset="0"/>
                <a:cs typeface="Calibri" panose="020F0502020204030204" pitchFamily="34" charset="0"/>
              </a:rPr>
              <a:t>, which has a distinct bell shape.</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5798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logo&#10;&#10;Description automatically generated">
            <a:extLst>
              <a:ext uri="{FF2B5EF4-FFF2-40B4-BE49-F238E27FC236}">
                <a16:creationId xmlns:a16="http://schemas.microsoft.com/office/drawing/2014/main" id="{0EF210AB-EC22-6306-4202-45E5033920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7488" y="2509919"/>
            <a:ext cx="2355910" cy="2355910"/>
          </a:xfrm>
          <a:prstGeom prst="rect">
            <a:avLst/>
          </a:prstGeom>
        </p:spPr>
      </p:pic>
      <p:pic>
        <p:nvPicPr>
          <p:cNvPr id="3" name="Picture 2" descr="A close up of a device&#10;&#10;Description automatically generated">
            <a:extLst>
              <a:ext uri="{FF2B5EF4-FFF2-40B4-BE49-F238E27FC236}">
                <a16:creationId xmlns:a16="http://schemas.microsoft.com/office/drawing/2014/main" id="{445BC63A-F6DA-DBF0-322C-D8563F2B57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0562" y="3068960"/>
            <a:ext cx="2870143" cy="2870143"/>
          </a:xfrm>
          <a:prstGeom prst="rect">
            <a:avLst/>
          </a:prstGeom>
        </p:spPr>
      </p:pic>
      <p:sp>
        <p:nvSpPr>
          <p:cNvPr id="4" name="TextBox 3">
            <a:extLst>
              <a:ext uri="{FF2B5EF4-FFF2-40B4-BE49-F238E27FC236}">
                <a16:creationId xmlns:a16="http://schemas.microsoft.com/office/drawing/2014/main" id="{E0919C24-F794-4561-4240-99086162778C}"/>
              </a:ext>
            </a:extLst>
          </p:cNvPr>
          <p:cNvSpPr txBox="1"/>
          <p:nvPr/>
        </p:nvSpPr>
        <p:spPr>
          <a:xfrm>
            <a:off x="3963529" y="297361"/>
            <a:ext cx="4508735" cy="523220"/>
          </a:xfrm>
          <a:prstGeom prst="rect">
            <a:avLst/>
          </a:prstGeom>
          <a:noFill/>
        </p:spPr>
        <p:txBody>
          <a:bodyPr wrap="non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Probability – An Introduction</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8586FF7B-90AA-49A8-BE99-E398A774C87D}"/>
              </a:ext>
            </a:extLst>
          </p:cNvPr>
          <p:cNvSpPr txBox="1"/>
          <p:nvPr/>
        </p:nvSpPr>
        <p:spPr>
          <a:xfrm>
            <a:off x="839416" y="1533165"/>
            <a:ext cx="4032448" cy="369332"/>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Probability to get head  = ½ = 0.5</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7BC7BF73-8807-DF5D-888C-2E714256C1AB}"/>
              </a:ext>
            </a:extLst>
          </p:cNvPr>
          <p:cNvSpPr txBox="1"/>
          <p:nvPr/>
        </p:nvSpPr>
        <p:spPr>
          <a:xfrm>
            <a:off x="6456040" y="1314634"/>
            <a:ext cx="4032448" cy="1754326"/>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Probability to get 2  = 1/6  </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Probability to get  either 2 or 4  = 2/6</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Probability of get 2 and 4 = 0/6=0</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04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66BDB5-DD92-ABAF-811D-07C4903BE7F4}"/>
              </a:ext>
            </a:extLst>
          </p:cNvPr>
          <p:cNvSpPr txBox="1"/>
          <p:nvPr/>
        </p:nvSpPr>
        <p:spPr>
          <a:xfrm>
            <a:off x="3926749" y="352981"/>
            <a:ext cx="3556401" cy="523220"/>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Simple Probability</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descr="A picture containing drawing&#10;&#10;Description automatically generated">
            <a:extLst>
              <a:ext uri="{FF2B5EF4-FFF2-40B4-BE49-F238E27FC236}">
                <a16:creationId xmlns:a16="http://schemas.microsoft.com/office/drawing/2014/main" id="{167A3DB7-97C7-3833-81F1-55676225E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92" y="1844824"/>
            <a:ext cx="3374199" cy="3374199"/>
          </a:xfrm>
          <a:prstGeom prst="rect">
            <a:avLst/>
          </a:prstGeom>
        </p:spPr>
      </p:pic>
      <p:sp>
        <p:nvSpPr>
          <p:cNvPr id="4" name="TextBox 3">
            <a:extLst>
              <a:ext uri="{FF2B5EF4-FFF2-40B4-BE49-F238E27FC236}">
                <a16:creationId xmlns:a16="http://schemas.microsoft.com/office/drawing/2014/main" id="{4ADBB55E-D7EC-669A-DB21-4F58AC157426}"/>
              </a:ext>
            </a:extLst>
          </p:cNvPr>
          <p:cNvSpPr txBox="1"/>
          <p:nvPr/>
        </p:nvSpPr>
        <p:spPr>
          <a:xfrm>
            <a:off x="623392" y="1165394"/>
            <a:ext cx="9282285" cy="369332"/>
          </a:xfrm>
          <a:prstGeom prst="rect">
            <a:avLst/>
          </a:prstGeom>
          <a:noFill/>
        </p:spPr>
        <p:txBody>
          <a:bodyPr wrap="non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Find the probability of pulling a yellow marble from a bag with 3 yellow, 2 pink and 2 blue marble</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018D7222-AB31-2444-D3D2-D5CFC976B193}"/>
              </a:ext>
            </a:extLst>
          </p:cNvPr>
          <p:cNvSpPr txBox="1"/>
          <p:nvPr/>
        </p:nvSpPr>
        <p:spPr>
          <a:xfrm>
            <a:off x="5447928" y="2420888"/>
            <a:ext cx="2304256" cy="677108"/>
          </a:xfrm>
          <a:prstGeom prst="rect">
            <a:avLst/>
          </a:prstGeom>
          <a:noFill/>
        </p:spPr>
        <p:txBody>
          <a:bodyPr wrap="square" rtlCol="0">
            <a:spAutoFit/>
          </a:bodyPr>
          <a:lstStyle/>
          <a:p>
            <a:r>
              <a:rPr lang="en-US" sz="2000" dirty="0">
                <a:solidFill>
                  <a:srgbClr val="00B050"/>
                </a:solidFill>
                <a:latin typeface="Calibri" panose="020F0502020204030204" pitchFamily="34" charset="0"/>
                <a:ea typeface="Calibri" panose="020F0502020204030204" pitchFamily="34" charset="0"/>
                <a:cs typeface="Calibri" panose="020F0502020204030204" pitchFamily="34" charset="0"/>
              </a:rPr>
              <a:t>Ans: 3/7</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1766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6E1BFB-E954-0F69-C65F-7CA4909E9D4F}"/>
              </a:ext>
            </a:extLst>
          </p:cNvPr>
          <p:cNvSpPr txBox="1"/>
          <p:nvPr/>
        </p:nvSpPr>
        <p:spPr>
          <a:xfrm>
            <a:off x="4883425" y="255132"/>
            <a:ext cx="2907014" cy="523220"/>
          </a:xfrm>
          <a:prstGeom prst="rect">
            <a:avLst/>
          </a:prstGeom>
          <a:noFill/>
        </p:spPr>
        <p:txBody>
          <a:bodyPr wrap="non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Simple Probability</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descr="A picture containing drawing">
            <a:extLst>
              <a:ext uri="{FF2B5EF4-FFF2-40B4-BE49-F238E27FC236}">
                <a16:creationId xmlns:a16="http://schemas.microsoft.com/office/drawing/2014/main" id="{73B4EE15-15BF-4DE3-A054-CE6D4DC54F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92" y="2469975"/>
            <a:ext cx="3374199" cy="3374199"/>
          </a:xfrm>
          <a:prstGeom prst="rect">
            <a:avLst/>
          </a:prstGeom>
        </p:spPr>
      </p:pic>
      <p:sp>
        <p:nvSpPr>
          <p:cNvPr id="4" name="TextBox 3">
            <a:extLst>
              <a:ext uri="{FF2B5EF4-FFF2-40B4-BE49-F238E27FC236}">
                <a16:creationId xmlns:a16="http://schemas.microsoft.com/office/drawing/2014/main" id="{C1BE6726-D8BB-B447-E526-76AB93C60170}"/>
              </a:ext>
            </a:extLst>
          </p:cNvPr>
          <p:cNvSpPr txBox="1"/>
          <p:nvPr/>
        </p:nvSpPr>
        <p:spPr>
          <a:xfrm>
            <a:off x="623392" y="1251316"/>
            <a:ext cx="9239065" cy="646331"/>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We have a bag of 9 pink marbles, 2 blue marbles and 3 yellow marbles in it. What is the probability of randomly selecting a non-blue marble from the bag? </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D2B613E3-E36E-9778-DB46-8E35F9EFB2CB}"/>
              </a:ext>
            </a:extLst>
          </p:cNvPr>
          <p:cNvSpPr txBox="1"/>
          <p:nvPr/>
        </p:nvSpPr>
        <p:spPr>
          <a:xfrm>
            <a:off x="5594581" y="3429000"/>
            <a:ext cx="3024336" cy="369332"/>
          </a:xfrm>
          <a:prstGeom prst="rect">
            <a:avLst/>
          </a:prstGeom>
          <a:noFill/>
        </p:spPr>
        <p:txBody>
          <a:bodyPr wrap="square" rtlCol="0">
            <a:spAutoFit/>
          </a:bodyPr>
          <a:lstStyle/>
          <a:p>
            <a:r>
              <a:rPr lang="en-US" dirty="0">
                <a:solidFill>
                  <a:srgbClr val="00B050"/>
                </a:solidFill>
                <a:latin typeface="Calibri" panose="020F0502020204030204" pitchFamily="34" charset="0"/>
                <a:ea typeface="Calibri" panose="020F0502020204030204" pitchFamily="34" charset="0"/>
                <a:cs typeface="Calibri" panose="020F0502020204030204" pitchFamily="34" charset="0"/>
              </a:rPr>
              <a:t>Ans: 12/14 = 6/7</a:t>
            </a:r>
            <a:endParaRPr lang="en-IN" dirty="0">
              <a:solidFill>
                <a:srgbClr val="00B05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559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3345AE-8F57-3F82-E807-D3100FBBBEB7}"/>
              </a:ext>
            </a:extLst>
          </p:cNvPr>
          <p:cNvSpPr txBox="1"/>
          <p:nvPr/>
        </p:nvSpPr>
        <p:spPr>
          <a:xfrm>
            <a:off x="3819735" y="260648"/>
            <a:ext cx="2907014" cy="523220"/>
          </a:xfrm>
          <a:prstGeom prst="rect">
            <a:avLst/>
          </a:prstGeom>
          <a:noFill/>
        </p:spPr>
        <p:txBody>
          <a:bodyPr wrap="non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Simple Probability</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8CF057E9-F47B-2CE8-F8D5-DF215F440BD6}"/>
              </a:ext>
            </a:extLst>
          </p:cNvPr>
          <p:cNvSpPr txBox="1"/>
          <p:nvPr/>
        </p:nvSpPr>
        <p:spPr>
          <a:xfrm>
            <a:off x="623392" y="980728"/>
            <a:ext cx="10778207" cy="369332"/>
          </a:xfrm>
          <a:prstGeom prst="rect">
            <a:avLst/>
          </a:prstGeom>
          <a:noFill/>
        </p:spPr>
        <p:txBody>
          <a:bodyPr wrap="non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If a number is randomly chosen from the following list, what is the probability that the number is a multiple of 5?</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CFCC20AE-EB5C-5B27-5996-BBCB4A6B1C48}"/>
              </a:ext>
            </a:extLst>
          </p:cNvPr>
          <p:cNvSpPr txBox="1"/>
          <p:nvPr/>
        </p:nvSpPr>
        <p:spPr>
          <a:xfrm>
            <a:off x="911424" y="2204864"/>
            <a:ext cx="9358652" cy="646331"/>
          </a:xfrm>
          <a:prstGeom prst="rect">
            <a:avLst/>
          </a:prstGeom>
          <a:noFill/>
        </p:spPr>
        <p:txBody>
          <a:bodyPr wrap="none" rtlCol="0">
            <a:spAutoFit/>
          </a:bodyPr>
          <a:lstStyle/>
          <a:p>
            <a:r>
              <a:rPr lang="en-US" sz="3600" dirty="0">
                <a:latin typeface="Calibri" panose="020F0502020204030204" pitchFamily="34" charset="0"/>
                <a:ea typeface="Calibri" panose="020F0502020204030204" pitchFamily="34" charset="0"/>
                <a:cs typeface="Calibri" panose="020F0502020204030204" pitchFamily="34" charset="0"/>
              </a:rPr>
              <a:t>34, 51, 55, 32, 35, 34, 56, 55, 50, 30, 45, 3, 23, 25</a:t>
            </a:r>
            <a:endParaRPr lang="en-IN" sz="36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descr="A picture containing device, clock, room&#10;&#10;Description automatically generated">
            <a:extLst>
              <a:ext uri="{FF2B5EF4-FFF2-40B4-BE49-F238E27FC236}">
                <a16:creationId xmlns:a16="http://schemas.microsoft.com/office/drawing/2014/main" id="{81C0FE76-DD37-CD07-E36C-6139265FD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7632" y="3229656"/>
            <a:ext cx="3050701" cy="3050701"/>
          </a:xfrm>
          <a:prstGeom prst="rect">
            <a:avLst/>
          </a:prstGeom>
        </p:spPr>
      </p:pic>
      <p:sp>
        <p:nvSpPr>
          <p:cNvPr id="6" name="TextBox 5">
            <a:extLst>
              <a:ext uri="{FF2B5EF4-FFF2-40B4-BE49-F238E27FC236}">
                <a16:creationId xmlns:a16="http://schemas.microsoft.com/office/drawing/2014/main" id="{99612E1E-74BD-B857-36CB-57F5A7EEE8D9}"/>
              </a:ext>
            </a:extLst>
          </p:cNvPr>
          <p:cNvSpPr txBox="1"/>
          <p:nvPr/>
        </p:nvSpPr>
        <p:spPr>
          <a:xfrm>
            <a:off x="1343472" y="3573016"/>
            <a:ext cx="3744416" cy="369332"/>
          </a:xfrm>
          <a:prstGeom prst="rect">
            <a:avLst/>
          </a:prstGeom>
          <a:noFill/>
        </p:spPr>
        <p:txBody>
          <a:bodyPr wrap="square" rtlCol="0">
            <a:spAutoFit/>
          </a:bodyPr>
          <a:lstStyle/>
          <a:p>
            <a:r>
              <a:rPr lang="en-US" b="1" dirty="0">
                <a:solidFill>
                  <a:srgbClr val="00B050"/>
                </a:solidFill>
                <a:latin typeface="Calibri" panose="020F0502020204030204" pitchFamily="34" charset="0"/>
                <a:ea typeface="Calibri" panose="020F0502020204030204" pitchFamily="34" charset="0"/>
                <a:cs typeface="Calibri" panose="020F0502020204030204" pitchFamily="34" charset="0"/>
              </a:rPr>
              <a:t>Ans: 7/14 = ½= 0.5</a:t>
            </a:r>
            <a:endParaRPr lang="en-IN" b="1" dirty="0">
              <a:solidFill>
                <a:srgbClr val="00B05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391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2DF3F1-DAE9-0517-91CF-1DD013195D6E}"/>
              </a:ext>
            </a:extLst>
          </p:cNvPr>
          <p:cNvSpPr txBox="1"/>
          <p:nvPr/>
        </p:nvSpPr>
        <p:spPr>
          <a:xfrm>
            <a:off x="479376" y="260648"/>
            <a:ext cx="1929118" cy="369332"/>
          </a:xfrm>
          <a:prstGeom prst="rect">
            <a:avLst/>
          </a:prstGeom>
          <a:noFill/>
        </p:spPr>
        <p:txBody>
          <a:bodyPr wrap="non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Simple Probability</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0DD6F867-8BC4-66FA-D195-91B8FD7C44EE}"/>
              </a:ext>
            </a:extLst>
          </p:cNvPr>
          <p:cNvSpPr txBox="1"/>
          <p:nvPr/>
        </p:nvSpPr>
        <p:spPr>
          <a:xfrm>
            <a:off x="623392" y="980728"/>
            <a:ext cx="11377264" cy="923330"/>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The circumference if a circle is 42Pi. Contained in that circle is a smaller circle with the area of 24Pi. A point is selected at random from inside the larger circle. What is the probability that the point also lies in the smaller circle?</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4" name="Oval 3">
            <a:extLst>
              <a:ext uri="{FF2B5EF4-FFF2-40B4-BE49-F238E27FC236}">
                <a16:creationId xmlns:a16="http://schemas.microsoft.com/office/drawing/2014/main" id="{9A6C3F77-9C97-34C3-A935-B39DFA956A15}"/>
              </a:ext>
            </a:extLst>
          </p:cNvPr>
          <p:cNvSpPr/>
          <p:nvPr/>
        </p:nvSpPr>
        <p:spPr>
          <a:xfrm>
            <a:off x="8040216" y="2276872"/>
            <a:ext cx="3384376" cy="3312368"/>
          </a:xfrm>
          <a:prstGeom prst="ellipse">
            <a:avLst/>
          </a:prstGeom>
          <a:solidFill>
            <a:schemeClr val="tx2">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5" name="Oval 4">
            <a:extLst>
              <a:ext uri="{FF2B5EF4-FFF2-40B4-BE49-F238E27FC236}">
                <a16:creationId xmlns:a16="http://schemas.microsoft.com/office/drawing/2014/main" id="{77D69D5C-BDDC-CBB4-BF61-3C621B9256A7}"/>
              </a:ext>
            </a:extLst>
          </p:cNvPr>
          <p:cNvSpPr/>
          <p:nvPr/>
        </p:nvSpPr>
        <p:spPr>
          <a:xfrm>
            <a:off x="10128448" y="3965237"/>
            <a:ext cx="914400" cy="9144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3CAAD610-DB0A-ECD6-DB7B-B3CE134EE850}"/>
              </a:ext>
            </a:extLst>
          </p:cNvPr>
          <p:cNvSpPr txBox="1"/>
          <p:nvPr/>
        </p:nvSpPr>
        <p:spPr>
          <a:xfrm>
            <a:off x="623392" y="2564904"/>
            <a:ext cx="6624736" cy="2862322"/>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Circumference = 2pi r = 42 Pi</a:t>
            </a:r>
          </a:p>
          <a:p>
            <a:r>
              <a:rPr lang="en-US" dirty="0">
                <a:latin typeface="Calibri" panose="020F0502020204030204" pitchFamily="34" charset="0"/>
                <a:ea typeface="Calibri" panose="020F0502020204030204" pitchFamily="34" charset="0"/>
                <a:cs typeface="Calibri" panose="020F0502020204030204" pitchFamily="34" charset="0"/>
              </a:rPr>
              <a:t>R = 42/2 =21 (Radius)</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Area of bigger Circle = Pi *r * r = 21*21 *pi</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The probability that the point also lies in the smaller circle  </a:t>
            </a:r>
          </a:p>
          <a:p>
            <a:r>
              <a:rPr lang="en-US" dirty="0">
                <a:latin typeface="Calibri" panose="020F0502020204030204" pitchFamily="34" charset="0"/>
                <a:ea typeface="Calibri" panose="020F0502020204030204" pitchFamily="34" charset="0"/>
                <a:cs typeface="Calibri" panose="020F0502020204030204" pitchFamily="34" charset="0"/>
              </a:rPr>
              <a:t>= 24 pi / (21 * 21 * pi ) = 24/441 =0.054</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solidFill>
                  <a:srgbClr val="00B050"/>
                </a:solidFill>
                <a:latin typeface="Calibri" panose="020F0502020204030204" pitchFamily="34" charset="0"/>
                <a:ea typeface="Calibri" panose="020F0502020204030204" pitchFamily="34" charset="0"/>
                <a:cs typeface="Calibri" panose="020F0502020204030204" pitchFamily="34" charset="0"/>
              </a:rPr>
              <a:t>Ans: 0.054</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60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
            <a:extLst>
              <a:ext uri="{FF2B5EF4-FFF2-40B4-BE49-F238E27FC236}">
                <a16:creationId xmlns:a16="http://schemas.microsoft.com/office/drawing/2014/main" id="{F8229BB9-E97E-11A7-0158-B42B262F9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6200" y="1807316"/>
            <a:ext cx="2870143" cy="2870143"/>
          </a:xfrm>
          <a:prstGeom prst="rect">
            <a:avLst/>
          </a:prstGeom>
        </p:spPr>
      </p:pic>
      <p:sp>
        <p:nvSpPr>
          <p:cNvPr id="3" name="TextBox 2">
            <a:extLst>
              <a:ext uri="{FF2B5EF4-FFF2-40B4-BE49-F238E27FC236}">
                <a16:creationId xmlns:a16="http://schemas.microsoft.com/office/drawing/2014/main" id="{AF066092-A931-3A4F-BFBE-3C2A03FFA1D5}"/>
              </a:ext>
            </a:extLst>
          </p:cNvPr>
          <p:cNvSpPr txBox="1"/>
          <p:nvPr/>
        </p:nvSpPr>
        <p:spPr>
          <a:xfrm>
            <a:off x="839416" y="548680"/>
            <a:ext cx="7056784" cy="4524315"/>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Probability</a:t>
            </a:r>
          </a:p>
          <a:p>
            <a:endParaRPr lang="en-US" b="1" dirty="0">
              <a:latin typeface="Calibri" panose="020F0502020204030204" pitchFamily="34" charset="0"/>
              <a:ea typeface="Calibri" panose="020F0502020204030204" pitchFamily="34" charset="0"/>
              <a:cs typeface="Calibri" panose="020F0502020204030204" pitchFamily="34" charset="0"/>
            </a:endParaRPr>
          </a:p>
          <a:p>
            <a:endParaRPr lang="en-US" b="1" dirty="0">
              <a:latin typeface="Calibri" panose="020F0502020204030204" pitchFamily="34" charset="0"/>
              <a:ea typeface="Calibri" panose="020F0502020204030204" pitchFamily="34" charset="0"/>
              <a:cs typeface="Calibri" panose="020F0502020204030204" pitchFamily="34" charset="0"/>
            </a:endParaRPr>
          </a:p>
          <a:p>
            <a:endParaRPr lang="en-US" b="1" dirty="0">
              <a:latin typeface="Calibri" panose="020F0502020204030204" pitchFamily="34" charset="0"/>
              <a:ea typeface="Calibri" panose="020F0502020204030204" pitchFamily="34" charset="0"/>
              <a:cs typeface="Calibri" panose="020F0502020204030204" pitchFamily="34" charset="0"/>
            </a:endParaRPr>
          </a:p>
          <a:p>
            <a:endParaRPr lang="en-US" b="1" dirty="0">
              <a:latin typeface="Calibri" panose="020F0502020204030204" pitchFamily="34" charset="0"/>
              <a:ea typeface="Calibri" panose="020F0502020204030204" pitchFamily="34" charset="0"/>
              <a:cs typeface="Calibri" panose="020F0502020204030204" pitchFamily="34" charset="0"/>
            </a:endParaRPr>
          </a:p>
          <a:p>
            <a:endParaRPr lang="en-US" b="1" dirty="0">
              <a:latin typeface="Calibri" panose="020F0502020204030204" pitchFamily="34" charset="0"/>
              <a:ea typeface="Calibri" panose="020F0502020204030204" pitchFamily="34" charset="0"/>
              <a:cs typeface="Calibri" panose="020F0502020204030204" pitchFamily="34" charset="0"/>
            </a:endParaRP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What is the maximum and minimum probability? </a:t>
            </a:r>
          </a:p>
          <a:p>
            <a:endParaRPr lang="en-US" b="1" dirty="0">
              <a:latin typeface="Calibri" panose="020F0502020204030204" pitchFamily="34" charset="0"/>
              <a:ea typeface="Calibri" panose="020F0502020204030204" pitchFamily="34" charset="0"/>
              <a:cs typeface="Calibri" panose="020F0502020204030204" pitchFamily="34" charset="0"/>
            </a:endParaRPr>
          </a:p>
          <a:p>
            <a:endParaRPr lang="en-US" b="1" dirty="0">
              <a:latin typeface="Calibri" panose="020F0502020204030204" pitchFamily="34" charset="0"/>
              <a:ea typeface="Calibri" panose="020F0502020204030204" pitchFamily="34" charset="0"/>
              <a:cs typeface="Calibri" panose="020F0502020204030204" pitchFamily="34" charset="0"/>
            </a:endParaRP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P(rolling &lt;=2) = 2/6</a:t>
            </a:r>
          </a:p>
          <a:p>
            <a:r>
              <a:rPr lang="en-US" dirty="0">
                <a:latin typeface="Calibri" panose="020F0502020204030204" pitchFamily="34" charset="0"/>
                <a:ea typeface="Calibri" panose="020F0502020204030204" pitchFamily="34" charset="0"/>
                <a:cs typeface="Calibri" panose="020F0502020204030204" pitchFamily="34" charset="0"/>
              </a:rPr>
              <a:t>P(rolling &gt;=4) = 3/6</a:t>
            </a:r>
          </a:p>
          <a:p>
            <a:r>
              <a:rPr lang="en-US" dirty="0">
                <a:latin typeface="Calibri" panose="020F0502020204030204" pitchFamily="34" charset="0"/>
                <a:ea typeface="Calibri" panose="020F0502020204030204" pitchFamily="34" charset="0"/>
                <a:cs typeface="Calibri" panose="020F0502020204030204" pitchFamily="34" charset="0"/>
              </a:rPr>
              <a:t>P(rolling&gt;6) = 0/6 = 0</a:t>
            </a:r>
          </a:p>
          <a:p>
            <a:r>
              <a:rPr lang="en-US" dirty="0">
                <a:latin typeface="Calibri" panose="020F0502020204030204" pitchFamily="34" charset="0"/>
                <a:ea typeface="Calibri" panose="020F0502020204030204" pitchFamily="34" charset="0"/>
                <a:cs typeface="Calibri" panose="020F0502020204030204" pitchFamily="34" charset="0"/>
              </a:rPr>
              <a:t>P(rolling any number 1 to 6) = 6/6 = 1</a:t>
            </a:r>
          </a:p>
          <a:p>
            <a:endParaRPr lang="en-IN"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8863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logo&#10;&#10;Description automatically generated">
            <a:extLst>
              <a:ext uri="{FF2B5EF4-FFF2-40B4-BE49-F238E27FC236}">
                <a16:creationId xmlns:a16="http://schemas.microsoft.com/office/drawing/2014/main" id="{9132A19F-9779-30D0-5928-17CB0D8E2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368" y="2251045"/>
            <a:ext cx="2355910" cy="2355910"/>
          </a:xfrm>
          <a:prstGeom prst="rect">
            <a:avLst/>
          </a:prstGeom>
        </p:spPr>
      </p:pic>
      <p:sp>
        <p:nvSpPr>
          <p:cNvPr id="3" name="TextBox 2">
            <a:extLst>
              <a:ext uri="{FF2B5EF4-FFF2-40B4-BE49-F238E27FC236}">
                <a16:creationId xmlns:a16="http://schemas.microsoft.com/office/drawing/2014/main" id="{1E3DC938-2053-B903-F908-B7CABFE5F296}"/>
              </a:ext>
            </a:extLst>
          </p:cNvPr>
          <p:cNvSpPr txBox="1"/>
          <p:nvPr/>
        </p:nvSpPr>
        <p:spPr>
          <a:xfrm>
            <a:off x="3278559" y="328010"/>
            <a:ext cx="5902834" cy="523220"/>
          </a:xfrm>
          <a:prstGeom prst="rect">
            <a:avLst/>
          </a:prstGeom>
          <a:noFill/>
        </p:spPr>
        <p:txBody>
          <a:bodyPr wrap="non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Probability – With Counting Outcomes</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9D123AA9-C671-2C30-5513-88768F32E0C5}"/>
              </a:ext>
            </a:extLst>
          </p:cNvPr>
          <p:cNvSpPr txBox="1"/>
          <p:nvPr/>
        </p:nvSpPr>
        <p:spPr>
          <a:xfrm>
            <a:off x="623392" y="980728"/>
            <a:ext cx="6251263" cy="369332"/>
          </a:xfrm>
          <a:prstGeom prst="rect">
            <a:avLst/>
          </a:prstGeom>
          <a:noFill/>
        </p:spPr>
        <p:txBody>
          <a:bodyPr wrap="non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Find the probability of flipping exactly two heads on three coins? </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62F6498B-FF26-2869-F2D4-80428A86DD9F}"/>
              </a:ext>
            </a:extLst>
          </p:cNvPr>
          <p:cNvSpPr txBox="1"/>
          <p:nvPr/>
        </p:nvSpPr>
        <p:spPr>
          <a:xfrm>
            <a:off x="4223792" y="1916832"/>
            <a:ext cx="2808312" cy="3416320"/>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Possible Outcomes  </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HHH</a:t>
            </a:r>
          </a:p>
          <a:p>
            <a:r>
              <a:rPr lang="en-US" dirty="0">
                <a:solidFill>
                  <a:srgbClr val="00B050"/>
                </a:solidFill>
                <a:latin typeface="Calibri" panose="020F0502020204030204" pitchFamily="34" charset="0"/>
                <a:ea typeface="Calibri" panose="020F0502020204030204" pitchFamily="34" charset="0"/>
                <a:cs typeface="Calibri" panose="020F0502020204030204" pitchFamily="34" charset="0"/>
              </a:rPr>
              <a:t>HHT</a:t>
            </a:r>
          </a:p>
          <a:p>
            <a:r>
              <a:rPr lang="en-US" dirty="0">
                <a:solidFill>
                  <a:srgbClr val="00B050"/>
                </a:solidFill>
                <a:latin typeface="Calibri" panose="020F0502020204030204" pitchFamily="34" charset="0"/>
                <a:ea typeface="Calibri" panose="020F0502020204030204" pitchFamily="34" charset="0"/>
                <a:cs typeface="Calibri" panose="020F0502020204030204" pitchFamily="34" charset="0"/>
              </a:rPr>
              <a:t>HTH</a:t>
            </a:r>
          </a:p>
          <a:p>
            <a:r>
              <a:rPr lang="en-US" dirty="0">
                <a:latin typeface="Calibri" panose="020F0502020204030204" pitchFamily="34" charset="0"/>
                <a:ea typeface="Calibri" panose="020F0502020204030204" pitchFamily="34" charset="0"/>
                <a:cs typeface="Calibri" panose="020F0502020204030204" pitchFamily="34" charset="0"/>
              </a:rPr>
              <a:t>HTT</a:t>
            </a:r>
          </a:p>
          <a:p>
            <a:r>
              <a:rPr lang="en-US" dirty="0">
                <a:solidFill>
                  <a:srgbClr val="00B050"/>
                </a:solidFill>
                <a:latin typeface="Calibri" panose="020F0502020204030204" pitchFamily="34" charset="0"/>
                <a:ea typeface="Calibri" panose="020F0502020204030204" pitchFamily="34" charset="0"/>
                <a:cs typeface="Calibri" panose="020F0502020204030204" pitchFamily="34" charset="0"/>
              </a:rPr>
              <a:t>THH</a:t>
            </a:r>
          </a:p>
          <a:p>
            <a:r>
              <a:rPr lang="en-US" dirty="0">
                <a:latin typeface="Calibri" panose="020F0502020204030204" pitchFamily="34" charset="0"/>
                <a:ea typeface="Calibri" panose="020F0502020204030204" pitchFamily="34" charset="0"/>
                <a:cs typeface="Calibri" panose="020F0502020204030204" pitchFamily="34" charset="0"/>
              </a:rPr>
              <a:t>THT</a:t>
            </a:r>
          </a:p>
          <a:p>
            <a:r>
              <a:rPr lang="en-US" dirty="0">
                <a:latin typeface="Calibri" panose="020F0502020204030204" pitchFamily="34" charset="0"/>
                <a:ea typeface="Calibri" panose="020F0502020204030204" pitchFamily="34" charset="0"/>
                <a:cs typeface="Calibri" panose="020F0502020204030204" pitchFamily="34" charset="0"/>
              </a:rPr>
              <a:t>TTH</a:t>
            </a:r>
          </a:p>
          <a:p>
            <a:r>
              <a:rPr lang="en-US" dirty="0">
                <a:latin typeface="Calibri" panose="020F0502020204030204" pitchFamily="34" charset="0"/>
                <a:ea typeface="Calibri" panose="020F0502020204030204" pitchFamily="34" charset="0"/>
                <a:cs typeface="Calibri" panose="020F0502020204030204" pitchFamily="34" charset="0"/>
              </a:rPr>
              <a:t>TTT</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solidFill>
                  <a:srgbClr val="00B050"/>
                </a:solidFill>
                <a:latin typeface="Calibri" panose="020F0502020204030204" pitchFamily="34" charset="0"/>
                <a:ea typeface="Calibri" panose="020F0502020204030204" pitchFamily="34" charset="0"/>
                <a:cs typeface="Calibri" panose="020F0502020204030204" pitchFamily="34" charset="0"/>
              </a:rPr>
              <a:t>Ans : 3/8</a:t>
            </a:r>
            <a:endParaRPr lang="en-IN" b="1" dirty="0">
              <a:solidFill>
                <a:srgbClr val="00B05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7296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
            <a:extLst>
              <a:ext uri="{FF2B5EF4-FFF2-40B4-BE49-F238E27FC236}">
                <a16:creationId xmlns:a16="http://schemas.microsoft.com/office/drawing/2014/main" id="{5DCEB340-FB06-CAD7-B7F7-DFAFC1028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1210" y="2178594"/>
            <a:ext cx="2870143" cy="2870143"/>
          </a:xfrm>
          <a:prstGeom prst="rect">
            <a:avLst/>
          </a:prstGeom>
        </p:spPr>
      </p:pic>
      <p:sp>
        <p:nvSpPr>
          <p:cNvPr id="3" name="TextBox 2">
            <a:extLst>
              <a:ext uri="{FF2B5EF4-FFF2-40B4-BE49-F238E27FC236}">
                <a16:creationId xmlns:a16="http://schemas.microsoft.com/office/drawing/2014/main" id="{72014EFF-1C3E-B88C-D14B-4D91D15E80FE}"/>
              </a:ext>
            </a:extLst>
          </p:cNvPr>
          <p:cNvSpPr txBox="1"/>
          <p:nvPr/>
        </p:nvSpPr>
        <p:spPr>
          <a:xfrm>
            <a:off x="3497221" y="445314"/>
            <a:ext cx="3676904" cy="523220"/>
          </a:xfrm>
          <a:prstGeom prst="rect">
            <a:avLst/>
          </a:prstGeom>
          <a:noFill/>
        </p:spPr>
        <p:txBody>
          <a:bodyPr wrap="non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Probability – Die rolling</a:t>
            </a:r>
          </a:p>
        </p:txBody>
      </p:sp>
      <p:sp>
        <p:nvSpPr>
          <p:cNvPr id="4" name="TextBox 3">
            <a:extLst>
              <a:ext uri="{FF2B5EF4-FFF2-40B4-BE49-F238E27FC236}">
                <a16:creationId xmlns:a16="http://schemas.microsoft.com/office/drawing/2014/main" id="{F938C3AB-CA42-0355-465A-CA0522E1181D}"/>
              </a:ext>
            </a:extLst>
          </p:cNvPr>
          <p:cNvSpPr txBox="1"/>
          <p:nvPr/>
        </p:nvSpPr>
        <p:spPr>
          <a:xfrm>
            <a:off x="767408" y="1165394"/>
            <a:ext cx="8136904" cy="2031325"/>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Find the probability of rolling doubles on two six sided dice numbered from 1 to 6?</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Expected result : (1,1) (2,2) (3,3) (4,4) (5,5) (6,6) </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Total outcomes  = 36</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solidFill>
                  <a:srgbClr val="00B050"/>
                </a:solidFill>
                <a:latin typeface="Calibri" panose="020F0502020204030204" pitchFamily="34" charset="0"/>
                <a:ea typeface="Calibri" panose="020F0502020204030204" pitchFamily="34" charset="0"/>
                <a:cs typeface="Calibri" panose="020F0502020204030204" pitchFamily="34" charset="0"/>
              </a:rPr>
              <a:t>Ans : 6/36 = 1/6</a:t>
            </a:r>
            <a:endParaRPr lang="en-IN" dirty="0">
              <a:solidFill>
                <a:srgbClr val="00B050"/>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descr="A close up of a device&#10;&#10;Description automatically generated">
            <a:extLst>
              <a:ext uri="{FF2B5EF4-FFF2-40B4-BE49-F238E27FC236}">
                <a16:creationId xmlns:a16="http://schemas.microsoft.com/office/drawing/2014/main" id="{1A825437-BB43-45C1-7AFF-318815F04E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7234" y="3037602"/>
            <a:ext cx="2870143" cy="2870143"/>
          </a:xfrm>
          <a:prstGeom prst="rect">
            <a:avLst/>
          </a:prstGeom>
        </p:spPr>
      </p:pic>
    </p:spTree>
    <p:extLst>
      <p:ext uri="{BB962C8B-B14F-4D97-AF65-F5344CB8AC3E}">
        <p14:creationId xmlns:p14="http://schemas.microsoft.com/office/powerpoint/2010/main" val="3436933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7FD06E-EE43-0E41-3278-7EDBFE8EF059}"/>
              </a:ext>
            </a:extLst>
          </p:cNvPr>
          <p:cNvSpPr txBox="1"/>
          <p:nvPr/>
        </p:nvSpPr>
        <p:spPr>
          <a:xfrm>
            <a:off x="4446266" y="337294"/>
            <a:ext cx="3939540" cy="523220"/>
          </a:xfrm>
          <a:prstGeom prst="rect">
            <a:avLst/>
          </a:prstGeom>
          <a:noFill/>
        </p:spPr>
        <p:txBody>
          <a:bodyPr wrap="non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Subsets of sample spaces</a:t>
            </a:r>
          </a:p>
        </p:txBody>
      </p:sp>
      <p:sp>
        <p:nvSpPr>
          <p:cNvPr id="3" name="TextBox 2">
            <a:extLst>
              <a:ext uri="{FF2B5EF4-FFF2-40B4-BE49-F238E27FC236}">
                <a16:creationId xmlns:a16="http://schemas.microsoft.com/office/drawing/2014/main" id="{47D93B99-0C28-0D5C-996E-437845C7D1BE}"/>
              </a:ext>
            </a:extLst>
          </p:cNvPr>
          <p:cNvSpPr txBox="1"/>
          <p:nvPr/>
        </p:nvSpPr>
        <p:spPr>
          <a:xfrm>
            <a:off x="623392" y="980728"/>
            <a:ext cx="10236970" cy="5355312"/>
          </a:xfrm>
          <a:prstGeom prst="rect">
            <a:avLst/>
          </a:prstGeom>
          <a:noFill/>
        </p:spPr>
        <p:txBody>
          <a:bodyPr wrap="non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Amit is at Honda showroom and wanted to purchase a new car. </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The types of cars available are City, Civic, WRV and BRV. The colors are Silver, Golden, White, Black and Red.</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Based on the sample space of possible outcomes listed below, what is more likely? </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Car that Amit will select is City or Golden color?  </a:t>
            </a:r>
            <a:r>
              <a:rPr lang="en-US" b="1" dirty="0">
                <a:solidFill>
                  <a:srgbClr val="00B050"/>
                </a:solidFill>
                <a:latin typeface="Calibri" panose="020F0502020204030204" pitchFamily="34" charset="0"/>
                <a:ea typeface="Calibri" panose="020F0502020204030204" pitchFamily="34" charset="0"/>
                <a:cs typeface="Calibri" panose="020F0502020204030204" pitchFamily="34" charset="0"/>
              </a:rPr>
              <a:t>Ans: 8/20 = 2/5</a:t>
            </a:r>
          </a:p>
          <a:p>
            <a:endParaRPr lang="en-US" b="1" dirty="0">
              <a:solidFill>
                <a:srgbClr val="00B050"/>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Car that Amit will select is City and Golden color?</a:t>
            </a:r>
            <a:r>
              <a:rPr lang="en-US" b="1" dirty="0">
                <a:solidFill>
                  <a:srgbClr val="00B050"/>
                </a:solidFill>
                <a:latin typeface="Calibri" panose="020F0502020204030204" pitchFamily="34" charset="0"/>
                <a:ea typeface="Calibri" panose="020F0502020204030204" pitchFamily="34" charset="0"/>
                <a:cs typeface="Calibri" panose="020F0502020204030204" pitchFamily="34" charset="0"/>
              </a:rPr>
              <a:t> Ans: 1/20</a:t>
            </a:r>
            <a:endParaRPr lang="en-US"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AAD91728-FAEB-4F6B-95D7-83C02CB27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8686" y="4156849"/>
            <a:ext cx="2923989" cy="2923989"/>
          </a:xfrm>
          <a:prstGeom prst="rect">
            <a:avLst/>
          </a:prstGeom>
        </p:spPr>
      </p:pic>
      <p:graphicFrame>
        <p:nvGraphicFramePr>
          <p:cNvPr id="5" name="Table 6">
            <a:extLst>
              <a:ext uri="{FF2B5EF4-FFF2-40B4-BE49-F238E27FC236}">
                <a16:creationId xmlns:a16="http://schemas.microsoft.com/office/drawing/2014/main" id="{A9BA8834-D535-D2AE-BDB1-AC46A617FE5D}"/>
              </a:ext>
            </a:extLst>
          </p:cNvPr>
          <p:cNvGraphicFramePr>
            <a:graphicFrameLocks noGrp="1"/>
          </p:cNvGraphicFramePr>
          <p:nvPr>
            <p:extLst>
              <p:ext uri="{D42A27DB-BD31-4B8C-83A1-F6EECF244321}">
                <p14:modId xmlns:p14="http://schemas.microsoft.com/office/powerpoint/2010/main" val="679181254"/>
              </p:ext>
            </p:extLst>
          </p:nvPr>
        </p:nvGraphicFramePr>
        <p:xfrm>
          <a:off x="779673" y="2731284"/>
          <a:ext cx="8845938" cy="1854200"/>
        </p:xfrm>
        <a:graphic>
          <a:graphicData uri="http://schemas.openxmlformats.org/drawingml/2006/table">
            <a:tbl>
              <a:tblPr firstRow="1" bandRow="1">
                <a:tableStyleId>{F5AB1C69-6EDB-4FF4-983F-18BD219EF322}</a:tableStyleId>
              </a:tblPr>
              <a:tblGrid>
                <a:gridCol w="1474323">
                  <a:extLst>
                    <a:ext uri="{9D8B030D-6E8A-4147-A177-3AD203B41FA5}">
                      <a16:colId xmlns:a16="http://schemas.microsoft.com/office/drawing/2014/main" val="1477549252"/>
                    </a:ext>
                  </a:extLst>
                </a:gridCol>
                <a:gridCol w="1474323">
                  <a:extLst>
                    <a:ext uri="{9D8B030D-6E8A-4147-A177-3AD203B41FA5}">
                      <a16:colId xmlns:a16="http://schemas.microsoft.com/office/drawing/2014/main" val="399446090"/>
                    </a:ext>
                  </a:extLst>
                </a:gridCol>
                <a:gridCol w="1474323">
                  <a:extLst>
                    <a:ext uri="{9D8B030D-6E8A-4147-A177-3AD203B41FA5}">
                      <a16:colId xmlns:a16="http://schemas.microsoft.com/office/drawing/2014/main" val="289412767"/>
                    </a:ext>
                  </a:extLst>
                </a:gridCol>
                <a:gridCol w="1474323">
                  <a:extLst>
                    <a:ext uri="{9D8B030D-6E8A-4147-A177-3AD203B41FA5}">
                      <a16:colId xmlns:a16="http://schemas.microsoft.com/office/drawing/2014/main" val="3644671987"/>
                    </a:ext>
                  </a:extLst>
                </a:gridCol>
                <a:gridCol w="1474323">
                  <a:extLst>
                    <a:ext uri="{9D8B030D-6E8A-4147-A177-3AD203B41FA5}">
                      <a16:colId xmlns:a16="http://schemas.microsoft.com/office/drawing/2014/main" val="4277137062"/>
                    </a:ext>
                  </a:extLst>
                </a:gridCol>
                <a:gridCol w="1474323">
                  <a:extLst>
                    <a:ext uri="{9D8B030D-6E8A-4147-A177-3AD203B41FA5}">
                      <a16:colId xmlns:a16="http://schemas.microsoft.com/office/drawing/2014/main" val="2587710409"/>
                    </a:ext>
                  </a:extLst>
                </a:gridCol>
              </a:tblGrid>
              <a:tr h="370840">
                <a:tc>
                  <a:txBody>
                    <a:bodyPr/>
                    <a:lstStyle/>
                    <a:p>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Silver</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Golden</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White</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Black</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Red</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8412722"/>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City</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City Silver</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City Golden</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City White</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City Black</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City Red</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87667"/>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Civic</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Civic Silver</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Civic Golden</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Civic White</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Civic Black</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Civic Red</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4274142"/>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WRV</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WRV Silver</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WRV Golden</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WRV White</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WRV Black</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WRV Red</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7224671"/>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BRV</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BRV Silver</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BRV Golden</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BRV White</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BRV Black</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BRV Red</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0589620"/>
                  </a:ext>
                </a:extLst>
              </a:tr>
            </a:tbl>
          </a:graphicData>
        </a:graphic>
      </p:graphicFrame>
    </p:spTree>
    <p:extLst>
      <p:ext uri="{BB962C8B-B14F-4D97-AF65-F5344CB8AC3E}">
        <p14:creationId xmlns:p14="http://schemas.microsoft.com/office/powerpoint/2010/main" val="2461439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416BE3-0D9D-3C18-D21D-DE9C326D801B}"/>
              </a:ext>
            </a:extLst>
          </p:cNvPr>
          <p:cNvSpPr txBox="1"/>
          <p:nvPr/>
        </p:nvSpPr>
        <p:spPr>
          <a:xfrm>
            <a:off x="3527262" y="339046"/>
            <a:ext cx="4652171" cy="523220"/>
          </a:xfrm>
          <a:prstGeom prst="rect">
            <a:avLst/>
          </a:prstGeom>
          <a:noFill/>
        </p:spPr>
        <p:txBody>
          <a:bodyPr wrap="non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Intersection and Union of sets</a:t>
            </a:r>
          </a:p>
        </p:txBody>
      </p:sp>
      <p:sp>
        <p:nvSpPr>
          <p:cNvPr id="3" name="TextBox 2">
            <a:extLst>
              <a:ext uri="{FF2B5EF4-FFF2-40B4-BE49-F238E27FC236}">
                <a16:creationId xmlns:a16="http://schemas.microsoft.com/office/drawing/2014/main" id="{B039090D-9AE8-EF5F-DD3E-AC181E1DB196}"/>
              </a:ext>
            </a:extLst>
          </p:cNvPr>
          <p:cNvSpPr txBox="1"/>
          <p:nvPr/>
        </p:nvSpPr>
        <p:spPr>
          <a:xfrm>
            <a:off x="983432" y="1484784"/>
            <a:ext cx="2303836" cy="954107"/>
          </a:xfrm>
          <a:prstGeom prst="rect">
            <a:avLst/>
          </a:prstGeom>
          <a:noFill/>
        </p:spPr>
        <p:txBody>
          <a:bodyPr wrap="non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X = {3,12,5,13}</a:t>
            </a:r>
          </a:p>
          <a:p>
            <a:r>
              <a:rPr lang="en-US" sz="2800" dirty="0">
                <a:latin typeface="Calibri" panose="020F0502020204030204" pitchFamily="34" charset="0"/>
                <a:ea typeface="Calibri" panose="020F0502020204030204" pitchFamily="34" charset="0"/>
                <a:cs typeface="Calibri" panose="020F0502020204030204" pitchFamily="34" charset="0"/>
              </a:rPr>
              <a:t>Y = {14,15,6,3}</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9BC5B9B-B7C9-955D-EFBF-B01375BADE48}"/>
                  </a:ext>
                </a:extLst>
              </p:cNvPr>
              <p:cNvSpPr txBox="1"/>
              <p:nvPr/>
            </p:nvSpPr>
            <p:spPr>
              <a:xfrm>
                <a:off x="983432" y="3573638"/>
                <a:ext cx="3600400"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𝑋</m:t>
                      </m:r>
                      <m:r>
                        <a:rPr lang="en-US" sz="2800" b="0" i="1" smtClean="0">
                          <a:latin typeface="Cambria Math" panose="02040503050406030204" pitchFamily="18" charset="0"/>
                        </a:rPr>
                        <m:t> ∩ </m:t>
                      </m:r>
                      <m:r>
                        <a:rPr lang="en-US" sz="2800" b="0" i="1" smtClean="0">
                          <a:latin typeface="Cambria Math" panose="02040503050406030204" pitchFamily="18" charset="0"/>
                          <a:ea typeface="Cambria Math" panose="02040503050406030204" pitchFamily="18" charset="0"/>
                        </a:rPr>
                        <m:t>𝑌</m:t>
                      </m:r>
                      <m:r>
                        <a:rPr lang="en-US" sz="2800" b="0" i="1" smtClean="0">
                          <a:latin typeface="Cambria Math" panose="02040503050406030204" pitchFamily="18" charset="0"/>
                          <a:ea typeface="Cambria Math" panose="02040503050406030204" pitchFamily="18" charset="0"/>
                        </a:rPr>
                        <m:t>={3}</m:t>
                      </m:r>
                    </m:oMath>
                  </m:oMathPara>
                </a14:m>
                <a:endParaRPr lang="en-IN" sz="2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 name="TextBox 3">
                <a:extLst>
                  <a:ext uri="{FF2B5EF4-FFF2-40B4-BE49-F238E27FC236}">
                    <a16:creationId xmlns:a16="http://schemas.microsoft.com/office/drawing/2014/main" id="{09BC5B9B-B7C9-955D-EFBF-B01375BADE48}"/>
                  </a:ext>
                </a:extLst>
              </p:cNvPr>
              <p:cNvSpPr txBox="1">
                <a:spLocks noRot="1" noChangeAspect="1" noMove="1" noResize="1" noEditPoints="1" noAdjustHandles="1" noChangeArrowheads="1" noChangeShapeType="1" noTextEdit="1"/>
              </p:cNvSpPr>
              <p:nvPr/>
            </p:nvSpPr>
            <p:spPr>
              <a:xfrm>
                <a:off x="983432" y="3573638"/>
                <a:ext cx="3600400" cy="430887"/>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86F2BF8-1116-98AF-E0C4-7357F284271B}"/>
                  </a:ext>
                </a:extLst>
              </p:cNvPr>
              <p:cNvSpPr txBox="1"/>
              <p:nvPr/>
            </p:nvSpPr>
            <p:spPr>
              <a:xfrm>
                <a:off x="983432" y="4719376"/>
                <a:ext cx="6320802" cy="430887"/>
              </a:xfrm>
              <a:prstGeom prst="rect">
                <a:avLst/>
              </a:prstGeom>
              <a:noFill/>
            </p:spPr>
            <p:txBody>
              <a:bodyPr wrap="square" lIns="0" tIns="0" rIns="0" bIns="0" rtlCol="0">
                <a:spAutoFit/>
              </a:bodyPr>
              <a:lstStyle/>
              <a:p>
                <a14:m>
                  <m:oMath xmlns:m="http://schemas.openxmlformats.org/officeDocument/2006/math">
                    <m:r>
                      <a:rPr lang="en-US" sz="2800" b="0" i="1" smtClean="0">
                        <a:latin typeface="Cambria Math" panose="02040503050406030204" pitchFamily="18" charset="0"/>
                      </a:rPr>
                      <m:t>𝑋</m:t>
                    </m:r>
                    <m:r>
                      <a:rPr lang="en-US" sz="2800" b="0" i="1" smtClean="0">
                        <a:latin typeface="Cambria Math" panose="02040503050406030204" pitchFamily="18" charset="0"/>
                      </a:rPr>
                      <m:t> ∪  </m:t>
                    </m:r>
                    <m:r>
                      <a:rPr lang="en-US" sz="2800" b="0" i="1" smtClean="0">
                        <a:latin typeface="Cambria Math" panose="02040503050406030204" pitchFamily="18" charset="0"/>
                        <a:ea typeface="Cambria Math" panose="02040503050406030204" pitchFamily="18" charset="0"/>
                      </a:rPr>
                      <m:t>𝑌</m:t>
                    </m:r>
                  </m:oMath>
                </a14:m>
                <a:r>
                  <a:rPr lang="en-IN" sz="2800" dirty="0">
                    <a:latin typeface="Calibri" panose="020F0502020204030204" pitchFamily="34" charset="0"/>
                    <a:ea typeface="Calibri" panose="020F0502020204030204" pitchFamily="34" charset="0"/>
                    <a:cs typeface="Calibri" panose="020F0502020204030204" pitchFamily="34" charset="0"/>
                  </a:rPr>
                  <a:t>= {3,12,5,13,14,15,6}</a:t>
                </a:r>
              </a:p>
            </p:txBody>
          </p:sp>
        </mc:Choice>
        <mc:Fallback xmlns="">
          <p:sp>
            <p:nvSpPr>
              <p:cNvPr id="5" name="TextBox 4">
                <a:extLst>
                  <a:ext uri="{FF2B5EF4-FFF2-40B4-BE49-F238E27FC236}">
                    <a16:creationId xmlns:a16="http://schemas.microsoft.com/office/drawing/2014/main" id="{C86F2BF8-1116-98AF-E0C4-7357F284271B}"/>
                  </a:ext>
                </a:extLst>
              </p:cNvPr>
              <p:cNvSpPr txBox="1">
                <a:spLocks noRot="1" noChangeAspect="1" noMove="1" noResize="1" noEditPoints="1" noAdjustHandles="1" noChangeArrowheads="1" noChangeShapeType="1" noTextEdit="1"/>
              </p:cNvSpPr>
              <p:nvPr/>
            </p:nvSpPr>
            <p:spPr>
              <a:xfrm>
                <a:off x="983432" y="4719376"/>
                <a:ext cx="6320802" cy="430887"/>
              </a:xfrm>
              <a:prstGeom prst="rect">
                <a:avLst/>
              </a:prstGeom>
              <a:blipFill>
                <a:blip r:embed="rId3"/>
                <a:stretch>
                  <a:fillRect l="-96" t="-23944" b="-50704"/>
                </a:stretch>
              </a:blipFill>
            </p:spPr>
            <p:txBody>
              <a:bodyPr/>
              <a:lstStyle/>
              <a:p>
                <a:r>
                  <a:rPr lang="en-IN">
                    <a:noFill/>
                  </a:rPr>
                  <a:t> </a:t>
                </a:r>
              </a:p>
            </p:txBody>
          </p:sp>
        </mc:Fallback>
      </mc:AlternateContent>
    </p:spTree>
    <p:extLst>
      <p:ext uri="{BB962C8B-B14F-4D97-AF65-F5344CB8AC3E}">
        <p14:creationId xmlns:p14="http://schemas.microsoft.com/office/powerpoint/2010/main" val="1030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2F107B-A19A-537C-6BE8-0DF2A36DB618}"/>
              </a:ext>
            </a:extLst>
          </p:cNvPr>
          <p:cNvSpPr txBox="1"/>
          <p:nvPr/>
        </p:nvSpPr>
        <p:spPr>
          <a:xfrm>
            <a:off x="2711624" y="404664"/>
            <a:ext cx="7200800" cy="523220"/>
          </a:xfrm>
          <a:prstGeom prst="rect">
            <a:avLst/>
          </a:prstGeom>
          <a:noFill/>
        </p:spPr>
        <p:txBody>
          <a:bodyPr wrap="square" rtlCol="0">
            <a:spAutoFit/>
          </a:bodyPr>
          <a:lstStyle/>
          <a:p>
            <a:r>
              <a:rPr lang="en-IN" sz="28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Symmetric Distribution- </a:t>
            </a:r>
            <a:r>
              <a:rPr lang="en-IN" sz="2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Formal definition</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53D92738-3F94-E8F8-DCC7-45FBA8CEC252}"/>
              </a:ext>
            </a:extLst>
          </p:cNvPr>
          <p:cNvPicPr>
            <a:picLocks noChangeAspect="1"/>
          </p:cNvPicPr>
          <p:nvPr/>
        </p:nvPicPr>
        <p:blipFill>
          <a:blip r:embed="rId2"/>
          <a:stretch>
            <a:fillRect/>
          </a:stretch>
        </p:blipFill>
        <p:spPr>
          <a:xfrm>
            <a:off x="839416" y="1124744"/>
            <a:ext cx="10671211" cy="1350150"/>
          </a:xfrm>
          <a:prstGeom prst="rect">
            <a:avLst/>
          </a:prstGeom>
        </p:spPr>
      </p:pic>
      <p:pic>
        <p:nvPicPr>
          <p:cNvPr id="4" name="Picture 3">
            <a:extLst>
              <a:ext uri="{FF2B5EF4-FFF2-40B4-BE49-F238E27FC236}">
                <a16:creationId xmlns:a16="http://schemas.microsoft.com/office/drawing/2014/main" id="{89931348-454B-36FA-A0C8-B643E74F5FD7}"/>
              </a:ext>
            </a:extLst>
          </p:cNvPr>
          <p:cNvPicPr>
            <a:picLocks noChangeAspect="1"/>
          </p:cNvPicPr>
          <p:nvPr/>
        </p:nvPicPr>
        <p:blipFill>
          <a:blip r:embed="rId3"/>
          <a:stretch>
            <a:fillRect/>
          </a:stretch>
        </p:blipFill>
        <p:spPr>
          <a:xfrm>
            <a:off x="1206150" y="2795532"/>
            <a:ext cx="7058025" cy="2314575"/>
          </a:xfrm>
          <a:prstGeom prst="rect">
            <a:avLst/>
          </a:prstGeom>
        </p:spPr>
      </p:pic>
    </p:spTree>
    <p:extLst>
      <p:ext uri="{BB962C8B-B14F-4D97-AF65-F5344CB8AC3E}">
        <p14:creationId xmlns:p14="http://schemas.microsoft.com/office/powerpoint/2010/main" val="1603538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1EEBB5-3DE4-5853-E663-1E0CEDA67EFB}"/>
              </a:ext>
            </a:extLst>
          </p:cNvPr>
          <p:cNvSpPr txBox="1"/>
          <p:nvPr/>
        </p:nvSpPr>
        <p:spPr>
          <a:xfrm>
            <a:off x="2429474" y="385970"/>
            <a:ext cx="7489936" cy="523220"/>
          </a:xfrm>
          <a:prstGeom prst="rect">
            <a:avLst/>
          </a:prstGeom>
          <a:noFill/>
        </p:spPr>
        <p:txBody>
          <a:bodyPr wrap="non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Relative Complement or Difference between sets</a:t>
            </a:r>
          </a:p>
        </p:txBody>
      </p:sp>
      <p:sp>
        <p:nvSpPr>
          <p:cNvPr id="3" name="TextBox 2">
            <a:extLst>
              <a:ext uri="{FF2B5EF4-FFF2-40B4-BE49-F238E27FC236}">
                <a16:creationId xmlns:a16="http://schemas.microsoft.com/office/drawing/2014/main" id="{CBCCC763-36FF-E86B-3034-0CB0721D3D63}"/>
              </a:ext>
            </a:extLst>
          </p:cNvPr>
          <p:cNvSpPr txBox="1"/>
          <p:nvPr/>
        </p:nvSpPr>
        <p:spPr>
          <a:xfrm>
            <a:off x="752435" y="1379090"/>
            <a:ext cx="2247731" cy="707886"/>
          </a:xfrm>
          <a:prstGeom prst="rect">
            <a:avLst/>
          </a:prstGeom>
          <a:noFill/>
        </p:spPr>
        <p:txBody>
          <a:bodyPr wrap="non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X = {5, 3, 17, 12, 19}</a:t>
            </a:r>
          </a:p>
          <a:p>
            <a:r>
              <a:rPr lang="en-US" sz="2000" dirty="0">
                <a:latin typeface="Calibri" panose="020F0502020204030204" pitchFamily="34" charset="0"/>
                <a:ea typeface="Calibri" panose="020F0502020204030204" pitchFamily="34" charset="0"/>
                <a:cs typeface="Calibri" panose="020F0502020204030204" pitchFamily="34" charset="0"/>
              </a:rPr>
              <a:t>Y = {17, 19, 6}</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025B39A-C9EE-8EEA-3D34-EA552980FEC3}"/>
                  </a:ext>
                </a:extLst>
              </p:cNvPr>
              <p:cNvSpPr txBox="1"/>
              <p:nvPr/>
            </p:nvSpPr>
            <p:spPr>
              <a:xfrm>
                <a:off x="947938" y="3194160"/>
                <a:ext cx="4104456" cy="307777"/>
              </a:xfrm>
              <a:prstGeom prst="rect">
                <a:avLst/>
              </a:prstGeom>
              <a:noFill/>
            </p:spPr>
            <p:txBody>
              <a:bodyPr wrap="square" lIns="0" tIns="0" rIns="0" bIns="0" rtlCol="0">
                <a:spAutoFit/>
              </a:bodyPr>
              <a:lstStyle/>
              <a:p>
                <a14:m>
                  <m:oMath xmlns:m="http://schemas.openxmlformats.org/officeDocument/2006/math">
                    <m:r>
                      <a:rPr lang="en-US" sz="2000" b="0" i="1" smtClean="0">
                        <a:latin typeface="Cambria Math" panose="02040503050406030204" pitchFamily="18" charset="0"/>
                      </a:rPr>
                      <m:t>𝑋</m:t>
                    </m:r>
                    <m:r>
                      <a:rPr lang="en-US" sz="2000" b="0" i="1" smtClean="0">
                        <a:latin typeface="Cambria Math" panose="02040503050406030204" pitchFamily="18" charset="0"/>
                      </a:rPr>
                      <m:t> − </m:t>
                    </m:r>
                    <m:r>
                      <a:rPr lang="en-US" sz="2000" b="0" i="1" smtClean="0">
                        <a:latin typeface="Cambria Math" panose="02040503050406030204" pitchFamily="18" charset="0"/>
                        <a:ea typeface="Cambria Math" panose="02040503050406030204" pitchFamily="18" charset="0"/>
                      </a:rPr>
                      <m:t>𝑌</m:t>
                    </m:r>
                  </m:oMath>
                </a14:m>
                <a:r>
                  <a:rPr lang="en-US" sz="2000" b="0" dirty="0">
                    <a:latin typeface="Calibri" panose="020F0502020204030204" pitchFamily="34" charset="0"/>
                    <a:ea typeface="Calibri" panose="020F0502020204030204" pitchFamily="34" charset="0"/>
                    <a:cs typeface="Calibri" panose="020F0502020204030204" pitchFamily="34" charset="0"/>
                  </a:rPr>
                  <a:t>= {5,3,12}</a:t>
                </a:r>
              </a:p>
            </p:txBody>
          </p:sp>
        </mc:Choice>
        <mc:Fallback xmlns="">
          <p:sp>
            <p:nvSpPr>
              <p:cNvPr id="4" name="TextBox 3">
                <a:extLst>
                  <a:ext uri="{FF2B5EF4-FFF2-40B4-BE49-F238E27FC236}">
                    <a16:creationId xmlns:a16="http://schemas.microsoft.com/office/drawing/2014/main" id="{F025B39A-C9EE-8EEA-3D34-EA552980FEC3}"/>
                  </a:ext>
                </a:extLst>
              </p:cNvPr>
              <p:cNvSpPr txBox="1">
                <a:spLocks noRot="1" noChangeAspect="1" noMove="1" noResize="1" noEditPoints="1" noAdjustHandles="1" noChangeArrowheads="1" noChangeShapeType="1" noTextEdit="1"/>
              </p:cNvSpPr>
              <p:nvPr/>
            </p:nvSpPr>
            <p:spPr>
              <a:xfrm>
                <a:off x="947938" y="3194160"/>
                <a:ext cx="4104456" cy="307777"/>
              </a:xfrm>
              <a:prstGeom prst="rect">
                <a:avLst/>
              </a:prstGeom>
              <a:blipFill>
                <a:blip r:embed="rId2"/>
                <a:stretch>
                  <a:fillRect l="-2229" t="-26000" b="-5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387D92A-35A4-C162-1F6D-86DA3F520FE3}"/>
                  </a:ext>
                </a:extLst>
              </p:cNvPr>
              <p:cNvSpPr txBox="1"/>
              <p:nvPr/>
            </p:nvSpPr>
            <p:spPr>
              <a:xfrm>
                <a:off x="947938" y="4103668"/>
                <a:ext cx="3672408" cy="307777"/>
              </a:xfrm>
              <a:prstGeom prst="rect">
                <a:avLst/>
              </a:prstGeom>
              <a:noFill/>
            </p:spPr>
            <p:txBody>
              <a:bodyPr wrap="square" lIns="0" tIns="0" rIns="0" bIns="0" rtlCol="0">
                <a:spAutoFit/>
              </a:bodyPr>
              <a:lstStyle/>
              <a:p>
                <a14:m>
                  <m:oMath xmlns:m="http://schemas.openxmlformats.org/officeDocument/2006/math">
                    <m:r>
                      <a:rPr lang="en-US" sz="2000" b="0" i="1" smtClean="0">
                        <a:latin typeface="Cambria Math" panose="02040503050406030204" pitchFamily="18" charset="0"/>
                      </a:rPr>
                      <m:t>𝑌</m:t>
                    </m:r>
                    <m:r>
                      <a:rPr lang="en-US" sz="2000" b="0" i="1" smtClean="0">
                        <a:latin typeface="Cambria Math" panose="02040503050406030204" pitchFamily="18" charset="0"/>
                      </a:rPr>
                      <m:t> −</m:t>
                    </m:r>
                    <m:r>
                      <a:rPr lang="en-US" sz="2000" b="0" i="1" smtClean="0">
                        <a:latin typeface="Cambria Math" panose="02040503050406030204" pitchFamily="18" charset="0"/>
                      </a:rPr>
                      <m:t>𝑋</m:t>
                    </m:r>
                  </m:oMath>
                </a14:m>
                <a:r>
                  <a:rPr lang="en-IN" sz="2000" dirty="0">
                    <a:latin typeface="Calibri" panose="020F0502020204030204" pitchFamily="34" charset="0"/>
                    <a:ea typeface="Calibri" panose="020F0502020204030204" pitchFamily="34" charset="0"/>
                    <a:cs typeface="Calibri" panose="020F0502020204030204" pitchFamily="34" charset="0"/>
                  </a:rPr>
                  <a:t>={6}</a:t>
                </a:r>
              </a:p>
            </p:txBody>
          </p:sp>
        </mc:Choice>
        <mc:Fallback xmlns="">
          <p:sp>
            <p:nvSpPr>
              <p:cNvPr id="5" name="TextBox 4">
                <a:extLst>
                  <a:ext uri="{FF2B5EF4-FFF2-40B4-BE49-F238E27FC236}">
                    <a16:creationId xmlns:a16="http://schemas.microsoft.com/office/drawing/2014/main" id="{2387D92A-35A4-C162-1F6D-86DA3F520FE3}"/>
                  </a:ext>
                </a:extLst>
              </p:cNvPr>
              <p:cNvSpPr txBox="1">
                <a:spLocks noRot="1" noChangeAspect="1" noMove="1" noResize="1" noEditPoints="1" noAdjustHandles="1" noChangeArrowheads="1" noChangeShapeType="1" noTextEdit="1"/>
              </p:cNvSpPr>
              <p:nvPr/>
            </p:nvSpPr>
            <p:spPr>
              <a:xfrm>
                <a:off x="947938" y="4103668"/>
                <a:ext cx="3672408" cy="307777"/>
              </a:xfrm>
              <a:prstGeom prst="rect">
                <a:avLst/>
              </a:prstGeom>
              <a:blipFill>
                <a:blip r:embed="rId3"/>
                <a:stretch>
                  <a:fillRect l="-2492" t="-25490" b="-490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EAB2D78-C607-2A6D-4B6B-B5A079DC9A8C}"/>
                  </a:ext>
                </a:extLst>
              </p:cNvPr>
              <p:cNvSpPr txBox="1"/>
              <p:nvPr/>
            </p:nvSpPr>
            <p:spPr>
              <a:xfrm>
                <a:off x="947938" y="5013176"/>
                <a:ext cx="3491878" cy="307777"/>
              </a:xfrm>
              <a:prstGeom prst="rect">
                <a:avLst/>
              </a:prstGeom>
              <a:noFill/>
            </p:spPr>
            <p:txBody>
              <a:bodyPr wrap="square" lIns="0" tIns="0" rIns="0" bIns="0" rtlCol="0">
                <a:spAutoFit/>
              </a:bodyPr>
              <a:lstStyle/>
              <a:p>
                <a14:m>
                  <m:oMath xmlns:m="http://schemas.openxmlformats.org/officeDocument/2006/math">
                    <m:r>
                      <a:rPr lang="en-US" sz="2000" b="0" i="1" smtClean="0">
                        <a:latin typeface="Cambria Math" panose="02040503050406030204" pitchFamily="18" charset="0"/>
                      </a:rPr>
                      <m:t>𝑋</m:t>
                    </m:r>
                    <m:r>
                      <a:rPr lang="en-US" sz="2000" b="0" i="1" smtClean="0">
                        <a:latin typeface="Cambria Math" panose="02040503050406030204" pitchFamily="18" charset="0"/>
                      </a:rPr>
                      <m:t> −</m:t>
                    </m:r>
                    <m:r>
                      <a:rPr lang="en-US" sz="2000" b="0" i="1" smtClean="0">
                        <a:latin typeface="Cambria Math" panose="02040503050406030204" pitchFamily="18" charset="0"/>
                      </a:rPr>
                      <m:t>𝑋</m:t>
                    </m:r>
                  </m:oMath>
                </a14:m>
                <a:r>
                  <a:rPr lang="en-IN" sz="2000" dirty="0">
                    <a:latin typeface="Calibri" panose="020F0502020204030204" pitchFamily="34" charset="0"/>
                    <a:ea typeface="Calibri" panose="020F0502020204030204" pitchFamily="34" charset="0"/>
                    <a:cs typeface="Calibri" panose="020F0502020204030204" pitchFamily="34" charset="0"/>
                  </a:rPr>
                  <a:t>= {}</a:t>
                </a:r>
              </a:p>
            </p:txBody>
          </p:sp>
        </mc:Choice>
        <mc:Fallback xmlns="">
          <p:sp>
            <p:nvSpPr>
              <p:cNvPr id="6" name="TextBox 5">
                <a:extLst>
                  <a:ext uri="{FF2B5EF4-FFF2-40B4-BE49-F238E27FC236}">
                    <a16:creationId xmlns:a16="http://schemas.microsoft.com/office/drawing/2014/main" id="{7EAB2D78-C607-2A6D-4B6B-B5A079DC9A8C}"/>
                  </a:ext>
                </a:extLst>
              </p:cNvPr>
              <p:cNvSpPr txBox="1">
                <a:spLocks noRot="1" noChangeAspect="1" noMove="1" noResize="1" noEditPoints="1" noAdjustHandles="1" noChangeArrowheads="1" noChangeShapeType="1" noTextEdit="1"/>
              </p:cNvSpPr>
              <p:nvPr/>
            </p:nvSpPr>
            <p:spPr>
              <a:xfrm>
                <a:off x="947938" y="5013176"/>
                <a:ext cx="3491878" cy="307777"/>
              </a:xfrm>
              <a:prstGeom prst="rect">
                <a:avLst/>
              </a:prstGeom>
              <a:blipFill>
                <a:blip r:embed="rId4"/>
                <a:stretch>
                  <a:fillRect l="-2622" t="-25490" b="-49020"/>
                </a:stretch>
              </a:blipFill>
            </p:spPr>
            <p:txBody>
              <a:bodyPr/>
              <a:lstStyle/>
              <a:p>
                <a:r>
                  <a:rPr lang="en-IN">
                    <a:noFill/>
                  </a:rPr>
                  <a:t> </a:t>
                </a:r>
              </a:p>
            </p:txBody>
          </p:sp>
        </mc:Fallback>
      </mc:AlternateContent>
    </p:spTree>
    <p:extLst>
      <p:ext uri="{BB962C8B-B14F-4D97-AF65-F5344CB8AC3E}">
        <p14:creationId xmlns:p14="http://schemas.microsoft.com/office/powerpoint/2010/main" val="102554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33ABA7-EBC7-0727-F5C9-DD4AFAA38359}"/>
              </a:ext>
            </a:extLst>
          </p:cNvPr>
          <p:cNvSpPr txBox="1"/>
          <p:nvPr/>
        </p:nvSpPr>
        <p:spPr>
          <a:xfrm>
            <a:off x="2079911" y="614160"/>
            <a:ext cx="6115841" cy="523220"/>
          </a:xfrm>
          <a:prstGeom prst="rect">
            <a:avLst/>
          </a:prstGeom>
          <a:noFill/>
        </p:spPr>
        <p:txBody>
          <a:bodyPr wrap="non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Universal Set and Absolute complement</a:t>
            </a:r>
          </a:p>
        </p:txBody>
      </p:sp>
      <p:sp>
        <p:nvSpPr>
          <p:cNvPr id="3" name="Rectangle 2">
            <a:extLst>
              <a:ext uri="{FF2B5EF4-FFF2-40B4-BE49-F238E27FC236}">
                <a16:creationId xmlns:a16="http://schemas.microsoft.com/office/drawing/2014/main" id="{BAFA0F01-15CF-591B-E53C-A07359924170}"/>
              </a:ext>
            </a:extLst>
          </p:cNvPr>
          <p:cNvSpPr/>
          <p:nvPr/>
        </p:nvSpPr>
        <p:spPr>
          <a:xfrm>
            <a:off x="2639616" y="1556792"/>
            <a:ext cx="4176464" cy="2448272"/>
          </a:xfrm>
          <a:prstGeom prst="rect">
            <a:avLst/>
          </a:prstGeom>
          <a:solidFill>
            <a:schemeClr val="tx2">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3000" dirty="0">
                <a:solidFill>
                  <a:schemeClr val="tx1"/>
                </a:solidFill>
                <a:latin typeface="Calibri" panose="020F0502020204030204" pitchFamily="34" charset="0"/>
                <a:ea typeface="Calibri" panose="020F0502020204030204" pitchFamily="34" charset="0"/>
                <a:cs typeface="Calibri" panose="020F0502020204030204" pitchFamily="34" charset="0"/>
              </a:rPr>
              <a:t>U</a:t>
            </a: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pPr algn="ctr"/>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 name="Oval 3">
            <a:extLst>
              <a:ext uri="{FF2B5EF4-FFF2-40B4-BE49-F238E27FC236}">
                <a16:creationId xmlns:a16="http://schemas.microsoft.com/office/drawing/2014/main" id="{6DDDE253-1C35-69DD-B9E8-6736FEBF58FB}"/>
              </a:ext>
            </a:extLst>
          </p:cNvPr>
          <p:cNvSpPr/>
          <p:nvPr/>
        </p:nvSpPr>
        <p:spPr>
          <a:xfrm>
            <a:off x="4943872" y="2276872"/>
            <a:ext cx="1490464" cy="1512168"/>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3000" dirty="0">
                <a:latin typeface="Calibri" panose="020F0502020204030204" pitchFamily="34" charset="0"/>
                <a:ea typeface="Calibri" panose="020F0502020204030204" pitchFamily="34" charset="0"/>
                <a:cs typeface="Calibri" panose="020F0502020204030204" pitchFamily="34" charset="0"/>
              </a:rPr>
              <a:t>A</a:t>
            </a:r>
            <a:endParaRPr lang="en-IN" sz="3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558C93C-7FF0-752F-895C-438C11BFFA6E}"/>
                  </a:ext>
                </a:extLst>
              </p:cNvPr>
              <p:cNvSpPr txBox="1"/>
              <p:nvPr/>
            </p:nvSpPr>
            <p:spPr>
              <a:xfrm>
                <a:off x="3526299" y="4509120"/>
                <a:ext cx="1919885" cy="4616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000" b="0" i="1" smtClean="0">
                              <a:latin typeface="Cambria Math" panose="02040503050406030204" pitchFamily="18" charset="0"/>
                            </a:rPr>
                          </m:ctrlPr>
                        </m:sSupPr>
                        <m:e>
                          <m:r>
                            <a:rPr lang="en-US" sz="3000" b="0" i="1" smtClean="0">
                              <a:latin typeface="Cambria Math" panose="02040503050406030204" pitchFamily="18" charset="0"/>
                            </a:rPr>
                            <m:t>𝐴</m:t>
                          </m:r>
                        </m:e>
                        <m:sup>
                          <m:r>
                            <a:rPr lang="en-US" sz="3000" b="0" i="1" smtClean="0">
                              <a:latin typeface="Cambria Math" panose="02040503050406030204" pitchFamily="18" charset="0"/>
                            </a:rPr>
                            <m:t>′</m:t>
                          </m:r>
                        </m:sup>
                      </m:sSup>
                      <m:r>
                        <a:rPr lang="en-US" sz="3000" b="0" i="1" smtClean="0">
                          <a:latin typeface="Cambria Math" panose="02040503050406030204" pitchFamily="18" charset="0"/>
                        </a:rPr>
                        <m:t>=</m:t>
                      </m:r>
                      <m:r>
                        <a:rPr lang="en-US" sz="3000" b="0" i="1" smtClean="0">
                          <a:latin typeface="Cambria Math" panose="02040503050406030204" pitchFamily="18" charset="0"/>
                        </a:rPr>
                        <m:t>𝑈</m:t>
                      </m:r>
                      <m:r>
                        <a:rPr lang="en-US" sz="3000" b="0" i="1" smtClean="0">
                          <a:latin typeface="Cambria Math" panose="02040503050406030204" pitchFamily="18" charset="0"/>
                        </a:rPr>
                        <m:t>−</m:t>
                      </m:r>
                      <m:r>
                        <a:rPr lang="en-US" sz="3000" b="0" i="1" smtClean="0">
                          <a:latin typeface="Cambria Math" panose="02040503050406030204" pitchFamily="18" charset="0"/>
                        </a:rPr>
                        <m:t>𝐴</m:t>
                      </m:r>
                    </m:oMath>
                  </m:oMathPara>
                </a14:m>
                <a:endParaRPr lang="en-IN" sz="30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 name="TextBox 4">
                <a:extLst>
                  <a:ext uri="{FF2B5EF4-FFF2-40B4-BE49-F238E27FC236}">
                    <a16:creationId xmlns:a16="http://schemas.microsoft.com/office/drawing/2014/main" id="{9558C93C-7FF0-752F-895C-438C11BFFA6E}"/>
                  </a:ext>
                </a:extLst>
              </p:cNvPr>
              <p:cNvSpPr txBox="1">
                <a:spLocks noRot="1" noChangeAspect="1" noMove="1" noResize="1" noEditPoints="1" noAdjustHandles="1" noChangeArrowheads="1" noChangeShapeType="1" noTextEdit="1"/>
              </p:cNvSpPr>
              <p:nvPr/>
            </p:nvSpPr>
            <p:spPr>
              <a:xfrm>
                <a:off x="3526299" y="4509120"/>
                <a:ext cx="1919885" cy="461665"/>
              </a:xfrm>
              <a:prstGeom prst="rect">
                <a:avLst/>
              </a:prstGeo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23410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5A19B4-4E04-CB2B-7E24-0CE70CACF80A}"/>
              </a:ext>
            </a:extLst>
          </p:cNvPr>
          <p:cNvSpPr txBox="1"/>
          <p:nvPr/>
        </p:nvSpPr>
        <p:spPr>
          <a:xfrm>
            <a:off x="2927648" y="383019"/>
            <a:ext cx="5352043" cy="523220"/>
          </a:xfrm>
          <a:prstGeom prst="rect">
            <a:avLst/>
          </a:prstGeom>
          <a:noFill/>
        </p:spPr>
        <p:txBody>
          <a:bodyPr wrap="non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Subset, Strict, Subset and Superset</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1C43808-0007-E7D8-D0D9-BA96952E31BC}"/>
                  </a:ext>
                </a:extLst>
              </p:cNvPr>
              <p:cNvSpPr txBox="1"/>
              <p:nvPr/>
            </p:nvSpPr>
            <p:spPr>
              <a:xfrm>
                <a:off x="1572981" y="1831668"/>
                <a:ext cx="254665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𝐴</m:t>
                      </m:r>
                      <m:r>
                        <a:rPr lang="en-US" sz="2800" b="0" i="1" smtClean="0">
                          <a:latin typeface="Cambria Math" panose="02040503050406030204" pitchFamily="18" charset="0"/>
                        </a:rPr>
                        <m:t>={1,3,5,7,18}</m:t>
                      </m:r>
                    </m:oMath>
                  </m:oMathPara>
                </a14:m>
                <a:endParaRPr lang="en-IN" sz="2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 name="TextBox 2">
                <a:extLst>
                  <a:ext uri="{FF2B5EF4-FFF2-40B4-BE49-F238E27FC236}">
                    <a16:creationId xmlns:a16="http://schemas.microsoft.com/office/drawing/2014/main" id="{01C43808-0007-E7D8-D0D9-BA96952E31BC}"/>
                  </a:ext>
                </a:extLst>
              </p:cNvPr>
              <p:cNvSpPr txBox="1">
                <a:spLocks noRot="1" noChangeAspect="1" noMove="1" noResize="1" noEditPoints="1" noAdjustHandles="1" noChangeArrowheads="1" noChangeShapeType="1" noTextEdit="1"/>
              </p:cNvSpPr>
              <p:nvPr/>
            </p:nvSpPr>
            <p:spPr>
              <a:xfrm>
                <a:off x="1572981" y="1831668"/>
                <a:ext cx="2546659" cy="430887"/>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B5920F1-0BB1-B5B9-6082-7C979EB33921}"/>
                  </a:ext>
                </a:extLst>
              </p:cNvPr>
              <p:cNvSpPr txBox="1"/>
              <p:nvPr/>
            </p:nvSpPr>
            <p:spPr>
              <a:xfrm>
                <a:off x="1550950" y="3012995"/>
                <a:ext cx="201574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𝐵</m:t>
                      </m:r>
                      <m:r>
                        <a:rPr lang="en-US" sz="2800" b="0" i="1" smtClean="0">
                          <a:latin typeface="Cambria Math" panose="02040503050406030204" pitchFamily="18" charset="0"/>
                        </a:rPr>
                        <m:t>={1,7,18}</m:t>
                      </m:r>
                    </m:oMath>
                  </m:oMathPara>
                </a14:m>
                <a:endParaRPr lang="en-IN" sz="2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 name="TextBox 3">
                <a:extLst>
                  <a:ext uri="{FF2B5EF4-FFF2-40B4-BE49-F238E27FC236}">
                    <a16:creationId xmlns:a16="http://schemas.microsoft.com/office/drawing/2014/main" id="{9B5920F1-0BB1-B5B9-6082-7C979EB33921}"/>
                  </a:ext>
                </a:extLst>
              </p:cNvPr>
              <p:cNvSpPr txBox="1">
                <a:spLocks noRot="1" noChangeAspect="1" noMove="1" noResize="1" noEditPoints="1" noAdjustHandles="1" noChangeArrowheads="1" noChangeShapeType="1" noTextEdit="1"/>
              </p:cNvSpPr>
              <p:nvPr/>
            </p:nvSpPr>
            <p:spPr>
              <a:xfrm>
                <a:off x="1550950" y="3012995"/>
                <a:ext cx="2015744" cy="430887"/>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4CA987B-18B0-423E-A356-6903D8A3465B}"/>
                  </a:ext>
                </a:extLst>
              </p:cNvPr>
              <p:cNvSpPr txBox="1"/>
              <p:nvPr/>
            </p:nvSpPr>
            <p:spPr>
              <a:xfrm>
                <a:off x="1549535" y="4190373"/>
                <a:ext cx="247144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𝐶</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18,7,1,19</m:t>
                          </m:r>
                        </m:e>
                      </m:d>
                    </m:oMath>
                  </m:oMathPara>
                </a14:m>
                <a:endParaRPr lang="en-IN" sz="2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 name="TextBox 4">
                <a:extLst>
                  <a:ext uri="{FF2B5EF4-FFF2-40B4-BE49-F238E27FC236}">
                    <a16:creationId xmlns:a16="http://schemas.microsoft.com/office/drawing/2014/main" id="{14CA987B-18B0-423E-A356-6903D8A3465B}"/>
                  </a:ext>
                </a:extLst>
              </p:cNvPr>
              <p:cNvSpPr txBox="1">
                <a:spLocks noRot="1" noChangeAspect="1" noMove="1" noResize="1" noEditPoints="1" noAdjustHandles="1" noChangeArrowheads="1" noChangeShapeType="1" noTextEdit="1"/>
              </p:cNvSpPr>
              <p:nvPr/>
            </p:nvSpPr>
            <p:spPr>
              <a:xfrm>
                <a:off x="1549535" y="4190373"/>
                <a:ext cx="2471446" cy="430887"/>
              </a:xfrm>
              <a:prstGeom prst="rect">
                <a:avLst/>
              </a:prstGeom>
              <a:blipFill>
                <a:blip r:embed="rId4"/>
                <a:stretch>
                  <a:fillRect/>
                </a:stretch>
              </a:blipFill>
            </p:spPr>
            <p:txBody>
              <a:bodyPr/>
              <a:lstStyle/>
              <a:p>
                <a:r>
                  <a:rPr lang="en-IN">
                    <a:noFill/>
                  </a:rPr>
                  <a:t> </a:t>
                </a:r>
              </a:p>
            </p:txBody>
          </p:sp>
        </mc:Fallback>
      </mc:AlternateContent>
      <p:sp>
        <p:nvSpPr>
          <p:cNvPr id="6" name="TextBox 5">
            <a:extLst>
              <a:ext uri="{FF2B5EF4-FFF2-40B4-BE49-F238E27FC236}">
                <a16:creationId xmlns:a16="http://schemas.microsoft.com/office/drawing/2014/main" id="{AA3ADBDB-120B-9326-D807-2DADD54A8FC5}"/>
              </a:ext>
            </a:extLst>
          </p:cNvPr>
          <p:cNvSpPr txBox="1"/>
          <p:nvPr/>
        </p:nvSpPr>
        <p:spPr>
          <a:xfrm>
            <a:off x="5587887" y="1943404"/>
            <a:ext cx="4615110" cy="2246769"/>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B is a subset of A </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B is a strict subset of A</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A is a superset of B</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C is not a subset of A</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7448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A16A97-5299-012A-31D6-0BC1DDDE31E4}"/>
              </a:ext>
            </a:extLst>
          </p:cNvPr>
          <p:cNvSpPr txBox="1"/>
          <p:nvPr/>
        </p:nvSpPr>
        <p:spPr>
          <a:xfrm>
            <a:off x="3191713" y="226108"/>
            <a:ext cx="5028555" cy="523220"/>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Set Operations together</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77990FF-E85E-7BC5-E3FA-1954E1661DEC}"/>
                  </a:ext>
                </a:extLst>
              </p:cNvPr>
              <p:cNvSpPr txBox="1"/>
              <p:nvPr/>
            </p:nvSpPr>
            <p:spPr>
              <a:xfrm>
                <a:off x="1222407" y="1126726"/>
                <a:ext cx="205844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rPr>
                        <m:t>={3,7,−5,0,13}</m:t>
                      </m:r>
                    </m:oMath>
                  </m:oMathPara>
                </a14:m>
                <a:endParaRPr lang="en-IN" sz="20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 name="TextBox 2">
                <a:extLst>
                  <a:ext uri="{FF2B5EF4-FFF2-40B4-BE49-F238E27FC236}">
                    <a16:creationId xmlns:a16="http://schemas.microsoft.com/office/drawing/2014/main" id="{477990FF-E85E-7BC5-E3FA-1954E1661DEC}"/>
                  </a:ext>
                </a:extLst>
              </p:cNvPr>
              <p:cNvSpPr txBox="1">
                <a:spLocks noRot="1" noChangeAspect="1" noMove="1" noResize="1" noEditPoints="1" noAdjustHandles="1" noChangeArrowheads="1" noChangeShapeType="1" noTextEdit="1"/>
              </p:cNvSpPr>
              <p:nvPr/>
            </p:nvSpPr>
            <p:spPr>
              <a:xfrm>
                <a:off x="1222407" y="1126726"/>
                <a:ext cx="2058448" cy="307777"/>
              </a:xfrm>
              <a:prstGeom prst="rect">
                <a:avLst/>
              </a:prstGeom>
              <a:blipFill>
                <a:blip r:embed="rId2"/>
                <a:stretch>
                  <a:fillRect l="-2671" t="-2000" r="-4154" b="-36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4A54446-0B05-03F5-0E3C-99E490201E3B}"/>
                  </a:ext>
                </a:extLst>
              </p:cNvPr>
              <p:cNvSpPr txBox="1"/>
              <p:nvPr/>
            </p:nvSpPr>
            <p:spPr>
              <a:xfrm>
                <a:off x="6561009" y="1125548"/>
                <a:ext cx="224478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𝐵</m:t>
                      </m:r>
                      <m:r>
                        <a:rPr lang="en-US" sz="2000" b="0" i="1" smtClean="0">
                          <a:latin typeface="Cambria Math" panose="02040503050406030204" pitchFamily="18" charset="0"/>
                        </a:rPr>
                        <m:t>={0,17,3,</m:t>
                      </m:r>
                      <m:r>
                        <a:rPr lang="en-US" sz="2000" b="0" i="1" smtClean="0">
                          <a:latin typeface="Cambria Math" panose="02040503050406030204" pitchFamily="18" charset="0"/>
                        </a:rPr>
                        <m:t>𝐵𝑙𝑢𝑒</m:t>
                      </m:r>
                      <m:r>
                        <a:rPr lang="en-US" sz="2000" b="0" i="1" smtClean="0">
                          <a:latin typeface="Cambria Math" panose="02040503050406030204" pitchFamily="18" charset="0"/>
                        </a:rPr>
                        <m:t>, ∗}</m:t>
                      </m:r>
                    </m:oMath>
                  </m:oMathPara>
                </a14:m>
                <a:endParaRPr lang="en-IN" sz="20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 name="TextBox 3">
                <a:extLst>
                  <a:ext uri="{FF2B5EF4-FFF2-40B4-BE49-F238E27FC236}">
                    <a16:creationId xmlns:a16="http://schemas.microsoft.com/office/drawing/2014/main" id="{A4A54446-0B05-03F5-0E3C-99E490201E3B}"/>
                  </a:ext>
                </a:extLst>
              </p:cNvPr>
              <p:cNvSpPr txBox="1">
                <a:spLocks noRot="1" noChangeAspect="1" noMove="1" noResize="1" noEditPoints="1" noAdjustHandles="1" noChangeArrowheads="1" noChangeShapeType="1" noTextEdit="1"/>
              </p:cNvSpPr>
              <p:nvPr/>
            </p:nvSpPr>
            <p:spPr>
              <a:xfrm>
                <a:off x="6561009" y="1125548"/>
                <a:ext cx="2244781" cy="307777"/>
              </a:xfrm>
              <a:prstGeom prst="rect">
                <a:avLst/>
              </a:prstGeom>
              <a:blipFill>
                <a:blip r:embed="rId3"/>
                <a:stretch>
                  <a:fillRect l="-2168" t="-4000" r="-3523" b="-36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A9FA1E9-5D27-443A-D4DF-074069EAC8E2}"/>
                  </a:ext>
                </a:extLst>
              </p:cNvPr>
              <p:cNvSpPr txBox="1"/>
              <p:nvPr/>
            </p:nvSpPr>
            <p:spPr>
              <a:xfrm>
                <a:off x="1208172" y="1815622"/>
                <a:ext cx="208691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𝐶</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𝑃𝑖𝑛𝑘</m:t>
                          </m:r>
                          <m:r>
                            <a:rPr lang="en-US" sz="2000" b="0" i="1" smtClean="0">
                              <a:latin typeface="Cambria Math" panose="02040503050406030204" pitchFamily="18" charset="0"/>
                            </a:rPr>
                            <m:t>, ∗, 3, 17</m:t>
                          </m:r>
                        </m:e>
                      </m:d>
                    </m:oMath>
                  </m:oMathPara>
                </a14:m>
                <a:endParaRPr lang="en-IN" sz="20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 name="TextBox 4">
                <a:extLst>
                  <a:ext uri="{FF2B5EF4-FFF2-40B4-BE49-F238E27FC236}">
                    <a16:creationId xmlns:a16="http://schemas.microsoft.com/office/drawing/2014/main" id="{5A9FA1E9-5D27-443A-D4DF-074069EAC8E2}"/>
                  </a:ext>
                </a:extLst>
              </p:cNvPr>
              <p:cNvSpPr txBox="1">
                <a:spLocks noRot="1" noChangeAspect="1" noMove="1" noResize="1" noEditPoints="1" noAdjustHandles="1" noChangeArrowheads="1" noChangeShapeType="1" noTextEdit="1"/>
              </p:cNvSpPr>
              <p:nvPr/>
            </p:nvSpPr>
            <p:spPr>
              <a:xfrm>
                <a:off x="1208172" y="1815622"/>
                <a:ext cx="2086918" cy="307777"/>
              </a:xfrm>
              <a:prstGeom prst="rect">
                <a:avLst/>
              </a:prstGeom>
              <a:blipFill>
                <a:blip r:embed="rId4"/>
                <a:stretch>
                  <a:fillRect l="-2332" b="-8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D11DF3D-C836-5D3B-7BEE-A02452B1DB5E}"/>
                  </a:ext>
                </a:extLst>
              </p:cNvPr>
              <p:cNvSpPr txBox="1"/>
              <p:nvPr/>
            </p:nvSpPr>
            <p:spPr>
              <a:xfrm>
                <a:off x="1735494" y="2654686"/>
                <a:ext cx="9651030" cy="2769989"/>
              </a:xfrm>
              <a:prstGeom prst="rect">
                <a:avLst/>
              </a:prstGeom>
              <a:noFill/>
            </p:spPr>
            <p:txBody>
              <a:bodyPr wrap="square" lIns="0" tIns="0" rIns="0" bIns="0" rtlCol="0">
                <a:spAutoFit/>
              </a:bodyPr>
              <a:lstStyle/>
              <a:p>
                <a:r>
                  <a:rPr lang="en-US" sz="2000" b="0" dirty="0">
                    <a:latin typeface="Calibri" panose="020F0502020204030204" pitchFamily="34" charset="0"/>
                    <a:ea typeface="Calibri" panose="020F0502020204030204" pitchFamily="34" charset="0"/>
                    <a:cs typeface="Calibri" panose="020F0502020204030204" pitchFamily="34" charset="0"/>
                  </a:rPr>
                  <a:t>Find:</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𝐴</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𝐵</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𝐶</m:t>
                                </m:r>
                              </m:e>
                            </m:d>
                          </m:e>
                          <m:sup>
                            <m:r>
                              <a:rPr lang="en-US" sz="2000" b="0" i="1" smtClean="0">
                                <a:latin typeface="Cambria Math" panose="02040503050406030204" pitchFamily="18" charset="0"/>
                                <a:ea typeface="Cambria Math" panose="02040503050406030204" pitchFamily="18" charset="0"/>
                              </a:rPr>
                              <m:t>′</m:t>
                            </m:r>
                          </m:sup>
                        </m:sSup>
                      </m:e>
                    </m:d>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𝐵</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𝐶</m:t>
                        </m:r>
                      </m:e>
                    </m:d>
                  </m:oMath>
                </a14:m>
                <a:endParaRPr lang="en-US" sz="2000" b="0" dirty="0">
                  <a:latin typeface="Calibri" panose="020F0502020204030204" pitchFamily="34" charset="0"/>
                  <a:ea typeface="Calibri" panose="020F0502020204030204" pitchFamily="34" charset="0"/>
                  <a:cs typeface="Calibri" panose="020F0502020204030204" pitchFamily="34" charset="0"/>
                </a:endParaRPr>
              </a:p>
              <a:p>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n-US" sz="2000" b="0" i="1" smtClean="0">
                        <a:latin typeface="Cambria Math" panose="02040503050406030204" pitchFamily="18" charset="0"/>
                      </a:rPr>
                      <m:t>{3,7,−5,0,13}</m:t>
                    </m:r>
                  </m:oMath>
                </a14:m>
                <a:r>
                  <a:rPr lang="en-IN" sz="20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n-US" sz="2000" i="1">
                        <a:latin typeface="Cambria Math" panose="02040503050406030204" pitchFamily="18" charset="0"/>
                      </a:rPr>
                      <m:t>{3,7,−5,0,13}</m:t>
                    </m:r>
                  </m:oMath>
                </a14:m>
                <a:r>
                  <a:rPr lang="en-US" sz="20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IN" sz="2000" dirty="0">
                    <a:latin typeface="Calibri" panose="020F0502020204030204" pitchFamily="34" charset="0"/>
                    <a:ea typeface="Calibri" panose="020F0502020204030204" pitchFamily="34" charset="0"/>
                    <a:cs typeface="Calibri" panose="020F0502020204030204" pitchFamily="34" charset="0"/>
                  </a:rPr>
                  <a:t>(</a:t>
                </a:r>
                <a14:m>
                  <m:oMath xmlns:m="http://schemas.openxmlformats.org/officeDocument/2006/math">
                    <m:r>
                      <a:rPr lang="en-US" sz="2000" i="1">
                        <a:latin typeface="Cambria Math" panose="02040503050406030204" pitchFamily="18" charset="0"/>
                      </a:rPr>
                      <m:t>{0,17,3,</m:t>
                    </m:r>
                    <m:r>
                      <a:rPr lang="en-US" sz="2000" i="1">
                        <a:latin typeface="Cambria Math" panose="02040503050406030204" pitchFamily="18" charset="0"/>
                      </a:rPr>
                      <m:t>𝐵𝑙𝑢𝑒</m:t>
                    </m:r>
                    <m:r>
                      <a:rPr lang="en-US" sz="2000" i="1">
                        <a:latin typeface="Cambria Math" panose="02040503050406030204" pitchFamily="18" charset="0"/>
                      </a:rPr>
                      <m:t>, ∗}</m:t>
                    </m:r>
                  </m:oMath>
                </a14:m>
                <a:r>
                  <a:rPr lang="en-IN" sz="2000" dirty="0">
                    <a:latin typeface="Calibri" panose="020F0502020204030204" pitchFamily="34" charset="0"/>
                    <a:ea typeface="Calibri" panose="020F0502020204030204" pitchFamily="34" charset="0"/>
                    <a:cs typeface="Calibri" panose="020F0502020204030204" pitchFamily="34" charset="0"/>
                  </a:rPr>
                  <a:t>-</a:t>
                </a:r>
                <a:r>
                  <a:rPr lang="en-US" sz="20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𝑃𝑖𝑛𝑘</m:t>
                        </m:r>
                        <m:r>
                          <a:rPr lang="en-US" sz="2000" i="1">
                            <a:latin typeface="Cambria Math" panose="02040503050406030204" pitchFamily="18" charset="0"/>
                          </a:rPr>
                          <m:t>, ∗, 3, 17</m:t>
                        </m:r>
                      </m:e>
                    </m:d>
                  </m:oMath>
                </a14:m>
                <a:r>
                  <a:rPr lang="en-IN" sz="2000" dirty="0">
                    <a:latin typeface="Calibri" panose="020F0502020204030204" pitchFamily="34" charset="0"/>
                    <a:ea typeface="Calibri" panose="020F0502020204030204" pitchFamily="34" charset="0"/>
                    <a:cs typeface="Calibri" panose="020F0502020204030204" pitchFamily="34" charset="0"/>
                  </a:rPr>
                  <a:t>)’)</a:t>
                </a:r>
                <a:r>
                  <a:rPr lang="en-US" sz="20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n-US" sz="2000" b="0" i="1" smtClean="0">
                        <a:latin typeface="Cambria Math" panose="02040503050406030204" pitchFamily="18" charset="0"/>
                      </a:rPr>
                      <m:t>{0,17,3,</m:t>
                    </m:r>
                    <m:r>
                      <a:rPr lang="en-US" sz="2000" b="0" i="1" smtClean="0">
                        <a:latin typeface="Cambria Math" panose="02040503050406030204" pitchFamily="18" charset="0"/>
                      </a:rPr>
                      <m:t>𝐵𝑙𝑢𝑒</m:t>
                    </m:r>
                    <m:r>
                      <a:rPr lang="en-US" sz="2000" b="0" i="1" smtClean="0">
                        <a:latin typeface="Cambria Math" panose="02040503050406030204" pitchFamily="18" charset="0"/>
                      </a:rPr>
                      <m:t>, ∗}</m:t>
                    </m:r>
                  </m:oMath>
                </a14:m>
                <a:r>
                  <a:rPr lang="en-US" sz="20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𝑃𝑖𝑛𝑘</m:t>
                        </m:r>
                        <m:r>
                          <a:rPr lang="en-US" sz="2000" i="1">
                            <a:latin typeface="Cambria Math" panose="02040503050406030204" pitchFamily="18" charset="0"/>
                          </a:rPr>
                          <m:t>, ∗, 3, 17</m:t>
                        </m:r>
                      </m:e>
                    </m:d>
                  </m:oMath>
                </a14:m>
                <a:r>
                  <a:rPr lang="en-IN" sz="2000" dirty="0">
                    <a:latin typeface="Calibri" panose="020F0502020204030204" pitchFamily="34" charset="0"/>
                    <a:ea typeface="Calibri" panose="020F0502020204030204" pitchFamily="34" charset="0"/>
                    <a:cs typeface="Calibri" panose="020F0502020204030204" pitchFamily="34" charset="0"/>
                  </a:rPr>
                  <a:t>)</a:t>
                </a:r>
              </a:p>
              <a:p>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n-US" sz="2000" b="0" i="1" smtClean="0">
                        <a:latin typeface="Cambria Math" panose="02040503050406030204" pitchFamily="18" charset="0"/>
                      </a:rPr>
                      <m:t>{3,7,−5,0,13}</m:t>
                    </m:r>
                  </m:oMath>
                </a14:m>
                <a:r>
                  <a:rPr lang="en-IN" sz="20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n-US" sz="2000" i="1">
                        <a:latin typeface="Cambria Math" panose="02040503050406030204" pitchFamily="18" charset="0"/>
                      </a:rPr>
                      <m:t>{3,7,−5,0,13}</m:t>
                    </m:r>
                  </m:oMath>
                </a14:m>
                <a:r>
                  <a:rPr lang="en-US" sz="20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IN" sz="2000" dirty="0">
                    <a:latin typeface="Calibri" panose="020F0502020204030204" pitchFamily="34" charset="0"/>
                    <a:ea typeface="Calibri" panose="020F0502020204030204" pitchFamily="34" charset="0"/>
                    <a:cs typeface="Calibri" panose="020F0502020204030204" pitchFamily="34" charset="0"/>
                  </a:rPr>
                  <a:t>(</a:t>
                </a:r>
                <a14:m>
                  <m:oMath xmlns:m="http://schemas.openxmlformats.org/officeDocument/2006/math">
                    <m:r>
                      <a:rPr lang="en-US" sz="2000" i="1">
                        <a:latin typeface="Cambria Math" panose="02040503050406030204" pitchFamily="18" charset="0"/>
                      </a:rPr>
                      <m:t>{0,</m:t>
                    </m:r>
                    <m:r>
                      <a:rPr lang="en-US" sz="2000" i="1">
                        <a:latin typeface="Cambria Math" panose="02040503050406030204" pitchFamily="18" charset="0"/>
                      </a:rPr>
                      <m:t>𝐵𝑙𝑢𝑒</m:t>
                    </m:r>
                    <m:r>
                      <a:rPr lang="en-US" sz="2000" i="1">
                        <a:latin typeface="Cambria Math" panose="02040503050406030204" pitchFamily="18" charset="0"/>
                      </a:rPr>
                      <m:t>}</m:t>
                    </m:r>
                  </m:oMath>
                </a14:m>
                <a:r>
                  <a:rPr lang="en-IN" sz="2000" dirty="0">
                    <a:latin typeface="Calibri" panose="020F0502020204030204" pitchFamily="34" charset="0"/>
                    <a:ea typeface="Calibri" panose="020F0502020204030204" pitchFamily="34" charset="0"/>
                    <a:cs typeface="Calibri" panose="020F0502020204030204" pitchFamily="34" charset="0"/>
                  </a:rPr>
                  <a:t>)’)</a:t>
                </a:r>
                <a:r>
                  <a:rPr lang="en-US" sz="20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IN" sz="2000" dirty="0">
                    <a:latin typeface="Calibri" panose="020F0502020204030204" pitchFamily="34" charset="0"/>
                    <a:ea typeface="Calibri" panose="020F0502020204030204" pitchFamily="34" charset="0"/>
                    <a:cs typeface="Calibri" panose="020F0502020204030204" pitchFamily="34" charset="0"/>
                  </a:rPr>
                  <a:t>(</a:t>
                </a:r>
                <a14:m>
                  <m:oMath xmlns:m="http://schemas.openxmlformats.org/officeDocument/2006/math">
                    <m:r>
                      <a:rPr lang="en-US" sz="2000" b="0" i="1" smtClean="0">
                        <a:latin typeface="Cambria Math" panose="02040503050406030204" pitchFamily="18" charset="0"/>
                      </a:rPr>
                      <m:t>{17,3</m:t>
                    </m:r>
                  </m:oMath>
                </a14:m>
                <a:r>
                  <a:rPr lang="en-IN" sz="2000" dirty="0">
                    <a:latin typeface="Calibri" panose="020F0502020204030204" pitchFamily="34" charset="0"/>
                    <a:ea typeface="Calibri" panose="020F0502020204030204" pitchFamily="34" charset="0"/>
                    <a:cs typeface="Calibri" panose="020F0502020204030204" pitchFamily="34" charset="0"/>
                  </a:rPr>
                  <a:t>,*})</a:t>
                </a:r>
              </a:p>
              <a:p>
                <a:r>
                  <a:rPr lang="en-IN" sz="2000" dirty="0">
                    <a:latin typeface="Calibri" panose="020F0502020204030204" pitchFamily="34" charset="0"/>
                    <a:ea typeface="Calibri" panose="020F0502020204030204" pitchFamily="34" charset="0"/>
                    <a:cs typeface="Calibri" panose="020F0502020204030204" pitchFamily="34" charset="0"/>
                  </a:rPr>
                  <a:t>=</a:t>
                </a:r>
                <a14:m>
                  <m:oMath xmlns:m="http://schemas.openxmlformats.org/officeDocument/2006/math">
                    <m:r>
                      <a:rPr lang="en-US" sz="2000" b="0" i="1" smtClean="0">
                        <a:latin typeface="Cambria Math" panose="02040503050406030204" pitchFamily="18" charset="0"/>
                      </a:rPr>
                      <m:t>{3,7,−5,0,13}</m:t>
                    </m:r>
                  </m:oMath>
                </a14:m>
                <a:r>
                  <a:rPr lang="en-IN" sz="20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n-US" sz="2000" i="1">
                        <a:latin typeface="Cambria Math" panose="02040503050406030204" pitchFamily="18" charset="0"/>
                      </a:rPr>
                      <m:t>{3,7,−5,0,13}</m:t>
                    </m:r>
                  </m:oMath>
                </a14:m>
                <a:r>
                  <a:rPr lang="en-US" sz="20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rPr>
                      <m:t>{</m:t>
                    </m:r>
                    <m:r>
                      <a:rPr lang="en-US" sz="2000" b="0" i="1" smtClean="0">
                        <a:latin typeface="Cambria Math" panose="02040503050406030204" pitchFamily="18" charset="0"/>
                      </a:rPr>
                      <m:t>3,7,−5,13</m:t>
                    </m:r>
                    <m:r>
                      <a:rPr lang="en-US" sz="2000" i="1" smtClean="0">
                        <a:latin typeface="Cambria Math" panose="02040503050406030204" pitchFamily="18" charset="0"/>
                      </a:rPr>
                      <m:t>,</m:t>
                    </m:r>
                    <m:r>
                      <a:rPr lang="en-US" sz="2000" b="0" i="1" smtClean="0">
                        <a:latin typeface="Cambria Math" panose="02040503050406030204" pitchFamily="18" charset="0"/>
                      </a:rPr>
                      <m:t>17,∗,</m:t>
                    </m:r>
                    <m:r>
                      <a:rPr lang="en-US" sz="2000" b="0" i="1" smtClean="0">
                        <a:latin typeface="Cambria Math" panose="02040503050406030204" pitchFamily="18" charset="0"/>
                      </a:rPr>
                      <m:t>𝑝𝑖𝑛𝑘</m:t>
                    </m:r>
                    <m:r>
                      <a:rPr lang="en-US" sz="2000" b="0" i="1" smtClean="0">
                        <a:latin typeface="Cambria Math" panose="02040503050406030204" pitchFamily="18" charset="0"/>
                      </a:rPr>
                      <m:t>}</m:t>
                    </m:r>
                  </m:oMath>
                </a14:m>
                <a:r>
                  <a:rPr lang="en-IN" sz="2000" dirty="0">
                    <a:latin typeface="Calibri" panose="020F0502020204030204" pitchFamily="34" charset="0"/>
                    <a:ea typeface="Calibri" panose="020F0502020204030204" pitchFamily="34" charset="0"/>
                    <a:cs typeface="Calibri" panose="020F0502020204030204" pitchFamily="34" charset="0"/>
                  </a:rPr>
                  <a:t>)</a:t>
                </a:r>
                <a:r>
                  <a:rPr lang="en-US" sz="20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IN" sz="2000" dirty="0">
                    <a:latin typeface="Calibri" panose="020F0502020204030204" pitchFamily="34" charset="0"/>
                    <a:ea typeface="Calibri" panose="020F0502020204030204" pitchFamily="34" charset="0"/>
                    <a:cs typeface="Calibri" panose="020F0502020204030204" pitchFamily="34" charset="0"/>
                  </a:rPr>
                  <a:t>(</a:t>
                </a:r>
                <a14:m>
                  <m:oMath xmlns:m="http://schemas.openxmlformats.org/officeDocument/2006/math">
                    <m:r>
                      <a:rPr lang="en-US" sz="2000" b="0" i="1" smtClean="0">
                        <a:latin typeface="Cambria Math" panose="02040503050406030204" pitchFamily="18" charset="0"/>
                      </a:rPr>
                      <m:t>{17,3</m:t>
                    </m:r>
                  </m:oMath>
                </a14:m>
                <a:r>
                  <a:rPr lang="en-IN" sz="2000" dirty="0">
                    <a:latin typeface="Calibri" panose="020F0502020204030204" pitchFamily="34" charset="0"/>
                    <a:ea typeface="Calibri" panose="020F0502020204030204" pitchFamily="34" charset="0"/>
                    <a:cs typeface="Calibri" panose="020F0502020204030204" pitchFamily="34" charset="0"/>
                  </a:rPr>
                  <a:t>,*})</a:t>
                </a:r>
              </a:p>
              <a:p>
                <a:r>
                  <a:rPr lang="en-IN" sz="2000" dirty="0">
                    <a:latin typeface="Calibri" panose="020F0502020204030204" pitchFamily="34" charset="0"/>
                    <a:ea typeface="Calibri" panose="020F0502020204030204" pitchFamily="34" charset="0"/>
                    <a:cs typeface="Calibri" panose="020F0502020204030204" pitchFamily="34" charset="0"/>
                  </a:rPr>
                  <a:t>=</a:t>
                </a:r>
                <a14:m>
                  <m:oMath xmlns:m="http://schemas.openxmlformats.org/officeDocument/2006/math">
                    <m:r>
                      <a:rPr lang="en-US" sz="2000" b="0" i="1" smtClean="0">
                        <a:latin typeface="Cambria Math" panose="02040503050406030204" pitchFamily="18" charset="0"/>
                      </a:rPr>
                      <m:t>{3,7,−5,0,13}</m:t>
                    </m:r>
                  </m:oMath>
                </a14:m>
                <a:r>
                  <a:rPr lang="en-IN" sz="20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n-US" sz="2000" i="1">
                        <a:latin typeface="Cambria Math" panose="02040503050406030204" pitchFamily="18" charset="0"/>
                      </a:rPr>
                      <m:t>{3,7,−5,13}</m:t>
                    </m:r>
                  </m:oMath>
                </a14:m>
                <a:r>
                  <a:rPr lang="en-US" sz="20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{17,3</m:t>
                    </m:r>
                  </m:oMath>
                </a14:m>
                <a:r>
                  <a:rPr lang="en-IN" sz="2000" dirty="0">
                    <a:latin typeface="Calibri" panose="020F0502020204030204" pitchFamily="34" charset="0"/>
                    <a:ea typeface="Calibri" panose="020F0502020204030204" pitchFamily="34" charset="0"/>
                    <a:cs typeface="Calibri" panose="020F0502020204030204" pitchFamily="34" charset="0"/>
                  </a:rPr>
                  <a:t>,*}) = {0} </a:t>
                </a:r>
                <a14:m>
                  <m:oMath xmlns:m="http://schemas.openxmlformats.org/officeDocument/2006/math">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{17,3</m:t>
                    </m:r>
                  </m:oMath>
                </a14:m>
                <a:r>
                  <a:rPr lang="en-IN" sz="2000" dirty="0">
                    <a:latin typeface="Calibri" panose="020F0502020204030204" pitchFamily="34" charset="0"/>
                    <a:ea typeface="Calibri" panose="020F0502020204030204" pitchFamily="34" charset="0"/>
                    <a:cs typeface="Calibri" panose="020F0502020204030204" pitchFamily="34" charset="0"/>
                  </a:rPr>
                  <a:t>,*} = </a:t>
                </a:r>
                <a:r>
                  <a:rPr lang="en-IN" sz="2000" dirty="0">
                    <a:solidFill>
                      <a:srgbClr val="00B050"/>
                    </a:solidFill>
                    <a:latin typeface="Calibri" panose="020F0502020204030204" pitchFamily="34" charset="0"/>
                    <a:ea typeface="Calibri" panose="020F0502020204030204" pitchFamily="34" charset="0"/>
                    <a:cs typeface="Calibri" panose="020F0502020204030204" pitchFamily="34" charset="0"/>
                  </a:rPr>
                  <a:t>{0,3,17,*}</a:t>
                </a: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 name="TextBox 5">
                <a:extLst>
                  <a:ext uri="{FF2B5EF4-FFF2-40B4-BE49-F238E27FC236}">
                    <a16:creationId xmlns:a16="http://schemas.microsoft.com/office/drawing/2014/main" id="{2D11DF3D-C836-5D3B-7BEE-A02452B1DB5E}"/>
                  </a:ext>
                </a:extLst>
              </p:cNvPr>
              <p:cNvSpPr txBox="1">
                <a:spLocks noRot="1" noChangeAspect="1" noMove="1" noResize="1" noEditPoints="1" noAdjustHandles="1" noChangeArrowheads="1" noChangeShapeType="1" noTextEdit="1"/>
              </p:cNvSpPr>
              <p:nvPr/>
            </p:nvSpPr>
            <p:spPr>
              <a:xfrm>
                <a:off x="1735494" y="2654686"/>
                <a:ext cx="9651030" cy="2769989"/>
              </a:xfrm>
              <a:prstGeom prst="rect">
                <a:avLst/>
              </a:prstGeom>
              <a:blipFill>
                <a:blip r:embed="rId5"/>
                <a:stretch>
                  <a:fillRect l="-1642" t="-2857"/>
                </a:stretch>
              </a:blipFill>
            </p:spPr>
            <p:txBody>
              <a:bodyPr/>
              <a:lstStyle/>
              <a:p>
                <a:r>
                  <a:rPr lang="en-IN">
                    <a:noFill/>
                  </a:rPr>
                  <a:t> </a:t>
                </a:r>
              </a:p>
            </p:txBody>
          </p:sp>
        </mc:Fallback>
      </mc:AlternateContent>
    </p:spTree>
    <p:extLst>
      <p:ext uri="{BB962C8B-B14F-4D97-AF65-F5344CB8AC3E}">
        <p14:creationId xmlns:p14="http://schemas.microsoft.com/office/powerpoint/2010/main" val="148847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13EB7C-EF60-F04D-D6DE-188C4F6AB2BF}"/>
              </a:ext>
            </a:extLst>
          </p:cNvPr>
          <p:cNvSpPr txBox="1"/>
          <p:nvPr/>
        </p:nvSpPr>
        <p:spPr>
          <a:xfrm>
            <a:off x="3303427" y="222906"/>
            <a:ext cx="3761927" cy="523220"/>
          </a:xfrm>
          <a:prstGeom prst="rect">
            <a:avLst/>
          </a:prstGeom>
          <a:noFill/>
        </p:spPr>
        <p:txBody>
          <a:bodyPr wrap="non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Experimental Probability</a:t>
            </a:r>
          </a:p>
        </p:txBody>
      </p:sp>
      <p:pic>
        <p:nvPicPr>
          <p:cNvPr id="3" name="Picture 2" descr="A close up of a logo&#10;&#10;Description automatically generated">
            <a:extLst>
              <a:ext uri="{FF2B5EF4-FFF2-40B4-BE49-F238E27FC236}">
                <a16:creationId xmlns:a16="http://schemas.microsoft.com/office/drawing/2014/main" id="{7EB9E439-3278-5675-5194-F83AC7E8AA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5400" y="1879895"/>
            <a:ext cx="1286615" cy="1286615"/>
          </a:xfrm>
          <a:prstGeom prst="rect">
            <a:avLst/>
          </a:prstGeom>
        </p:spPr>
      </p:pic>
      <p:pic>
        <p:nvPicPr>
          <p:cNvPr id="4" name="Picture 3" descr="A close up of a device&#10;&#10;Description automatically generated">
            <a:extLst>
              <a:ext uri="{FF2B5EF4-FFF2-40B4-BE49-F238E27FC236}">
                <a16:creationId xmlns:a16="http://schemas.microsoft.com/office/drawing/2014/main" id="{C66675E7-5835-E3FD-2C50-3C25EE77C7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1624" y="3166510"/>
            <a:ext cx="1620461" cy="1620461"/>
          </a:xfrm>
          <a:prstGeom prst="rect">
            <a:avLst/>
          </a:prstGeom>
        </p:spPr>
      </p:pic>
      <p:cxnSp>
        <p:nvCxnSpPr>
          <p:cNvPr id="5" name="Straight Connector 4">
            <a:extLst>
              <a:ext uri="{FF2B5EF4-FFF2-40B4-BE49-F238E27FC236}">
                <a16:creationId xmlns:a16="http://schemas.microsoft.com/office/drawing/2014/main" id="{3CC4E3DC-A077-2853-EC96-70C12223A45D}"/>
              </a:ext>
            </a:extLst>
          </p:cNvPr>
          <p:cNvCxnSpPr>
            <a:cxnSpLocks/>
          </p:cNvCxnSpPr>
          <p:nvPr/>
        </p:nvCxnSpPr>
        <p:spPr>
          <a:xfrm>
            <a:off x="6096000" y="1556792"/>
            <a:ext cx="0" cy="3240360"/>
          </a:xfrm>
          <a:prstGeom prst="line">
            <a:avLst/>
          </a:prstGeom>
          <a:ln/>
        </p:spPr>
        <p:style>
          <a:lnRef idx="3">
            <a:schemeClr val="accent3"/>
          </a:lnRef>
          <a:fillRef idx="0">
            <a:schemeClr val="accent3"/>
          </a:fillRef>
          <a:effectRef idx="2">
            <a:schemeClr val="accent3"/>
          </a:effectRef>
          <a:fontRef idx="minor">
            <a:schemeClr val="tx1"/>
          </a:fontRef>
        </p:style>
      </p:cxnSp>
      <p:sp>
        <p:nvSpPr>
          <p:cNvPr id="6" name="TextBox 5">
            <a:extLst>
              <a:ext uri="{FF2B5EF4-FFF2-40B4-BE49-F238E27FC236}">
                <a16:creationId xmlns:a16="http://schemas.microsoft.com/office/drawing/2014/main" id="{35C6DD56-0E93-2E4E-9581-703DFEA796AA}"/>
              </a:ext>
            </a:extLst>
          </p:cNvPr>
          <p:cNvSpPr txBox="1"/>
          <p:nvPr/>
        </p:nvSpPr>
        <p:spPr>
          <a:xfrm>
            <a:off x="1753539" y="1052736"/>
            <a:ext cx="2351606" cy="369332"/>
          </a:xfrm>
          <a:prstGeom prst="rect">
            <a:avLst/>
          </a:prstGeom>
          <a:noFill/>
        </p:spPr>
        <p:txBody>
          <a:bodyPr wrap="non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Theoretical Probability</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15E7346-84A8-8446-5D36-960C817FFC52}"/>
              </a:ext>
            </a:extLst>
          </p:cNvPr>
          <p:cNvSpPr txBox="1"/>
          <p:nvPr/>
        </p:nvSpPr>
        <p:spPr>
          <a:xfrm>
            <a:off x="7464152" y="1052736"/>
            <a:ext cx="2548326" cy="369332"/>
          </a:xfrm>
          <a:prstGeom prst="rect">
            <a:avLst/>
          </a:prstGeom>
          <a:noFill/>
        </p:spPr>
        <p:txBody>
          <a:bodyPr wrap="non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Experimental Probability</a:t>
            </a:r>
            <a:endParaRPr lang="en-IN" b="1" dirty="0">
              <a:latin typeface="Calibri" panose="020F0502020204030204" pitchFamily="34" charset="0"/>
              <a:ea typeface="Calibri" panose="020F0502020204030204" pitchFamily="34" charset="0"/>
              <a:cs typeface="Calibri" panose="020F0502020204030204" pitchFamily="34" charset="0"/>
            </a:endParaRPr>
          </a:p>
        </p:txBody>
      </p:sp>
      <p:grpSp>
        <p:nvGrpSpPr>
          <p:cNvPr id="8" name="Group 7">
            <a:extLst>
              <a:ext uri="{FF2B5EF4-FFF2-40B4-BE49-F238E27FC236}">
                <a16:creationId xmlns:a16="http://schemas.microsoft.com/office/drawing/2014/main" id="{F851F9C9-051C-94B4-096B-3497186F84A8}"/>
              </a:ext>
            </a:extLst>
          </p:cNvPr>
          <p:cNvGrpSpPr/>
          <p:nvPr/>
        </p:nvGrpSpPr>
        <p:grpSpPr>
          <a:xfrm>
            <a:off x="7104111" y="1761075"/>
            <a:ext cx="4176459" cy="2592288"/>
            <a:chOff x="7104112" y="1761075"/>
            <a:chExt cx="3600400" cy="2592288"/>
          </a:xfrm>
        </p:grpSpPr>
        <p:cxnSp>
          <p:nvCxnSpPr>
            <p:cNvPr id="9" name="Straight Connector 8">
              <a:extLst>
                <a:ext uri="{FF2B5EF4-FFF2-40B4-BE49-F238E27FC236}">
                  <a16:creationId xmlns:a16="http://schemas.microsoft.com/office/drawing/2014/main" id="{4DE1237F-1C07-0F2C-71A2-707A1AC6930E}"/>
                </a:ext>
              </a:extLst>
            </p:cNvPr>
            <p:cNvCxnSpPr>
              <a:cxnSpLocks/>
            </p:cNvCxnSpPr>
            <p:nvPr/>
          </p:nvCxnSpPr>
          <p:spPr>
            <a:xfrm>
              <a:off x="7104112" y="1761075"/>
              <a:ext cx="0" cy="25922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65A423B-A8CC-EE71-57A4-AD446143010B}"/>
                </a:ext>
              </a:extLst>
            </p:cNvPr>
            <p:cNvCxnSpPr>
              <a:cxnSpLocks/>
            </p:cNvCxnSpPr>
            <p:nvPr/>
          </p:nvCxnSpPr>
          <p:spPr>
            <a:xfrm>
              <a:off x="7104112" y="4353363"/>
              <a:ext cx="3600400" cy="0"/>
            </a:xfrm>
            <a:prstGeom prst="line">
              <a:avLst/>
            </a:prstGeom>
            <a:ln w="38100"/>
          </p:spPr>
          <p:style>
            <a:lnRef idx="1">
              <a:schemeClr val="accent1"/>
            </a:lnRef>
            <a:fillRef idx="0">
              <a:schemeClr val="accent1"/>
            </a:fillRef>
            <a:effectRef idx="0">
              <a:schemeClr val="accent1"/>
            </a:effectRef>
            <a:fontRef idx="minor">
              <a:schemeClr val="tx1"/>
            </a:fontRef>
          </p:style>
        </p:cxnSp>
      </p:grpSp>
      <p:cxnSp>
        <p:nvCxnSpPr>
          <p:cNvPr id="21" name="Straight Connector 20">
            <a:extLst>
              <a:ext uri="{FF2B5EF4-FFF2-40B4-BE49-F238E27FC236}">
                <a16:creationId xmlns:a16="http://schemas.microsoft.com/office/drawing/2014/main" id="{D554F145-7135-3A49-2527-8810CA396892}"/>
              </a:ext>
            </a:extLst>
          </p:cNvPr>
          <p:cNvCxnSpPr>
            <a:cxnSpLocks/>
          </p:cNvCxnSpPr>
          <p:nvPr/>
        </p:nvCxnSpPr>
        <p:spPr>
          <a:xfrm>
            <a:off x="6794371" y="3423995"/>
            <a:ext cx="30974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8311779-440F-0C7F-1661-2A5CC8C2944A}"/>
              </a:ext>
            </a:extLst>
          </p:cNvPr>
          <p:cNvCxnSpPr>
            <a:cxnSpLocks/>
          </p:cNvCxnSpPr>
          <p:nvPr/>
        </p:nvCxnSpPr>
        <p:spPr>
          <a:xfrm>
            <a:off x="6799495" y="2460239"/>
            <a:ext cx="30974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F33B7E1A-C898-9061-2272-FA648F47A6A7}"/>
              </a:ext>
            </a:extLst>
          </p:cNvPr>
          <p:cNvPicPr>
            <a:picLocks noChangeAspect="1"/>
          </p:cNvPicPr>
          <p:nvPr/>
        </p:nvPicPr>
        <p:blipFill>
          <a:blip r:embed="rId4"/>
          <a:stretch>
            <a:fillRect/>
          </a:stretch>
        </p:blipFill>
        <p:spPr>
          <a:xfrm>
            <a:off x="6397692" y="1698477"/>
            <a:ext cx="4743057" cy="3357099"/>
          </a:xfrm>
          <a:prstGeom prst="rect">
            <a:avLst/>
          </a:prstGeom>
        </p:spPr>
      </p:pic>
    </p:spTree>
    <p:extLst>
      <p:ext uri="{BB962C8B-B14F-4D97-AF65-F5344CB8AC3E}">
        <p14:creationId xmlns:p14="http://schemas.microsoft.com/office/powerpoint/2010/main" val="3216520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A1A9A4-C6D2-80E1-6DCF-AFB7A9079571}"/>
              </a:ext>
            </a:extLst>
          </p:cNvPr>
          <p:cNvSpPr txBox="1"/>
          <p:nvPr/>
        </p:nvSpPr>
        <p:spPr>
          <a:xfrm>
            <a:off x="4211621" y="295780"/>
            <a:ext cx="3874779" cy="523220"/>
          </a:xfrm>
          <a:prstGeom prst="rect">
            <a:avLst/>
          </a:prstGeom>
          <a:noFill/>
        </p:spPr>
        <p:txBody>
          <a:bodyPr wrap="non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Experimental Probability</a:t>
            </a:r>
          </a:p>
        </p:txBody>
      </p:sp>
      <p:sp>
        <p:nvSpPr>
          <p:cNvPr id="3" name="Oval 2">
            <a:extLst>
              <a:ext uri="{FF2B5EF4-FFF2-40B4-BE49-F238E27FC236}">
                <a16:creationId xmlns:a16="http://schemas.microsoft.com/office/drawing/2014/main" id="{D6672E3C-D0B8-0805-E5B6-40C4DBAA366D}"/>
              </a:ext>
            </a:extLst>
          </p:cNvPr>
          <p:cNvSpPr/>
          <p:nvPr/>
        </p:nvSpPr>
        <p:spPr>
          <a:xfrm>
            <a:off x="1199456" y="2132856"/>
            <a:ext cx="914400" cy="9144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4" name="Oval 3">
            <a:extLst>
              <a:ext uri="{FF2B5EF4-FFF2-40B4-BE49-F238E27FC236}">
                <a16:creationId xmlns:a16="http://schemas.microsoft.com/office/drawing/2014/main" id="{A225C50D-B53A-E7E7-48FF-DF3538929731}"/>
              </a:ext>
            </a:extLst>
          </p:cNvPr>
          <p:cNvSpPr/>
          <p:nvPr/>
        </p:nvSpPr>
        <p:spPr>
          <a:xfrm>
            <a:off x="1296339" y="2708920"/>
            <a:ext cx="914400" cy="914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0C389496-9536-D594-7956-0BC8E8B3DACC}"/>
              </a:ext>
            </a:extLst>
          </p:cNvPr>
          <p:cNvSpPr txBox="1"/>
          <p:nvPr/>
        </p:nvSpPr>
        <p:spPr>
          <a:xfrm>
            <a:off x="623392" y="980728"/>
            <a:ext cx="10398296" cy="369332"/>
          </a:xfrm>
          <a:prstGeom prst="rect">
            <a:avLst/>
          </a:prstGeom>
          <a:noFill/>
        </p:spPr>
        <p:txBody>
          <a:bodyPr wrap="non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What is the probability of getting red marble if there are 50 green marbles and 50 red marbles in the bucket?</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4DDDA56E-02DF-13A6-5B93-AA66509297E8}"/>
              </a:ext>
            </a:extLst>
          </p:cNvPr>
          <p:cNvSpPr txBox="1"/>
          <p:nvPr/>
        </p:nvSpPr>
        <p:spPr>
          <a:xfrm>
            <a:off x="3935760" y="2405390"/>
            <a:ext cx="3384376" cy="369332"/>
          </a:xfrm>
          <a:prstGeom prst="rect">
            <a:avLst/>
          </a:prstGeom>
          <a:noFill/>
        </p:spPr>
        <p:txBody>
          <a:bodyPr wrap="square" rtlCol="0">
            <a:spAutoFit/>
          </a:bodyPr>
          <a:lstStyle/>
          <a:p>
            <a:r>
              <a:rPr lang="en-US" dirty="0">
                <a:solidFill>
                  <a:srgbClr val="00B050"/>
                </a:solidFill>
                <a:latin typeface="Calibri" panose="020F0502020204030204" pitchFamily="34" charset="0"/>
                <a:ea typeface="Calibri" panose="020F0502020204030204" pitchFamily="34" charset="0"/>
                <a:cs typeface="Calibri" panose="020F0502020204030204" pitchFamily="34" charset="0"/>
              </a:rPr>
              <a:t>Ans: 1/2</a:t>
            </a:r>
            <a:endParaRPr lang="en-IN" dirty="0">
              <a:solidFill>
                <a:srgbClr val="00B05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1360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EDA47C-2B2C-25FF-CE7E-2BFE328A0BD6}"/>
              </a:ext>
            </a:extLst>
          </p:cNvPr>
          <p:cNvSpPr txBox="1"/>
          <p:nvPr/>
        </p:nvSpPr>
        <p:spPr>
          <a:xfrm>
            <a:off x="3315882" y="325962"/>
            <a:ext cx="6239978" cy="523220"/>
          </a:xfrm>
          <a:prstGeom prst="rect">
            <a:avLst/>
          </a:prstGeom>
          <a:noFill/>
        </p:spPr>
        <p:txBody>
          <a:bodyPr wrap="non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Statistical Significance of the Experiment</a:t>
            </a:r>
          </a:p>
        </p:txBody>
      </p:sp>
      <p:sp>
        <p:nvSpPr>
          <p:cNvPr id="3" name="TextBox 2">
            <a:extLst>
              <a:ext uri="{FF2B5EF4-FFF2-40B4-BE49-F238E27FC236}">
                <a16:creationId xmlns:a16="http://schemas.microsoft.com/office/drawing/2014/main" id="{C57ABDD2-B626-1F83-D35C-EA12202CD1D1}"/>
              </a:ext>
            </a:extLst>
          </p:cNvPr>
          <p:cNvSpPr txBox="1"/>
          <p:nvPr/>
        </p:nvSpPr>
        <p:spPr>
          <a:xfrm>
            <a:off x="623393" y="1166842"/>
            <a:ext cx="10927906" cy="4524315"/>
          </a:xfrm>
          <a:prstGeom prst="rect">
            <a:avLst/>
          </a:prstGeom>
          <a:noFill/>
        </p:spPr>
        <p:txBody>
          <a:bodyPr wrap="square" rtlCol="0">
            <a:sp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In an experiment aimed at studying the effect of advertising on eating behavior in children, a group of 500 children</a:t>
            </a:r>
          </a:p>
          <a:p>
            <a:pPr algn="just"/>
            <a:r>
              <a:rPr lang="en-US" dirty="0">
                <a:latin typeface="Calibri" panose="020F0502020204030204" pitchFamily="34" charset="0"/>
                <a:ea typeface="Calibri" panose="020F0502020204030204" pitchFamily="34" charset="0"/>
                <a:cs typeface="Calibri" panose="020F0502020204030204" pitchFamily="34" charset="0"/>
              </a:rPr>
              <a:t>6 to 12 years old, were randomly assigned to two different groups. After randomization, each child was asked to watch</a:t>
            </a:r>
          </a:p>
          <a:p>
            <a:pPr algn="just"/>
            <a:r>
              <a:rPr lang="en-US" dirty="0">
                <a:latin typeface="Calibri" panose="020F0502020204030204" pitchFamily="34" charset="0"/>
                <a:ea typeface="Calibri" panose="020F0502020204030204" pitchFamily="34" charset="0"/>
                <a:cs typeface="Calibri" panose="020F0502020204030204" pitchFamily="34" charset="0"/>
              </a:rPr>
              <a:t>a cartoon in a private room, containing a large bowl of popcorn. The cartoon included 2 commercial breaks. </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The first group watched food commercials, while the second group watched non-food commercials. Once the child</a:t>
            </a:r>
          </a:p>
          <a:p>
            <a:pPr algn="just"/>
            <a:r>
              <a:rPr lang="en-US" dirty="0">
                <a:latin typeface="Calibri" panose="020F0502020204030204" pitchFamily="34" charset="0"/>
                <a:ea typeface="Calibri" panose="020F0502020204030204" pitchFamily="34" charset="0"/>
                <a:cs typeface="Calibri" panose="020F0502020204030204" pitchFamily="34" charset="0"/>
              </a:rPr>
              <a:t>finished watching the cartoon, the conductors of the experiment weighed the crackers bowl to measure how many</a:t>
            </a:r>
          </a:p>
          <a:p>
            <a:pPr algn="just"/>
            <a:r>
              <a:rPr lang="en-US" dirty="0">
                <a:latin typeface="Calibri" panose="020F0502020204030204" pitchFamily="34" charset="0"/>
                <a:ea typeface="Calibri" panose="020F0502020204030204" pitchFamily="34" charset="0"/>
                <a:cs typeface="Calibri" panose="020F0502020204030204" pitchFamily="34" charset="0"/>
              </a:rPr>
              <a:t>grams of popcorn the child ate. They found that the mean amount of popcorn eaten by the children who watched</a:t>
            </a:r>
          </a:p>
          <a:p>
            <a:pPr algn="just"/>
            <a:r>
              <a:rPr lang="en-US" dirty="0">
                <a:latin typeface="Calibri" panose="020F0502020204030204" pitchFamily="34" charset="0"/>
                <a:ea typeface="Calibri" panose="020F0502020204030204" pitchFamily="34" charset="0"/>
                <a:cs typeface="Calibri" panose="020F0502020204030204" pitchFamily="34" charset="0"/>
              </a:rPr>
              <a:t>food commercials are 5 grams greater than the mean amount of crackers eaten by the children who watched non-food </a:t>
            </a:r>
          </a:p>
          <a:p>
            <a:pPr algn="just"/>
            <a:r>
              <a:rPr lang="en-US" dirty="0">
                <a:latin typeface="Calibri" panose="020F0502020204030204" pitchFamily="34" charset="0"/>
                <a:ea typeface="Calibri" panose="020F0502020204030204" pitchFamily="34" charset="0"/>
                <a:cs typeface="Calibri" panose="020F0502020204030204" pitchFamily="34" charset="0"/>
              </a:rPr>
              <a:t>commercials.</a:t>
            </a:r>
          </a:p>
          <a:p>
            <a:pPr algn="just"/>
            <a:endParaRPr lang="en-IN" dirty="0">
              <a:latin typeface="Calibri" panose="020F0502020204030204" pitchFamily="34" charset="0"/>
              <a:ea typeface="Calibri" panose="020F0502020204030204" pitchFamily="34" charset="0"/>
              <a:cs typeface="Calibri" panose="020F0502020204030204" pitchFamily="34" charset="0"/>
            </a:endParaRPr>
          </a:p>
          <a:p>
            <a:pPr algn="just"/>
            <a:r>
              <a:rPr lang="en-IN" dirty="0">
                <a:latin typeface="Calibri" panose="020F0502020204030204" pitchFamily="34" charset="0"/>
                <a:ea typeface="Calibri" panose="020F0502020204030204" pitchFamily="34" charset="0"/>
                <a:cs typeface="Calibri" panose="020F0502020204030204" pitchFamily="34" charset="0"/>
              </a:rPr>
              <a:t>They re-randomized the results into two new groups and measured the difference between the means of the new</a:t>
            </a:r>
          </a:p>
          <a:p>
            <a:pPr algn="just"/>
            <a:r>
              <a:rPr lang="en-IN" dirty="0">
                <a:latin typeface="Calibri" panose="020F0502020204030204" pitchFamily="34" charset="0"/>
                <a:ea typeface="Calibri" panose="020F0502020204030204" pitchFamily="34" charset="0"/>
                <a:cs typeface="Calibri" panose="020F0502020204030204" pitchFamily="34" charset="0"/>
              </a:rPr>
              <a:t>groups. They repeated this 55 times and plotted the resulting differences as shown in the image. </a:t>
            </a:r>
          </a:p>
          <a:p>
            <a:pPr algn="just"/>
            <a:endParaRPr lang="en-IN" dirty="0">
              <a:latin typeface="Calibri" panose="020F0502020204030204" pitchFamily="34" charset="0"/>
              <a:ea typeface="Calibri" panose="020F0502020204030204" pitchFamily="34" charset="0"/>
              <a:cs typeface="Calibri" panose="020F0502020204030204" pitchFamily="34" charset="0"/>
            </a:endParaRPr>
          </a:p>
          <a:p>
            <a:pPr algn="just"/>
            <a:r>
              <a:rPr lang="en-IN" b="1" dirty="0">
                <a:latin typeface="Calibri" panose="020F0502020204030204" pitchFamily="34" charset="0"/>
                <a:ea typeface="Calibri" panose="020F0502020204030204" pitchFamily="34" charset="0"/>
                <a:cs typeface="Calibri" panose="020F0502020204030204" pitchFamily="34" charset="0"/>
              </a:rPr>
              <a:t>According to the multiple experiments, is the result of the experiment significant?</a:t>
            </a:r>
          </a:p>
        </p:txBody>
      </p:sp>
    </p:spTree>
    <p:extLst>
      <p:ext uri="{BB962C8B-B14F-4D97-AF65-F5344CB8AC3E}">
        <p14:creationId xmlns:p14="http://schemas.microsoft.com/office/powerpoint/2010/main" val="1289348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8C3623C-B071-6DFD-669A-8ACEA04D1570}"/>
              </a:ext>
            </a:extLst>
          </p:cNvPr>
          <p:cNvGrpSpPr/>
          <p:nvPr/>
        </p:nvGrpSpPr>
        <p:grpSpPr>
          <a:xfrm>
            <a:off x="551384" y="1772816"/>
            <a:ext cx="11305256" cy="4609049"/>
            <a:chOff x="479376" y="320820"/>
            <a:chExt cx="11305256" cy="6418551"/>
          </a:xfrm>
          <a:solidFill>
            <a:schemeClr val="accent3">
              <a:lumMod val="60000"/>
              <a:lumOff val="40000"/>
            </a:schemeClr>
          </a:solidFill>
        </p:grpSpPr>
        <p:grpSp>
          <p:nvGrpSpPr>
            <p:cNvPr id="3" name="Group 2">
              <a:extLst>
                <a:ext uri="{FF2B5EF4-FFF2-40B4-BE49-F238E27FC236}">
                  <a16:creationId xmlns:a16="http://schemas.microsoft.com/office/drawing/2014/main" id="{20CDC0D1-87C9-5F36-2A8D-D5A58A95F05C}"/>
                </a:ext>
              </a:extLst>
            </p:cNvPr>
            <p:cNvGrpSpPr/>
            <p:nvPr/>
          </p:nvGrpSpPr>
          <p:grpSpPr>
            <a:xfrm>
              <a:off x="479376" y="5888124"/>
              <a:ext cx="11305256" cy="851247"/>
              <a:chOff x="479376" y="5888124"/>
              <a:chExt cx="11305256" cy="851247"/>
            </a:xfrm>
            <a:grpFill/>
          </p:grpSpPr>
          <p:cxnSp>
            <p:nvCxnSpPr>
              <p:cNvPr id="59" name="Straight Connector 58">
                <a:extLst>
                  <a:ext uri="{FF2B5EF4-FFF2-40B4-BE49-F238E27FC236}">
                    <a16:creationId xmlns:a16="http://schemas.microsoft.com/office/drawing/2014/main" id="{B3A7CA9D-CE7A-B5A3-4F3E-B0443EB4802B}"/>
                  </a:ext>
                </a:extLst>
              </p:cNvPr>
              <p:cNvCxnSpPr>
                <a:cxnSpLocks/>
              </p:cNvCxnSpPr>
              <p:nvPr/>
            </p:nvCxnSpPr>
            <p:spPr>
              <a:xfrm>
                <a:off x="479376" y="6021288"/>
                <a:ext cx="11233248" cy="0"/>
              </a:xfrm>
              <a:prstGeom prst="line">
                <a:avLst/>
              </a:prstGeom>
              <a:grpFill/>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D2973C8-4B0C-0C51-9D55-402A7DE7EEF1}"/>
                  </a:ext>
                </a:extLst>
              </p:cNvPr>
              <p:cNvCxnSpPr>
                <a:cxnSpLocks/>
              </p:cNvCxnSpPr>
              <p:nvPr/>
            </p:nvCxnSpPr>
            <p:spPr>
              <a:xfrm>
                <a:off x="911424" y="5888124"/>
                <a:ext cx="0" cy="266328"/>
              </a:xfrm>
              <a:prstGeom prst="line">
                <a:avLst/>
              </a:prstGeom>
              <a:grpFill/>
              <a:ln w="381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FE039F2-1B86-78BE-58E3-6D7B9EF46E00}"/>
                  </a:ext>
                </a:extLst>
              </p:cNvPr>
              <p:cNvCxnSpPr>
                <a:cxnSpLocks/>
              </p:cNvCxnSpPr>
              <p:nvPr/>
            </p:nvCxnSpPr>
            <p:spPr>
              <a:xfrm>
                <a:off x="6168008" y="5888124"/>
                <a:ext cx="0" cy="266328"/>
              </a:xfrm>
              <a:prstGeom prst="line">
                <a:avLst/>
              </a:prstGeom>
              <a:grpFill/>
              <a:ln w="381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C355CAB-B9DE-79DA-6C65-15B5812C268E}"/>
                  </a:ext>
                </a:extLst>
              </p:cNvPr>
              <p:cNvCxnSpPr>
                <a:cxnSpLocks/>
              </p:cNvCxnSpPr>
              <p:nvPr/>
            </p:nvCxnSpPr>
            <p:spPr>
              <a:xfrm>
                <a:off x="11496600" y="5889612"/>
                <a:ext cx="0" cy="266328"/>
              </a:xfrm>
              <a:prstGeom prst="line">
                <a:avLst/>
              </a:prstGeom>
              <a:grpFill/>
              <a:ln w="381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6C85737-3C6C-4F4B-5B98-3C69E6730111}"/>
                  </a:ext>
                </a:extLst>
              </p:cNvPr>
              <p:cNvCxnSpPr>
                <a:cxnSpLocks/>
              </p:cNvCxnSpPr>
              <p:nvPr/>
            </p:nvCxnSpPr>
            <p:spPr>
              <a:xfrm>
                <a:off x="5087888" y="5888124"/>
                <a:ext cx="0" cy="266328"/>
              </a:xfrm>
              <a:prstGeom prst="line">
                <a:avLst/>
              </a:prstGeom>
              <a:grpFill/>
              <a:ln w="381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E25351F-607D-0296-AF6A-588611FE5697}"/>
                  </a:ext>
                </a:extLst>
              </p:cNvPr>
              <p:cNvCxnSpPr>
                <a:cxnSpLocks/>
              </p:cNvCxnSpPr>
              <p:nvPr/>
            </p:nvCxnSpPr>
            <p:spPr>
              <a:xfrm>
                <a:off x="4007768" y="5888124"/>
                <a:ext cx="0" cy="266328"/>
              </a:xfrm>
              <a:prstGeom prst="line">
                <a:avLst/>
              </a:prstGeom>
              <a:grpFill/>
              <a:ln w="381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275B84B-5898-A6F7-D6A3-DC8C954EB331}"/>
                  </a:ext>
                </a:extLst>
              </p:cNvPr>
              <p:cNvCxnSpPr>
                <a:cxnSpLocks/>
              </p:cNvCxnSpPr>
              <p:nvPr/>
            </p:nvCxnSpPr>
            <p:spPr>
              <a:xfrm>
                <a:off x="2999656" y="5888124"/>
                <a:ext cx="0" cy="266328"/>
              </a:xfrm>
              <a:prstGeom prst="line">
                <a:avLst/>
              </a:prstGeom>
              <a:grpFill/>
              <a:ln w="381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3018FB54-8BAA-3AE0-3273-6054E8F6738D}"/>
                  </a:ext>
                </a:extLst>
              </p:cNvPr>
              <p:cNvCxnSpPr>
                <a:cxnSpLocks/>
              </p:cNvCxnSpPr>
              <p:nvPr/>
            </p:nvCxnSpPr>
            <p:spPr>
              <a:xfrm>
                <a:off x="1919536" y="5888124"/>
                <a:ext cx="0" cy="266328"/>
              </a:xfrm>
              <a:prstGeom prst="line">
                <a:avLst/>
              </a:prstGeom>
              <a:grpFill/>
              <a:ln w="381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D4591A4-54C4-F916-7EBB-89B32454D9F3}"/>
                  </a:ext>
                </a:extLst>
              </p:cNvPr>
              <p:cNvCxnSpPr>
                <a:cxnSpLocks/>
              </p:cNvCxnSpPr>
              <p:nvPr/>
            </p:nvCxnSpPr>
            <p:spPr>
              <a:xfrm>
                <a:off x="7248128" y="5888124"/>
                <a:ext cx="0" cy="266328"/>
              </a:xfrm>
              <a:prstGeom prst="line">
                <a:avLst/>
              </a:prstGeom>
              <a:grpFill/>
              <a:ln w="381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6F99CCE-41E7-A575-32DA-D5F404CB9C23}"/>
                  </a:ext>
                </a:extLst>
              </p:cNvPr>
              <p:cNvCxnSpPr>
                <a:cxnSpLocks/>
              </p:cNvCxnSpPr>
              <p:nvPr/>
            </p:nvCxnSpPr>
            <p:spPr>
              <a:xfrm>
                <a:off x="8256240" y="5888124"/>
                <a:ext cx="0" cy="266328"/>
              </a:xfrm>
              <a:prstGeom prst="line">
                <a:avLst/>
              </a:prstGeom>
              <a:grpFill/>
              <a:ln w="381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768386F-D835-D4E2-554D-251FD8FEAD96}"/>
                  </a:ext>
                </a:extLst>
              </p:cNvPr>
              <p:cNvCxnSpPr>
                <a:cxnSpLocks/>
              </p:cNvCxnSpPr>
              <p:nvPr/>
            </p:nvCxnSpPr>
            <p:spPr>
              <a:xfrm>
                <a:off x="9408368" y="5888124"/>
                <a:ext cx="0" cy="266328"/>
              </a:xfrm>
              <a:prstGeom prst="line">
                <a:avLst/>
              </a:prstGeom>
              <a:grpFill/>
              <a:ln w="381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B98935E-9928-30EA-025B-F2F9830FB3B3}"/>
                  </a:ext>
                </a:extLst>
              </p:cNvPr>
              <p:cNvCxnSpPr>
                <a:cxnSpLocks/>
              </p:cNvCxnSpPr>
              <p:nvPr/>
            </p:nvCxnSpPr>
            <p:spPr>
              <a:xfrm>
                <a:off x="10488488" y="5888124"/>
                <a:ext cx="0" cy="266328"/>
              </a:xfrm>
              <a:prstGeom prst="line">
                <a:avLst/>
              </a:prstGeom>
              <a:grpFill/>
              <a:ln w="38100"/>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C0517B46-978C-082C-5C26-74896A8C1444}"/>
                  </a:ext>
                </a:extLst>
              </p:cNvPr>
              <p:cNvSpPr txBox="1"/>
              <p:nvPr/>
            </p:nvSpPr>
            <p:spPr>
              <a:xfrm>
                <a:off x="623394" y="6225040"/>
                <a:ext cx="11161238" cy="514331"/>
              </a:xfrm>
              <a:prstGeom prst="rect">
                <a:avLst/>
              </a:prstGeom>
              <a:grp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-5                 -4                  -3                -2                -1                  0                   1                 2                   3                   4                 5            </a:t>
                </a:r>
                <a:endParaRPr lang="en-IN" dirty="0">
                  <a:latin typeface="Calibri" panose="020F0502020204030204" pitchFamily="34" charset="0"/>
                  <a:ea typeface="Calibri" panose="020F0502020204030204" pitchFamily="34" charset="0"/>
                  <a:cs typeface="Calibri" panose="020F0502020204030204" pitchFamily="34" charset="0"/>
                </a:endParaRPr>
              </a:p>
            </p:txBody>
          </p:sp>
        </p:grpSp>
        <p:sp>
          <p:nvSpPr>
            <p:cNvPr id="4" name="Oval 3">
              <a:extLst>
                <a:ext uri="{FF2B5EF4-FFF2-40B4-BE49-F238E27FC236}">
                  <a16:creationId xmlns:a16="http://schemas.microsoft.com/office/drawing/2014/main" id="{6897E362-380D-52C4-5020-CE618E71D47A}"/>
                </a:ext>
              </a:extLst>
            </p:cNvPr>
            <p:cNvSpPr/>
            <p:nvPr/>
          </p:nvSpPr>
          <p:spPr>
            <a:xfrm flipV="1">
              <a:off x="6023992" y="5354303"/>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5" name="Oval 4">
              <a:extLst>
                <a:ext uri="{FF2B5EF4-FFF2-40B4-BE49-F238E27FC236}">
                  <a16:creationId xmlns:a16="http://schemas.microsoft.com/office/drawing/2014/main" id="{72E41CF0-8F8E-DFE8-A584-59F3D6A66117}"/>
                </a:ext>
              </a:extLst>
            </p:cNvPr>
            <p:cNvSpPr/>
            <p:nvPr/>
          </p:nvSpPr>
          <p:spPr>
            <a:xfrm flipV="1">
              <a:off x="6023992" y="4437112"/>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6" name="Oval 5">
              <a:extLst>
                <a:ext uri="{FF2B5EF4-FFF2-40B4-BE49-F238E27FC236}">
                  <a16:creationId xmlns:a16="http://schemas.microsoft.com/office/drawing/2014/main" id="{B89A2FDC-4A4C-B0F5-715B-80083D120B87}"/>
                </a:ext>
              </a:extLst>
            </p:cNvPr>
            <p:cNvSpPr/>
            <p:nvPr/>
          </p:nvSpPr>
          <p:spPr>
            <a:xfrm flipV="1">
              <a:off x="6023992" y="3525080"/>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7" name="Oval 6">
              <a:extLst>
                <a:ext uri="{FF2B5EF4-FFF2-40B4-BE49-F238E27FC236}">
                  <a16:creationId xmlns:a16="http://schemas.microsoft.com/office/drawing/2014/main" id="{A7DF7237-CE25-E2B5-00D7-6CA56A2CF122}"/>
                </a:ext>
              </a:extLst>
            </p:cNvPr>
            <p:cNvSpPr/>
            <p:nvPr/>
          </p:nvSpPr>
          <p:spPr>
            <a:xfrm flipV="1">
              <a:off x="6051186" y="2607889"/>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8" name="Oval 7">
              <a:extLst>
                <a:ext uri="{FF2B5EF4-FFF2-40B4-BE49-F238E27FC236}">
                  <a16:creationId xmlns:a16="http://schemas.microsoft.com/office/drawing/2014/main" id="{B28CDDCE-A4FB-0685-5E76-2D25298C32DF}"/>
                </a:ext>
              </a:extLst>
            </p:cNvPr>
            <p:cNvSpPr/>
            <p:nvPr/>
          </p:nvSpPr>
          <p:spPr>
            <a:xfrm flipV="1">
              <a:off x="6050333" y="1698951"/>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9" name="Oval 8">
              <a:extLst>
                <a:ext uri="{FF2B5EF4-FFF2-40B4-BE49-F238E27FC236}">
                  <a16:creationId xmlns:a16="http://schemas.microsoft.com/office/drawing/2014/main" id="{7284246E-D4E5-338E-B69A-BBD77A4B6FA9}"/>
                </a:ext>
              </a:extLst>
            </p:cNvPr>
            <p:cNvSpPr/>
            <p:nvPr/>
          </p:nvSpPr>
          <p:spPr>
            <a:xfrm flipV="1">
              <a:off x="6050333" y="794883"/>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10" name="Oval 9">
              <a:extLst>
                <a:ext uri="{FF2B5EF4-FFF2-40B4-BE49-F238E27FC236}">
                  <a16:creationId xmlns:a16="http://schemas.microsoft.com/office/drawing/2014/main" id="{0479EC19-B5F7-25ED-E8E4-B2FCAC8D3E6F}"/>
                </a:ext>
              </a:extLst>
            </p:cNvPr>
            <p:cNvSpPr/>
            <p:nvPr/>
          </p:nvSpPr>
          <p:spPr>
            <a:xfrm flipV="1">
              <a:off x="6023067" y="4931688"/>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11" name="Oval 10">
              <a:extLst>
                <a:ext uri="{FF2B5EF4-FFF2-40B4-BE49-F238E27FC236}">
                  <a16:creationId xmlns:a16="http://schemas.microsoft.com/office/drawing/2014/main" id="{A517C2A0-81A6-9091-786C-7EED2988F4BB}"/>
                </a:ext>
              </a:extLst>
            </p:cNvPr>
            <p:cNvSpPr/>
            <p:nvPr/>
          </p:nvSpPr>
          <p:spPr>
            <a:xfrm flipV="1">
              <a:off x="6023067" y="4026624"/>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12" name="Oval 11">
              <a:extLst>
                <a:ext uri="{FF2B5EF4-FFF2-40B4-BE49-F238E27FC236}">
                  <a16:creationId xmlns:a16="http://schemas.microsoft.com/office/drawing/2014/main" id="{24DB2ACF-FD52-77F9-11E8-F1F9BDB6ACF2}"/>
                </a:ext>
              </a:extLst>
            </p:cNvPr>
            <p:cNvSpPr/>
            <p:nvPr/>
          </p:nvSpPr>
          <p:spPr>
            <a:xfrm flipV="1">
              <a:off x="6050333" y="3090554"/>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13" name="Oval 12">
              <a:extLst>
                <a:ext uri="{FF2B5EF4-FFF2-40B4-BE49-F238E27FC236}">
                  <a16:creationId xmlns:a16="http://schemas.microsoft.com/office/drawing/2014/main" id="{415B2C94-EB08-0A5A-5A6C-6247D40ADDD4}"/>
                </a:ext>
              </a:extLst>
            </p:cNvPr>
            <p:cNvSpPr/>
            <p:nvPr/>
          </p:nvSpPr>
          <p:spPr>
            <a:xfrm flipV="1">
              <a:off x="6059997" y="2130415"/>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14" name="Oval 13">
              <a:extLst>
                <a:ext uri="{FF2B5EF4-FFF2-40B4-BE49-F238E27FC236}">
                  <a16:creationId xmlns:a16="http://schemas.microsoft.com/office/drawing/2014/main" id="{977865F8-2D35-EB7C-6A59-F71C998D45CD}"/>
                </a:ext>
              </a:extLst>
            </p:cNvPr>
            <p:cNvSpPr/>
            <p:nvPr/>
          </p:nvSpPr>
          <p:spPr>
            <a:xfrm flipV="1">
              <a:off x="6059997" y="1259285"/>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15" name="Oval 14">
              <a:extLst>
                <a:ext uri="{FF2B5EF4-FFF2-40B4-BE49-F238E27FC236}">
                  <a16:creationId xmlns:a16="http://schemas.microsoft.com/office/drawing/2014/main" id="{DDC533D8-5F6D-9B77-2B65-DA6F54745613}"/>
                </a:ext>
              </a:extLst>
            </p:cNvPr>
            <p:cNvSpPr/>
            <p:nvPr/>
          </p:nvSpPr>
          <p:spPr>
            <a:xfrm flipV="1">
              <a:off x="6059997" y="320820"/>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16" name="Oval 15">
              <a:extLst>
                <a:ext uri="{FF2B5EF4-FFF2-40B4-BE49-F238E27FC236}">
                  <a16:creationId xmlns:a16="http://schemas.microsoft.com/office/drawing/2014/main" id="{B801CBD4-7DBA-2998-B4E7-4B0D86F91E48}"/>
                </a:ext>
              </a:extLst>
            </p:cNvPr>
            <p:cNvSpPr/>
            <p:nvPr/>
          </p:nvSpPr>
          <p:spPr>
            <a:xfrm flipV="1">
              <a:off x="11352584" y="5467488"/>
              <a:ext cx="288032" cy="287964"/>
            </a:xfrm>
            <a:prstGeom prst="ellipse">
              <a:avLst/>
            </a:prstGeom>
            <a:solidFill>
              <a:schemeClr val="accent4">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
          <p:nvSpPr>
            <p:cNvPr id="17" name="Oval 16">
              <a:extLst>
                <a:ext uri="{FF2B5EF4-FFF2-40B4-BE49-F238E27FC236}">
                  <a16:creationId xmlns:a16="http://schemas.microsoft.com/office/drawing/2014/main" id="{71E9E4AC-A2C5-BD20-ED49-ACB90FFF4142}"/>
                </a:ext>
              </a:extLst>
            </p:cNvPr>
            <p:cNvSpPr/>
            <p:nvPr/>
          </p:nvSpPr>
          <p:spPr>
            <a:xfrm flipV="1">
              <a:off x="767408" y="5436445"/>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18" name="Oval 17">
              <a:extLst>
                <a:ext uri="{FF2B5EF4-FFF2-40B4-BE49-F238E27FC236}">
                  <a16:creationId xmlns:a16="http://schemas.microsoft.com/office/drawing/2014/main" id="{0524DC51-9285-5CB4-F8FE-C75FF5C6F959}"/>
                </a:ext>
              </a:extLst>
            </p:cNvPr>
            <p:cNvSpPr/>
            <p:nvPr/>
          </p:nvSpPr>
          <p:spPr>
            <a:xfrm flipV="1">
              <a:off x="4943872" y="5354303"/>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19" name="Oval 18">
              <a:extLst>
                <a:ext uri="{FF2B5EF4-FFF2-40B4-BE49-F238E27FC236}">
                  <a16:creationId xmlns:a16="http://schemas.microsoft.com/office/drawing/2014/main" id="{5198777F-8D81-5269-0DB1-89A100EF85BE}"/>
                </a:ext>
              </a:extLst>
            </p:cNvPr>
            <p:cNvSpPr/>
            <p:nvPr/>
          </p:nvSpPr>
          <p:spPr>
            <a:xfrm flipV="1">
              <a:off x="4950886" y="4855775"/>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20" name="Oval 19">
              <a:extLst>
                <a:ext uri="{FF2B5EF4-FFF2-40B4-BE49-F238E27FC236}">
                  <a16:creationId xmlns:a16="http://schemas.microsoft.com/office/drawing/2014/main" id="{CC8EE8E9-A5BF-B03F-121A-37F5895936D3}"/>
                </a:ext>
              </a:extLst>
            </p:cNvPr>
            <p:cNvSpPr/>
            <p:nvPr/>
          </p:nvSpPr>
          <p:spPr>
            <a:xfrm flipV="1">
              <a:off x="4943855" y="4378301"/>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21" name="Oval 20">
              <a:extLst>
                <a:ext uri="{FF2B5EF4-FFF2-40B4-BE49-F238E27FC236}">
                  <a16:creationId xmlns:a16="http://schemas.microsoft.com/office/drawing/2014/main" id="{0720C891-C80D-ED50-E456-D72639780FE4}"/>
                </a:ext>
              </a:extLst>
            </p:cNvPr>
            <p:cNvSpPr/>
            <p:nvPr/>
          </p:nvSpPr>
          <p:spPr>
            <a:xfrm flipV="1">
              <a:off x="4942077" y="3846232"/>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22" name="Oval 21">
              <a:extLst>
                <a:ext uri="{FF2B5EF4-FFF2-40B4-BE49-F238E27FC236}">
                  <a16:creationId xmlns:a16="http://schemas.microsoft.com/office/drawing/2014/main" id="{B81B2E01-E639-F0E5-131A-6481C6AFFD6E}"/>
                </a:ext>
              </a:extLst>
            </p:cNvPr>
            <p:cNvSpPr/>
            <p:nvPr/>
          </p:nvSpPr>
          <p:spPr>
            <a:xfrm flipV="1">
              <a:off x="4950886" y="3298249"/>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23" name="Oval 22">
              <a:extLst>
                <a:ext uri="{FF2B5EF4-FFF2-40B4-BE49-F238E27FC236}">
                  <a16:creationId xmlns:a16="http://schemas.microsoft.com/office/drawing/2014/main" id="{6830DDD8-921B-845D-C951-FF0A077C0562}"/>
                </a:ext>
              </a:extLst>
            </p:cNvPr>
            <p:cNvSpPr/>
            <p:nvPr/>
          </p:nvSpPr>
          <p:spPr>
            <a:xfrm flipV="1">
              <a:off x="4950886" y="2666266"/>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24" name="Oval 23">
              <a:extLst>
                <a:ext uri="{FF2B5EF4-FFF2-40B4-BE49-F238E27FC236}">
                  <a16:creationId xmlns:a16="http://schemas.microsoft.com/office/drawing/2014/main" id="{9F988148-0A57-47D2-2FB4-960C21D55A70}"/>
                </a:ext>
              </a:extLst>
            </p:cNvPr>
            <p:cNvSpPr/>
            <p:nvPr/>
          </p:nvSpPr>
          <p:spPr>
            <a:xfrm flipV="1">
              <a:off x="4950886" y="2174551"/>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25" name="Oval 24">
              <a:extLst>
                <a:ext uri="{FF2B5EF4-FFF2-40B4-BE49-F238E27FC236}">
                  <a16:creationId xmlns:a16="http://schemas.microsoft.com/office/drawing/2014/main" id="{2DCC5C54-67F0-502A-8BBD-DA5566C332CD}"/>
                </a:ext>
              </a:extLst>
            </p:cNvPr>
            <p:cNvSpPr/>
            <p:nvPr/>
          </p:nvSpPr>
          <p:spPr>
            <a:xfrm flipV="1">
              <a:off x="4950886" y="1667507"/>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26" name="Oval 25">
              <a:extLst>
                <a:ext uri="{FF2B5EF4-FFF2-40B4-BE49-F238E27FC236}">
                  <a16:creationId xmlns:a16="http://schemas.microsoft.com/office/drawing/2014/main" id="{B1154FD1-3EE2-C3B5-6CCF-6FA09C3E06A4}"/>
                </a:ext>
              </a:extLst>
            </p:cNvPr>
            <p:cNvSpPr/>
            <p:nvPr/>
          </p:nvSpPr>
          <p:spPr>
            <a:xfrm flipV="1">
              <a:off x="4950886" y="1174138"/>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4904325-4935-410F-79E4-3BA95F409EE9}"/>
                </a:ext>
              </a:extLst>
            </p:cNvPr>
            <p:cNvSpPr/>
            <p:nvPr/>
          </p:nvSpPr>
          <p:spPr>
            <a:xfrm flipV="1">
              <a:off x="7068926" y="5386967"/>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28" name="Oval 27">
              <a:extLst>
                <a:ext uri="{FF2B5EF4-FFF2-40B4-BE49-F238E27FC236}">
                  <a16:creationId xmlns:a16="http://schemas.microsoft.com/office/drawing/2014/main" id="{659F0783-496A-7F96-A72C-C9E89F567C7D}"/>
                </a:ext>
              </a:extLst>
            </p:cNvPr>
            <p:cNvSpPr/>
            <p:nvPr/>
          </p:nvSpPr>
          <p:spPr>
            <a:xfrm flipV="1">
              <a:off x="7068926" y="4898756"/>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29" name="Oval 28">
              <a:extLst>
                <a:ext uri="{FF2B5EF4-FFF2-40B4-BE49-F238E27FC236}">
                  <a16:creationId xmlns:a16="http://schemas.microsoft.com/office/drawing/2014/main" id="{2E339091-1834-2979-67F0-E6D9DEE6DE56}"/>
                </a:ext>
              </a:extLst>
            </p:cNvPr>
            <p:cNvSpPr/>
            <p:nvPr/>
          </p:nvSpPr>
          <p:spPr>
            <a:xfrm flipV="1">
              <a:off x="7079033" y="4325422"/>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30" name="Oval 29">
              <a:extLst>
                <a:ext uri="{FF2B5EF4-FFF2-40B4-BE49-F238E27FC236}">
                  <a16:creationId xmlns:a16="http://schemas.microsoft.com/office/drawing/2014/main" id="{DFC2A3C1-51D8-88D2-0AAE-A791D2C0F48A}"/>
                </a:ext>
              </a:extLst>
            </p:cNvPr>
            <p:cNvSpPr/>
            <p:nvPr/>
          </p:nvSpPr>
          <p:spPr>
            <a:xfrm flipV="1">
              <a:off x="7077255" y="3793353"/>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31" name="Oval 30">
              <a:extLst>
                <a:ext uri="{FF2B5EF4-FFF2-40B4-BE49-F238E27FC236}">
                  <a16:creationId xmlns:a16="http://schemas.microsoft.com/office/drawing/2014/main" id="{FE05521E-AAED-4BD0-957A-F444EFBD02D1}"/>
                </a:ext>
              </a:extLst>
            </p:cNvPr>
            <p:cNvSpPr/>
            <p:nvPr/>
          </p:nvSpPr>
          <p:spPr>
            <a:xfrm flipV="1">
              <a:off x="7086064" y="3245370"/>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32" name="Oval 31">
              <a:extLst>
                <a:ext uri="{FF2B5EF4-FFF2-40B4-BE49-F238E27FC236}">
                  <a16:creationId xmlns:a16="http://schemas.microsoft.com/office/drawing/2014/main" id="{1879DC6B-A338-D3D6-F541-B4467B01B0A6}"/>
                </a:ext>
              </a:extLst>
            </p:cNvPr>
            <p:cNvSpPr/>
            <p:nvPr/>
          </p:nvSpPr>
          <p:spPr>
            <a:xfrm flipV="1">
              <a:off x="7086064" y="2613387"/>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B976CFAC-C0F1-0A7D-59D7-1B82DD56E847}"/>
                </a:ext>
              </a:extLst>
            </p:cNvPr>
            <p:cNvSpPr/>
            <p:nvPr/>
          </p:nvSpPr>
          <p:spPr>
            <a:xfrm flipV="1">
              <a:off x="8145917" y="5370335"/>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34" name="Oval 33">
              <a:extLst>
                <a:ext uri="{FF2B5EF4-FFF2-40B4-BE49-F238E27FC236}">
                  <a16:creationId xmlns:a16="http://schemas.microsoft.com/office/drawing/2014/main" id="{5F07A446-7267-27E1-5BA2-21BD928B38B7}"/>
                </a:ext>
              </a:extLst>
            </p:cNvPr>
            <p:cNvSpPr/>
            <p:nvPr/>
          </p:nvSpPr>
          <p:spPr>
            <a:xfrm flipV="1">
              <a:off x="8145917" y="4882124"/>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88825500-D019-E0C9-761C-2076712F1E52}"/>
                </a:ext>
              </a:extLst>
            </p:cNvPr>
            <p:cNvSpPr/>
            <p:nvPr/>
          </p:nvSpPr>
          <p:spPr>
            <a:xfrm flipV="1">
              <a:off x="8156024" y="4308790"/>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36" name="Oval 35">
              <a:extLst>
                <a:ext uri="{FF2B5EF4-FFF2-40B4-BE49-F238E27FC236}">
                  <a16:creationId xmlns:a16="http://schemas.microsoft.com/office/drawing/2014/main" id="{F28BE7D2-E9DB-FE8B-F1DF-DAD88105EDF1}"/>
                </a:ext>
              </a:extLst>
            </p:cNvPr>
            <p:cNvSpPr/>
            <p:nvPr/>
          </p:nvSpPr>
          <p:spPr>
            <a:xfrm flipV="1">
              <a:off x="8154246" y="3776721"/>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37" name="Oval 36">
              <a:extLst>
                <a:ext uri="{FF2B5EF4-FFF2-40B4-BE49-F238E27FC236}">
                  <a16:creationId xmlns:a16="http://schemas.microsoft.com/office/drawing/2014/main" id="{4342FD06-7A40-4FC8-0696-EBB390450E6E}"/>
                </a:ext>
              </a:extLst>
            </p:cNvPr>
            <p:cNvSpPr/>
            <p:nvPr/>
          </p:nvSpPr>
          <p:spPr>
            <a:xfrm flipV="1">
              <a:off x="8163055" y="3228738"/>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38" name="Oval 37">
              <a:extLst>
                <a:ext uri="{FF2B5EF4-FFF2-40B4-BE49-F238E27FC236}">
                  <a16:creationId xmlns:a16="http://schemas.microsoft.com/office/drawing/2014/main" id="{2C758225-8B5A-753A-B868-5B20A56DE813}"/>
                </a:ext>
              </a:extLst>
            </p:cNvPr>
            <p:cNvSpPr/>
            <p:nvPr/>
          </p:nvSpPr>
          <p:spPr>
            <a:xfrm flipV="1">
              <a:off x="9255594" y="5388569"/>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39" name="Oval 38">
              <a:extLst>
                <a:ext uri="{FF2B5EF4-FFF2-40B4-BE49-F238E27FC236}">
                  <a16:creationId xmlns:a16="http://schemas.microsoft.com/office/drawing/2014/main" id="{0EBDAA4D-DDCC-D8AB-FC37-01FD8E74D2A4}"/>
                </a:ext>
              </a:extLst>
            </p:cNvPr>
            <p:cNvSpPr/>
            <p:nvPr/>
          </p:nvSpPr>
          <p:spPr>
            <a:xfrm flipV="1">
              <a:off x="9255594" y="4900358"/>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40" name="Oval 39">
              <a:extLst>
                <a:ext uri="{FF2B5EF4-FFF2-40B4-BE49-F238E27FC236}">
                  <a16:creationId xmlns:a16="http://schemas.microsoft.com/office/drawing/2014/main" id="{977C2C15-0EB3-6351-95AC-CB7F7CA40297}"/>
                </a:ext>
              </a:extLst>
            </p:cNvPr>
            <p:cNvSpPr/>
            <p:nvPr/>
          </p:nvSpPr>
          <p:spPr>
            <a:xfrm flipV="1">
              <a:off x="9265701" y="4327024"/>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41" name="Oval 40">
              <a:extLst>
                <a:ext uri="{FF2B5EF4-FFF2-40B4-BE49-F238E27FC236}">
                  <a16:creationId xmlns:a16="http://schemas.microsoft.com/office/drawing/2014/main" id="{5926625C-A715-E268-5A55-D7A0ECA5F678}"/>
                </a:ext>
              </a:extLst>
            </p:cNvPr>
            <p:cNvSpPr/>
            <p:nvPr/>
          </p:nvSpPr>
          <p:spPr>
            <a:xfrm flipV="1">
              <a:off x="9263923" y="3794955"/>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42" name="Oval 41">
              <a:extLst>
                <a:ext uri="{FF2B5EF4-FFF2-40B4-BE49-F238E27FC236}">
                  <a16:creationId xmlns:a16="http://schemas.microsoft.com/office/drawing/2014/main" id="{63C54FB5-FFB4-907C-3776-9B51965C320A}"/>
                </a:ext>
              </a:extLst>
            </p:cNvPr>
            <p:cNvSpPr/>
            <p:nvPr/>
          </p:nvSpPr>
          <p:spPr>
            <a:xfrm flipV="1">
              <a:off x="10348133" y="5453421"/>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43" name="Oval 42">
              <a:extLst>
                <a:ext uri="{FF2B5EF4-FFF2-40B4-BE49-F238E27FC236}">
                  <a16:creationId xmlns:a16="http://schemas.microsoft.com/office/drawing/2014/main" id="{6657BA2E-2E57-317A-C6F6-668230DD3C82}"/>
                </a:ext>
              </a:extLst>
            </p:cNvPr>
            <p:cNvSpPr/>
            <p:nvPr/>
          </p:nvSpPr>
          <p:spPr>
            <a:xfrm flipV="1">
              <a:off x="10348133" y="4965210"/>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44" name="Oval 43">
              <a:extLst>
                <a:ext uri="{FF2B5EF4-FFF2-40B4-BE49-F238E27FC236}">
                  <a16:creationId xmlns:a16="http://schemas.microsoft.com/office/drawing/2014/main" id="{68036B7E-DF92-70F6-CE8B-C8F87E981399}"/>
                </a:ext>
              </a:extLst>
            </p:cNvPr>
            <p:cNvSpPr/>
            <p:nvPr/>
          </p:nvSpPr>
          <p:spPr>
            <a:xfrm flipV="1">
              <a:off x="10358240" y="4391876"/>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45" name="Oval 44">
              <a:extLst>
                <a:ext uri="{FF2B5EF4-FFF2-40B4-BE49-F238E27FC236}">
                  <a16:creationId xmlns:a16="http://schemas.microsoft.com/office/drawing/2014/main" id="{2546B3D0-8B65-7AFF-A9E7-992246610101}"/>
                </a:ext>
              </a:extLst>
            </p:cNvPr>
            <p:cNvSpPr/>
            <p:nvPr/>
          </p:nvSpPr>
          <p:spPr>
            <a:xfrm flipV="1">
              <a:off x="3920473" y="5340728"/>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46" name="Oval 45">
              <a:extLst>
                <a:ext uri="{FF2B5EF4-FFF2-40B4-BE49-F238E27FC236}">
                  <a16:creationId xmlns:a16="http://schemas.microsoft.com/office/drawing/2014/main" id="{CACFB489-99F2-DFF5-10C6-EB3F35E633F8}"/>
                </a:ext>
              </a:extLst>
            </p:cNvPr>
            <p:cNvSpPr/>
            <p:nvPr/>
          </p:nvSpPr>
          <p:spPr>
            <a:xfrm flipV="1">
              <a:off x="3920473" y="4852517"/>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47" name="Oval 46">
              <a:extLst>
                <a:ext uri="{FF2B5EF4-FFF2-40B4-BE49-F238E27FC236}">
                  <a16:creationId xmlns:a16="http://schemas.microsoft.com/office/drawing/2014/main" id="{62C18FE4-DD07-80F5-2A97-4475B52E5262}"/>
                </a:ext>
              </a:extLst>
            </p:cNvPr>
            <p:cNvSpPr/>
            <p:nvPr/>
          </p:nvSpPr>
          <p:spPr>
            <a:xfrm flipV="1">
              <a:off x="3930580" y="4279183"/>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48" name="Oval 47">
              <a:extLst>
                <a:ext uri="{FF2B5EF4-FFF2-40B4-BE49-F238E27FC236}">
                  <a16:creationId xmlns:a16="http://schemas.microsoft.com/office/drawing/2014/main" id="{5E4AB5BE-912A-4408-D0E9-8A5262638EA8}"/>
                </a:ext>
              </a:extLst>
            </p:cNvPr>
            <p:cNvSpPr/>
            <p:nvPr/>
          </p:nvSpPr>
          <p:spPr>
            <a:xfrm flipV="1">
              <a:off x="3928802" y="3747114"/>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49" name="Oval 48">
              <a:extLst>
                <a:ext uri="{FF2B5EF4-FFF2-40B4-BE49-F238E27FC236}">
                  <a16:creationId xmlns:a16="http://schemas.microsoft.com/office/drawing/2014/main" id="{6DB9C1CF-24DA-B1B4-D19C-048C0B91B4BB}"/>
                </a:ext>
              </a:extLst>
            </p:cNvPr>
            <p:cNvSpPr/>
            <p:nvPr/>
          </p:nvSpPr>
          <p:spPr>
            <a:xfrm flipV="1">
              <a:off x="3937611" y="3199131"/>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50" name="Oval 49">
              <a:extLst>
                <a:ext uri="{FF2B5EF4-FFF2-40B4-BE49-F238E27FC236}">
                  <a16:creationId xmlns:a16="http://schemas.microsoft.com/office/drawing/2014/main" id="{7C379CAC-9145-31A3-A588-23C1E490FDB8}"/>
                </a:ext>
              </a:extLst>
            </p:cNvPr>
            <p:cNvSpPr/>
            <p:nvPr/>
          </p:nvSpPr>
          <p:spPr>
            <a:xfrm flipV="1">
              <a:off x="3937611" y="2567148"/>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51" name="Oval 50">
              <a:extLst>
                <a:ext uri="{FF2B5EF4-FFF2-40B4-BE49-F238E27FC236}">
                  <a16:creationId xmlns:a16="http://schemas.microsoft.com/office/drawing/2014/main" id="{C553E5F2-5E6E-C664-3552-69097B8A4927}"/>
                </a:ext>
              </a:extLst>
            </p:cNvPr>
            <p:cNvSpPr/>
            <p:nvPr/>
          </p:nvSpPr>
          <p:spPr>
            <a:xfrm flipV="1">
              <a:off x="2916020" y="5393044"/>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52" name="Oval 51">
              <a:extLst>
                <a:ext uri="{FF2B5EF4-FFF2-40B4-BE49-F238E27FC236}">
                  <a16:creationId xmlns:a16="http://schemas.microsoft.com/office/drawing/2014/main" id="{2A4CB54A-6A31-FBDC-B0E9-B7C3653F5175}"/>
                </a:ext>
              </a:extLst>
            </p:cNvPr>
            <p:cNvSpPr/>
            <p:nvPr/>
          </p:nvSpPr>
          <p:spPr>
            <a:xfrm flipV="1">
              <a:off x="2916020" y="4904833"/>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53" name="Oval 52">
              <a:extLst>
                <a:ext uri="{FF2B5EF4-FFF2-40B4-BE49-F238E27FC236}">
                  <a16:creationId xmlns:a16="http://schemas.microsoft.com/office/drawing/2014/main" id="{8737DBB5-6391-181D-8362-23950D6C3A81}"/>
                </a:ext>
              </a:extLst>
            </p:cNvPr>
            <p:cNvSpPr/>
            <p:nvPr/>
          </p:nvSpPr>
          <p:spPr>
            <a:xfrm flipV="1">
              <a:off x="2926127" y="4331499"/>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54" name="Oval 53">
              <a:extLst>
                <a:ext uri="{FF2B5EF4-FFF2-40B4-BE49-F238E27FC236}">
                  <a16:creationId xmlns:a16="http://schemas.microsoft.com/office/drawing/2014/main" id="{ED2B5842-B859-D745-DAD0-858F4B3EE0C1}"/>
                </a:ext>
              </a:extLst>
            </p:cNvPr>
            <p:cNvSpPr/>
            <p:nvPr/>
          </p:nvSpPr>
          <p:spPr>
            <a:xfrm flipV="1">
              <a:off x="2924349" y="3799430"/>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55" name="Oval 54">
              <a:extLst>
                <a:ext uri="{FF2B5EF4-FFF2-40B4-BE49-F238E27FC236}">
                  <a16:creationId xmlns:a16="http://schemas.microsoft.com/office/drawing/2014/main" id="{FDB31AAB-A6F9-1C0B-8ABF-CD0B2099C545}"/>
                </a:ext>
              </a:extLst>
            </p:cNvPr>
            <p:cNvSpPr/>
            <p:nvPr/>
          </p:nvSpPr>
          <p:spPr>
            <a:xfrm flipV="1">
              <a:off x="2933158" y="3251447"/>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56" name="Oval 55">
              <a:extLst>
                <a:ext uri="{FF2B5EF4-FFF2-40B4-BE49-F238E27FC236}">
                  <a16:creationId xmlns:a16="http://schemas.microsoft.com/office/drawing/2014/main" id="{8D057396-A9BF-423B-0B01-4E94DEC649FB}"/>
                </a:ext>
              </a:extLst>
            </p:cNvPr>
            <p:cNvSpPr/>
            <p:nvPr/>
          </p:nvSpPr>
          <p:spPr>
            <a:xfrm flipV="1">
              <a:off x="1768157" y="5352795"/>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57" name="Oval 56">
              <a:extLst>
                <a:ext uri="{FF2B5EF4-FFF2-40B4-BE49-F238E27FC236}">
                  <a16:creationId xmlns:a16="http://schemas.microsoft.com/office/drawing/2014/main" id="{44BFD7C1-E088-F068-6E8D-828965CBF7E1}"/>
                </a:ext>
              </a:extLst>
            </p:cNvPr>
            <p:cNvSpPr/>
            <p:nvPr/>
          </p:nvSpPr>
          <p:spPr>
            <a:xfrm flipV="1">
              <a:off x="1768157" y="4864584"/>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58" name="Oval 57">
              <a:extLst>
                <a:ext uri="{FF2B5EF4-FFF2-40B4-BE49-F238E27FC236}">
                  <a16:creationId xmlns:a16="http://schemas.microsoft.com/office/drawing/2014/main" id="{1906237F-EC8D-1872-D005-E91CF9CCCB5C}"/>
                </a:ext>
              </a:extLst>
            </p:cNvPr>
            <p:cNvSpPr/>
            <p:nvPr/>
          </p:nvSpPr>
          <p:spPr>
            <a:xfrm flipV="1">
              <a:off x="8147133" y="2650386"/>
              <a:ext cx="288032" cy="287964"/>
            </a:xfrm>
            <a:prstGeom prst="ellipse">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grpSp>
      <p:sp>
        <p:nvSpPr>
          <p:cNvPr id="72" name="TextBox 71">
            <a:extLst>
              <a:ext uri="{FF2B5EF4-FFF2-40B4-BE49-F238E27FC236}">
                <a16:creationId xmlns:a16="http://schemas.microsoft.com/office/drawing/2014/main" id="{258D6E27-7B71-5C87-0AA4-14D8E05131B8}"/>
              </a:ext>
            </a:extLst>
          </p:cNvPr>
          <p:cNvSpPr txBox="1"/>
          <p:nvPr/>
        </p:nvSpPr>
        <p:spPr>
          <a:xfrm>
            <a:off x="983432" y="548680"/>
            <a:ext cx="10369152" cy="1200329"/>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There are 55 experiments conducted, The graphs below show the difference between population 1 –population 2. Only in one case, we can see population 1 has a value 5 more than population 2. That means the </a:t>
            </a:r>
            <a:r>
              <a:rPr lang="en-US" b="1" dirty="0">
                <a:solidFill>
                  <a:srgbClr val="00B050"/>
                </a:solidFill>
                <a:latin typeface="Calibri" panose="020F0502020204030204" pitchFamily="34" charset="0"/>
                <a:ea typeface="Calibri" panose="020F0502020204030204" pitchFamily="34" charset="0"/>
                <a:cs typeface="Calibri" panose="020F0502020204030204" pitchFamily="34" charset="0"/>
              </a:rPr>
              <a:t>probability is 1/56. </a:t>
            </a:r>
            <a:r>
              <a:rPr lang="en-US" dirty="0">
                <a:latin typeface="Calibri" panose="020F0502020204030204" pitchFamily="34" charset="0"/>
                <a:ea typeface="Calibri" panose="020F0502020204030204" pitchFamily="34" charset="0"/>
                <a:cs typeface="Calibri" panose="020F0502020204030204" pitchFamily="34" charset="0"/>
              </a:rPr>
              <a:t>We assume this value got changed if </a:t>
            </a:r>
            <a:r>
              <a:rPr lang="en-US" b="1" dirty="0">
                <a:solidFill>
                  <a:srgbClr val="00B050"/>
                </a:solidFill>
                <a:latin typeface="Calibri" panose="020F0502020204030204" pitchFamily="34" charset="0"/>
                <a:ea typeface="Calibri" panose="020F0502020204030204" pitchFamily="34" charset="0"/>
                <a:cs typeface="Calibri" panose="020F0502020204030204" pitchFamily="34" charset="0"/>
              </a:rPr>
              <a:t>at least 5 % of the time we get a difference of more than 5. </a:t>
            </a:r>
            <a:r>
              <a:rPr lang="en-US" b="1" dirty="0" err="1">
                <a:latin typeface="Calibri" panose="020F0502020204030204" pitchFamily="34" charset="0"/>
                <a:ea typeface="Calibri" panose="020F0502020204030204" pitchFamily="34" charset="0"/>
                <a:cs typeface="Calibri" panose="020F0502020204030204" pitchFamily="34" charset="0"/>
              </a:rPr>
              <a:t>ie</a:t>
            </a:r>
            <a:r>
              <a:rPr lang="en-US" b="1" dirty="0">
                <a:latin typeface="Calibri" panose="020F0502020204030204" pitchFamily="34" charset="0"/>
                <a:ea typeface="Calibri" panose="020F0502020204030204" pitchFamily="34" charset="0"/>
                <a:cs typeface="Calibri" panose="020F0502020204030204" pitchFamily="34" charset="0"/>
              </a:rPr>
              <a:t> </a:t>
            </a:r>
            <a:r>
              <a:rPr lang="en-US" b="1" dirty="0">
                <a:solidFill>
                  <a:srgbClr val="00B050"/>
                </a:solidFill>
                <a:latin typeface="Calibri" panose="020F0502020204030204" pitchFamily="34" charset="0"/>
                <a:ea typeface="Calibri" panose="020F0502020204030204" pitchFamily="34" charset="0"/>
                <a:cs typeface="Calibri" panose="020F0502020204030204" pitchFamily="34" charset="0"/>
              </a:rPr>
              <a:t>5 % of 55 is </a:t>
            </a:r>
            <a:r>
              <a:rPr lang="en-US" b="1" dirty="0" err="1">
                <a:solidFill>
                  <a:srgbClr val="00B050"/>
                </a:solidFill>
                <a:latin typeface="Calibri" panose="020F0502020204030204" pitchFamily="34" charset="0"/>
                <a:ea typeface="Calibri" panose="020F0502020204030204" pitchFamily="34" charset="0"/>
                <a:cs typeface="Calibri" panose="020F0502020204030204" pitchFamily="34" charset="0"/>
              </a:rPr>
              <a:t>apprx</a:t>
            </a:r>
            <a:r>
              <a:rPr lang="en-US" b="1" dirty="0">
                <a:solidFill>
                  <a:srgbClr val="00B050"/>
                </a:solidFill>
                <a:latin typeface="Calibri" panose="020F0502020204030204" pitchFamily="34" charset="0"/>
                <a:ea typeface="Calibri" panose="020F0502020204030204" pitchFamily="34" charset="0"/>
                <a:cs typeface="Calibri" panose="020F0502020204030204" pitchFamily="34" charset="0"/>
              </a:rPr>
              <a:t> 3, </a:t>
            </a:r>
            <a:r>
              <a:rPr lang="en-US" b="1" dirty="0" err="1">
                <a:solidFill>
                  <a:srgbClr val="00B050"/>
                </a:solidFill>
                <a:latin typeface="Calibri" panose="020F0502020204030204" pitchFamily="34" charset="0"/>
                <a:ea typeface="Calibri" panose="020F0502020204030204" pitchFamily="34" charset="0"/>
                <a:cs typeface="Calibri" panose="020F0502020204030204" pitchFamily="34" charset="0"/>
              </a:rPr>
              <a:t>ie</a:t>
            </a:r>
            <a:r>
              <a:rPr lang="en-US" b="1" dirty="0">
                <a:solidFill>
                  <a:srgbClr val="00B050"/>
                </a:solidFill>
                <a:latin typeface="Calibri" panose="020F0502020204030204" pitchFamily="34" charset="0"/>
                <a:ea typeface="Calibri" panose="020F0502020204030204" pitchFamily="34" charset="0"/>
                <a:cs typeface="Calibri" panose="020F0502020204030204" pitchFamily="34" charset="0"/>
              </a:rPr>
              <a:t> if we get at least 3 times 5 or more then it is statistically significant </a:t>
            </a:r>
            <a:endParaRPr lang="en-IN" b="1" dirty="0">
              <a:solidFill>
                <a:srgbClr val="00B05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94400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182D46-5208-7C11-85BF-9BA48D294FDB}"/>
              </a:ext>
            </a:extLst>
          </p:cNvPr>
          <p:cNvSpPr txBox="1"/>
          <p:nvPr/>
        </p:nvSpPr>
        <p:spPr>
          <a:xfrm>
            <a:off x="3216694" y="282232"/>
            <a:ext cx="5311486" cy="523220"/>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Probability with Venn Diagrams</a:t>
            </a:r>
          </a:p>
        </p:txBody>
      </p:sp>
      <p:pic>
        <p:nvPicPr>
          <p:cNvPr id="3" name="Picture 2">
            <a:extLst>
              <a:ext uri="{FF2B5EF4-FFF2-40B4-BE49-F238E27FC236}">
                <a16:creationId xmlns:a16="http://schemas.microsoft.com/office/drawing/2014/main" id="{3A0153C1-C8C3-FFDB-9AC0-1C7F4CA06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7148" y="2276872"/>
            <a:ext cx="2870170" cy="3590223"/>
          </a:xfrm>
          <a:prstGeom prst="rect">
            <a:avLst/>
          </a:prstGeom>
        </p:spPr>
      </p:pic>
      <p:sp>
        <p:nvSpPr>
          <p:cNvPr id="4" name="TextBox 3">
            <a:extLst>
              <a:ext uri="{FF2B5EF4-FFF2-40B4-BE49-F238E27FC236}">
                <a16:creationId xmlns:a16="http://schemas.microsoft.com/office/drawing/2014/main" id="{804C6D74-C150-BFD1-D0C9-19EDCEF4E945}"/>
              </a:ext>
            </a:extLst>
          </p:cNvPr>
          <p:cNvSpPr txBox="1"/>
          <p:nvPr/>
        </p:nvSpPr>
        <p:spPr>
          <a:xfrm>
            <a:off x="944682" y="980728"/>
            <a:ext cx="9794854" cy="1323439"/>
          </a:xfrm>
          <a:prstGeom prst="rect">
            <a:avLst/>
          </a:prstGeom>
          <a:noFill/>
        </p:spPr>
        <p:txBody>
          <a:bodyPr wrap="square" rtlCol="0">
            <a:spAutoFit/>
          </a:bodyPr>
          <a:lstStyle/>
          <a:p>
            <a:pPr algn="just"/>
            <a:r>
              <a:rPr lang="en-US" sz="2000" dirty="0">
                <a:latin typeface="Calibri" panose="020F0502020204030204" pitchFamily="34" charset="0"/>
                <a:ea typeface="Calibri" panose="020F0502020204030204" pitchFamily="34" charset="0"/>
                <a:cs typeface="Calibri" panose="020F0502020204030204" pitchFamily="34" charset="0"/>
              </a:rPr>
              <a:t>Total Cards: 52  </a:t>
            </a:r>
          </a:p>
          <a:p>
            <a:pPr algn="just"/>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r>
              <a:rPr lang="en-US" sz="2000" dirty="0">
                <a:latin typeface="Calibri" panose="020F0502020204030204" pitchFamily="34" charset="0"/>
                <a:ea typeface="Calibri" panose="020F0502020204030204" pitchFamily="34" charset="0"/>
                <a:cs typeface="Calibri" panose="020F0502020204030204" pitchFamily="34" charset="0"/>
              </a:rPr>
              <a:t>A, 2, 3, 4, 5, 6, 7, 8, 9, 10, J, K, Q                                                                                                                                                        </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66662DC3-176B-D052-F893-BA64095B2DE2}"/>
              </a:ext>
            </a:extLst>
          </p:cNvPr>
          <p:cNvSpPr txBox="1"/>
          <p:nvPr/>
        </p:nvSpPr>
        <p:spPr>
          <a:xfrm>
            <a:off x="1512006" y="2645619"/>
            <a:ext cx="4730337" cy="2246769"/>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P(Jack)  = 4/52</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P(Hearts) = 13/52</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P(Jack and Hearts)= 1/52</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P(Jack or Heart)= 4/52 +13/52-1/52 = </a:t>
            </a:r>
            <a:r>
              <a:rPr lang="en-US" sz="2000" b="1" dirty="0">
                <a:solidFill>
                  <a:srgbClr val="00B050"/>
                </a:solidFill>
                <a:latin typeface="Calibri" panose="020F0502020204030204" pitchFamily="34" charset="0"/>
                <a:ea typeface="Calibri" panose="020F0502020204030204" pitchFamily="34" charset="0"/>
                <a:cs typeface="Calibri" panose="020F0502020204030204" pitchFamily="34" charset="0"/>
              </a:rPr>
              <a:t>16/52</a:t>
            </a:r>
            <a:endParaRPr lang="en-IN" sz="2000" b="1" dirty="0">
              <a:solidFill>
                <a:srgbClr val="00B05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421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4CD43D-DDAB-2814-9128-A54B419C8AB4}"/>
              </a:ext>
            </a:extLst>
          </p:cNvPr>
          <p:cNvSpPr txBox="1"/>
          <p:nvPr/>
        </p:nvSpPr>
        <p:spPr>
          <a:xfrm>
            <a:off x="3791744" y="404664"/>
            <a:ext cx="5353581" cy="523220"/>
          </a:xfrm>
          <a:prstGeom prst="rect">
            <a:avLst/>
          </a:prstGeom>
          <a:noFill/>
        </p:spPr>
        <p:txBody>
          <a:bodyPr wrap="non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Sample Space for compound space</a:t>
            </a:r>
          </a:p>
        </p:txBody>
      </p:sp>
      <p:pic>
        <p:nvPicPr>
          <p:cNvPr id="3" name="Picture 2">
            <a:extLst>
              <a:ext uri="{FF2B5EF4-FFF2-40B4-BE49-F238E27FC236}">
                <a16:creationId xmlns:a16="http://schemas.microsoft.com/office/drawing/2014/main" id="{C03D4B74-33EE-ABD0-231A-64641F00649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384" y="2122579"/>
            <a:ext cx="2078055" cy="2078055"/>
          </a:xfrm>
          <a:prstGeom prst="rect">
            <a:avLst/>
          </a:prstGeom>
        </p:spPr>
      </p:pic>
      <p:sp>
        <p:nvSpPr>
          <p:cNvPr id="4" name="TextBox 3">
            <a:extLst>
              <a:ext uri="{FF2B5EF4-FFF2-40B4-BE49-F238E27FC236}">
                <a16:creationId xmlns:a16="http://schemas.microsoft.com/office/drawing/2014/main" id="{8A77B690-A327-F1D1-B51C-5AD7F750BE09}"/>
              </a:ext>
            </a:extLst>
          </p:cNvPr>
          <p:cNvSpPr txBox="1"/>
          <p:nvPr/>
        </p:nvSpPr>
        <p:spPr>
          <a:xfrm>
            <a:off x="3466444" y="1283365"/>
            <a:ext cx="6229956" cy="1200329"/>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Cake with </a:t>
            </a:r>
            <a:r>
              <a:rPr lang="en-US" b="1" dirty="0">
                <a:latin typeface="Calibri" panose="020F0502020204030204" pitchFamily="34" charset="0"/>
                <a:ea typeface="Calibri" panose="020F0502020204030204" pitchFamily="34" charset="0"/>
                <a:cs typeface="Calibri" panose="020F0502020204030204" pitchFamily="34" charset="0"/>
              </a:rPr>
              <a:t>three flavors </a:t>
            </a:r>
            <a:r>
              <a:rPr lang="en-US" dirty="0">
                <a:latin typeface="Calibri" panose="020F0502020204030204" pitchFamily="34" charset="0"/>
                <a:ea typeface="Calibri" panose="020F0502020204030204" pitchFamily="34" charset="0"/>
                <a:cs typeface="Calibri" panose="020F0502020204030204" pitchFamily="34" charset="0"/>
              </a:rPr>
              <a:t>(Vanilla, Strawberry, Chocolate) </a:t>
            </a:r>
          </a:p>
          <a:p>
            <a:r>
              <a:rPr lang="en-US" dirty="0">
                <a:latin typeface="Calibri" panose="020F0502020204030204" pitchFamily="34" charset="0"/>
                <a:ea typeface="Calibri" panose="020F0502020204030204" pitchFamily="34" charset="0"/>
                <a:cs typeface="Calibri" panose="020F0502020204030204" pitchFamily="34" charset="0"/>
              </a:rPr>
              <a:t> and </a:t>
            </a:r>
            <a:r>
              <a:rPr lang="en-US" b="1" dirty="0">
                <a:latin typeface="Calibri" panose="020F0502020204030204" pitchFamily="34" charset="0"/>
                <a:ea typeface="Calibri" panose="020F0502020204030204" pitchFamily="34" charset="0"/>
                <a:cs typeface="Calibri" panose="020F0502020204030204" pitchFamily="34" charset="0"/>
              </a:rPr>
              <a:t>three sizes </a:t>
            </a:r>
            <a:r>
              <a:rPr lang="en-US" dirty="0">
                <a:latin typeface="Calibri" panose="020F0502020204030204" pitchFamily="34" charset="0"/>
                <a:ea typeface="Calibri" panose="020F0502020204030204" pitchFamily="34" charset="0"/>
                <a:cs typeface="Calibri" panose="020F0502020204030204" pitchFamily="34" charset="0"/>
              </a:rPr>
              <a:t>(small, medium, Large)</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Sample Space – All possible outcomes </a:t>
            </a:r>
          </a:p>
        </p:txBody>
      </p:sp>
      <p:pic>
        <p:nvPicPr>
          <p:cNvPr id="5" name="Picture 4">
            <a:extLst>
              <a:ext uri="{FF2B5EF4-FFF2-40B4-BE49-F238E27FC236}">
                <a16:creationId xmlns:a16="http://schemas.microsoft.com/office/drawing/2014/main" id="{217B0191-C13F-4A86-C358-75D58A58D013}"/>
              </a:ext>
            </a:extLst>
          </p:cNvPr>
          <p:cNvPicPr>
            <a:picLocks noChangeAspect="1"/>
          </p:cNvPicPr>
          <p:nvPr/>
        </p:nvPicPr>
        <p:blipFill>
          <a:blip r:embed="rId3"/>
          <a:stretch>
            <a:fillRect/>
          </a:stretch>
        </p:blipFill>
        <p:spPr>
          <a:xfrm>
            <a:off x="3359696" y="2972814"/>
            <a:ext cx="6678148" cy="1738148"/>
          </a:xfrm>
          <a:prstGeom prst="rect">
            <a:avLst/>
          </a:prstGeom>
        </p:spPr>
      </p:pic>
    </p:spTree>
    <p:extLst>
      <p:ext uri="{BB962C8B-B14F-4D97-AF65-F5344CB8AC3E}">
        <p14:creationId xmlns:p14="http://schemas.microsoft.com/office/powerpoint/2010/main" val="439884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BA2AB8-6688-A022-6FD0-A53F5971F4E2}"/>
              </a:ext>
            </a:extLst>
          </p:cNvPr>
          <p:cNvSpPr txBox="1"/>
          <p:nvPr/>
        </p:nvSpPr>
        <p:spPr>
          <a:xfrm>
            <a:off x="4295800" y="147464"/>
            <a:ext cx="2088232" cy="523220"/>
          </a:xfrm>
          <a:prstGeom prst="rect">
            <a:avLst/>
          </a:prstGeom>
          <a:noFill/>
        </p:spPr>
        <p:txBody>
          <a:bodyPr wrap="square" rtlCol="0">
            <a:spAutoFit/>
          </a:bodyPr>
          <a:lstStyle/>
          <a:p>
            <a:r>
              <a:rPr lang="en-IN" sz="28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Skewness</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42D115D5-E0E6-A918-FA4E-681BEC05E4D6}"/>
              </a:ext>
            </a:extLst>
          </p:cNvPr>
          <p:cNvSpPr txBox="1"/>
          <p:nvPr/>
        </p:nvSpPr>
        <p:spPr>
          <a:xfrm>
            <a:off x="1247800" y="980919"/>
            <a:ext cx="10248800" cy="2246769"/>
          </a:xfrm>
          <a:prstGeom prst="rect">
            <a:avLst/>
          </a:prstGeom>
          <a:noFill/>
        </p:spPr>
        <p:txBody>
          <a:bodyPr wrap="square">
            <a:spAutoFit/>
          </a:bodyPr>
          <a:lstStyle/>
          <a:p>
            <a:r>
              <a:rPr lang="en-US" sz="20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Skewness measures </a:t>
            </a:r>
            <a:r>
              <a:rPr lang="en-US" sz="2000" b="1"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the deviation of a random variable's given distribution from the normal distribution</a:t>
            </a:r>
            <a:r>
              <a:rPr lang="en-US" sz="20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which is symmetrical on both sides. A given distribution can be either be skewed to the left or the right.</a:t>
            </a:r>
          </a:p>
          <a:p>
            <a:endParaRPr lang="en-US" sz="2000" dirty="0">
              <a:solidFill>
                <a:srgbClr val="202124"/>
              </a:solidFill>
              <a:latin typeface="Calibri" panose="020F0502020204030204" pitchFamily="34" charset="0"/>
              <a:ea typeface="Calibri" panose="020F0502020204030204" pitchFamily="34" charset="0"/>
              <a:cs typeface="Calibri" panose="020F0502020204030204" pitchFamily="34" charset="0"/>
            </a:endParaRPr>
          </a:p>
          <a:p>
            <a:r>
              <a:rPr lang="en-US" sz="2000" b="0" i="0" dirty="0">
                <a:solidFill>
                  <a:srgbClr val="7030A0"/>
                </a:solidFill>
                <a:effectLst/>
                <a:latin typeface="Google Sans"/>
              </a:rPr>
              <a:t>Skewness is a measure of asymmetry or distortion of symmetric distribution</a:t>
            </a:r>
            <a:r>
              <a:rPr lang="en-US" sz="2000" b="0" i="0" dirty="0">
                <a:solidFill>
                  <a:srgbClr val="4D5156"/>
                </a:solidFill>
                <a:effectLst/>
                <a:latin typeface="Google Sans"/>
              </a:rPr>
              <a:t>. It measures the deviation of the given distribution of a random variable from a symmetric distribution, such as a normal distribution.</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3890E7E7-C890-3C3C-5DF0-C86DCC370213}"/>
              </a:ext>
            </a:extLst>
          </p:cNvPr>
          <p:cNvPicPr>
            <a:picLocks noChangeAspect="1"/>
          </p:cNvPicPr>
          <p:nvPr/>
        </p:nvPicPr>
        <p:blipFill>
          <a:blip r:embed="rId2"/>
          <a:stretch>
            <a:fillRect/>
          </a:stretch>
        </p:blipFill>
        <p:spPr>
          <a:xfrm>
            <a:off x="2235729" y="3537924"/>
            <a:ext cx="5956451" cy="2952328"/>
          </a:xfrm>
          <a:prstGeom prst="rect">
            <a:avLst/>
          </a:prstGeom>
        </p:spPr>
      </p:pic>
    </p:spTree>
    <p:extLst>
      <p:ext uri="{BB962C8B-B14F-4D97-AF65-F5344CB8AC3E}">
        <p14:creationId xmlns:p14="http://schemas.microsoft.com/office/powerpoint/2010/main" val="26982305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732DB4-8466-DA4E-C151-D0FE1A560025}"/>
              </a:ext>
            </a:extLst>
          </p:cNvPr>
          <p:cNvSpPr txBox="1"/>
          <p:nvPr/>
        </p:nvSpPr>
        <p:spPr>
          <a:xfrm>
            <a:off x="3791744" y="404664"/>
            <a:ext cx="2775119" cy="523220"/>
          </a:xfrm>
          <a:prstGeom prst="rect">
            <a:avLst/>
          </a:prstGeom>
          <a:noFill/>
        </p:spPr>
        <p:txBody>
          <a:bodyPr wrap="non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Compound Space</a:t>
            </a:r>
          </a:p>
        </p:txBody>
      </p:sp>
      <p:sp>
        <p:nvSpPr>
          <p:cNvPr id="3" name="TextBox 2">
            <a:extLst>
              <a:ext uri="{FF2B5EF4-FFF2-40B4-BE49-F238E27FC236}">
                <a16:creationId xmlns:a16="http://schemas.microsoft.com/office/drawing/2014/main" id="{E16034FD-F0DA-B382-372C-D1F1DD264115}"/>
              </a:ext>
            </a:extLst>
          </p:cNvPr>
          <p:cNvSpPr txBox="1"/>
          <p:nvPr/>
        </p:nvSpPr>
        <p:spPr>
          <a:xfrm>
            <a:off x="1199456" y="1124744"/>
            <a:ext cx="9793088" cy="1938992"/>
          </a:xfrm>
          <a:prstGeom prst="rect">
            <a:avLst/>
          </a:prstGeom>
          <a:noFill/>
        </p:spPr>
        <p:txBody>
          <a:bodyPr wrap="square">
            <a:spAutoFit/>
          </a:bodyPr>
          <a:lstStyle/>
          <a:p>
            <a:r>
              <a:rPr lang="en-US" sz="20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When dealing with probability, every experiment has a set of possible outcomes, called the sample space. </a:t>
            </a:r>
            <a:r>
              <a:rPr lang="en-US" sz="2000" b="1"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If an event has more than one possible outcome, the event</a:t>
            </a:r>
            <a:r>
              <a:rPr lang="en-US" sz="20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is called a compound event.</a:t>
            </a:r>
          </a:p>
          <a:p>
            <a:endParaRPr lang="en-US" sz="2000" dirty="0">
              <a:solidFill>
                <a:srgbClr val="202124"/>
              </a:solidFill>
              <a:latin typeface="Calibri" panose="020F0502020204030204" pitchFamily="34" charset="0"/>
              <a:ea typeface="Calibri" panose="020F0502020204030204" pitchFamily="34" charset="0"/>
              <a:cs typeface="Calibri" panose="020F0502020204030204" pitchFamily="34" charset="0"/>
            </a:endParaRPr>
          </a:p>
          <a:p>
            <a:r>
              <a:rPr lang="en-US" sz="20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A compound event in math </a:t>
            </a:r>
            <a:r>
              <a:rPr lang="en-US" sz="2000" b="1"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involves finding the probability of more than one event occurring at the same time</a:t>
            </a:r>
            <a:r>
              <a:rPr lang="en-US" sz="20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5D4CC3FB-063A-7D0B-0046-531A2C1FD70D}"/>
              </a:ext>
            </a:extLst>
          </p:cNvPr>
          <p:cNvPicPr>
            <a:picLocks noChangeAspect="1"/>
          </p:cNvPicPr>
          <p:nvPr/>
        </p:nvPicPr>
        <p:blipFill>
          <a:blip r:embed="rId2"/>
          <a:stretch>
            <a:fillRect/>
          </a:stretch>
        </p:blipFill>
        <p:spPr>
          <a:xfrm>
            <a:off x="3287688" y="3260596"/>
            <a:ext cx="4968552" cy="3029260"/>
          </a:xfrm>
          <a:prstGeom prst="rect">
            <a:avLst/>
          </a:prstGeom>
        </p:spPr>
      </p:pic>
    </p:spTree>
    <p:extLst>
      <p:ext uri="{BB962C8B-B14F-4D97-AF65-F5344CB8AC3E}">
        <p14:creationId xmlns:p14="http://schemas.microsoft.com/office/powerpoint/2010/main" val="178372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2E6FCF-AE31-33BF-BC03-D732C7A48874}"/>
              </a:ext>
            </a:extLst>
          </p:cNvPr>
          <p:cNvSpPr txBox="1"/>
          <p:nvPr/>
        </p:nvSpPr>
        <p:spPr>
          <a:xfrm>
            <a:off x="2855640" y="476672"/>
            <a:ext cx="6976525" cy="523220"/>
          </a:xfrm>
          <a:prstGeom prst="rect">
            <a:avLst/>
          </a:prstGeom>
          <a:noFill/>
        </p:spPr>
        <p:txBody>
          <a:bodyPr wrap="non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Compound probability of independent events</a:t>
            </a:r>
          </a:p>
        </p:txBody>
      </p:sp>
      <p:pic>
        <p:nvPicPr>
          <p:cNvPr id="3" name="Picture 2" descr="A close up of a logo&#10;&#10;Description automatically generated">
            <a:extLst>
              <a:ext uri="{FF2B5EF4-FFF2-40B4-BE49-F238E27FC236}">
                <a16:creationId xmlns:a16="http://schemas.microsoft.com/office/drawing/2014/main" id="{0D9F281D-D049-0698-A842-21F3905D371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7408" y="1772816"/>
            <a:ext cx="1286615" cy="1286615"/>
          </a:xfrm>
          <a:prstGeom prst="rect">
            <a:avLst/>
          </a:prstGeom>
        </p:spPr>
      </p:pic>
      <p:sp>
        <p:nvSpPr>
          <p:cNvPr id="4" name="TextBox 3">
            <a:extLst>
              <a:ext uri="{FF2B5EF4-FFF2-40B4-BE49-F238E27FC236}">
                <a16:creationId xmlns:a16="http://schemas.microsoft.com/office/drawing/2014/main" id="{AA6029E5-B3F4-32D8-DDB6-9ECE6A7A8C2E}"/>
              </a:ext>
            </a:extLst>
          </p:cNvPr>
          <p:cNvSpPr txBox="1"/>
          <p:nvPr/>
        </p:nvSpPr>
        <p:spPr>
          <a:xfrm>
            <a:off x="2855640" y="1772816"/>
            <a:ext cx="3024336" cy="3416320"/>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Flip Three Coins. The possible outcomes are </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HHH</a:t>
            </a:r>
          </a:p>
          <a:p>
            <a:r>
              <a:rPr lang="en-IN" dirty="0">
                <a:latin typeface="Calibri" panose="020F0502020204030204" pitchFamily="34" charset="0"/>
                <a:ea typeface="Calibri" panose="020F0502020204030204" pitchFamily="34" charset="0"/>
                <a:cs typeface="Calibri" panose="020F0502020204030204" pitchFamily="34" charset="0"/>
              </a:rPr>
              <a:t>HHT</a:t>
            </a:r>
          </a:p>
          <a:p>
            <a:r>
              <a:rPr lang="en-IN" dirty="0">
                <a:latin typeface="Calibri" panose="020F0502020204030204" pitchFamily="34" charset="0"/>
                <a:ea typeface="Calibri" panose="020F0502020204030204" pitchFamily="34" charset="0"/>
                <a:cs typeface="Calibri" panose="020F0502020204030204" pitchFamily="34" charset="0"/>
              </a:rPr>
              <a:t>HTH</a:t>
            </a:r>
          </a:p>
          <a:p>
            <a:r>
              <a:rPr lang="en-IN" dirty="0">
                <a:latin typeface="Calibri" panose="020F0502020204030204" pitchFamily="34" charset="0"/>
                <a:ea typeface="Calibri" panose="020F0502020204030204" pitchFamily="34" charset="0"/>
                <a:cs typeface="Calibri" panose="020F0502020204030204" pitchFamily="34" charset="0"/>
              </a:rPr>
              <a:t>HTT</a:t>
            </a:r>
          </a:p>
          <a:p>
            <a:r>
              <a:rPr lang="en-US" dirty="0">
                <a:latin typeface="Calibri" panose="020F0502020204030204" pitchFamily="34" charset="0"/>
                <a:ea typeface="Calibri" panose="020F0502020204030204" pitchFamily="34" charset="0"/>
                <a:cs typeface="Calibri" panose="020F0502020204030204" pitchFamily="34" charset="0"/>
              </a:rPr>
              <a:t>THH</a:t>
            </a:r>
          </a:p>
          <a:p>
            <a:r>
              <a:rPr lang="en-IN" dirty="0">
                <a:latin typeface="Calibri" panose="020F0502020204030204" pitchFamily="34" charset="0"/>
                <a:ea typeface="Calibri" panose="020F0502020204030204" pitchFamily="34" charset="0"/>
                <a:cs typeface="Calibri" panose="020F0502020204030204" pitchFamily="34" charset="0"/>
              </a:rPr>
              <a:t>THT</a:t>
            </a:r>
          </a:p>
          <a:p>
            <a:r>
              <a:rPr lang="en-IN" dirty="0">
                <a:latin typeface="Calibri" panose="020F0502020204030204" pitchFamily="34" charset="0"/>
                <a:ea typeface="Calibri" panose="020F0502020204030204" pitchFamily="34" charset="0"/>
                <a:cs typeface="Calibri" panose="020F0502020204030204" pitchFamily="34" charset="0"/>
              </a:rPr>
              <a:t>TTH</a:t>
            </a:r>
          </a:p>
          <a:p>
            <a:r>
              <a:rPr lang="en-IN" dirty="0">
                <a:latin typeface="Calibri" panose="020F0502020204030204" pitchFamily="34" charset="0"/>
                <a:ea typeface="Calibri" panose="020F0502020204030204" pitchFamily="34" charset="0"/>
                <a:cs typeface="Calibri" panose="020F0502020204030204" pitchFamily="34" charset="0"/>
              </a:rPr>
              <a:t>TTT</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BD423790-D969-EB95-D24A-9594F7123021}"/>
              </a:ext>
            </a:extLst>
          </p:cNvPr>
          <p:cNvSpPr txBox="1"/>
          <p:nvPr/>
        </p:nvSpPr>
        <p:spPr>
          <a:xfrm>
            <a:off x="6096000" y="2416123"/>
            <a:ext cx="5039841" cy="1754326"/>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Probability of HHH = ½ * ½ * ½ = 1/8</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Probability of </a:t>
            </a:r>
            <a:r>
              <a:rPr lang="en-IN" dirty="0">
                <a:latin typeface="Calibri" panose="020F0502020204030204" pitchFamily="34" charset="0"/>
                <a:ea typeface="Calibri" panose="020F0502020204030204" pitchFamily="34" charset="0"/>
                <a:cs typeface="Calibri" panose="020F0502020204030204" pitchFamily="34" charset="0"/>
              </a:rPr>
              <a:t>THT= </a:t>
            </a:r>
            <a:r>
              <a:rPr lang="en-US" dirty="0">
                <a:latin typeface="Calibri" panose="020F0502020204030204" pitchFamily="34" charset="0"/>
                <a:ea typeface="Calibri" panose="020F0502020204030204" pitchFamily="34" charset="0"/>
                <a:cs typeface="Calibri" panose="020F0502020204030204" pitchFamily="34" charset="0"/>
              </a:rPr>
              <a:t>½ * ½ * ½ = 1/8</a:t>
            </a:r>
            <a:endParaRPr lang="en-IN"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145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7F7F5F-C62A-7A72-1F9E-CE9EB2DE72F2}"/>
              </a:ext>
            </a:extLst>
          </p:cNvPr>
          <p:cNvSpPr txBox="1"/>
          <p:nvPr/>
        </p:nvSpPr>
        <p:spPr>
          <a:xfrm>
            <a:off x="4007768" y="260648"/>
            <a:ext cx="5060937" cy="523220"/>
          </a:xfrm>
          <a:prstGeom prst="rect">
            <a:avLst/>
          </a:prstGeom>
          <a:noFill/>
        </p:spPr>
        <p:txBody>
          <a:bodyPr wrap="non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Probability of a compound event</a:t>
            </a:r>
          </a:p>
        </p:txBody>
      </p:sp>
      <p:pic>
        <p:nvPicPr>
          <p:cNvPr id="3" name="Picture 2">
            <a:extLst>
              <a:ext uri="{FF2B5EF4-FFF2-40B4-BE49-F238E27FC236}">
                <a16:creationId xmlns:a16="http://schemas.microsoft.com/office/drawing/2014/main" id="{B3DBB873-94AB-A4D7-5A95-30A31A3331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954" y="459693"/>
            <a:ext cx="1862031" cy="1862031"/>
          </a:xfrm>
          <a:prstGeom prst="rect">
            <a:avLst/>
          </a:prstGeom>
        </p:spPr>
      </p:pic>
      <p:pic>
        <p:nvPicPr>
          <p:cNvPr id="4" name="Picture 3">
            <a:extLst>
              <a:ext uri="{FF2B5EF4-FFF2-40B4-BE49-F238E27FC236}">
                <a16:creationId xmlns:a16="http://schemas.microsoft.com/office/drawing/2014/main" id="{9971AE1C-0142-C1FF-9F57-8D008C28AFC8}"/>
              </a:ext>
            </a:extLst>
          </p:cNvPr>
          <p:cNvPicPr>
            <a:picLocks noChangeAspect="1"/>
          </p:cNvPicPr>
          <p:nvPr/>
        </p:nvPicPr>
        <p:blipFill>
          <a:blip r:embed="rId3"/>
          <a:stretch>
            <a:fillRect/>
          </a:stretch>
        </p:blipFill>
        <p:spPr>
          <a:xfrm>
            <a:off x="264764" y="2541866"/>
            <a:ext cx="2291253" cy="1994411"/>
          </a:xfrm>
          <a:prstGeom prst="rect">
            <a:avLst/>
          </a:prstGeom>
        </p:spPr>
      </p:pic>
      <p:pic>
        <p:nvPicPr>
          <p:cNvPr id="5" name="Picture 4" descr="Camping rv clipart free clip art image image">
            <a:extLst>
              <a:ext uri="{FF2B5EF4-FFF2-40B4-BE49-F238E27FC236}">
                <a16:creationId xmlns:a16="http://schemas.microsoft.com/office/drawing/2014/main" id="{0E41450C-C99C-EADF-BF80-9E48413DE8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112" y="4649026"/>
            <a:ext cx="2547714" cy="158770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386D645-BBE6-A552-4628-08BE29D7BF66}"/>
              </a:ext>
            </a:extLst>
          </p:cNvPr>
          <p:cNvSpPr txBox="1"/>
          <p:nvPr/>
        </p:nvSpPr>
        <p:spPr>
          <a:xfrm>
            <a:off x="3863752" y="1306061"/>
            <a:ext cx="6408712" cy="1015663"/>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Three-holiday options - </a:t>
            </a:r>
            <a:r>
              <a:rPr lang="en-US" sz="2000" b="1" dirty="0">
                <a:latin typeface="Calibri" panose="020F0502020204030204" pitchFamily="34" charset="0"/>
                <a:ea typeface="Calibri" panose="020F0502020204030204" pitchFamily="34" charset="0"/>
                <a:cs typeface="Calibri" panose="020F0502020204030204" pitchFamily="34" charset="0"/>
              </a:rPr>
              <a:t>Mountains, Beach, Camping </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The holiday can be </a:t>
            </a:r>
            <a:r>
              <a:rPr lang="en-US" sz="2000" b="1" dirty="0">
                <a:latin typeface="Calibri" panose="020F0502020204030204" pitchFamily="34" charset="0"/>
                <a:ea typeface="Calibri" panose="020F0502020204030204" pitchFamily="34" charset="0"/>
                <a:cs typeface="Calibri" panose="020F0502020204030204" pitchFamily="34" charset="0"/>
              </a:rPr>
              <a:t>One day, two days, three days </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2A8A04FD-00D0-7D77-9292-1EF93B5F2E48}"/>
              </a:ext>
            </a:extLst>
          </p:cNvPr>
          <p:cNvPicPr>
            <a:picLocks noChangeAspect="1"/>
          </p:cNvPicPr>
          <p:nvPr/>
        </p:nvPicPr>
        <p:blipFill>
          <a:blip r:embed="rId5"/>
          <a:stretch>
            <a:fillRect/>
          </a:stretch>
        </p:blipFill>
        <p:spPr>
          <a:xfrm>
            <a:off x="3863751" y="2634236"/>
            <a:ext cx="7191659" cy="1902041"/>
          </a:xfrm>
          <a:prstGeom prst="rect">
            <a:avLst/>
          </a:prstGeom>
        </p:spPr>
      </p:pic>
      <p:sp>
        <p:nvSpPr>
          <p:cNvPr id="8" name="TextBox 7">
            <a:extLst>
              <a:ext uri="{FF2B5EF4-FFF2-40B4-BE49-F238E27FC236}">
                <a16:creationId xmlns:a16="http://schemas.microsoft.com/office/drawing/2014/main" id="{34251B7A-D3CB-CB5E-83E0-8B1E7383D166}"/>
              </a:ext>
            </a:extLst>
          </p:cNvPr>
          <p:cNvSpPr txBox="1"/>
          <p:nvPr/>
        </p:nvSpPr>
        <p:spPr>
          <a:xfrm>
            <a:off x="3895421" y="5042769"/>
            <a:ext cx="6096000" cy="400110"/>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P(Not Mountain and at least 2 days) = 4/9</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7883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8C1A5C-2EC3-A110-3087-B598E057CCFC}"/>
              </a:ext>
            </a:extLst>
          </p:cNvPr>
          <p:cNvSpPr txBox="1"/>
          <p:nvPr/>
        </p:nvSpPr>
        <p:spPr>
          <a:xfrm>
            <a:off x="4223792" y="548680"/>
            <a:ext cx="3767826" cy="523220"/>
          </a:xfrm>
          <a:prstGeom prst="rect">
            <a:avLst/>
          </a:prstGeom>
          <a:noFill/>
        </p:spPr>
        <p:txBody>
          <a:bodyPr wrap="non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Coin flipping probability</a:t>
            </a:r>
          </a:p>
        </p:txBody>
      </p:sp>
      <p:pic>
        <p:nvPicPr>
          <p:cNvPr id="3" name="Picture 2" descr="A close up of a logo&#10;&#10;Description automatically generated">
            <a:extLst>
              <a:ext uri="{FF2B5EF4-FFF2-40B4-BE49-F238E27FC236}">
                <a16:creationId xmlns:a16="http://schemas.microsoft.com/office/drawing/2014/main" id="{F5089C62-0840-374A-43CD-E1BC6C0DF9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384" y="2708920"/>
            <a:ext cx="1286615" cy="1286615"/>
          </a:xfrm>
          <a:prstGeom prst="rect">
            <a:avLst/>
          </a:prstGeom>
        </p:spPr>
      </p:pic>
      <p:sp>
        <p:nvSpPr>
          <p:cNvPr id="4" name="TextBox 3">
            <a:extLst>
              <a:ext uri="{FF2B5EF4-FFF2-40B4-BE49-F238E27FC236}">
                <a16:creationId xmlns:a16="http://schemas.microsoft.com/office/drawing/2014/main" id="{C29E2A10-1606-89FD-4C1A-AD648014D2FA}"/>
              </a:ext>
            </a:extLst>
          </p:cNvPr>
          <p:cNvSpPr txBox="1"/>
          <p:nvPr/>
        </p:nvSpPr>
        <p:spPr>
          <a:xfrm>
            <a:off x="3143672" y="1412776"/>
            <a:ext cx="6624736" cy="3046988"/>
          </a:xfrm>
          <a:prstGeom prst="rect">
            <a:avLst/>
          </a:prstGeom>
          <a:noFill/>
        </p:spPr>
        <p:txBody>
          <a:bodyPr wrap="squar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Tossing a coin 3 times</a:t>
            </a:r>
          </a:p>
          <a:p>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P(At least 1 Head on 3 flips) = 1-P(TTT) = 7/8</a:t>
            </a:r>
          </a:p>
          <a:p>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P(At least 1 Head on 10 flips) = 1-P(All tails)</a:t>
            </a:r>
          </a:p>
          <a:p>
            <a:r>
              <a:rPr lang="en-US" sz="2400" dirty="0">
                <a:latin typeface="Calibri" panose="020F0502020204030204" pitchFamily="34" charset="0"/>
                <a:ea typeface="Calibri" panose="020F0502020204030204" pitchFamily="34" charset="0"/>
                <a:cs typeface="Calibri" panose="020F0502020204030204" pitchFamily="34" charset="0"/>
              </a:rPr>
              <a:t>= 1- 1/ 1024</a:t>
            </a:r>
          </a:p>
          <a:p>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  1023/1024 </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668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DA3DEF-DAF0-40F8-51F5-104293C3E4E8}"/>
              </a:ext>
            </a:extLst>
          </p:cNvPr>
          <p:cNvSpPr txBox="1"/>
          <p:nvPr/>
        </p:nvSpPr>
        <p:spPr>
          <a:xfrm>
            <a:off x="3337181" y="479569"/>
            <a:ext cx="6176563" cy="523220"/>
          </a:xfrm>
          <a:prstGeom prst="rect">
            <a:avLst/>
          </a:prstGeom>
          <a:noFill/>
        </p:spPr>
        <p:txBody>
          <a:bodyPr wrap="non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Probability without equally likely events</a:t>
            </a:r>
          </a:p>
        </p:txBody>
      </p:sp>
      <p:sp>
        <p:nvSpPr>
          <p:cNvPr id="3" name="TextBox 2">
            <a:extLst>
              <a:ext uri="{FF2B5EF4-FFF2-40B4-BE49-F238E27FC236}">
                <a16:creationId xmlns:a16="http://schemas.microsoft.com/office/drawing/2014/main" id="{7F80F983-3355-029E-FA25-FD91BBF3318F}"/>
              </a:ext>
            </a:extLst>
          </p:cNvPr>
          <p:cNvSpPr txBox="1"/>
          <p:nvPr/>
        </p:nvSpPr>
        <p:spPr>
          <a:xfrm>
            <a:off x="1343472" y="1484784"/>
            <a:ext cx="9073008" cy="4370427"/>
          </a:xfrm>
          <a:prstGeom prst="rect">
            <a:avLst/>
          </a:prstGeom>
          <a:noFill/>
        </p:spPr>
        <p:txBody>
          <a:bodyPr wrap="square">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NOT EQUALLY LIKELY OUTCOMES</a:t>
            </a:r>
          </a:p>
          <a:p>
            <a:r>
              <a:rPr lang="en-IN" sz="2000" dirty="0">
                <a:latin typeface="Calibri" panose="020F0502020204030204" pitchFamily="34" charset="0"/>
                <a:ea typeface="Calibri" panose="020F0502020204030204" pitchFamily="34" charset="0"/>
                <a:cs typeface="Calibri" panose="020F0502020204030204" pitchFamily="34" charset="0"/>
              </a:rPr>
              <a:t>When a sample space consists of outcomes that don’t have an equal chance of occurrence, then the resultant outcomes are said to be not equally likely outcomes.</a:t>
            </a:r>
          </a:p>
          <a:p>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b="1" dirty="0">
                <a:latin typeface="Calibri" panose="020F0502020204030204" pitchFamily="34" charset="0"/>
                <a:ea typeface="Calibri" panose="020F0502020204030204" pitchFamily="34" charset="0"/>
                <a:cs typeface="Calibri" panose="020F0502020204030204" pitchFamily="34" charset="0"/>
              </a:rPr>
              <a:t>EXAMPLES OF NOT EQUALLY LIKELY OUTCOMES</a:t>
            </a:r>
          </a:p>
          <a:p>
            <a:endParaRPr lang="en-IN" sz="2000" b="1"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rPr>
              <a:t>A matchbox has six “6” faces, but all the faces are not equally likely. Therefore, the probability of occurrence of each face varies. Each face has a different occurring value.</a:t>
            </a:r>
          </a:p>
          <a:p>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rPr>
              <a:t>A bag is full of balls having different colours and sizes. Now pick up a ball randomly from the bag. The probability of all the balls will not be the same. The probability of occurrence of each ball will vary.</a:t>
            </a:r>
          </a:p>
          <a:p>
            <a:r>
              <a:rPr lang="en-IN" dirty="0">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21425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0234B8-4976-5F0D-DA44-400D3A27144E}"/>
              </a:ext>
            </a:extLst>
          </p:cNvPr>
          <p:cNvSpPr txBox="1"/>
          <p:nvPr/>
        </p:nvSpPr>
        <p:spPr>
          <a:xfrm>
            <a:off x="3402496" y="692696"/>
            <a:ext cx="6176563" cy="523220"/>
          </a:xfrm>
          <a:prstGeom prst="rect">
            <a:avLst/>
          </a:prstGeom>
          <a:noFill/>
        </p:spPr>
        <p:txBody>
          <a:bodyPr wrap="non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Probability without equally likely events</a:t>
            </a:r>
          </a:p>
        </p:txBody>
      </p:sp>
      <p:pic>
        <p:nvPicPr>
          <p:cNvPr id="3" name="Picture 2" descr="A close up of a logo&#10;&#10;Description automatically generated">
            <a:extLst>
              <a:ext uri="{FF2B5EF4-FFF2-40B4-BE49-F238E27FC236}">
                <a16:creationId xmlns:a16="http://schemas.microsoft.com/office/drawing/2014/main" id="{430A6B62-AB64-1F53-613C-4307E3DBA37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9416" y="2173429"/>
            <a:ext cx="1286615" cy="1286615"/>
          </a:xfrm>
          <a:prstGeom prst="rect">
            <a:avLst/>
          </a:prstGeom>
        </p:spPr>
      </p:pic>
      <p:sp>
        <p:nvSpPr>
          <p:cNvPr id="4" name="TextBox 3">
            <a:extLst>
              <a:ext uri="{FF2B5EF4-FFF2-40B4-BE49-F238E27FC236}">
                <a16:creationId xmlns:a16="http://schemas.microsoft.com/office/drawing/2014/main" id="{F851754E-CFBA-DF85-48BC-AC749EC1CA9F}"/>
              </a:ext>
            </a:extLst>
          </p:cNvPr>
          <p:cNvSpPr txBox="1"/>
          <p:nvPr/>
        </p:nvSpPr>
        <p:spPr>
          <a:xfrm>
            <a:off x="3719736" y="1628800"/>
            <a:ext cx="5976664" cy="2646878"/>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Consider you are flipping a biased coin with a probability of head 0.6 and tail 0.4</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P (H ) = 0.6</a:t>
            </a:r>
          </a:p>
          <a:p>
            <a:r>
              <a:rPr lang="en-US" dirty="0">
                <a:latin typeface="Calibri" panose="020F0502020204030204" pitchFamily="34" charset="0"/>
                <a:ea typeface="Calibri" panose="020F0502020204030204" pitchFamily="34" charset="0"/>
                <a:cs typeface="Calibri" panose="020F0502020204030204" pitchFamily="34" charset="0"/>
              </a:rPr>
              <a:t>P (T) =0.4</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P(HH) = 0.6*0.6</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P(THT)=0.4*0.6*0.4</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703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23D1AA-CD12-1D13-2A2B-BB0321595E68}"/>
              </a:ext>
            </a:extLst>
          </p:cNvPr>
          <p:cNvSpPr txBox="1"/>
          <p:nvPr/>
        </p:nvSpPr>
        <p:spPr>
          <a:xfrm>
            <a:off x="2425958" y="476672"/>
            <a:ext cx="5383763" cy="523220"/>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Independent events - Exam</a:t>
            </a:r>
          </a:p>
        </p:txBody>
      </p:sp>
      <p:sp>
        <p:nvSpPr>
          <p:cNvPr id="3" name="TextBox 2">
            <a:extLst>
              <a:ext uri="{FF2B5EF4-FFF2-40B4-BE49-F238E27FC236}">
                <a16:creationId xmlns:a16="http://schemas.microsoft.com/office/drawing/2014/main" id="{2DC5A1DB-5325-A222-DD23-B5A64537CFA0}"/>
              </a:ext>
            </a:extLst>
          </p:cNvPr>
          <p:cNvSpPr txBox="1"/>
          <p:nvPr/>
        </p:nvSpPr>
        <p:spPr>
          <a:xfrm>
            <a:off x="587388" y="1340768"/>
            <a:ext cx="10581355" cy="2308324"/>
          </a:xfrm>
          <a:prstGeom prst="rect">
            <a:avLst/>
          </a:prstGeom>
          <a:noFill/>
        </p:spPr>
        <p:txBody>
          <a:bodyPr wrap="square" rtlCol="0">
            <a:sp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On a multiple-choice test, question 1 has 4 choices and question 2 has 3 choices. Each problem has only one correct answer. What is the probability of randomly guessing the correct answer to both questions? </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Probability of First question correct Answer =  ¼</a:t>
            </a:r>
          </a:p>
          <a:p>
            <a:pPr algn="just"/>
            <a:r>
              <a:rPr lang="en-US" dirty="0">
                <a:latin typeface="Calibri" panose="020F0502020204030204" pitchFamily="34" charset="0"/>
                <a:ea typeface="Calibri" panose="020F0502020204030204" pitchFamily="34" charset="0"/>
                <a:cs typeface="Calibri" panose="020F0502020204030204" pitchFamily="34" charset="0"/>
              </a:rPr>
              <a:t>Probability of Second question correct Answer =  1/3</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Randomly guessing the correct answer to both questions = </a:t>
            </a:r>
            <a:r>
              <a:rPr lang="en-US" b="1" dirty="0">
                <a:solidFill>
                  <a:srgbClr val="00B050"/>
                </a:solidFill>
                <a:latin typeface="Calibri" panose="020F0502020204030204" pitchFamily="34" charset="0"/>
                <a:ea typeface="Calibri" panose="020F0502020204030204" pitchFamily="34" charset="0"/>
                <a:cs typeface="Calibri" panose="020F0502020204030204" pitchFamily="34" charset="0"/>
              </a:rPr>
              <a:t>¼ * 1/3 = 1/12</a:t>
            </a:r>
            <a:endParaRPr lang="en-IN" b="1" dirty="0">
              <a:solidFill>
                <a:srgbClr val="00B05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1994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345292-0D7E-947F-C5C1-EFCE7618E5EF}"/>
              </a:ext>
            </a:extLst>
          </p:cNvPr>
          <p:cNvSpPr txBox="1"/>
          <p:nvPr/>
        </p:nvSpPr>
        <p:spPr>
          <a:xfrm>
            <a:off x="2279576" y="332656"/>
            <a:ext cx="7227043" cy="523220"/>
          </a:xfrm>
          <a:prstGeom prst="rect">
            <a:avLst/>
          </a:prstGeom>
          <a:noFill/>
        </p:spPr>
        <p:txBody>
          <a:bodyPr wrap="non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Die rolling probability with independent events</a:t>
            </a:r>
          </a:p>
        </p:txBody>
      </p:sp>
      <p:sp>
        <p:nvSpPr>
          <p:cNvPr id="3" name="TextBox 2">
            <a:extLst>
              <a:ext uri="{FF2B5EF4-FFF2-40B4-BE49-F238E27FC236}">
                <a16:creationId xmlns:a16="http://schemas.microsoft.com/office/drawing/2014/main" id="{5764A343-9156-EB2E-272D-0630C26811AE}"/>
              </a:ext>
            </a:extLst>
          </p:cNvPr>
          <p:cNvSpPr txBox="1"/>
          <p:nvPr/>
        </p:nvSpPr>
        <p:spPr>
          <a:xfrm>
            <a:off x="623392" y="1297969"/>
            <a:ext cx="10190788" cy="2831544"/>
          </a:xfrm>
          <a:prstGeom prst="rect">
            <a:avLst/>
          </a:prstGeom>
          <a:noFill/>
        </p:spPr>
        <p:txBody>
          <a:bodyPr wrap="square" rtlCol="0">
            <a:spAutoFit/>
          </a:bodyPr>
          <a:lstStyle/>
          <a:p>
            <a:pPr algn="just"/>
            <a:r>
              <a:rPr lang="en-US" sz="2000" dirty="0">
                <a:latin typeface="Calibri" panose="020F0502020204030204" pitchFamily="34" charset="0"/>
                <a:ea typeface="Calibri" panose="020F0502020204030204" pitchFamily="34" charset="0"/>
                <a:cs typeface="Calibri" panose="020F0502020204030204" pitchFamily="34" charset="0"/>
              </a:rPr>
              <a:t>Find the probability of rolling even numbers three times, using a six-sided die numbered from 1 to 6</a:t>
            </a:r>
          </a:p>
          <a:p>
            <a:pPr algn="just"/>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r>
              <a:rPr lang="en-US" sz="2000" dirty="0">
                <a:latin typeface="Calibri" panose="020F0502020204030204" pitchFamily="34" charset="0"/>
                <a:ea typeface="Calibri" panose="020F0502020204030204" pitchFamily="34" charset="0"/>
                <a:cs typeface="Calibri" panose="020F0502020204030204" pitchFamily="34" charset="0"/>
              </a:rPr>
              <a:t>Probability of rolling even numbers = 3/6 = 1/2</a:t>
            </a:r>
          </a:p>
          <a:p>
            <a:pPr algn="just"/>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r>
              <a:rPr lang="en-US" sz="2000" dirty="0">
                <a:latin typeface="Calibri" panose="020F0502020204030204" pitchFamily="34" charset="0"/>
                <a:ea typeface="Calibri" panose="020F0502020204030204" pitchFamily="34" charset="0"/>
                <a:cs typeface="Calibri" panose="020F0502020204030204" pitchFamily="34" charset="0"/>
              </a:rPr>
              <a:t>Probability of rolling even numbers three times = </a:t>
            </a:r>
            <a:r>
              <a:rPr lang="en-US" sz="2000" b="1" dirty="0">
                <a:solidFill>
                  <a:srgbClr val="00B050"/>
                </a:solidFill>
                <a:latin typeface="Calibri" panose="020F0502020204030204" pitchFamily="34" charset="0"/>
                <a:ea typeface="Calibri" panose="020F0502020204030204" pitchFamily="34" charset="0"/>
                <a:cs typeface="Calibri" panose="020F0502020204030204" pitchFamily="34" charset="0"/>
              </a:rPr>
              <a:t>½ * ½ * ½ = 1/8</a:t>
            </a:r>
          </a:p>
          <a:p>
            <a:pPr algn="just"/>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4424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34B002-5A38-8A64-F5FE-7E91A82349EA}"/>
              </a:ext>
            </a:extLst>
          </p:cNvPr>
          <p:cNvSpPr txBox="1"/>
          <p:nvPr/>
        </p:nvSpPr>
        <p:spPr>
          <a:xfrm>
            <a:off x="2506812" y="445314"/>
            <a:ext cx="5497659" cy="523220"/>
          </a:xfrm>
          <a:prstGeom prst="rect">
            <a:avLst/>
          </a:prstGeom>
          <a:noFill/>
        </p:spPr>
        <p:txBody>
          <a:bodyPr wrap="non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Dependent Probability Introduction</a:t>
            </a:r>
          </a:p>
        </p:txBody>
      </p:sp>
      <p:pic>
        <p:nvPicPr>
          <p:cNvPr id="3" name="Picture 2">
            <a:extLst>
              <a:ext uri="{FF2B5EF4-FFF2-40B4-BE49-F238E27FC236}">
                <a16:creationId xmlns:a16="http://schemas.microsoft.com/office/drawing/2014/main" id="{65949A11-E371-7A8D-A38B-EB7BA19BAB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600" y="1628800"/>
            <a:ext cx="3600400" cy="3600400"/>
          </a:xfrm>
          <a:prstGeom prst="rect">
            <a:avLst/>
          </a:prstGeom>
        </p:spPr>
      </p:pic>
    </p:spTree>
    <p:extLst>
      <p:ext uri="{BB962C8B-B14F-4D97-AF65-F5344CB8AC3E}">
        <p14:creationId xmlns:p14="http://schemas.microsoft.com/office/powerpoint/2010/main" val="1484426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2574E7-47CD-CC05-62FC-C9B22F82AC58}"/>
              </a:ext>
            </a:extLst>
          </p:cNvPr>
          <p:cNvSpPr txBox="1"/>
          <p:nvPr/>
        </p:nvSpPr>
        <p:spPr>
          <a:xfrm>
            <a:off x="3153432" y="363285"/>
            <a:ext cx="4543552" cy="523220"/>
          </a:xfrm>
          <a:prstGeom prst="rect">
            <a:avLst/>
          </a:prstGeom>
          <a:noFill/>
        </p:spPr>
        <p:txBody>
          <a:bodyPr wrap="non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Dependent Probability: Coins</a:t>
            </a:r>
          </a:p>
        </p:txBody>
      </p:sp>
      <p:sp>
        <p:nvSpPr>
          <p:cNvPr id="3" name="TextBox 2">
            <a:extLst>
              <a:ext uri="{FF2B5EF4-FFF2-40B4-BE49-F238E27FC236}">
                <a16:creationId xmlns:a16="http://schemas.microsoft.com/office/drawing/2014/main" id="{F07D42FB-64B1-046F-DD45-82CE1213D8C5}"/>
              </a:ext>
            </a:extLst>
          </p:cNvPr>
          <p:cNvSpPr txBox="1"/>
          <p:nvPr/>
        </p:nvSpPr>
        <p:spPr>
          <a:xfrm>
            <a:off x="623392" y="1279308"/>
            <a:ext cx="9705596" cy="923330"/>
          </a:xfrm>
          <a:prstGeom prst="rect">
            <a:avLst/>
          </a:prstGeom>
          <a:noFill/>
        </p:spPr>
        <p:txBody>
          <a:bodyPr wrap="square" rtlCol="0">
            <a:sp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You have 8 coins in a bag. 3 of them are unfair in that and they have 60% chance of coming up heads when flipped. You randomly choose one coin from the bag and flip it 2 times. What is the percentage probability of getting 2 heads? </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descr="A close up of a logo&#10;&#10;Description automatically generated">
            <a:extLst>
              <a:ext uri="{FF2B5EF4-FFF2-40B4-BE49-F238E27FC236}">
                <a16:creationId xmlns:a16="http://schemas.microsoft.com/office/drawing/2014/main" id="{0814C76B-219E-EF05-24E8-5D366E3531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1931" y="2785692"/>
            <a:ext cx="1286615" cy="1286615"/>
          </a:xfrm>
          <a:prstGeom prst="rect">
            <a:avLst/>
          </a:prstGeom>
        </p:spPr>
      </p:pic>
      <p:sp>
        <p:nvSpPr>
          <p:cNvPr id="6" name="TextBox 5">
            <a:extLst>
              <a:ext uri="{FF2B5EF4-FFF2-40B4-BE49-F238E27FC236}">
                <a16:creationId xmlns:a16="http://schemas.microsoft.com/office/drawing/2014/main" id="{81A5FBFD-654A-F75F-5309-CB907FF43E29}"/>
              </a:ext>
            </a:extLst>
          </p:cNvPr>
          <p:cNvSpPr txBox="1"/>
          <p:nvPr/>
        </p:nvSpPr>
        <p:spPr>
          <a:xfrm>
            <a:off x="3433665" y="3032649"/>
            <a:ext cx="6102220" cy="1477328"/>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5/8 (Fair coins) – P(</a:t>
            </a:r>
            <a:r>
              <a:rPr lang="en-US" dirty="0" err="1">
                <a:latin typeface="Calibri" panose="020F0502020204030204" pitchFamily="34" charset="0"/>
                <a:ea typeface="Calibri" panose="020F0502020204030204" pitchFamily="34" charset="0"/>
                <a:cs typeface="Calibri" panose="020F0502020204030204" pitchFamily="34" charset="0"/>
              </a:rPr>
              <a:t>HH|Fair</a:t>
            </a:r>
            <a:r>
              <a:rPr lang="en-US" dirty="0">
                <a:latin typeface="Calibri" panose="020F0502020204030204" pitchFamily="34" charset="0"/>
                <a:ea typeface="Calibri" panose="020F0502020204030204" pitchFamily="34" charset="0"/>
                <a:cs typeface="Calibri" panose="020F0502020204030204" pitchFamily="34" charset="0"/>
              </a:rPr>
              <a:t>) = 0.5*0.5 = 0.25*5/8</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3/8 (Unfair coins) – P(</a:t>
            </a:r>
            <a:r>
              <a:rPr lang="en-US" dirty="0" err="1">
                <a:latin typeface="Calibri" panose="020F0502020204030204" pitchFamily="34" charset="0"/>
                <a:ea typeface="Calibri" panose="020F0502020204030204" pitchFamily="34" charset="0"/>
                <a:cs typeface="Calibri" panose="020F0502020204030204" pitchFamily="34" charset="0"/>
              </a:rPr>
              <a:t>HH|Unfair</a:t>
            </a:r>
            <a:r>
              <a:rPr lang="en-US" dirty="0">
                <a:latin typeface="Calibri" panose="020F0502020204030204" pitchFamily="34" charset="0"/>
                <a:ea typeface="Calibri" panose="020F0502020204030204" pitchFamily="34" charset="0"/>
                <a:cs typeface="Calibri" panose="020F0502020204030204" pitchFamily="34" charset="0"/>
              </a:rPr>
              <a:t>) = 0.6*0.6 = 0.36*3/8</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0.25*5/8+0.36*3/8</a:t>
            </a:r>
          </a:p>
        </p:txBody>
      </p:sp>
    </p:spTree>
    <p:extLst>
      <p:ext uri="{BB962C8B-B14F-4D97-AF65-F5344CB8AC3E}">
        <p14:creationId xmlns:p14="http://schemas.microsoft.com/office/powerpoint/2010/main" val="3091742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62A6FA-F7E6-D12F-3450-0388830BDE92}"/>
              </a:ext>
            </a:extLst>
          </p:cNvPr>
          <p:cNvSpPr txBox="1"/>
          <p:nvPr/>
        </p:nvSpPr>
        <p:spPr>
          <a:xfrm>
            <a:off x="4295800" y="548680"/>
            <a:ext cx="2088232" cy="523220"/>
          </a:xfrm>
          <a:prstGeom prst="rect">
            <a:avLst/>
          </a:prstGeom>
          <a:noFill/>
        </p:spPr>
        <p:txBody>
          <a:bodyPr wrap="square" rtlCol="0">
            <a:spAutoFit/>
          </a:bodyPr>
          <a:lstStyle/>
          <a:p>
            <a:r>
              <a:rPr lang="en-IN" sz="28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Skewness</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69522D8F-E1D0-E5E0-211F-3B64660F1489}"/>
              </a:ext>
            </a:extLst>
          </p:cNvPr>
          <p:cNvPicPr>
            <a:picLocks noChangeAspect="1"/>
          </p:cNvPicPr>
          <p:nvPr/>
        </p:nvPicPr>
        <p:blipFill>
          <a:blip r:embed="rId2"/>
          <a:stretch>
            <a:fillRect/>
          </a:stretch>
        </p:blipFill>
        <p:spPr>
          <a:xfrm>
            <a:off x="215466" y="1343921"/>
            <a:ext cx="5124450" cy="3810000"/>
          </a:xfrm>
          <a:prstGeom prst="rect">
            <a:avLst/>
          </a:prstGeom>
        </p:spPr>
      </p:pic>
      <p:pic>
        <p:nvPicPr>
          <p:cNvPr id="4" name="Picture 3">
            <a:extLst>
              <a:ext uri="{FF2B5EF4-FFF2-40B4-BE49-F238E27FC236}">
                <a16:creationId xmlns:a16="http://schemas.microsoft.com/office/drawing/2014/main" id="{7575C79B-9E59-08D4-B34B-70193D140AF2}"/>
              </a:ext>
            </a:extLst>
          </p:cNvPr>
          <p:cNvPicPr>
            <a:picLocks noChangeAspect="1"/>
          </p:cNvPicPr>
          <p:nvPr/>
        </p:nvPicPr>
        <p:blipFill>
          <a:blip r:embed="rId3"/>
          <a:stretch>
            <a:fillRect/>
          </a:stretch>
        </p:blipFill>
        <p:spPr>
          <a:xfrm>
            <a:off x="5603826" y="2211434"/>
            <a:ext cx="6372708" cy="3302645"/>
          </a:xfrm>
          <a:prstGeom prst="rect">
            <a:avLst/>
          </a:prstGeom>
        </p:spPr>
      </p:pic>
      <p:sp>
        <p:nvSpPr>
          <p:cNvPr id="5" name="TextBox 4">
            <a:extLst>
              <a:ext uri="{FF2B5EF4-FFF2-40B4-BE49-F238E27FC236}">
                <a16:creationId xmlns:a16="http://schemas.microsoft.com/office/drawing/2014/main" id="{85B7CBEB-0ACF-2900-AF3E-AC52BF6342BF}"/>
              </a:ext>
            </a:extLst>
          </p:cNvPr>
          <p:cNvSpPr txBox="1"/>
          <p:nvPr/>
        </p:nvSpPr>
        <p:spPr>
          <a:xfrm>
            <a:off x="5940796" y="1564702"/>
            <a:ext cx="5868652" cy="400110"/>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Mean, Median and Mode in Skewed Chart</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297107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8720BB-04AD-5909-1E4A-FFF95313CAA2}"/>
              </a:ext>
            </a:extLst>
          </p:cNvPr>
          <p:cNvSpPr txBox="1"/>
          <p:nvPr/>
        </p:nvSpPr>
        <p:spPr>
          <a:xfrm>
            <a:off x="2903578" y="344624"/>
            <a:ext cx="4848404" cy="523220"/>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Dependent Probability: Coins</a:t>
            </a:r>
          </a:p>
        </p:txBody>
      </p:sp>
      <p:sp>
        <p:nvSpPr>
          <p:cNvPr id="3" name="TextBox 2">
            <a:extLst>
              <a:ext uri="{FF2B5EF4-FFF2-40B4-BE49-F238E27FC236}">
                <a16:creationId xmlns:a16="http://schemas.microsoft.com/office/drawing/2014/main" id="{923015B1-5427-B80B-4A14-C341BD207CBC}"/>
              </a:ext>
            </a:extLst>
          </p:cNvPr>
          <p:cNvSpPr txBox="1"/>
          <p:nvPr/>
        </p:nvSpPr>
        <p:spPr>
          <a:xfrm>
            <a:off x="548747" y="1384670"/>
            <a:ext cx="9295049" cy="923330"/>
          </a:xfrm>
          <a:prstGeom prst="rect">
            <a:avLst/>
          </a:prstGeom>
          <a:noFill/>
        </p:spPr>
        <p:txBody>
          <a:bodyPr wrap="square" rtlCol="0">
            <a:sp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You have 4 coins in a bag. 3 of them are unfair in that and they have 45% chance of coming up tails when flipped. You randomly choose one coin from the bag and flip it 4 times. What is the percentage probability of getting 4 heads? </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descr="A close up of a logo&#10;&#10;Description automatically generated">
            <a:extLst>
              <a:ext uri="{FF2B5EF4-FFF2-40B4-BE49-F238E27FC236}">
                <a16:creationId xmlns:a16="http://schemas.microsoft.com/office/drawing/2014/main" id="{8ED0D0C7-866C-CDB2-CE44-CA2F04F2DB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6113" y="2785692"/>
            <a:ext cx="1248943" cy="1286615"/>
          </a:xfrm>
          <a:prstGeom prst="rect">
            <a:avLst/>
          </a:prstGeom>
        </p:spPr>
      </p:pic>
    </p:spTree>
    <p:extLst>
      <p:ext uri="{BB962C8B-B14F-4D97-AF65-F5344CB8AC3E}">
        <p14:creationId xmlns:p14="http://schemas.microsoft.com/office/powerpoint/2010/main" val="3962603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B37A6E-E0EB-18E5-DC5E-348DAE284A13}"/>
              </a:ext>
            </a:extLst>
          </p:cNvPr>
          <p:cNvSpPr txBox="1"/>
          <p:nvPr/>
        </p:nvSpPr>
        <p:spPr>
          <a:xfrm>
            <a:off x="4080992" y="168017"/>
            <a:ext cx="3556102" cy="523220"/>
          </a:xfrm>
          <a:prstGeom prst="rect">
            <a:avLst/>
          </a:prstGeom>
          <a:noFill/>
        </p:spPr>
        <p:txBody>
          <a:bodyPr wrap="non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Dependent Probability</a:t>
            </a:r>
          </a:p>
        </p:txBody>
      </p:sp>
      <p:sp>
        <p:nvSpPr>
          <p:cNvPr id="3" name="TextBox 2">
            <a:extLst>
              <a:ext uri="{FF2B5EF4-FFF2-40B4-BE49-F238E27FC236}">
                <a16:creationId xmlns:a16="http://schemas.microsoft.com/office/drawing/2014/main" id="{89F8D009-6039-A562-844E-A1838C4F3F56}"/>
              </a:ext>
            </a:extLst>
          </p:cNvPr>
          <p:cNvSpPr txBox="1"/>
          <p:nvPr/>
        </p:nvSpPr>
        <p:spPr>
          <a:xfrm>
            <a:off x="451942" y="715803"/>
            <a:ext cx="10978058" cy="1015663"/>
          </a:xfrm>
          <a:prstGeom prst="rect">
            <a:avLst/>
          </a:prstGeom>
          <a:noFill/>
        </p:spPr>
        <p:txBody>
          <a:bodyPr wrap="square" rtlCol="0">
            <a:spAutoFit/>
          </a:bodyPr>
          <a:lstStyle/>
          <a:p>
            <a:pPr algn="just"/>
            <a:r>
              <a:rPr lang="en-US" sz="2000" dirty="0">
                <a:latin typeface="Calibri" panose="020F0502020204030204" pitchFamily="34" charset="0"/>
                <a:ea typeface="Calibri" panose="020F0502020204030204" pitchFamily="34" charset="0"/>
                <a:cs typeface="Calibri" panose="020F0502020204030204" pitchFamily="34" charset="0"/>
              </a:rPr>
              <a:t>Suppose Amit simultaneously rolls a six sided die and a four sided die. Let A be the even that he rolls doubles and B is the event that the four sided dis is 4. Use the sample space of possible outcomes shown to answer the following. </a:t>
            </a:r>
          </a:p>
        </p:txBody>
      </p:sp>
      <p:sp>
        <p:nvSpPr>
          <p:cNvPr id="5" name="TextBox 4">
            <a:extLst>
              <a:ext uri="{FF2B5EF4-FFF2-40B4-BE49-F238E27FC236}">
                <a16:creationId xmlns:a16="http://schemas.microsoft.com/office/drawing/2014/main" id="{46AD08FD-A94E-D24D-4109-2968F33A34EF}"/>
              </a:ext>
            </a:extLst>
          </p:cNvPr>
          <p:cNvSpPr txBox="1"/>
          <p:nvPr/>
        </p:nvSpPr>
        <p:spPr>
          <a:xfrm>
            <a:off x="9032033" y="1925945"/>
            <a:ext cx="2902792" cy="4524315"/>
          </a:xfrm>
          <a:prstGeom prst="rect">
            <a:avLst/>
          </a:prstGeom>
          <a:noFill/>
        </p:spPr>
        <p:txBody>
          <a:bodyPr wrap="square">
            <a:spAutoFit/>
          </a:bodyPr>
          <a:lstStyle/>
          <a:p>
            <a:pPr marL="228600" indent="-228600">
              <a:buAutoNum type="arabicParenR"/>
            </a:pPr>
            <a:r>
              <a:rPr lang="en-US" dirty="0">
                <a:latin typeface="Calibri" panose="020F0502020204030204" pitchFamily="34" charset="0"/>
                <a:ea typeface="Calibri" panose="020F0502020204030204" pitchFamily="34" charset="0"/>
                <a:cs typeface="Calibri" panose="020F0502020204030204" pitchFamily="34" charset="0"/>
              </a:rPr>
              <a:t>P(A)=1/6</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228600" indent="-228600">
              <a:buAutoNum type="arabicParenR"/>
            </a:pPr>
            <a:r>
              <a:rPr lang="en-US" dirty="0">
                <a:latin typeface="Calibri" panose="020F0502020204030204" pitchFamily="34" charset="0"/>
                <a:ea typeface="Calibri" panose="020F0502020204030204" pitchFamily="34" charset="0"/>
                <a:cs typeface="Calibri" panose="020F0502020204030204" pitchFamily="34" charset="0"/>
              </a:rPr>
              <a:t>P(B)=¼</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228600" indent="-228600">
              <a:buAutoNum type="arabicParenR"/>
            </a:pPr>
            <a:r>
              <a:rPr lang="en-US" dirty="0">
                <a:latin typeface="Calibri" panose="020F0502020204030204" pitchFamily="34" charset="0"/>
                <a:ea typeface="Calibri" panose="020F0502020204030204" pitchFamily="34" charset="0"/>
                <a:cs typeface="Calibri" panose="020F0502020204030204" pitchFamily="34" charset="0"/>
              </a:rPr>
              <a:t>P(A|B)=1/6</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228600" indent="-228600">
              <a:buAutoNum type="arabicParenR"/>
            </a:pPr>
            <a:r>
              <a:rPr lang="en-US" dirty="0">
                <a:latin typeface="Calibri" panose="020F0502020204030204" pitchFamily="34" charset="0"/>
                <a:ea typeface="Calibri" panose="020F0502020204030204" pitchFamily="34" charset="0"/>
                <a:cs typeface="Calibri" panose="020F0502020204030204" pitchFamily="34" charset="0"/>
              </a:rPr>
              <a:t>P(B|A) = ¼</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228600" indent="-228600">
              <a:buAutoNum type="arabicParenR"/>
            </a:pPr>
            <a:r>
              <a:rPr lang="en-US" dirty="0">
                <a:latin typeface="Calibri" panose="020F0502020204030204" pitchFamily="34" charset="0"/>
                <a:ea typeface="Calibri" panose="020F0502020204030204" pitchFamily="34" charset="0"/>
                <a:cs typeface="Calibri" panose="020F0502020204030204" pitchFamily="34" charset="0"/>
              </a:rPr>
              <a:t>P(A and B) = 1/6*1/4</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228600" indent="-228600">
              <a:buAutoNum type="arabicParenR"/>
            </a:pPr>
            <a:r>
              <a:rPr lang="en-US" dirty="0">
                <a:latin typeface="Calibri" panose="020F0502020204030204" pitchFamily="34" charset="0"/>
                <a:ea typeface="Calibri" panose="020F0502020204030204" pitchFamily="34" charset="0"/>
                <a:cs typeface="Calibri" panose="020F0502020204030204" pitchFamily="34" charset="0"/>
              </a:rPr>
              <a:t>P(A)P(B|A)=1/6*1/4</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228600" indent="-228600">
              <a:buAutoNum type="arabicParenR"/>
            </a:pPr>
            <a:r>
              <a:rPr lang="en-US" dirty="0">
                <a:latin typeface="Calibri" panose="020F0502020204030204" pitchFamily="34" charset="0"/>
                <a:ea typeface="Calibri" panose="020F0502020204030204" pitchFamily="34" charset="0"/>
                <a:cs typeface="Calibri" panose="020F0502020204030204" pitchFamily="34" charset="0"/>
              </a:rPr>
              <a:t>P(B)P(A|B)=1/4*1/6</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P(A and B) = P(A)P(B|A)=P(B)P(A|B)</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P(A)P(B|A)=P(B)P(A|B)</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3FE6841F-DC36-063E-9472-39D5461CBB7C}"/>
              </a:ext>
            </a:extLst>
          </p:cNvPr>
          <p:cNvSpPr txBox="1"/>
          <p:nvPr/>
        </p:nvSpPr>
        <p:spPr>
          <a:xfrm>
            <a:off x="257175" y="1925944"/>
            <a:ext cx="8496300" cy="4524315"/>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What is P(A), the probability that Amit rolls double? </a:t>
            </a:r>
          </a:p>
          <a:p>
            <a:pPr marL="285750" indent="-285750" algn="just">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What is P(B), the probability that the four sided die is 4? </a:t>
            </a:r>
          </a:p>
          <a:p>
            <a:pPr marL="285750" indent="-285750" algn="just">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What is P(A|B), the probability that Amit rolls doubles, given that the four-sided die is 4? </a:t>
            </a:r>
          </a:p>
          <a:p>
            <a:pPr marL="285750" indent="-285750" algn="just">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What is P(B|A), the probability that the four sided die is 4, given that Amit rolls doubles?</a:t>
            </a:r>
          </a:p>
          <a:p>
            <a:pPr marL="285750" indent="-285750" algn="just">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What is P(A and B), the probability that Amit rolls doubles and the second die is 4?</a:t>
            </a:r>
          </a:p>
          <a:p>
            <a:pPr marL="285750" indent="-285750" algn="just">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What is P(A).P(B|A)? </a:t>
            </a:r>
          </a:p>
          <a:p>
            <a:pPr marL="285750" indent="-285750" algn="just">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What is P(B).P(A|B)? </a:t>
            </a:r>
            <a:endParaRPr lang="en-IN" dirty="0">
              <a:latin typeface="Calibri" panose="020F0502020204030204" pitchFamily="34" charset="0"/>
              <a:ea typeface="Calibri" panose="020F0502020204030204" pitchFamily="34" charset="0"/>
              <a:cs typeface="Calibri" panose="020F0502020204030204" pitchFamily="34" charset="0"/>
            </a:endParaRPr>
          </a:p>
          <a:p>
            <a:pPr algn="just"/>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40356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62C668-80E9-3104-BD1D-AF6229915200}"/>
              </a:ext>
            </a:extLst>
          </p:cNvPr>
          <p:cNvSpPr txBox="1"/>
          <p:nvPr/>
        </p:nvSpPr>
        <p:spPr>
          <a:xfrm>
            <a:off x="3517851" y="281385"/>
            <a:ext cx="3615542" cy="523220"/>
          </a:xfrm>
          <a:prstGeom prst="rect">
            <a:avLst/>
          </a:prstGeom>
          <a:noFill/>
        </p:spPr>
        <p:txBody>
          <a:bodyPr wrap="non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Conditional Probability</a:t>
            </a:r>
          </a:p>
        </p:txBody>
      </p:sp>
      <p:sp>
        <p:nvSpPr>
          <p:cNvPr id="3" name="TextBox 2">
            <a:extLst>
              <a:ext uri="{FF2B5EF4-FFF2-40B4-BE49-F238E27FC236}">
                <a16:creationId xmlns:a16="http://schemas.microsoft.com/office/drawing/2014/main" id="{11685E79-B1BF-AF93-A189-940F5774FB01}"/>
              </a:ext>
            </a:extLst>
          </p:cNvPr>
          <p:cNvSpPr txBox="1"/>
          <p:nvPr/>
        </p:nvSpPr>
        <p:spPr>
          <a:xfrm>
            <a:off x="623392" y="980728"/>
            <a:ext cx="11017224" cy="2862322"/>
          </a:xfrm>
          <a:prstGeom prst="rect">
            <a:avLst/>
          </a:prstGeom>
          <a:noFill/>
        </p:spPr>
        <p:txBody>
          <a:bodyPr wrap="square" rtlCol="0">
            <a:sp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Rahul’s two favorite foods are burger and pizza. Let </a:t>
            </a:r>
            <a:r>
              <a:rPr lang="en-US" b="1" dirty="0">
                <a:latin typeface="Calibri" panose="020F0502020204030204" pitchFamily="34" charset="0"/>
                <a:ea typeface="Calibri" panose="020F0502020204030204" pitchFamily="34" charset="0"/>
                <a:cs typeface="Calibri" panose="020F0502020204030204" pitchFamily="34" charset="0"/>
              </a:rPr>
              <a:t>A</a:t>
            </a:r>
            <a:r>
              <a:rPr lang="en-US" dirty="0">
                <a:latin typeface="Calibri" panose="020F0502020204030204" pitchFamily="34" charset="0"/>
                <a:ea typeface="Calibri" panose="020F0502020204030204" pitchFamily="34" charset="0"/>
                <a:cs typeface="Calibri" panose="020F0502020204030204" pitchFamily="34" charset="0"/>
              </a:rPr>
              <a:t> represent the event that he eats a burger for breakfast and </a:t>
            </a:r>
            <a:r>
              <a:rPr lang="en-US" b="1" dirty="0">
                <a:latin typeface="Calibri" panose="020F0502020204030204" pitchFamily="34" charset="0"/>
                <a:ea typeface="Calibri" panose="020F0502020204030204" pitchFamily="34" charset="0"/>
                <a:cs typeface="Calibri" panose="020F0502020204030204" pitchFamily="34" charset="0"/>
              </a:rPr>
              <a:t>B</a:t>
            </a:r>
            <a:r>
              <a:rPr lang="en-US" dirty="0">
                <a:latin typeface="Calibri" panose="020F0502020204030204" pitchFamily="34" charset="0"/>
                <a:ea typeface="Calibri" panose="020F0502020204030204" pitchFamily="34" charset="0"/>
                <a:cs typeface="Calibri" panose="020F0502020204030204" pitchFamily="34" charset="0"/>
              </a:rPr>
              <a:t> represents the event that he eats pizza for lunch. </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On a randomly selected day, the probability that Rahul will eat a burger for breakfast, P(A) is 0.6, the probability that he will eat pizza for lunch, P(B), is equal to 0.5, and the conditional probability that he eats a burger for breakfast, given that he eats pizza for lunch, P(A|B) is equal to 0.7.</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Based on this information, what is the P(B|A), the conditional probability that Rahul eats pizza for lunch, given that he eats a burger for breakfast, rounded to nearest hundredth. </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D9EB00F8-2D3D-A31F-4C23-0AE55D9AA9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40663" y="4173061"/>
            <a:ext cx="1934039" cy="1934039"/>
          </a:xfrm>
          <a:prstGeom prst="rect">
            <a:avLst/>
          </a:prstGeom>
        </p:spPr>
      </p:pic>
      <p:pic>
        <p:nvPicPr>
          <p:cNvPr id="5" name="Picture 4">
            <a:extLst>
              <a:ext uri="{FF2B5EF4-FFF2-40B4-BE49-F238E27FC236}">
                <a16:creationId xmlns:a16="http://schemas.microsoft.com/office/drawing/2014/main" id="{CB0D5003-7BC9-7D7F-515F-117B4D81DF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7298" y="4173061"/>
            <a:ext cx="1934039" cy="1934039"/>
          </a:xfrm>
          <a:prstGeom prst="rect">
            <a:avLst/>
          </a:prstGeom>
        </p:spPr>
      </p:pic>
    </p:spTree>
    <p:extLst>
      <p:ext uri="{BB962C8B-B14F-4D97-AF65-F5344CB8AC3E}">
        <p14:creationId xmlns:p14="http://schemas.microsoft.com/office/powerpoint/2010/main" val="53506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BFC094-BFCC-6DC3-954F-985B63139F36}"/>
              </a:ext>
            </a:extLst>
          </p:cNvPr>
          <p:cNvSpPr txBox="1"/>
          <p:nvPr/>
        </p:nvSpPr>
        <p:spPr>
          <a:xfrm>
            <a:off x="2009596" y="330059"/>
            <a:ext cx="5608971" cy="523220"/>
          </a:xfrm>
          <a:prstGeom prst="rect">
            <a:avLst/>
          </a:prstGeom>
          <a:noFill/>
        </p:spPr>
        <p:txBody>
          <a:bodyPr wrap="non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Conditional Probability tree diagram</a:t>
            </a:r>
          </a:p>
        </p:txBody>
      </p:sp>
      <p:sp>
        <p:nvSpPr>
          <p:cNvPr id="3" name="TextBox 2">
            <a:extLst>
              <a:ext uri="{FF2B5EF4-FFF2-40B4-BE49-F238E27FC236}">
                <a16:creationId xmlns:a16="http://schemas.microsoft.com/office/drawing/2014/main" id="{3E772BB8-E7ED-2FD7-B584-E4B2333A6146}"/>
              </a:ext>
            </a:extLst>
          </p:cNvPr>
          <p:cNvSpPr txBox="1"/>
          <p:nvPr/>
        </p:nvSpPr>
        <p:spPr>
          <a:xfrm>
            <a:off x="623392" y="980728"/>
            <a:ext cx="11017224" cy="1477328"/>
          </a:xfrm>
          <a:prstGeom prst="rect">
            <a:avLst/>
          </a:prstGeom>
          <a:noFill/>
        </p:spPr>
        <p:txBody>
          <a:bodyPr wrap="square" rtlCol="0">
            <a:sp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A company screens job applicants for illegal drug use at a certain stage in their hiring process. The specific test they use has a false positive rate of 2% and a false negate rate of 1%. Suppose that 5% of all their applicants are actually using illegal drugs, and we randomly select an applicant. </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Given the applicant tests positive, what is the probability that they are actually on drugs? </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8B3833A1-96E5-E560-E91B-3C4247C8F3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368" y="3284984"/>
            <a:ext cx="3058291" cy="3058291"/>
          </a:xfrm>
          <a:prstGeom prst="rect">
            <a:avLst/>
          </a:prstGeom>
        </p:spPr>
      </p:pic>
    </p:spTree>
    <p:extLst>
      <p:ext uri="{BB962C8B-B14F-4D97-AF65-F5344CB8AC3E}">
        <p14:creationId xmlns:p14="http://schemas.microsoft.com/office/powerpoint/2010/main" val="2120574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32E43E-81B3-3C53-75D9-EC02A4D64D8F}"/>
              </a:ext>
            </a:extLst>
          </p:cNvPr>
          <p:cNvSpPr txBox="1"/>
          <p:nvPr/>
        </p:nvSpPr>
        <p:spPr>
          <a:xfrm>
            <a:off x="2578764" y="236392"/>
            <a:ext cx="6467283" cy="523220"/>
          </a:xfrm>
          <a:prstGeom prst="rect">
            <a:avLst/>
          </a:prstGeom>
          <a:noFill/>
        </p:spPr>
        <p:txBody>
          <a:bodyPr wrap="non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Conditional Probability and Independence</a:t>
            </a:r>
          </a:p>
        </p:txBody>
      </p:sp>
      <p:sp>
        <p:nvSpPr>
          <p:cNvPr id="3" name="TextBox 2">
            <a:extLst>
              <a:ext uri="{FF2B5EF4-FFF2-40B4-BE49-F238E27FC236}">
                <a16:creationId xmlns:a16="http://schemas.microsoft.com/office/drawing/2014/main" id="{3D9BA624-0B69-04E0-EB83-0B5FC3419C26}"/>
              </a:ext>
            </a:extLst>
          </p:cNvPr>
          <p:cNvSpPr txBox="1"/>
          <p:nvPr/>
        </p:nvSpPr>
        <p:spPr>
          <a:xfrm>
            <a:off x="623392" y="980728"/>
            <a:ext cx="11017224" cy="1477328"/>
          </a:xfrm>
          <a:prstGeom prst="rect">
            <a:avLst/>
          </a:prstGeom>
          <a:noFill/>
        </p:spPr>
        <p:txBody>
          <a:bodyPr wrap="square" rtlCol="0">
            <a:sp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John is interested in the weather conditions and whether the downtown train he sometimes takes runs on time. For a year, John records whether each day is sunny, cloudy, rainy or snowy, as well as whether this train arrives on time or is delayed. His results are displayed in the table below: </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For these days, are the events “Delayed” and “Snowy” independent? </a:t>
            </a:r>
            <a:endParaRPr lang="en-IN"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Table 2">
            <a:extLst>
              <a:ext uri="{FF2B5EF4-FFF2-40B4-BE49-F238E27FC236}">
                <a16:creationId xmlns:a16="http://schemas.microsoft.com/office/drawing/2014/main" id="{ED90AE06-4724-5B09-64CC-9BD3CDB3D601}"/>
              </a:ext>
            </a:extLst>
          </p:cNvPr>
          <p:cNvGraphicFramePr>
            <a:graphicFrameLocks noGrp="1"/>
          </p:cNvGraphicFramePr>
          <p:nvPr>
            <p:extLst>
              <p:ext uri="{D42A27DB-BD31-4B8C-83A1-F6EECF244321}">
                <p14:modId xmlns:p14="http://schemas.microsoft.com/office/powerpoint/2010/main" val="1714655969"/>
              </p:ext>
            </p:extLst>
          </p:nvPr>
        </p:nvGraphicFramePr>
        <p:xfrm>
          <a:off x="695400" y="2501900"/>
          <a:ext cx="8128000" cy="2225040"/>
        </p:xfrm>
        <a:graphic>
          <a:graphicData uri="http://schemas.openxmlformats.org/drawingml/2006/table">
            <a:tbl>
              <a:tblPr firstRow="1" bandRow="1">
                <a:tableStyleId>{F5AB1C69-6EDB-4FF4-983F-18BD219EF322}</a:tableStyleId>
              </a:tblPr>
              <a:tblGrid>
                <a:gridCol w="2032000">
                  <a:extLst>
                    <a:ext uri="{9D8B030D-6E8A-4147-A177-3AD203B41FA5}">
                      <a16:colId xmlns:a16="http://schemas.microsoft.com/office/drawing/2014/main" val="672477523"/>
                    </a:ext>
                  </a:extLst>
                </a:gridCol>
                <a:gridCol w="2032000">
                  <a:extLst>
                    <a:ext uri="{9D8B030D-6E8A-4147-A177-3AD203B41FA5}">
                      <a16:colId xmlns:a16="http://schemas.microsoft.com/office/drawing/2014/main" val="2724761302"/>
                    </a:ext>
                  </a:extLst>
                </a:gridCol>
                <a:gridCol w="2032000">
                  <a:extLst>
                    <a:ext uri="{9D8B030D-6E8A-4147-A177-3AD203B41FA5}">
                      <a16:colId xmlns:a16="http://schemas.microsoft.com/office/drawing/2014/main" val="4061230328"/>
                    </a:ext>
                  </a:extLst>
                </a:gridCol>
                <a:gridCol w="2032000">
                  <a:extLst>
                    <a:ext uri="{9D8B030D-6E8A-4147-A177-3AD203B41FA5}">
                      <a16:colId xmlns:a16="http://schemas.microsoft.com/office/drawing/2014/main" val="1828766655"/>
                    </a:ext>
                  </a:extLst>
                </a:gridCol>
              </a:tblGrid>
              <a:tr h="370840">
                <a:tc>
                  <a:txBody>
                    <a:bodyPr/>
                    <a:lstStyle/>
                    <a:p>
                      <a:endParaRPr lang="en-IN">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On Time</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Delayed</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Total</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1709882"/>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Sunny</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167</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3</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170</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5041987"/>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Cloudy</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115</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5</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120</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3989556"/>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Rainy</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40</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15</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55</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1342719"/>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Snowy</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8</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12</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20</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4937710"/>
                  </a:ext>
                </a:extLst>
              </a:tr>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Total</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330</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35</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365</a:t>
                      </a:r>
                      <a:endParaRPr lang="en-IN" dirty="0">
                        <a:latin typeface="Calibri" panose="020F0502020204030204" pitchFamily="34" charset="0"/>
                        <a:ea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7765626"/>
                  </a:ext>
                </a:extLst>
              </a:tr>
            </a:tbl>
          </a:graphicData>
        </a:graphic>
      </p:graphicFrame>
      <p:pic>
        <p:nvPicPr>
          <p:cNvPr id="5" name="Picture 4">
            <a:extLst>
              <a:ext uri="{FF2B5EF4-FFF2-40B4-BE49-F238E27FC236}">
                <a16:creationId xmlns:a16="http://schemas.microsoft.com/office/drawing/2014/main" id="{37E6EE31-2D8A-03A8-8BB7-C265238FEF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6120" y="5100113"/>
            <a:ext cx="818937" cy="818937"/>
          </a:xfrm>
          <a:prstGeom prst="rect">
            <a:avLst/>
          </a:prstGeom>
        </p:spPr>
      </p:pic>
      <p:pic>
        <p:nvPicPr>
          <p:cNvPr id="6" name="Picture 5">
            <a:extLst>
              <a:ext uri="{FF2B5EF4-FFF2-40B4-BE49-F238E27FC236}">
                <a16:creationId xmlns:a16="http://schemas.microsoft.com/office/drawing/2014/main" id="{95025206-B09E-EF46-A161-E3FE2AE914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9478" y="5100113"/>
            <a:ext cx="1079473" cy="1079473"/>
          </a:xfrm>
          <a:prstGeom prst="rect">
            <a:avLst/>
          </a:prstGeom>
        </p:spPr>
      </p:pic>
      <p:pic>
        <p:nvPicPr>
          <p:cNvPr id="7" name="Picture 6">
            <a:extLst>
              <a:ext uri="{FF2B5EF4-FFF2-40B4-BE49-F238E27FC236}">
                <a16:creationId xmlns:a16="http://schemas.microsoft.com/office/drawing/2014/main" id="{2013630A-ADF0-5AA1-71EB-30740970414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39127" y="5060107"/>
            <a:ext cx="1079473" cy="1079473"/>
          </a:xfrm>
          <a:prstGeom prst="rect">
            <a:avLst/>
          </a:prstGeom>
        </p:spPr>
      </p:pic>
      <p:pic>
        <p:nvPicPr>
          <p:cNvPr id="8" name="Picture 7">
            <a:extLst>
              <a:ext uri="{FF2B5EF4-FFF2-40B4-BE49-F238E27FC236}">
                <a16:creationId xmlns:a16="http://schemas.microsoft.com/office/drawing/2014/main" id="{254C8ED4-8DE3-3BFC-7000-7B9992EA703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6743" y="5060107"/>
            <a:ext cx="818937" cy="818937"/>
          </a:xfrm>
          <a:prstGeom prst="rect">
            <a:avLst/>
          </a:prstGeom>
        </p:spPr>
      </p:pic>
      <p:pic>
        <p:nvPicPr>
          <p:cNvPr id="9" name="Picture 8">
            <a:extLst>
              <a:ext uri="{FF2B5EF4-FFF2-40B4-BE49-F238E27FC236}">
                <a16:creationId xmlns:a16="http://schemas.microsoft.com/office/drawing/2014/main" id="{BF256ABE-35DA-D270-6890-BC5D484CDDA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066002" y="1801407"/>
            <a:ext cx="1400985" cy="1400985"/>
          </a:xfrm>
          <a:prstGeom prst="rect">
            <a:avLst/>
          </a:prstGeom>
        </p:spPr>
      </p:pic>
    </p:spTree>
    <p:extLst>
      <p:ext uri="{BB962C8B-B14F-4D97-AF65-F5344CB8AC3E}">
        <p14:creationId xmlns:p14="http://schemas.microsoft.com/office/powerpoint/2010/main" val="324798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A40695-5BEC-F786-DD39-304F377585E6}"/>
              </a:ext>
            </a:extLst>
          </p:cNvPr>
          <p:cNvSpPr txBox="1"/>
          <p:nvPr/>
        </p:nvSpPr>
        <p:spPr>
          <a:xfrm>
            <a:off x="2855640" y="553954"/>
            <a:ext cx="4608512" cy="523220"/>
          </a:xfrm>
          <a:prstGeom prst="rect">
            <a:avLst/>
          </a:prstGeom>
          <a:noFill/>
        </p:spPr>
        <p:txBody>
          <a:bodyPr wrap="square">
            <a:spAutoFit/>
          </a:bodyPr>
          <a:lstStyle/>
          <a:p>
            <a:pPr algn="l"/>
            <a:r>
              <a:rPr lang="en-IN" sz="28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Why is Skewness Important?</a:t>
            </a:r>
          </a:p>
        </p:txBody>
      </p:sp>
      <p:sp>
        <p:nvSpPr>
          <p:cNvPr id="3" name="TextBox 2">
            <a:extLst>
              <a:ext uri="{FF2B5EF4-FFF2-40B4-BE49-F238E27FC236}">
                <a16:creationId xmlns:a16="http://schemas.microsoft.com/office/drawing/2014/main" id="{836F0239-D43C-E08D-4C2B-11F924124F27}"/>
              </a:ext>
            </a:extLst>
          </p:cNvPr>
          <p:cNvSpPr txBox="1"/>
          <p:nvPr/>
        </p:nvSpPr>
        <p:spPr>
          <a:xfrm>
            <a:off x="983432" y="1332654"/>
            <a:ext cx="9625474" cy="1015663"/>
          </a:xfrm>
          <a:prstGeom prst="rect">
            <a:avLst/>
          </a:prstGeom>
          <a:noFill/>
        </p:spPr>
        <p:txBody>
          <a:bodyPr wrap="square">
            <a:spAutoFit/>
          </a:bodyPr>
          <a:lstStyle/>
          <a:p>
            <a:r>
              <a:rPr lang="en-US" sz="20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First, linear models work on the assumption that the distribution of the independent variable and the target variable are similar. Therefore, knowing about the skewness of data helps us in creating better linear models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5112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8C9B9B-04F8-CCCE-4B55-FF790310C891}"/>
              </a:ext>
            </a:extLst>
          </p:cNvPr>
          <p:cNvSpPr txBox="1"/>
          <p:nvPr/>
        </p:nvSpPr>
        <p:spPr>
          <a:xfrm>
            <a:off x="2855640" y="285215"/>
            <a:ext cx="5094042" cy="523220"/>
          </a:xfrm>
          <a:prstGeom prst="rect">
            <a:avLst/>
          </a:prstGeom>
          <a:noFill/>
        </p:spPr>
        <p:txBody>
          <a:bodyPr wrap="square">
            <a:spAutoFit/>
          </a:bodyPr>
          <a:lstStyle/>
          <a:p>
            <a:pPr algn="l"/>
            <a:r>
              <a:rPr lang="en-IN" sz="28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Why is Skewness Important?</a:t>
            </a:r>
          </a:p>
        </p:txBody>
      </p:sp>
      <p:pic>
        <p:nvPicPr>
          <p:cNvPr id="3" name="Picture 2">
            <a:extLst>
              <a:ext uri="{FF2B5EF4-FFF2-40B4-BE49-F238E27FC236}">
                <a16:creationId xmlns:a16="http://schemas.microsoft.com/office/drawing/2014/main" id="{4DE51F6B-50DB-9A20-D7F3-F7E379A0CB8D}"/>
              </a:ext>
            </a:extLst>
          </p:cNvPr>
          <p:cNvPicPr>
            <a:picLocks noChangeAspect="1"/>
          </p:cNvPicPr>
          <p:nvPr/>
        </p:nvPicPr>
        <p:blipFill>
          <a:blip r:embed="rId2"/>
          <a:stretch>
            <a:fillRect/>
          </a:stretch>
        </p:blipFill>
        <p:spPr>
          <a:xfrm>
            <a:off x="124175" y="980728"/>
            <a:ext cx="7180598" cy="3739306"/>
          </a:xfrm>
          <a:prstGeom prst="rect">
            <a:avLst/>
          </a:prstGeom>
        </p:spPr>
      </p:pic>
      <p:sp>
        <p:nvSpPr>
          <p:cNvPr id="4" name="TextBox 3">
            <a:extLst>
              <a:ext uri="{FF2B5EF4-FFF2-40B4-BE49-F238E27FC236}">
                <a16:creationId xmlns:a16="http://schemas.microsoft.com/office/drawing/2014/main" id="{84845A4F-EEEA-D779-A33C-18ED6630B444}"/>
              </a:ext>
            </a:extLst>
          </p:cNvPr>
          <p:cNvSpPr txBox="1"/>
          <p:nvPr/>
        </p:nvSpPr>
        <p:spPr>
          <a:xfrm>
            <a:off x="7304773" y="980728"/>
            <a:ext cx="4694394" cy="3970318"/>
          </a:xfrm>
          <a:prstGeom prst="rect">
            <a:avLst/>
          </a:prstGeom>
          <a:noFill/>
        </p:spPr>
        <p:txBody>
          <a:bodyPr wrap="square">
            <a:spAutoFit/>
          </a:bodyPr>
          <a:lstStyle/>
          <a:p>
            <a:r>
              <a:rPr lang="en-US"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You can see that the distribution is positively skewed. Now, let’s say you want to use this as a feature for the model which will predict the mpg (miles per gallon) of a car</a:t>
            </a:r>
          </a:p>
          <a:p>
            <a:endParaRPr lang="en-US" dirty="0">
              <a:solidFill>
                <a:srgbClr val="222222"/>
              </a:solidFill>
              <a:latin typeface="Calibri" panose="020F0502020204030204" pitchFamily="34" charset="0"/>
              <a:ea typeface="Calibri" panose="020F0502020204030204" pitchFamily="34" charset="0"/>
              <a:cs typeface="Calibri" panose="020F0502020204030204" pitchFamily="34" charset="0"/>
            </a:endParaRPr>
          </a:p>
          <a:p>
            <a:r>
              <a:rPr lang="en-US"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Since our data is positively skewed here, it means that it has a higher number of data points having low values, i.e., cars with less horsepower. </a:t>
            </a:r>
          </a:p>
          <a:p>
            <a:endParaRPr lang="en-US"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endParaRPr>
          </a:p>
          <a:p>
            <a:r>
              <a:rPr lang="en-US"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So when we </a:t>
            </a:r>
            <a:r>
              <a:rPr lang="en-US" b="1"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train our model on this data</a:t>
            </a:r>
            <a:r>
              <a:rPr lang="en-US"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it will perform better at predicting the mpg of cars with lower horsepower as compared to those with higher horsepower.</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39894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108F55-42A9-A7DF-6336-ED210A64672E}"/>
              </a:ext>
            </a:extLst>
          </p:cNvPr>
          <p:cNvSpPr txBox="1"/>
          <p:nvPr/>
        </p:nvSpPr>
        <p:spPr>
          <a:xfrm>
            <a:off x="4439816" y="226170"/>
            <a:ext cx="3096344" cy="523220"/>
          </a:xfrm>
          <a:prstGeom prst="rect">
            <a:avLst/>
          </a:prstGeom>
          <a:noFill/>
        </p:spPr>
        <p:txBody>
          <a:bodyPr wrap="square">
            <a:spAutoFit/>
          </a:bodyPr>
          <a:lstStyle/>
          <a:p>
            <a:pPr algn="l"/>
            <a:r>
              <a:rPr lang="en-IN" sz="28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Kurtosis</a:t>
            </a:r>
          </a:p>
        </p:txBody>
      </p:sp>
      <p:sp>
        <p:nvSpPr>
          <p:cNvPr id="3" name="TextBox 2">
            <a:extLst>
              <a:ext uri="{FF2B5EF4-FFF2-40B4-BE49-F238E27FC236}">
                <a16:creationId xmlns:a16="http://schemas.microsoft.com/office/drawing/2014/main" id="{58F5C950-2476-8D17-056E-5321F659CDEE}"/>
              </a:ext>
            </a:extLst>
          </p:cNvPr>
          <p:cNvSpPr txBox="1"/>
          <p:nvPr/>
        </p:nvSpPr>
        <p:spPr>
          <a:xfrm>
            <a:off x="727787" y="769310"/>
            <a:ext cx="11150081" cy="1938992"/>
          </a:xfrm>
          <a:prstGeom prst="rect">
            <a:avLst/>
          </a:prstGeom>
          <a:noFill/>
        </p:spPr>
        <p:txBody>
          <a:bodyPr wrap="square">
            <a:spAutoFit/>
          </a:bodyPr>
          <a:lstStyle/>
          <a:p>
            <a:r>
              <a:rPr lang="en-US" sz="20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Kurtosis is a statistical measure that </a:t>
            </a:r>
            <a:r>
              <a:rPr lang="en-US" sz="2000" b="1"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defines how heavily the tails of a distribution differ from the tails of a normal distribution</a:t>
            </a:r>
            <a:r>
              <a:rPr lang="en-US" sz="20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a:t>
            </a:r>
          </a:p>
          <a:p>
            <a:endParaRPr lang="en-US" sz="2000" dirty="0">
              <a:solidFill>
                <a:srgbClr val="202124"/>
              </a:solidFill>
              <a:latin typeface="Calibri" panose="020F0502020204030204" pitchFamily="34" charset="0"/>
              <a:ea typeface="Calibri" panose="020F0502020204030204" pitchFamily="34" charset="0"/>
              <a:cs typeface="Calibri" panose="020F0502020204030204" pitchFamily="34" charset="0"/>
            </a:endParaRPr>
          </a:p>
          <a:p>
            <a:r>
              <a:rPr lang="en-US" sz="20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In other words, kurtosis identifies whether the tails of a given distribution contain extreme values.</a:t>
            </a:r>
          </a:p>
          <a:p>
            <a:endParaRPr lang="en-US" sz="2000" dirty="0">
              <a:solidFill>
                <a:srgbClr val="202124"/>
              </a:solidFill>
              <a:latin typeface="Calibri" panose="020F0502020204030204" pitchFamily="34" charset="0"/>
              <a:ea typeface="Calibri" panose="020F0502020204030204" pitchFamily="34" charset="0"/>
              <a:cs typeface="Calibri" panose="020F0502020204030204" pitchFamily="34" charset="0"/>
            </a:endParaRPr>
          </a:p>
          <a:p>
            <a:pPr algn="l"/>
            <a:r>
              <a:rPr lang="en-US" sz="2000" dirty="0">
                <a:solidFill>
                  <a:srgbClr val="202124"/>
                </a:solidFill>
                <a:latin typeface="Calibri" panose="020F0502020204030204" pitchFamily="34" charset="0"/>
                <a:ea typeface="Calibri" panose="020F0502020204030204" pitchFamily="34" charset="0"/>
                <a:cs typeface="Calibri" panose="020F0502020204030204" pitchFamily="34" charset="0"/>
              </a:rPr>
              <a:t>Kurtosis is a statistical measure, of whether the data is heavy-tailed or light-tailed in a normal distribution.</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3CF9BD7D-D486-9FCB-DFB0-A40DAD534D7F}"/>
              </a:ext>
            </a:extLst>
          </p:cNvPr>
          <p:cNvPicPr>
            <a:picLocks noChangeAspect="1"/>
          </p:cNvPicPr>
          <p:nvPr/>
        </p:nvPicPr>
        <p:blipFill>
          <a:blip r:embed="rId2"/>
          <a:stretch>
            <a:fillRect/>
          </a:stretch>
        </p:blipFill>
        <p:spPr>
          <a:xfrm>
            <a:off x="947427" y="2946064"/>
            <a:ext cx="5913349" cy="3314777"/>
          </a:xfrm>
          <a:prstGeom prst="rect">
            <a:avLst/>
          </a:prstGeom>
        </p:spPr>
      </p:pic>
      <p:pic>
        <p:nvPicPr>
          <p:cNvPr id="5" name="Picture 4">
            <a:extLst>
              <a:ext uri="{FF2B5EF4-FFF2-40B4-BE49-F238E27FC236}">
                <a16:creationId xmlns:a16="http://schemas.microsoft.com/office/drawing/2014/main" id="{B8C5CEE3-2D50-E2F3-A231-1EC7AC424669}"/>
              </a:ext>
            </a:extLst>
          </p:cNvPr>
          <p:cNvPicPr>
            <a:picLocks noChangeAspect="1"/>
          </p:cNvPicPr>
          <p:nvPr/>
        </p:nvPicPr>
        <p:blipFill>
          <a:blip r:embed="rId3"/>
          <a:stretch>
            <a:fillRect/>
          </a:stretch>
        </p:blipFill>
        <p:spPr>
          <a:xfrm>
            <a:off x="7613475" y="2932549"/>
            <a:ext cx="4139201" cy="3156141"/>
          </a:xfrm>
          <a:prstGeom prst="rect">
            <a:avLst/>
          </a:prstGeom>
        </p:spPr>
      </p:pic>
    </p:spTree>
    <p:extLst>
      <p:ext uri="{BB962C8B-B14F-4D97-AF65-F5344CB8AC3E}">
        <p14:creationId xmlns:p14="http://schemas.microsoft.com/office/powerpoint/2010/main" val="2454819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E7A5FC-64B7-5516-D8CD-FD77D349D8D8}"/>
              </a:ext>
            </a:extLst>
          </p:cNvPr>
          <p:cNvSpPr txBox="1"/>
          <p:nvPr/>
        </p:nvSpPr>
        <p:spPr>
          <a:xfrm>
            <a:off x="4439816" y="404664"/>
            <a:ext cx="3096344" cy="523220"/>
          </a:xfrm>
          <a:prstGeom prst="rect">
            <a:avLst/>
          </a:prstGeom>
          <a:noFill/>
        </p:spPr>
        <p:txBody>
          <a:bodyPr wrap="square">
            <a:spAutoFit/>
          </a:bodyPr>
          <a:lstStyle/>
          <a:p>
            <a:pPr algn="l"/>
            <a:r>
              <a:rPr lang="en-IN" sz="2800" b="0" i="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Kurtosis</a:t>
            </a:r>
          </a:p>
        </p:txBody>
      </p:sp>
      <p:pic>
        <p:nvPicPr>
          <p:cNvPr id="3" name="Picture 2">
            <a:extLst>
              <a:ext uri="{FF2B5EF4-FFF2-40B4-BE49-F238E27FC236}">
                <a16:creationId xmlns:a16="http://schemas.microsoft.com/office/drawing/2014/main" id="{9F5C3D6F-84CA-7AED-5286-FD824C1C9270}"/>
              </a:ext>
            </a:extLst>
          </p:cNvPr>
          <p:cNvPicPr>
            <a:picLocks noChangeAspect="1"/>
          </p:cNvPicPr>
          <p:nvPr/>
        </p:nvPicPr>
        <p:blipFill>
          <a:blip r:embed="rId2"/>
          <a:stretch>
            <a:fillRect/>
          </a:stretch>
        </p:blipFill>
        <p:spPr>
          <a:xfrm>
            <a:off x="2587283" y="1362066"/>
            <a:ext cx="4536504" cy="3459084"/>
          </a:xfrm>
          <a:prstGeom prst="rect">
            <a:avLst/>
          </a:prstGeom>
        </p:spPr>
      </p:pic>
    </p:spTree>
    <p:extLst>
      <p:ext uri="{BB962C8B-B14F-4D97-AF65-F5344CB8AC3E}">
        <p14:creationId xmlns:p14="http://schemas.microsoft.com/office/powerpoint/2010/main" val="3688234759"/>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FA78568-A730-4D3B-A489-FD854E91254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{0CBD495F-6F60-4A28-86A3-313002760B2E}tf11429527_win32</Template>
  <TotalTime>486</TotalTime>
  <Words>3138</Words>
  <Application>Microsoft Office PowerPoint</Application>
  <PresentationFormat>Widescreen</PresentationFormat>
  <Paragraphs>399</Paragraphs>
  <Slides>54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Arial</vt:lpstr>
      <vt:lpstr>Arial Rounded MT Bold</vt:lpstr>
      <vt:lpstr>Calibri</vt:lpstr>
      <vt:lpstr>Cambria Math</vt:lpstr>
      <vt:lpstr>Century Gothic</vt:lpstr>
      <vt:lpstr>Google Sans</vt:lpstr>
      <vt:lpstr>Karla</vt:lpstr>
      <vt:lpstr>Univers Condensed Light</vt:lpstr>
      <vt:lpstr>Office Theme</vt:lpstr>
      <vt:lpstr>Symmetric Distribution, Skewness, Kurtosis and KDE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Descriptive Statistics </dc:title>
  <dc:creator>Noble Xavier</dc:creator>
  <cp:lastModifiedBy>Sourabh Teli</cp:lastModifiedBy>
  <cp:revision>173</cp:revision>
  <dcterms:created xsi:type="dcterms:W3CDTF">2023-08-11T17:08:08Z</dcterms:created>
  <dcterms:modified xsi:type="dcterms:W3CDTF">2023-11-08T07:25:41Z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