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9" r:id="rId3"/>
    <p:sldId id="258" r:id="rId4"/>
    <p:sldId id="261" r:id="rId5"/>
    <p:sldId id="260" r:id="rId6"/>
    <p:sldId id="262" r:id="rId7"/>
    <p:sldId id="264" r:id="rId8"/>
    <p:sldId id="265" r:id="rId9"/>
    <p:sldId id="263"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0" r:id="rId25"/>
    <p:sldId id="281" r:id="rId26"/>
    <p:sldId id="282" r:id="rId27"/>
    <p:sldId id="283" r:id="rId28"/>
    <p:sldId id="284" r:id="rId29"/>
    <p:sldId id="285"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Lato" panose="020F0502020204030203" pitchFamily="34" charset="0"/>
      <p:regular r:id="rId36"/>
      <p:bold r:id="rId37"/>
      <p:italic r:id="rId38"/>
      <p:boldItalic r:id="rId39"/>
    </p:embeddedFont>
    <p:embeddedFont>
      <p:font typeface="Montserrat" panose="00000500000000000000"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B2ECCA-6A1F-40D5-8C5E-895E30AF5FD5}" type="doc">
      <dgm:prSet loTypeId="urn:microsoft.com/office/officeart/2005/8/layout/hProcess7" loCatId="list" qsTypeId="urn:microsoft.com/office/officeart/2005/8/quickstyle/3d1" qsCatId="3D" csTypeId="urn:microsoft.com/office/officeart/2005/8/colors/accent1_2" csCatId="accent1" phldr="1"/>
      <dgm:spPr/>
      <dgm:t>
        <a:bodyPr/>
        <a:lstStyle/>
        <a:p>
          <a:endParaRPr lang="en-IN"/>
        </a:p>
      </dgm:t>
    </dgm:pt>
    <dgm:pt modelId="{CA2220F7-3D4C-45AC-B77C-F25EF434AC92}">
      <dgm:prSet phldrT="[Text]"/>
      <dgm:spPr>
        <a:solidFill>
          <a:schemeClr val="tx2">
            <a:lumMod val="90000"/>
          </a:schemeClr>
        </a:solidFill>
      </dgm:spPr>
      <dgm:t>
        <a:bodyPr/>
        <a:lstStyle/>
        <a:p>
          <a:r>
            <a:rPr lang="en-IN" b="0" i="0" dirty="0">
              <a:effectLst/>
              <a:latin typeface="Lato" panose="020F0502020204030203" pitchFamily="34" charset="0"/>
            </a:rPr>
            <a:t>Books </a:t>
          </a:r>
          <a:endParaRPr lang="en-IN" dirty="0"/>
        </a:p>
      </dgm:t>
    </dgm:pt>
    <dgm:pt modelId="{F87CCD45-67B8-4962-8477-90460181A27A}" type="parTrans" cxnId="{2E8DC779-FD8E-407B-B350-0781717BAC24}">
      <dgm:prSet/>
      <dgm:spPr/>
      <dgm:t>
        <a:bodyPr/>
        <a:lstStyle/>
        <a:p>
          <a:endParaRPr lang="en-IN"/>
        </a:p>
      </dgm:t>
    </dgm:pt>
    <dgm:pt modelId="{29940ED3-31AC-4117-BA3B-ACA4A072BB98}" type="sibTrans" cxnId="{2E8DC779-FD8E-407B-B350-0781717BAC24}">
      <dgm:prSet/>
      <dgm:spPr/>
      <dgm:t>
        <a:bodyPr/>
        <a:lstStyle/>
        <a:p>
          <a:endParaRPr lang="en-IN"/>
        </a:p>
      </dgm:t>
    </dgm:pt>
    <dgm:pt modelId="{E48D8122-EA14-4DD3-AC47-531AE6AE9151}">
      <dgm:prSet phldrT="[Text]"/>
      <dgm:spPr>
        <a:ln>
          <a:solidFill>
            <a:schemeClr val="bg2"/>
          </a:solidFill>
        </a:ln>
        <a:effectLst>
          <a:glow rad="139700">
            <a:schemeClr val="accent1">
              <a:satMod val="175000"/>
              <a:alpha val="40000"/>
            </a:schemeClr>
          </a:glow>
        </a:effectLst>
      </dgm:spPr>
      <dgm:t>
        <a:bodyPr/>
        <a:lstStyle/>
        <a:p>
          <a:endParaRPr lang="en-IN" b="0" i="0" dirty="0">
            <a:effectLst/>
            <a:latin typeface="+mj-lt"/>
          </a:endParaRPr>
        </a:p>
        <a:p>
          <a:r>
            <a:rPr lang="en-IN" b="0" i="0" dirty="0">
              <a:effectLst/>
              <a:latin typeface="+mj-lt"/>
            </a:rPr>
            <a:t>ISBN - We have a unique ISBN number for all the books. </a:t>
          </a:r>
          <a:endParaRPr lang="en-IN" dirty="0">
            <a:latin typeface="+mj-lt"/>
          </a:endParaRPr>
        </a:p>
      </dgm:t>
    </dgm:pt>
    <dgm:pt modelId="{44272A8B-676D-4124-B33E-E6B735613A05}" type="parTrans" cxnId="{13287269-7E93-4972-A58A-3D093A29C6D4}">
      <dgm:prSet/>
      <dgm:spPr/>
      <dgm:t>
        <a:bodyPr/>
        <a:lstStyle/>
        <a:p>
          <a:endParaRPr lang="en-IN"/>
        </a:p>
      </dgm:t>
    </dgm:pt>
    <dgm:pt modelId="{3AEAC2AF-663A-4892-BE51-38A02DE3CD53}" type="sibTrans" cxnId="{13287269-7E93-4972-A58A-3D093A29C6D4}">
      <dgm:prSet/>
      <dgm:spPr/>
      <dgm:t>
        <a:bodyPr/>
        <a:lstStyle/>
        <a:p>
          <a:endParaRPr lang="en-IN"/>
        </a:p>
      </dgm:t>
    </dgm:pt>
    <dgm:pt modelId="{D38E2321-E920-46DE-99DE-7CF356ECF99E}">
      <dgm:prSet phldrT="[Text]"/>
      <dgm:spPr>
        <a:solidFill>
          <a:schemeClr val="tx1">
            <a:lumMod val="40000"/>
            <a:lumOff val="60000"/>
          </a:schemeClr>
        </a:solidFill>
      </dgm:spPr>
      <dgm:t>
        <a:bodyPr/>
        <a:lstStyle/>
        <a:p>
          <a:r>
            <a:rPr lang="en-IN" b="0" i="0" dirty="0">
              <a:solidFill>
                <a:srgbClr val="33333F"/>
              </a:solidFill>
              <a:effectLst/>
              <a:latin typeface="roboto" panose="02000000000000000000" pitchFamily="2" charset="0"/>
            </a:rPr>
            <a:t>Users Data  </a:t>
          </a:r>
          <a:endParaRPr lang="en-IN" dirty="0"/>
        </a:p>
      </dgm:t>
    </dgm:pt>
    <dgm:pt modelId="{15B11340-1CE9-49C8-9461-B625929627AE}" type="parTrans" cxnId="{5F2154E3-61CF-4098-A2E3-5DDD4F41371A}">
      <dgm:prSet/>
      <dgm:spPr/>
      <dgm:t>
        <a:bodyPr/>
        <a:lstStyle/>
        <a:p>
          <a:endParaRPr lang="en-IN"/>
        </a:p>
      </dgm:t>
    </dgm:pt>
    <dgm:pt modelId="{A123F54D-9BF1-4431-976D-4934AEC41FC8}" type="sibTrans" cxnId="{5F2154E3-61CF-4098-A2E3-5DDD4F41371A}">
      <dgm:prSet/>
      <dgm:spPr/>
      <dgm:t>
        <a:bodyPr/>
        <a:lstStyle/>
        <a:p>
          <a:endParaRPr lang="en-IN"/>
        </a:p>
      </dgm:t>
    </dgm:pt>
    <dgm:pt modelId="{11EAF94F-F52A-4E9D-92C9-DFE449FF6605}">
      <dgm:prSet phldrT="[Text]"/>
      <dgm:spPr/>
      <dgm:t>
        <a:bodyPr/>
        <a:lstStyle/>
        <a:p>
          <a:endParaRPr lang="en-IN" b="0" i="0" dirty="0">
            <a:solidFill>
              <a:srgbClr val="33333F"/>
            </a:solidFill>
            <a:effectLst/>
            <a:latin typeface="roboto" panose="02000000000000000000" pitchFamily="2" charset="0"/>
          </a:endParaRPr>
        </a:p>
        <a:p>
          <a:r>
            <a:rPr lang="en-IN" b="0" i="0" dirty="0">
              <a:solidFill>
                <a:srgbClr val="33333F"/>
              </a:solidFill>
              <a:effectLst/>
              <a:latin typeface="+mj-lt"/>
            </a:rPr>
            <a:t>User ID - A unique user id of all the users.</a:t>
          </a:r>
        </a:p>
        <a:p>
          <a:endParaRPr lang="en-IN" b="0" i="0" dirty="0">
            <a:solidFill>
              <a:srgbClr val="33333F"/>
            </a:solidFill>
            <a:effectLst/>
            <a:latin typeface="+mj-lt"/>
          </a:endParaRPr>
        </a:p>
        <a:p>
          <a:r>
            <a:rPr lang="en-IN" b="0" i="0" dirty="0">
              <a:solidFill>
                <a:srgbClr val="33333F"/>
              </a:solidFill>
              <a:effectLst/>
              <a:latin typeface="+mj-lt"/>
            </a:rPr>
            <a:t>Location - City, state and country of the user.</a:t>
          </a:r>
        </a:p>
        <a:p>
          <a:endParaRPr lang="en-IN" b="0" i="0" dirty="0">
            <a:solidFill>
              <a:srgbClr val="33333F"/>
            </a:solidFill>
            <a:effectLst/>
            <a:latin typeface="+mj-lt"/>
          </a:endParaRPr>
        </a:p>
        <a:p>
          <a:r>
            <a:rPr lang="en-IN" b="0" i="0" dirty="0">
              <a:solidFill>
                <a:srgbClr val="33333F"/>
              </a:solidFill>
              <a:effectLst/>
              <a:latin typeface="+mj-lt"/>
            </a:rPr>
            <a:t>Age - Age of the user </a:t>
          </a:r>
          <a:endParaRPr lang="en-IN" dirty="0">
            <a:latin typeface="+mj-lt"/>
          </a:endParaRPr>
        </a:p>
      </dgm:t>
    </dgm:pt>
    <dgm:pt modelId="{9E9E9AD9-A10E-4F8C-B4B1-50675E6208F9}" type="parTrans" cxnId="{38210957-0FBC-47B9-BE46-F356906DC2FC}">
      <dgm:prSet/>
      <dgm:spPr/>
      <dgm:t>
        <a:bodyPr/>
        <a:lstStyle/>
        <a:p>
          <a:endParaRPr lang="en-IN"/>
        </a:p>
      </dgm:t>
    </dgm:pt>
    <dgm:pt modelId="{3321F1F8-E7A8-4BD0-9C58-3187CE46C426}" type="sibTrans" cxnId="{38210957-0FBC-47B9-BE46-F356906DC2FC}">
      <dgm:prSet/>
      <dgm:spPr/>
      <dgm:t>
        <a:bodyPr/>
        <a:lstStyle/>
        <a:p>
          <a:endParaRPr lang="en-IN"/>
        </a:p>
      </dgm:t>
    </dgm:pt>
    <dgm:pt modelId="{08799C84-02F9-4AF3-80A7-D40B7B209861}">
      <dgm:prSet phldrT="[Text]"/>
      <dgm:spPr>
        <a:solidFill>
          <a:srgbClr val="FC8C8C"/>
        </a:solidFill>
      </dgm:spPr>
      <dgm:t>
        <a:bodyPr/>
        <a:lstStyle/>
        <a:p>
          <a:r>
            <a:rPr lang="en-IN" b="0" i="0" dirty="0">
              <a:solidFill>
                <a:srgbClr val="33333F"/>
              </a:solidFill>
              <a:effectLst/>
              <a:latin typeface="roboto" panose="02000000000000000000" pitchFamily="2" charset="0"/>
            </a:rPr>
            <a:t>Ratings</a:t>
          </a:r>
          <a:endParaRPr lang="en-IN" dirty="0"/>
        </a:p>
      </dgm:t>
    </dgm:pt>
    <dgm:pt modelId="{D33C0BD6-3A2E-4722-A9EF-417CEA788722}" type="parTrans" cxnId="{8E25E007-C558-4E2C-AD60-E08D6DB82C2E}">
      <dgm:prSet/>
      <dgm:spPr/>
      <dgm:t>
        <a:bodyPr/>
        <a:lstStyle/>
        <a:p>
          <a:endParaRPr lang="en-IN"/>
        </a:p>
      </dgm:t>
    </dgm:pt>
    <dgm:pt modelId="{132E81DA-01B6-4283-9D56-6705B8B0A5D9}" type="sibTrans" cxnId="{8E25E007-C558-4E2C-AD60-E08D6DB82C2E}">
      <dgm:prSet/>
      <dgm:spPr/>
      <dgm:t>
        <a:bodyPr/>
        <a:lstStyle/>
        <a:p>
          <a:endParaRPr lang="en-IN"/>
        </a:p>
      </dgm:t>
    </dgm:pt>
    <dgm:pt modelId="{943E4C69-6C51-46D9-AAB4-F22BDC36285B}">
      <dgm:prSet phldrT="[Text]"/>
      <dgm:spPr/>
      <dgm:t>
        <a:bodyPr/>
        <a:lstStyle/>
        <a:p>
          <a:endParaRPr lang="en-IN" b="0" i="0" dirty="0">
            <a:solidFill>
              <a:srgbClr val="33333F"/>
            </a:solidFill>
            <a:effectLst/>
            <a:latin typeface="roboto" panose="02000000000000000000" pitchFamily="2" charset="0"/>
          </a:endParaRPr>
        </a:p>
        <a:p>
          <a:r>
            <a:rPr lang="en-IN" b="0" i="0" dirty="0">
              <a:solidFill>
                <a:srgbClr val="33333F"/>
              </a:solidFill>
              <a:effectLst/>
              <a:latin typeface="+mj-lt"/>
            </a:rPr>
            <a:t>Book Rating - Rating provide by the user for a particular book between 0-10 </a:t>
          </a:r>
        </a:p>
        <a:p>
          <a:endParaRPr lang="en-IN" b="0" i="0" dirty="0">
            <a:solidFill>
              <a:srgbClr val="33333F"/>
            </a:solidFill>
            <a:effectLst/>
            <a:latin typeface="+mj-lt"/>
          </a:endParaRPr>
        </a:p>
        <a:p>
          <a:r>
            <a:rPr lang="en-IN" b="0" i="0" dirty="0">
              <a:solidFill>
                <a:srgbClr val="33333F"/>
              </a:solidFill>
              <a:effectLst/>
              <a:latin typeface="+mj-lt"/>
            </a:rPr>
            <a:t>User ID &amp; ISBN – Basically this to map book rating with other 2 data </a:t>
          </a:r>
          <a:endParaRPr lang="en-IN" dirty="0">
            <a:latin typeface="+mj-lt"/>
          </a:endParaRPr>
        </a:p>
      </dgm:t>
    </dgm:pt>
    <dgm:pt modelId="{26EB04F1-5D57-4F9E-A331-24419CC2E980}" type="parTrans" cxnId="{B2239759-A5DC-41DF-8C86-00DEB9E8F7E5}">
      <dgm:prSet/>
      <dgm:spPr/>
      <dgm:t>
        <a:bodyPr/>
        <a:lstStyle/>
        <a:p>
          <a:endParaRPr lang="en-IN"/>
        </a:p>
      </dgm:t>
    </dgm:pt>
    <dgm:pt modelId="{82E56EBC-2BF8-42BF-8D7D-6B14D1B950DD}" type="sibTrans" cxnId="{B2239759-A5DC-41DF-8C86-00DEB9E8F7E5}">
      <dgm:prSet/>
      <dgm:spPr/>
      <dgm:t>
        <a:bodyPr/>
        <a:lstStyle/>
        <a:p>
          <a:endParaRPr lang="en-IN"/>
        </a:p>
      </dgm:t>
    </dgm:pt>
    <dgm:pt modelId="{C44C9003-F2EF-43A9-B4F7-849FAC0DF742}">
      <dgm:prSet phldrT="[Text]"/>
      <dgm:spPr>
        <a:ln>
          <a:solidFill>
            <a:schemeClr val="bg2"/>
          </a:solidFill>
        </a:ln>
        <a:effectLst>
          <a:glow rad="139700">
            <a:schemeClr val="accent1">
              <a:satMod val="175000"/>
              <a:alpha val="40000"/>
            </a:schemeClr>
          </a:glow>
        </a:effectLst>
      </dgm:spPr>
      <dgm:t>
        <a:bodyPr/>
        <a:lstStyle/>
        <a:p>
          <a:r>
            <a:rPr lang="en-IN" b="0" i="0" dirty="0">
              <a:effectLst/>
              <a:latin typeface="+mj-lt"/>
            </a:rPr>
            <a:t>Book Title – Book title correspond to the ISBN number. </a:t>
          </a:r>
          <a:endParaRPr lang="en-IN" dirty="0">
            <a:latin typeface="+mj-lt"/>
          </a:endParaRPr>
        </a:p>
      </dgm:t>
    </dgm:pt>
    <dgm:pt modelId="{D379B69C-0DA4-445F-8515-92FFAA1C9464}" type="parTrans" cxnId="{9078E898-1C28-499D-A4E5-D55EF0900ED0}">
      <dgm:prSet/>
      <dgm:spPr/>
      <dgm:t>
        <a:bodyPr/>
        <a:lstStyle/>
        <a:p>
          <a:endParaRPr lang="en-IN"/>
        </a:p>
      </dgm:t>
    </dgm:pt>
    <dgm:pt modelId="{619B50CB-7659-4E2B-823D-A0AFD53AB079}" type="sibTrans" cxnId="{9078E898-1C28-499D-A4E5-D55EF0900ED0}">
      <dgm:prSet/>
      <dgm:spPr/>
      <dgm:t>
        <a:bodyPr/>
        <a:lstStyle/>
        <a:p>
          <a:endParaRPr lang="en-IN"/>
        </a:p>
      </dgm:t>
    </dgm:pt>
    <dgm:pt modelId="{CDF32AEE-BCBE-4947-8863-28C55B180B97}">
      <dgm:prSet phldrT="[Text]"/>
      <dgm:spPr>
        <a:ln>
          <a:solidFill>
            <a:schemeClr val="bg2"/>
          </a:solidFill>
        </a:ln>
        <a:effectLst>
          <a:glow rad="139700">
            <a:schemeClr val="accent1">
              <a:satMod val="175000"/>
              <a:alpha val="40000"/>
            </a:schemeClr>
          </a:glow>
        </a:effectLst>
      </dgm:spPr>
      <dgm:t>
        <a:bodyPr/>
        <a:lstStyle/>
        <a:p>
          <a:r>
            <a:rPr lang="en-IN" b="0" i="0" dirty="0">
              <a:effectLst/>
              <a:latin typeface="+mj-lt"/>
            </a:rPr>
            <a:t>Book Author - Name of book author</a:t>
          </a:r>
          <a:endParaRPr lang="en-IN" dirty="0">
            <a:latin typeface="+mj-lt"/>
          </a:endParaRPr>
        </a:p>
      </dgm:t>
    </dgm:pt>
    <dgm:pt modelId="{3697C07A-33D0-4CCF-8622-C3D459177D95}" type="parTrans" cxnId="{9335DD56-729E-47D3-AD1A-F6ECE7B675AF}">
      <dgm:prSet/>
      <dgm:spPr/>
      <dgm:t>
        <a:bodyPr/>
        <a:lstStyle/>
        <a:p>
          <a:endParaRPr lang="en-IN"/>
        </a:p>
      </dgm:t>
    </dgm:pt>
    <dgm:pt modelId="{A1618181-8067-49B4-8112-A20B0AAC7B35}" type="sibTrans" cxnId="{9335DD56-729E-47D3-AD1A-F6ECE7B675AF}">
      <dgm:prSet/>
      <dgm:spPr/>
      <dgm:t>
        <a:bodyPr/>
        <a:lstStyle/>
        <a:p>
          <a:endParaRPr lang="en-IN"/>
        </a:p>
      </dgm:t>
    </dgm:pt>
    <dgm:pt modelId="{12E50A8D-4A67-4A09-82F1-34AE5E6D2672}">
      <dgm:prSet phldrT="[Text]"/>
      <dgm:spPr>
        <a:ln>
          <a:solidFill>
            <a:schemeClr val="bg2"/>
          </a:solidFill>
        </a:ln>
        <a:effectLst>
          <a:glow rad="139700">
            <a:schemeClr val="accent1">
              <a:satMod val="175000"/>
              <a:alpha val="40000"/>
            </a:schemeClr>
          </a:glow>
        </a:effectLst>
      </dgm:spPr>
      <dgm:t>
        <a:bodyPr/>
        <a:lstStyle/>
        <a:p>
          <a:r>
            <a:rPr lang="en-IN" b="0" i="0">
              <a:effectLst/>
              <a:latin typeface="+mj-lt"/>
            </a:rPr>
            <a:t> Year of Publication - In which year book published</a:t>
          </a:r>
          <a:endParaRPr lang="en-IN" dirty="0">
            <a:latin typeface="+mj-lt"/>
          </a:endParaRPr>
        </a:p>
      </dgm:t>
    </dgm:pt>
    <dgm:pt modelId="{93958971-C9C1-472A-9F7D-C43E93CC7CA1}" type="parTrans" cxnId="{6605BE09-29AF-457B-8988-DB1DECC68B9C}">
      <dgm:prSet/>
      <dgm:spPr/>
      <dgm:t>
        <a:bodyPr/>
        <a:lstStyle/>
        <a:p>
          <a:endParaRPr lang="en-IN"/>
        </a:p>
      </dgm:t>
    </dgm:pt>
    <dgm:pt modelId="{B10963CC-4B91-4E05-8083-B327C930F6F5}" type="sibTrans" cxnId="{6605BE09-29AF-457B-8988-DB1DECC68B9C}">
      <dgm:prSet/>
      <dgm:spPr/>
      <dgm:t>
        <a:bodyPr/>
        <a:lstStyle/>
        <a:p>
          <a:endParaRPr lang="en-IN"/>
        </a:p>
      </dgm:t>
    </dgm:pt>
    <dgm:pt modelId="{93E1B697-C6EE-4F02-AC50-20A3D1D21319}">
      <dgm:prSet phldrT="[Text]"/>
      <dgm:spPr>
        <a:ln>
          <a:solidFill>
            <a:schemeClr val="bg2"/>
          </a:solidFill>
        </a:ln>
        <a:effectLst>
          <a:glow rad="139700">
            <a:schemeClr val="accent1">
              <a:satMod val="175000"/>
              <a:alpha val="40000"/>
            </a:schemeClr>
          </a:glow>
        </a:effectLst>
      </dgm:spPr>
      <dgm:t>
        <a:bodyPr/>
        <a:lstStyle/>
        <a:p>
          <a:r>
            <a:rPr lang="en-IN" b="0" i="0" dirty="0">
              <a:effectLst/>
              <a:latin typeface="+mj-lt"/>
            </a:rPr>
            <a:t>Publisher - Publishing company/house name</a:t>
          </a:r>
          <a:endParaRPr lang="en-IN" dirty="0">
            <a:latin typeface="+mj-lt"/>
          </a:endParaRPr>
        </a:p>
      </dgm:t>
    </dgm:pt>
    <dgm:pt modelId="{821E720B-764D-4876-A4F2-69EC72CD6A65}" type="parTrans" cxnId="{98580DF4-D5DE-47D3-B96A-2D0D51D1DCA6}">
      <dgm:prSet/>
      <dgm:spPr/>
      <dgm:t>
        <a:bodyPr/>
        <a:lstStyle/>
        <a:p>
          <a:endParaRPr lang="en-IN"/>
        </a:p>
      </dgm:t>
    </dgm:pt>
    <dgm:pt modelId="{2C248048-22EE-4915-8685-4B32E1556CDF}" type="sibTrans" cxnId="{98580DF4-D5DE-47D3-B96A-2D0D51D1DCA6}">
      <dgm:prSet/>
      <dgm:spPr/>
      <dgm:t>
        <a:bodyPr/>
        <a:lstStyle/>
        <a:p>
          <a:endParaRPr lang="en-IN"/>
        </a:p>
      </dgm:t>
    </dgm:pt>
    <dgm:pt modelId="{F2090683-2C7A-412F-BFE5-BE6FF55CE887}">
      <dgm:prSet phldrT="[Text]"/>
      <dgm:spPr>
        <a:ln>
          <a:solidFill>
            <a:schemeClr val="bg2"/>
          </a:solidFill>
        </a:ln>
        <a:effectLst>
          <a:glow rad="139700">
            <a:schemeClr val="accent1">
              <a:satMod val="175000"/>
              <a:alpha val="40000"/>
            </a:schemeClr>
          </a:glow>
        </a:effectLst>
      </dgm:spPr>
      <dgm:t>
        <a:bodyPr/>
        <a:lstStyle/>
        <a:p>
          <a:r>
            <a:rPr lang="en-IN" b="0" i="0" dirty="0">
              <a:effectLst/>
              <a:latin typeface="+mj-lt"/>
            </a:rPr>
            <a:t> URL Links (Image-URL-S, Image-URL-M, Image-URL-L), i.e., small, medium, large</a:t>
          </a:r>
          <a:endParaRPr lang="en-IN" dirty="0">
            <a:latin typeface="+mj-lt"/>
          </a:endParaRPr>
        </a:p>
      </dgm:t>
    </dgm:pt>
    <dgm:pt modelId="{64A8514D-2B92-44B6-94F6-3DEF2AC8B1C5}" type="parTrans" cxnId="{DCEAE822-E89D-421D-B6CB-86F34F48561C}">
      <dgm:prSet/>
      <dgm:spPr/>
      <dgm:t>
        <a:bodyPr/>
        <a:lstStyle/>
        <a:p>
          <a:endParaRPr lang="en-IN"/>
        </a:p>
      </dgm:t>
    </dgm:pt>
    <dgm:pt modelId="{EAE74601-E925-4499-A730-92777548EA68}" type="sibTrans" cxnId="{DCEAE822-E89D-421D-B6CB-86F34F48561C}">
      <dgm:prSet/>
      <dgm:spPr/>
      <dgm:t>
        <a:bodyPr/>
        <a:lstStyle/>
        <a:p>
          <a:endParaRPr lang="en-IN"/>
        </a:p>
      </dgm:t>
    </dgm:pt>
    <dgm:pt modelId="{4D46F7ED-5CA3-4785-A95E-6F6A62743A76}" type="pres">
      <dgm:prSet presAssocID="{3AB2ECCA-6A1F-40D5-8C5E-895E30AF5FD5}" presName="Name0" presStyleCnt="0">
        <dgm:presLayoutVars>
          <dgm:dir/>
          <dgm:animLvl val="lvl"/>
          <dgm:resizeHandles val="exact"/>
        </dgm:presLayoutVars>
      </dgm:prSet>
      <dgm:spPr/>
    </dgm:pt>
    <dgm:pt modelId="{30772C6B-8DDB-4993-B953-1E210F1F2891}" type="pres">
      <dgm:prSet presAssocID="{CA2220F7-3D4C-45AC-B77C-F25EF434AC92}" presName="compositeNode" presStyleCnt="0">
        <dgm:presLayoutVars>
          <dgm:bulletEnabled val="1"/>
        </dgm:presLayoutVars>
      </dgm:prSet>
      <dgm:spPr/>
    </dgm:pt>
    <dgm:pt modelId="{9B6029A9-C044-42CD-A6B3-2F7CE0BACC7E}" type="pres">
      <dgm:prSet presAssocID="{CA2220F7-3D4C-45AC-B77C-F25EF434AC92}" presName="bgRect" presStyleLbl="node1" presStyleIdx="0" presStyleCnt="3" custScaleX="108432" custScaleY="108897"/>
      <dgm:spPr/>
    </dgm:pt>
    <dgm:pt modelId="{0614BFF5-9D26-4675-9751-D134208001D7}" type="pres">
      <dgm:prSet presAssocID="{CA2220F7-3D4C-45AC-B77C-F25EF434AC92}" presName="parentNode" presStyleLbl="node1" presStyleIdx="0" presStyleCnt="3">
        <dgm:presLayoutVars>
          <dgm:chMax val="0"/>
          <dgm:bulletEnabled val="1"/>
        </dgm:presLayoutVars>
      </dgm:prSet>
      <dgm:spPr/>
    </dgm:pt>
    <dgm:pt modelId="{A119C3A7-C0D7-430C-8BA4-2987BC142DF2}" type="pres">
      <dgm:prSet presAssocID="{CA2220F7-3D4C-45AC-B77C-F25EF434AC92}" presName="childNode" presStyleLbl="node1" presStyleIdx="0" presStyleCnt="3">
        <dgm:presLayoutVars>
          <dgm:bulletEnabled val="1"/>
        </dgm:presLayoutVars>
      </dgm:prSet>
      <dgm:spPr/>
    </dgm:pt>
    <dgm:pt modelId="{34093A67-EDEF-4416-A491-E3314D05A769}" type="pres">
      <dgm:prSet presAssocID="{29940ED3-31AC-4117-BA3B-ACA4A072BB98}" presName="hSp" presStyleCnt="0"/>
      <dgm:spPr/>
    </dgm:pt>
    <dgm:pt modelId="{1B875D76-BA2D-4BEC-B6B9-46D4151171DE}" type="pres">
      <dgm:prSet presAssocID="{29940ED3-31AC-4117-BA3B-ACA4A072BB98}" presName="vProcSp" presStyleCnt="0"/>
      <dgm:spPr/>
    </dgm:pt>
    <dgm:pt modelId="{0018978B-4984-4EE2-943A-99BC236F4EEE}" type="pres">
      <dgm:prSet presAssocID="{29940ED3-31AC-4117-BA3B-ACA4A072BB98}" presName="vSp1" presStyleCnt="0"/>
      <dgm:spPr/>
    </dgm:pt>
    <dgm:pt modelId="{B77716F5-A687-43AC-92A4-8E4917BE4A98}" type="pres">
      <dgm:prSet presAssocID="{29940ED3-31AC-4117-BA3B-ACA4A072BB98}" presName="simulatedConn" presStyleLbl="solidFgAcc1" presStyleIdx="0" presStyleCnt="2"/>
      <dgm:spPr>
        <a:solidFill>
          <a:srgbClr val="FF0000"/>
        </a:solidFill>
      </dgm:spPr>
    </dgm:pt>
    <dgm:pt modelId="{523547D1-B3EA-4BD5-BFA1-C65C7CD971BC}" type="pres">
      <dgm:prSet presAssocID="{29940ED3-31AC-4117-BA3B-ACA4A072BB98}" presName="vSp2" presStyleCnt="0"/>
      <dgm:spPr/>
    </dgm:pt>
    <dgm:pt modelId="{3E3B6C0A-0CE7-4E85-8290-33B72D367C5A}" type="pres">
      <dgm:prSet presAssocID="{29940ED3-31AC-4117-BA3B-ACA4A072BB98}" presName="sibTrans" presStyleCnt="0"/>
      <dgm:spPr/>
    </dgm:pt>
    <dgm:pt modelId="{45E456D0-7F36-4672-B8AB-7EFB0D5CF712}" type="pres">
      <dgm:prSet presAssocID="{D38E2321-E920-46DE-99DE-7CF356ECF99E}" presName="compositeNode" presStyleCnt="0">
        <dgm:presLayoutVars>
          <dgm:bulletEnabled val="1"/>
        </dgm:presLayoutVars>
      </dgm:prSet>
      <dgm:spPr/>
    </dgm:pt>
    <dgm:pt modelId="{7D471131-0214-4798-A6F8-AD7CA22B5642}" type="pres">
      <dgm:prSet presAssocID="{D38E2321-E920-46DE-99DE-7CF356ECF99E}" presName="bgRect" presStyleLbl="node1" presStyleIdx="1" presStyleCnt="3" custScaleX="106241" custScaleY="107152"/>
      <dgm:spPr/>
    </dgm:pt>
    <dgm:pt modelId="{EC0451BE-0280-4D6F-9BCC-172A77D6D690}" type="pres">
      <dgm:prSet presAssocID="{D38E2321-E920-46DE-99DE-7CF356ECF99E}" presName="parentNode" presStyleLbl="node1" presStyleIdx="1" presStyleCnt="3">
        <dgm:presLayoutVars>
          <dgm:chMax val="0"/>
          <dgm:bulletEnabled val="1"/>
        </dgm:presLayoutVars>
      </dgm:prSet>
      <dgm:spPr/>
    </dgm:pt>
    <dgm:pt modelId="{C5D5FB01-92ED-4C72-98CD-16CD56775917}" type="pres">
      <dgm:prSet presAssocID="{D38E2321-E920-46DE-99DE-7CF356ECF99E}" presName="childNode" presStyleLbl="node1" presStyleIdx="1" presStyleCnt="3">
        <dgm:presLayoutVars>
          <dgm:bulletEnabled val="1"/>
        </dgm:presLayoutVars>
      </dgm:prSet>
      <dgm:spPr/>
    </dgm:pt>
    <dgm:pt modelId="{54DB71E2-296A-4014-B9FA-379D081ADFBC}" type="pres">
      <dgm:prSet presAssocID="{A123F54D-9BF1-4431-976D-4934AEC41FC8}" presName="hSp" presStyleCnt="0"/>
      <dgm:spPr/>
    </dgm:pt>
    <dgm:pt modelId="{057EEE33-955A-4F25-A67A-F81B86E575BE}" type="pres">
      <dgm:prSet presAssocID="{A123F54D-9BF1-4431-976D-4934AEC41FC8}" presName="vProcSp" presStyleCnt="0"/>
      <dgm:spPr/>
    </dgm:pt>
    <dgm:pt modelId="{4092440C-21D6-4B62-AD1C-1927FE89A3FA}" type="pres">
      <dgm:prSet presAssocID="{A123F54D-9BF1-4431-976D-4934AEC41FC8}" presName="vSp1" presStyleCnt="0"/>
      <dgm:spPr/>
    </dgm:pt>
    <dgm:pt modelId="{576DB75A-2E06-4BD8-A103-8DD3E4C7586F}" type="pres">
      <dgm:prSet presAssocID="{A123F54D-9BF1-4431-976D-4934AEC41FC8}" presName="simulatedConn" presStyleLbl="solidFgAcc1" presStyleIdx="1" presStyleCnt="2"/>
      <dgm:spPr>
        <a:solidFill>
          <a:srgbClr val="FF0000"/>
        </a:solidFill>
      </dgm:spPr>
    </dgm:pt>
    <dgm:pt modelId="{1EED9265-40DB-4FB5-93DF-85384B6EBA51}" type="pres">
      <dgm:prSet presAssocID="{A123F54D-9BF1-4431-976D-4934AEC41FC8}" presName="vSp2" presStyleCnt="0"/>
      <dgm:spPr/>
    </dgm:pt>
    <dgm:pt modelId="{B39A9367-C426-4016-A6D7-F7D0F568520D}" type="pres">
      <dgm:prSet presAssocID="{A123F54D-9BF1-4431-976D-4934AEC41FC8}" presName="sibTrans" presStyleCnt="0"/>
      <dgm:spPr/>
    </dgm:pt>
    <dgm:pt modelId="{E16BA059-1EE2-4822-A3D4-41AC57BADA5C}" type="pres">
      <dgm:prSet presAssocID="{08799C84-02F9-4AF3-80A7-D40B7B209861}" presName="compositeNode" presStyleCnt="0">
        <dgm:presLayoutVars>
          <dgm:bulletEnabled val="1"/>
        </dgm:presLayoutVars>
      </dgm:prSet>
      <dgm:spPr/>
    </dgm:pt>
    <dgm:pt modelId="{4BCAE629-8E4A-4617-9D34-C76D25DE4E5A}" type="pres">
      <dgm:prSet presAssocID="{08799C84-02F9-4AF3-80A7-D40B7B209861}" presName="bgRect" presStyleLbl="node1" presStyleIdx="2" presStyleCnt="3" custScaleX="99629" custScaleY="109438"/>
      <dgm:spPr/>
    </dgm:pt>
    <dgm:pt modelId="{DD697993-EFB2-43A0-A2D3-DF239D2B2B0F}" type="pres">
      <dgm:prSet presAssocID="{08799C84-02F9-4AF3-80A7-D40B7B209861}" presName="parentNode" presStyleLbl="node1" presStyleIdx="2" presStyleCnt="3">
        <dgm:presLayoutVars>
          <dgm:chMax val="0"/>
          <dgm:bulletEnabled val="1"/>
        </dgm:presLayoutVars>
      </dgm:prSet>
      <dgm:spPr/>
    </dgm:pt>
    <dgm:pt modelId="{50870535-27E3-42C0-8C5E-8D2ED9ACD826}" type="pres">
      <dgm:prSet presAssocID="{08799C84-02F9-4AF3-80A7-D40B7B209861}" presName="childNode" presStyleLbl="node1" presStyleIdx="2" presStyleCnt="3">
        <dgm:presLayoutVars>
          <dgm:bulletEnabled val="1"/>
        </dgm:presLayoutVars>
      </dgm:prSet>
      <dgm:spPr/>
    </dgm:pt>
  </dgm:ptLst>
  <dgm:cxnLst>
    <dgm:cxn modelId="{28E5C701-E95A-43AB-A643-B96BDB4D69B3}" type="presOf" srcId="{943E4C69-6C51-46D9-AAB4-F22BDC36285B}" destId="{50870535-27E3-42C0-8C5E-8D2ED9ACD826}" srcOrd="0" destOrd="0" presId="urn:microsoft.com/office/officeart/2005/8/layout/hProcess7"/>
    <dgm:cxn modelId="{8E25E007-C558-4E2C-AD60-E08D6DB82C2E}" srcId="{3AB2ECCA-6A1F-40D5-8C5E-895E30AF5FD5}" destId="{08799C84-02F9-4AF3-80A7-D40B7B209861}" srcOrd="2" destOrd="0" parTransId="{D33C0BD6-3A2E-4722-A9EF-417CEA788722}" sibTransId="{132E81DA-01B6-4283-9D56-6705B8B0A5D9}"/>
    <dgm:cxn modelId="{6605BE09-29AF-457B-8988-DB1DECC68B9C}" srcId="{CA2220F7-3D4C-45AC-B77C-F25EF434AC92}" destId="{12E50A8D-4A67-4A09-82F1-34AE5E6D2672}" srcOrd="3" destOrd="0" parTransId="{93958971-C9C1-472A-9F7D-C43E93CC7CA1}" sibTransId="{B10963CC-4B91-4E05-8083-B327C930F6F5}"/>
    <dgm:cxn modelId="{A574D21D-22AE-45F0-9921-714E663E4EFE}" type="presOf" srcId="{CDF32AEE-BCBE-4947-8863-28C55B180B97}" destId="{A119C3A7-C0D7-430C-8BA4-2987BC142DF2}" srcOrd="0" destOrd="2" presId="urn:microsoft.com/office/officeart/2005/8/layout/hProcess7"/>
    <dgm:cxn modelId="{DCEAE822-E89D-421D-B6CB-86F34F48561C}" srcId="{CA2220F7-3D4C-45AC-B77C-F25EF434AC92}" destId="{F2090683-2C7A-412F-BFE5-BE6FF55CE887}" srcOrd="5" destOrd="0" parTransId="{64A8514D-2B92-44B6-94F6-3DEF2AC8B1C5}" sibTransId="{EAE74601-E925-4499-A730-92777548EA68}"/>
    <dgm:cxn modelId="{F2D0E32B-6CBE-40F7-8006-1AB04666C80B}" type="presOf" srcId="{3AB2ECCA-6A1F-40D5-8C5E-895E30AF5FD5}" destId="{4D46F7ED-5CA3-4785-A95E-6F6A62743A76}" srcOrd="0" destOrd="0" presId="urn:microsoft.com/office/officeart/2005/8/layout/hProcess7"/>
    <dgm:cxn modelId="{A277ED31-97E0-453F-9150-10ED20D87E11}" type="presOf" srcId="{F2090683-2C7A-412F-BFE5-BE6FF55CE887}" destId="{A119C3A7-C0D7-430C-8BA4-2987BC142DF2}" srcOrd="0" destOrd="5" presId="urn:microsoft.com/office/officeart/2005/8/layout/hProcess7"/>
    <dgm:cxn modelId="{13287269-7E93-4972-A58A-3D093A29C6D4}" srcId="{CA2220F7-3D4C-45AC-B77C-F25EF434AC92}" destId="{E48D8122-EA14-4DD3-AC47-531AE6AE9151}" srcOrd="0" destOrd="0" parTransId="{44272A8B-676D-4124-B33E-E6B735613A05}" sibTransId="{3AEAC2AF-663A-4892-BE51-38A02DE3CD53}"/>
    <dgm:cxn modelId="{3C93A46B-71C8-4005-8B46-A7C360EE8925}" type="presOf" srcId="{11EAF94F-F52A-4E9D-92C9-DFE449FF6605}" destId="{C5D5FB01-92ED-4C72-98CD-16CD56775917}" srcOrd="0" destOrd="0" presId="urn:microsoft.com/office/officeart/2005/8/layout/hProcess7"/>
    <dgm:cxn modelId="{F3D6366E-F3DB-448F-B698-00EB4A7E43F0}" type="presOf" srcId="{12E50A8D-4A67-4A09-82F1-34AE5E6D2672}" destId="{A119C3A7-C0D7-430C-8BA4-2987BC142DF2}" srcOrd="0" destOrd="3" presId="urn:microsoft.com/office/officeart/2005/8/layout/hProcess7"/>
    <dgm:cxn modelId="{9335DD56-729E-47D3-AD1A-F6ECE7B675AF}" srcId="{CA2220F7-3D4C-45AC-B77C-F25EF434AC92}" destId="{CDF32AEE-BCBE-4947-8863-28C55B180B97}" srcOrd="2" destOrd="0" parTransId="{3697C07A-33D0-4CCF-8622-C3D459177D95}" sibTransId="{A1618181-8067-49B4-8112-A20B0AAC7B35}"/>
    <dgm:cxn modelId="{38210957-0FBC-47B9-BE46-F356906DC2FC}" srcId="{D38E2321-E920-46DE-99DE-7CF356ECF99E}" destId="{11EAF94F-F52A-4E9D-92C9-DFE449FF6605}" srcOrd="0" destOrd="0" parTransId="{9E9E9AD9-A10E-4F8C-B4B1-50675E6208F9}" sibTransId="{3321F1F8-E7A8-4BD0-9C58-3187CE46C426}"/>
    <dgm:cxn modelId="{B2239759-A5DC-41DF-8C86-00DEB9E8F7E5}" srcId="{08799C84-02F9-4AF3-80A7-D40B7B209861}" destId="{943E4C69-6C51-46D9-AAB4-F22BDC36285B}" srcOrd="0" destOrd="0" parTransId="{26EB04F1-5D57-4F9E-A331-24419CC2E980}" sibTransId="{82E56EBC-2BF8-42BF-8D7D-6B14D1B950DD}"/>
    <dgm:cxn modelId="{2E8DC779-FD8E-407B-B350-0781717BAC24}" srcId="{3AB2ECCA-6A1F-40D5-8C5E-895E30AF5FD5}" destId="{CA2220F7-3D4C-45AC-B77C-F25EF434AC92}" srcOrd="0" destOrd="0" parTransId="{F87CCD45-67B8-4962-8477-90460181A27A}" sibTransId="{29940ED3-31AC-4117-BA3B-ACA4A072BB98}"/>
    <dgm:cxn modelId="{14134585-A5EF-412F-A063-A22A4986C24A}" type="presOf" srcId="{D38E2321-E920-46DE-99DE-7CF356ECF99E}" destId="{EC0451BE-0280-4D6F-9BCC-172A77D6D690}" srcOrd="1" destOrd="0" presId="urn:microsoft.com/office/officeart/2005/8/layout/hProcess7"/>
    <dgm:cxn modelId="{135DBD85-8C27-403C-A4A2-4BBF0F9BB0A6}" type="presOf" srcId="{E48D8122-EA14-4DD3-AC47-531AE6AE9151}" destId="{A119C3A7-C0D7-430C-8BA4-2987BC142DF2}" srcOrd="0" destOrd="0" presId="urn:microsoft.com/office/officeart/2005/8/layout/hProcess7"/>
    <dgm:cxn modelId="{A76A1087-4E93-4900-87D7-2F77938F64A7}" type="presOf" srcId="{08799C84-02F9-4AF3-80A7-D40B7B209861}" destId="{4BCAE629-8E4A-4617-9D34-C76D25DE4E5A}" srcOrd="0" destOrd="0" presId="urn:microsoft.com/office/officeart/2005/8/layout/hProcess7"/>
    <dgm:cxn modelId="{2935BC90-38A2-4476-AE6D-5234D8DF066D}" type="presOf" srcId="{93E1B697-C6EE-4F02-AC50-20A3D1D21319}" destId="{A119C3A7-C0D7-430C-8BA4-2987BC142DF2}" srcOrd="0" destOrd="4" presId="urn:microsoft.com/office/officeart/2005/8/layout/hProcess7"/>
    <dgm:cxn modelId="{AD055C91-05CA-42B4-9690-CCE4EAB49F9A}" type="presOf" srcId="{D38E2321-E920-46DE-99DE-7CF356ECF99E}" destId="{7D471131-0214-4798-A6F8-AD7CA22B5642}" srcOrd="0" destOrd="0" presId="urn:microsoft.com/office/officeart/2005/8/layout/hProcess7"/>
    <dgm:cxn modelId="{9078E898-1C28-499D-A4E5-D55EF0900ED0}" srcId="{CA2220F7-3D4C-45AC-B77C-F25EF434AC92}" destId="{C44C9003-F2EF-43A9-B4F7-849FAC0DF742}" srcOrd="1" destOrd="0" parTransId="{D379B69C-0DA4-445F-8515-92FFAA1C9464}" sibTransId="{619B50CB-7659-4E2B-823D-A0AFD53AB079}"/>
    <dgm:cxn modelId="{13C266B4-04EE-427F-BD78-4F87A811734A}" type="presOf" srcId="{08799C84-02F9-4AF3-80A7-D40B7B209861}" destId="{DD697993-EFB2-43A0-A2D3-DF239D2B2B0F}" srcOrd="1" destOrd="0" presId="urn:microsoft.com/office/officeart/2005/8/layout/hProcess7"/>
    <dgm:cxn modelId="{C5C9DBB6-FA66-4ACF-8033-1FC44BD89113}" type="presOf" srcId="{C44C9003-F2EF-43A9-B4F7-849FAC0DF742}" destId="{A119C3A7-C0D7-430C-8BA4-2987BC142DF2}" srcOrd="0" destOrd="1" presId="urn:microsoft.com/office/officeart/2005/8/layout/hProcess7"/>
    <dgm:cxn modelId="{3F6637D7-A866-4E75-920E-720FA8E6DD5A}" type="presOf" srcId="{CA2220F7-3D4C-45AC-B77C-F25EF434AC92}" destId="{9B6029A9-C044-42CD-A6B3-2F7CE0BACC7E}" srcOrd="0" destOrd="0" presId="urn:microsoft.com/office/officeart/2005/8/layout/hProcess7"/>
    <dgm:cxn modelId="{5F2154E3-61CF-4098-A2E3-5DDD4F41371A}" srcId="{3AB2ECCA-6A1F-40D5-8C5E-895E30AF5FD5}" destId="{D38E2321-E920-46DE-99DE-7CF356ECF99E}" srcOrd="1" destOrd="0" parTransId="{15B11340-1CE9-49C8-9461-B625929627AE}" sibTransId="{A123F54D-9BF1-4431-976D-4934AEC41FC8}"/>
    <dgm:cxn modelId="{739F4BE8-22CB-45A6-B324-877E8A6C14FF}" type="presOf" srcId="{CA2220F7-3D4C-45AC-B77C-F25EF434AC92}" destId="{0614BFF5-9D26-4675-9751-D134208001D7}" srcOrd="1" destOrd="0" presId="urn:microsoft.com/office/officeart/2005/8/layout/hProcess7"/>
    <dgm:cxn modelId="{98580DF4-D5DE-47D3-B96A-2D0D51D1DCA6}" srcId="{CA2220F7-3D4C-45AC-B77C-F25EF434AC92}" destId="{93E1B697-C6EE-4F02-AC50-20A3D1D21319}" srcOrd="4" destOrd="0" parTransId="{821E720B-764D-4876-A4F2-69EC72CD6A65}" sibTransId="{2C248048-22EE-4915-8685-4B32E1556CDF}"/>
    <dgm:cxn modelId="{5C59EFFE-E745-4E62-929E-C56A1C26BD62}" type="presParOf" srcId="{4D46F7ED-5CA3-4785-A95E-6F6A62743A76}" destId="{30772C6B-8DDB-4993-B953-1E210F1F2891}" srcOrd="0" destOrd="0" presId="urn:microsoft.com/office/officeart/2005/8/layout/hProcess7"/>
    <dgm:cxn modelId="{741457E9-7955-4E12-BB88-5F2ED1D31843}" type="presParOf" srcId="{30772C6B-8DDB-4993-B953-1E210F1F2891}" destId="{9B6029A9-C044-42CD-A6B3-2F7CE0BACC7E}" srcOrd="0" destOrd="0" presId="urn:microsoft.com/office/officeart/2005/8/layout/hProcess7"/>
    <dgm:cxn modelId="{E7071760-4EEB-4B66-A4F2-DFA1F4C310D5}" type="presParOf" srcId="{30772C6B-8DDB-4993-B953-1E210F1F2891}" destId="{0614BFF5-9D26-4675-9751-D134208001D7}" srcOrd="1" destOrd="0" presId="urn:microsoft.com/office/officeart/2005/8/layout/hProcess7"/>
    <dgm:cxn modelId="{E70E00C3-2041-48E9-941F-F1882022CC44}" type="presParOf" srcId="{30772C6B-8DDB-4993-B953-1E210F1F2891}" destId="{A119C3A7-C0D7-430C-8BA4-2987BC142DF2}" srcOrd="2" destOrd="0" presId="urn:microsoft.com/office/officeart/2005/8/layout/hProcess7"/>
    <dgm:cxn modelId="{A4439413-F31E-4C98-A5A2-3A092AFAC056}" type="presParOf" srcId="{4D46F7ED-5CA3-4785-A95E-6F6A62743A76}" destId="{34093A67-EDEF-4416-A491-E3314D05A769}" srcOrd="1" destOrd="0" presId="urn:microsoft.com/office/officeart/2005/8/layout/hProcess7"/>
    <dgm:cxn modelId="{BA94FBC5-79B0-4CE8-A112-2BCF67F93679}" type="presParOf" srcId="{4D46F7ED-5CA3-4785-A95E-6F6A62743A76}" destId="{1B875D76-BA2D-4BEC-B6B9-46D4151171DE}" srcOrd="2" destOrd="0" presId="urn:microsoft.com/office/officeart/2005/8/layout/hProcess7"/>
    <dgm:cxn modelId="{0B28A1A8-2E18-4E5F-8547-A7360192DA7A}" type="presParOf" srcId="{1B875D76-BA2D-4BEC-B6B9-46D4151171DE}" destId="{0018978B-4984-4EE2-943A-99BC236F4EEE}" srcOrd="0" destOrd="0" presId="urn:microsoft.com/office/officeart/2005/8/layout/hProcess7"/>
    <dgm:cxn modelId="{F5D2F856-080F-4319-A783-1BF3E4E58C17}" type="presParOf" srcId="{1B875D76-BA2D-4BEC-B6B9-46D4151171DE}" destId="{B77716F5-A687-43AC-92A4-8E4917BE4A98}" srcOrd="1" destOrd="0" presId="urn:microsoft.com/office/officeart/2005/8/layout/hProcess7"/>
    <dgm:cxn modelId="{FF42FD54-40FF-4B2F-9AE6-80DA46DEC467}" type="presParOf" srcId="{1B875D76-BA2D-4BEC-B6B9-46D4151171DE}" destId="{523547D1-B3EA-4BD5-BFA1-C65C7CD971BC}" srcOrd="2" destOrd="0" presId="urn:microsoft.com/office/officeart/2005/8/layout/hProcess7"/>
    <dgm:cxn modelId="{39F37544-FBE8-464B-9316-4E9A0ED53D41}" type="presParOf" srcId="{4D46F7ED-5CA3-4785-A95E-6F6A62743A76}" destId="{3E3B6C0A-0CE7-4E85-8290-33B72D367C5A}" srcOrd="3" destOrd="0" presId="urn:microsoft.com/office/officeart/2005/8/layout/hProcess7"/>
    <dgm:cxn modelId="{5568F107-F510-4A92-901A-0442BD7406DB}" type="presParOf" srcId="{4D46F7ED-5CA3-4785-A95E-6F6A62743A76}" destId="{45E456D0-7F36-4672-B8AB-7EFB0D5CF712}" srcOrd="4" destOrd="0" presId="urn:microsoft.com/office/officeart/2005/8/layout/hProcess7"/>
    <dgm:cxn modelId="{DC09BAC7-4FC3-44D9-B12D-080E0105D5F9}" type="presParOf" srcId="{45E456D0-7F36-4672-B8AB-7EFB0D5CF712}" destId="{7D471131-0214-4798-A6F8-AD7CA22B5642}" srcOrd="0" destOrd="0" presId="urn:microsoft.com/office/officeart/2005/8/layout/hProcess7"/>
    <dgm:cxn modelId="{F63DFC08-ABEE-4138-B527-3785CBC8033E}" type="presParOf" srcId="{45E456D0-7F36-4672-B8AB-7EFB0D5CF712}" destId="{EC0451BE-0280-4D6F-9BCC-172A77D6D690}" srcOrd="1" destOrd="0" presId="urn:microsoft.com/office/officeart/2005/8/layout/hProcess7"/>
    <dgm:cxn modelId="{23719DD0-1576-4315-9D8F-61C05FF9EBDE}" type="presParOf" srcId="{45E456D0-7F36-4672-B8AB-7EFB0D5CF712}" destId="{C5D5FB01-92ED-4C72-98CD-16CD56775917}" srcOrd="2" destOrd="0" presId="urn:microsoft.com/office/officeart/2005/8/layout/hProcess7"/>
    <dgm:cxn modelId="{9D7E1BFA-9A04-4D13-9ED1-7E4C807EEBE2}" type="presParOf" srcId="{4D46F7ED-5CA3-4785-A95E-6F6A62743A76}" destId="{54DB71E2-296A-4014-B9FA-379D081ADFBC}" srcOrd="5" destOrd="0" presId="urn:microsoft.com/office/officeart/2005/8/layout/hProcess7"/>
    <dgm:cxn modelId="{091DFA2F-2796-43EE-B0BB-723B970C7D12}" type="presParOf" srcId="{4D46F7ED-5CA3-4785-A95E-6F6A62743A76}" destId="{057EEE33-955A-4F25-A67A-F81B86E575BE}" srcOrd="6" destOrd="0" presId="urn:microsoft.com/office/officeart/2005/8/layout/hProcess7"/>
    <dgm:cxn modelId="{FBAF9933-4C5F-469C-9E5F-D8D0621C7CC7}" type="presParOf" srcId="{057EEE33-955A-4F25-A67A-F81B86E575BE}" destId="{4092440C-21D6-4B62-AD1C-1927FE89A3FA}" srcOrd="0" destOrd="0" presId="urn:microsoft.com/office/officeart/2005/8/layout/hProcess7"/>
    <dgm:cxn modelId="{07BA7C94-6261-4E5C-BF94-63E8B56102D5}" type="presParOf" srcId="{057EEE33-955A-4F25-A67A-F81B86E575BE}" destId="{576DB75A-2E06-4BD8-A103-8DD3E4C7586F}" srcOrd="1" destOrd="0" presId="urn:microsoft.com/office/officeart/2005/8/layout/hProcess7"/>
    <dgm:cxn modelId="{6F3A9661-6FA6-436C-85D1-4DEB605C66CC}" type="presParOf" srcId="{057EEE33-955A-4F25-A67A-F81B86E575BE}" destId="{1EED9265-40DB-4FB5-93DF-85384B6EBA51}" srcOrd="2" destOrd="0" presId="urn:microsoft.com/office/officeart/2005/8/layout/hProcess7"/>
    <dgm:cxn modelId="{D90703A2-077C-462A-A02E-BB601AB1AA2B}" type="presParOf" srcId="{4D46F7ED-5CA3-4785-A95E-6F6A62743A76}" destId="{B39A9367-C426-4016-A6D7-F7D0F568520D}" srcOrd="7" destOrd="0" presId="urn:microsoft.com/office/officeart/2005/8/layout/hProcess7"/>
    <dgm:cxn modelId="{CC114AB8-E5F2-4751-90D9-AF2E09ADAD6C}" type="presParOf" srcId="{4D46F7ED-5CA3-4785-A95E-6F6A62743A76}" destId="{E16BA059-1EE2-4822-A3D4-41AC57BADA5C}" srcOrd="8" destOrd="0" presId="urn:microsoft.com/office/officeart/2005/8/layout/hProcess7"/>
    <dgm:cxn modelId="{5BAD5436-BCB9-4398-BCD8-771CD4E2FE87}" type="presParOf" srcId="{E16BA059-1EE2-4822-A3D4-41AC57BADA5C}" destId="{4BCAE629-8E4A-4617-9D34-C76D25DE4E5A}" srcOrd="0" destOrd="0" presId="urn:microsoft.com/office/officeart/2005/8/layout/hProcess7"/>
    <dgm:cxn modelId="{DF68538E-F920-4B5E-BC79-5710EEA2FD4C}" type="presParOf" srcId="{E16BA059-1EE2-4822-A3D4-41AC57BADA5C}" destId="{DD697993-EFB2-43A0-A2D3-DF239D2B2B0F}" srcOrd="1" destOrd="0" presId="urn:microsoft.com/office/officeart/2005/8/layout/hProcess7"/>
    <dgm:cxn modelId="{BA734A4C-8C9F-4E46-9C14-3A0D4443E52A}" type="presParOf" srcId="{E16BA059-1EE2-4822-A3D4-41AC57BADA5C}" destId="{50870535-27E3-42C0-8C5E-8D2ED9ACD826}"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699D9D-2BE7-4FCE-87F8-0949B8ACAA1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AC60E476-E542-433C-A9B5-1EE7203013CB}">
      <dgm:prSet phldrT="[Text]" custT="1"/>
      <dgm:spPr>
        <a:gradFill rotWithShape="0">
          <a:gsLst>
            <a:gs pos="0">
              <a:schemeClr val="tx2">
                <a:lumMod val="9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IN" sz="2400" b="1" i="0" dirty="0"/>
            <a:t>Popularity-Based Recommendation System</a:t>
          </a:r>
          <a:endParaRPr lang="en-IN" sz="2400" b="1" dirty="0"/>
        </a:p>
      </dgm:t>
    </dgm:pt>
    <dgm:pt modelId="{DA99AE08-5A21-410F-9C65-18EDB9A1C913}" type="parTrans" cxnId="{C6F8675A-E1ED-483A-883E-E85A54166637}">
      <dgm:prSet/>
      <dgm:spPr/>
      <dgm:t>
        <a:bodyPr/>
        <a:lstStyle/>
        <a:p>
          <a:endParaRPr lang="en-IN"/>
        </a:p>
      </dgm:t>
    </dgm:pt>
    <dgm:pt modelId="{6743E188-5A48-44B5-952D-8E17F01F6172}" type="sibTrans" cxnId="{C6F8675A-E1ED-483A-883E-E85A54166637}">
      <dgm:prSet/>
      <dgm:spPr/>
      <dgm:t>
        <a:bodyPr/>
        <a:lstStyle/>
        <a:p>
          <a:endParaRPr lang="en-IN"/>
        </a:p>
      </dgm:t>
    </dgm:pt>
    <dgm:pt modelId="{F147C9EF-8BB5-496D-B7D2-0C632A1208CD}">
      <dgm:prSet phldrT="[Text]" custT="1"/>
      <dgm:spPr>
        <a:gradFill rotWithShape="0">
          <a:gsLst>
            <a:gs pos="0">
              <a:schemeClr val="tx2">
                <a:lumMod val="9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algn="ctr"/>
          <a:r>
            <a:rPr lang="en-IN" sz="2400" b="1" i="0" dirty="0"/>
            <a:t>Collaborative filtering</a:t>
          </a:r>
        </a:p>
        <a:p>
          <a:pPr algn="ctr"/>
          <a:r>
            <a:rPr lang="en-IN" sz="1200" b="0" u="sng" dirty="0"/>
            <a:t>Memory Based Approach</a:t>
          </a:r>
          <a:endParaRPr lang="en-IN" sz="1200" dirty="0"/>
        </a:p>
        <a:p>
          <a:pPr algn="l"/>
          <a:r>
            <a:rPr lang="en-IN" sz="1200" b="0" dirty="0"/>
            <a:t>    KNN with cosine metric</a:t>
          </a:r>
        </a:p>
        <a:p>
          <a:pPr algn="ctr"/>
          <a:endParaRPr lang="en-IN" sz="1100" dirty="0"/>
        </a:p>
      </dgm:t>
    </dgm:pt>
    <dgm:pt modelId="{BAECD301-A3AA-4DF3-93A6-D16799574423}" type="parTrans" cxnId="{26449836-9D20-4DBD-A237-AFBCBD376E4F}">
      <dgm:prSet/>
      <dgm:spPr/>
      <dgm:t>
        <a:bodyPr/>
        <a:lstStyle/>
        <a:p>
          <a:endParaRPr lang="en-IN"/>
        </a:p>
      </dgm:t>
    </dgm:pt>
    <dgm:pt modelId="{C287A947-6563-493A-B7D0-737451EFD91F}" type="sibTrans" cxnId="{26449836-9D20-4DBD-A237-AFBCBD376E4F}">
      <dgm:prSet/>
      <dgm:spPr/>
      <dgm:t>
        <a:bodyPr/>
        <a:lstStyle/>
        <a:p>
          <a:endParaRPr lang="en-IN"/>
        </a:p>
      </dgm:t>
    </dgm:pt>
    <dgm:pt modelId="{F34D4EC6-B0FA-41E3-9582-73B11153C30A}">
      <dgm:prSet phldrT="[Text]" custT="1"/>
      <dgm:spPr>
        <a:gradFill rotWithShape="0">
          <a:gsLst>
            <a:gs pos="0">
              <a:schemeClr val="tx2">
                <a:lumMod val="9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endParaRPr lang="en-IN" sz="2400" b="1" i="0" dirty="0"/>
        </a:p>
        <a:p>
          <a:r>
            <a:rPr lang="en-IN" sz="2400" b="1" i="0" dirty="0"/>
            <a:t>Collaborative filtering</a:t>
          </a:r>
        </a:p>
      </dgm:t>
    </dgm:pt>
    <dgm:pt modelId="{9B375ABF-A077-4EED-87D4-66936109CA1E}" type="parTrans" cxnId="{3712A601-288F-42E6-B5BB-1D4973B22ADA}">
      <dgm:prSet/>
      <dgm:spPr/>
      <dgm:t>
        <a:bodyPr/>
        <a:lstStyle/>
        <a:p>
          <a:endParaRPr lang="en-IN"/>
        </a:p>
      </dgm:t>
    </dgm:pt>
    <dgm:pt modelId="{DEB853DB-0DB0-495B-B649-ADBE611CE3B5}" type="sibTrans" cxnId="{3712A601-288F-42E6-B5BB-1D4973B22ADA}">
      <dgm:prSet/>
      <dgm:spPr/>
      <dgm:t>
        <a:bodyPr/>
        <a:lstStyle/>
        <a:p>
          <a:endParaRPr lang="en-IN"/>
        </a:p>
      </dgm:t>
    </dgm:pt>
    <dgm:pt modelId="{8F1C005D-A428-41A2-9788-C2FB2AA69119}">
      <dgm:prSet/>
      <dgm:spPr/>
      <dgm:t>
        <a:bodyPr/>
        <a:lstStyle/>
        <a:p>
          <a:r>
            <a:rPr lang="en-IN" sz="1000" b="0" dirty="0"/>
            <a:t>SVD (Singular Value Decomposition)</a:t>
          </a:r>
        </a:p>
      </dgm:t>
    </dgm:pt>
    <dgm:pt modelId="{30CF3D62-2EAC-4096-8936-0B6922274CB8}" type="parTrans" cxnId="{7D737D6B-F604-4479-97BC-03BA44218CFF}">
      <dgm:prSet/>
      <dgm:spPr/>
      <dgm:t>
        <a:bodyPr/>
        <a:lstStyle/>
        <a:p>
          <a:endParaRPr lang="en-IN"/>
        </a:p>
      </dgm:t>
    </dgm:pt>
    <dgm:pt modelId="{A9DCE3D0-0FAA-43BC-8B39-F42702D5B092}" type="sibTrans" cxnId="{7D737D6B-F604-4479-97BC-03BA44218CFF}">
      <dgm:prSet/>
      <dgm:spPr/>
      <dgm:t>
        <a:bodyPr/>
        <a:lstStyle/>
        <a:p>
          <a:endParaRPr lang="en-IN"/>
        </a:p>
      </dgm:t>
    </dgm:pt>
    <dgm:pt modelId="{AB03AA7D-3EC5-4AB3-BDE6-0BDA3DA11EA8}" type="pres">
      <dgm:prSet presAssocID="{63699D9D-2BE7-4FCE-87F8-0949B8ACAA12}" presName="Name0" presStyleCnt="0">
        <dgm:presLayoutVars>
          <dgm:dir/>
          <dgm:resizeHandles val="exact"/>
        </dgm:presLayoutVars>
      </dgm:prSet>
      <dgm:spPr/>
    </dgm:pt>
    <dgm:pt modelId="{08EB441E-D81E-43E4-AD21-325313E67CF9}" type="pres">
      <dgm:prSet presAssocID="{AC60E476-E542-433C-A9B5-1EE7203013CB}" presName="node" presStyleLbl="node1" presStyleIdx="0" presStyleCnt="3" custScaleX="43721" custScaleY="99028" custLinFactNeighborX="25200" custLinFactNeighborY="0">
        <dgm:presLayoutVars>
          <dgm:bulletEnabled val="1"/>
        </dgm:presLayoutVars>
      </dgm:prSet>
      <dgm:spPr/>
    </dgm:pt>
    <dgm:pt modelId="{DCD55B65-F059-47D4-BDF2-DA52542A387A}" type="pres">
      <dgm:prSet presAssocID="{6743E188-5A48-44B5-952D-8E17F01F6172}" presName="sibTrans" presStyleCnt="0"/>
      <dgm:spPr/>
    </dgm:pt>
    <dgm:pt modelId="{45EAEACB-BE1A-4FFF-9F1E-92CB0CE3270D}" type="pres">
      <dgm:prSet presAssocID="{F147C9EF-8BB5-496D-B7D2-0C632A1208CD}" presName="node" presStyleLbl="node1" presStyleIdx="1" presStyleCnt="3" custScaleX="37892" custScaleY="92869" custLinFactNeighborX="24523">
        <dgm:presLayoutVars>
          <dgm:bulletEnabled val="1"/>
        </dgm:presLayoutVars>
      </dgm:prSet>
      <dgm:spPr/>
    </dgm:pt>
    <dgm:pt modelId="{96C4729F-A431-444D-8C06-9CD941DFBDA0}" type="pres">
      <dgm:prSet presAssocID="{C287A947-6563-493A-B7D0-737451EFD91F}" presName="sibTrans" presStyleCnt="0"/>
      <dgm:spPr/>
    </dgm:pt>
    <dgm:pt modelId="{2D03D8CE-F5CE-4008-9521-004C66C9F07A}" type="pres">
      <dgm:prSet presAssocID="{F34D4EC6-B0FA-41E3-9582-73B11153C30A}" presName="node" presStyleLbl="node1" presStyleIdx="2" presStyleCnt="3" custScaleX="44908" custLinFactNeighborX="0">
        <dgm:presLayoutVars>
          <dgm:bulletEnabled val="1"/>
        </dgm:presLayoutVars>
      </dgm:prSet>
      <dgm:spPr/>
    </dgm:pt>
  </dgm:ptLst>
  <dgm:cxnLst>
    <dgm:cxn modelId="{3712A601-288F-42E6-B5BB-1D4973B22ADA}" srcId="{63699D9D-2BE7-4FCE-87F8-0949B8ACAA12}" destId="{F34D4EC6-B0FA-41E3-9582-73B11153C30A}" srcOrd="2" destOrd="0" parTransId="{9B375ABF-A077-4EED-87D4-66936109CA1E}" sibTransId="{DEB853DB-0DB0-495B-B649-ADBE611CE3B5}"/>
    <dgm:cxn modelId="{26449836-9D20-4DBD-A237-AFBCBD376E4F}" srcId="{63699D9D-2BE7-4FCE-87F8-0949B8ACAA12}" destId="{F147C9EF-8BB5-496D-B7D2-0C632A1208CD}" srcOrd="1" destOrd="0" parTransId="{BAECD301-A3AA-4DF3-93A6-D16799574423}" sibTransId="{C287A947-6563-493A-B7D0-737451EFD91F}"/>
    <dgm:cxn modelId="{7D737D6B-F604-4479-97BC-03BA44218CFF}" srcId="{F34D4EC6-B0FA-41E3-9582-73B11153C30A}" destId="{8F1C005D-A428-41A2-9788-C2FB2AA69119}" srcOrd="0" destOrd="0" parTransId="{30CF3D62-2EAC-4096-8936-0B6922274CB8}" sibTransId="{A9DCE3D0-0FAA-43BC-8B39-F42702D5B092}"/>
    <dgm:cxn modelId="{1EFD5954-5237-409C-B634-0FAB89E86C9C}" type="presOf" srcId="{63699D9D-2BE7-4FCE-87F8-0949B8ACAA12}" destId="{AB03AA7D-3EC5-4AB3-BDE6-0BDA3DA11EA8}" srcOrd="0" destOrd="0" presId="urn:microsoft.com/office/officeart/2005/8/layout/hList6"/>
    <dgm:cxn modelId="{2A2B1E55-C887-4100-8D0F-23235E27E4A8}" type="presOf" srcId="{8F1C005D-A428-41A2-9788-C2FB2AA69119}" destId="{2D03D8CE-F5CE-4008-9521-004C66C9F07A}" srcOrd="0" destOrd="1" presId="urn:microsoft.com/office/officeart/2005/8/layout/hList6"/>
    <dgm:cxn modelId="{C6F8675A-E1ED-483A-883E-E85A54166637}" srcId="{63699D9D-2BE7-4FCE-87F8-0949B8ACAA12}" destId="{AC60E476-E542-433C-A9B5-1EE7203013CB}" srcOrd="0" destOrd="0" parTransId="{DA99AE08-5A21-410F-9C65-18EDB9A1C913}" sibTransId="{6743E188-5A48-44B5-952D-8E17F01F6172}"/>
    <dgm:cxn modelId="{A7C4178B-EEA3-4B93-8981-9742D905B699}" type="presOf" srcId="{F147C9EF-8BB5-496D-B7D2-0C632A1208CD}" destId="{45EAEACB-BE1A-4FFF-9F1E-92CB0CE3270D}" srcOrd="0" destOrd="0" presId="urn:microsoft.com/office/officeart/2005/8/layout/hList6"/>
    <dgm:cxn modelId="{779E1E8C-D90A-4FFE-86BC-A8937A5F69D2}" type="presOf" srcId="{AC60E476-E542-433C-A9B5-1EE7203013CB}" destId="{08EB441E-D81E-43E4-AD21-325313E67CF9}" srcOrd="0" destOrd="0" presId="urn:microsoft.com/office/officeart/2005/8/layout/hList6"/>
    <dgm:cxn modelId="{D88DFAE4-E7BF-4920-BFC9-5544DE060D1D}" type="presOf" srcId="{F34D4EC6-B0FA-41E3-9582-73B11153C30A}" destId="{2D03D8CE-F5CE-4008-9521-004C66C9F07A}" srcOrd="0" destOrd="0" presId="urn:microsoft.com/office/officeart/2005/8/layout/hList6"/>
    <dgm:cxn modelId="{EDA6E60A-6F22-4A5A-BCF6-8758D8590EA7}" type="presParOf" srcId="{AB03AA7D-3EC5-4AB3-BDE6-0BDA3DA11EA8}" destId="{08EB441E-D81E-43E4-AD21-325313E67CF9}" srcOrd="0" destOrd="0" presId="urn:microsoft.com/office/officeart/2005/8/layout/hList6"/>
    <dgm:cxn modelId="{EB9455E5-2CDD-4B5B-AE9E-365B14640B10}" type="presParOf" srcId="{AB03AA7D-3EC5-4AB3-BDE6-0BDA3DA11EA8}" destId="{DCD55B65-F059-47D4-BDF2-DA52542A387A}" srcOrd="1" destOrd="0" presId="urn:microsoft.com/office/officeart/2005/8/layout/hList6"/>
    <dgm:cxn modelId="{7AC7E9D3-E2F7-4A34-A78C-4CE318E28CFA}" type="presParOf" srcId="{AB03AA7D-3EC5-4AB3-BDE6-0BDA3DA11EA8}" destId="{45EAEACB-BE1A-4FFF-9F1E-92CB0CE3270D}" srcOrd="2" destOrd="0" presId="urn:microsoft.com/office/officeart/2005/8/layout/hList6"/>
    <dgm:cxn modelId="{C188A5B7-113B-4454-8616-117B571C49A2}" type="presParOf" srcId="{AB03AA7D-3EC5-4AB3-BDE6-0BDA3DA11EA8}" destId="{96C4729F-A431-444D-8C06-9CD941DFBDA0}" srcOrd="3" destOrd="0" presId="urn:microsoft.com/office/officeart/2005/8/layout/hList6"/>
    <dgm:cxn modelId="{1A9BACD6-F759-4084-B559-8333437D4ED5}" type="presParOf" srcId="{AB03AA7D-3EC5-4AB3-BDE6-0BDA3DA11EA8}" destId="{2D03D8CE-F5CE-4008-9521-004C66C9F07A}"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D9556C-7FD3-42E7-B88E-E367A023CF2C}"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E91A7F42-8DDD-4E83-8DFC-943FAEF00331}" type="pres">
      <dgm:prSet presAssocID="{91D9556C-7FD3-42E7-B88E-E367A023CF2C}" presName="hierChild1" presStyleCnt="0">
        <dgm:presLayoutVars>
          <dgm:orgChart val="1"/>
          <dgm:chPref val="1"/>
          <dgm:dir/>
          <dgm:animOne val="branch"/>
          <dgm:animLvl val="lvl"/>
          <dgm:resizeHandles/>
        </dgm:presLayoutVars>
      </dgm:prSet>
      <dgm:spPr/>
    </dgm:pt>
  </dgm:ptLst>
  <dgm:cxnLst>
    <dgm:cxn modelId="{2337A285-75DF-4754-9793-CA9903FC8B4F}" type="presOf" srcId="{91D9556C-7FD3-42E7-B88E-E367A023CF2C}" destId="{E91A7F42-8DDD-4E83-8DFC-943FAEF00331}" srcOrd="0" destOrd="0" presId="urn:microsoft.com/office/officeart/2005/8/layout/pictureOrgChar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029A9-C044-42CD-A6B3-2F7CE0BACC7E}">
      <dsp:nvSpPr>
        <dsp:cNvPr id="0" name=""/>
        <dsp:cNvSpPr/>
      </dsp:nvSpPr>
      <dsp:spPr>
        <a:xfrm>
          <a:off x="2673" y="-18926"/>
          <a:ext cx="2826926" cy="3406859"/>
        </a:xfrm>
        <a:prstGeom prst="roundRect">
          <a:avLst>
            <a:gd name="adj" fmla="val 5000"/>
          </a:avLst>
        </a:prstGeom>
        <a:solidFill>
          <a:schemeClr val="tx2">
            <a:lumMod val="9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None/>
          </a:pPr>
          <a:r>
            <a:rPr lang="en-IN" sz="3000" b="0" i="0" kern="1200" dirty="0">
              <a:effectLst/>
              <a:latin typeface="Lato" panose="020F0502020204030203" pitchFamily="34" charset="0"/>
            </a:rPr>
            <a:t>Books </a:t>
          </a:r>
          <a:endParaRPr lang="en-IN" sz="3000" kern="1200" dirty="0"/>
        </a:p>
      </dsp:txBody>
      <dsp:txXfrm rot="16200000">
        <a:off x="-1111446" y="1095192"/>
        <a:ext cx="2793624" cy="565385"/>
      </dsp:txXfrm>
    </dsp:sp>
    <dsp:sp modelId="{A119C3A7-C0D7-430C-8BA4-2987BC142DF2}">
      <dsp:nvSpPr>
        <dsp:cNvPr id="0" name=""/>
        <dsp:cNvSpPr/>
      </dsp:nvSpPr>
      <dsp:spPr>
        <a:xfrm>
          <a:off x="552120" y="-18926"/>
          <a:ext cx="2106060" cy="3406859"/>
        </a:xfrm>
        <a:prstGeom prst="rect">
          <a:avLst/>
        </a:prstGeom>
        <a:noFill/>
        <a:ln>
          <a:noFill/>
        </a:ln>
        <a:effectLst>
          <a:glow rad="139700">
            <a:schemeClr val="accent1">
              <a:satMod val="175000"/>
              <a:alpha val="40000"/>
            </a:schemeClr>
          </a:glo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44577" rIns="0" bIns="0" numCol="1" spcCol="1270" anchor="t" anchorCtr="0">
          <a:noAutofit/>
        </a:bodyPr>
        <a:lstStyle/>
        <a:p>
          <a:pPr marL="0" lvl="0" indent="0" algn="l" defTabSz="577850">
            <a:lnSpc>
              <a:spcPct val="90000"/>
            </a:lnSpc>
            <a:spcBef>
              <a:spcPct val="0"/>
            </a:spcBef>
            <a:spcAft>
              <a:spcPct val="35000"/>
            </a:spcAft>
            <a:buNone/>
          </a:pPr>
          <a:endParaRPr lang="en-IN" sz="1300" b="0" i="0" kern="1200" dirty="0">
            <a:effectLst/>
            <a:latin typeface="+mj-lt"/>
          </a:endParaRPr>
        </a:p>
        <a:p>
          <a:pPr marL="0" lvl="0" indent="0" algn="l" defTabSz="577850">
            <a:lnSpc>
              <a:spcPct val="90000"/>
            </a:lnSpc>
            <a:spcBef>
              <a:spcPct val="0"/>
            </a:spcBef>
            <a:spcAft>
              <a:spcPct val="35000"/>
            </a:spcAft>
            <a:buNone/>
          </a:pPr>
          <a:r>
            <a:rPr lang="en-IN" sz="1300" b="0" i="0" kern="1200" dirty="0">
              <a:effectLst/>
              <a:latin typeface="+mj-lt"/>
            </a:rPr>
            <a:t>ISBN - We have a unique ISBN number for all the books. </a:t>
          </a:r>
          <a:endParaRPr lang="en-IN" sz="1300" kern="1200" dirty="0">
            <a:latin typeface="+mj-lt"/>
          </a:endParaRPr>
        </a:p>
        <a:p>
          <a:pPr marL="0" lvl="0" indent="0" algn="l" defTabSz="577850">
            <a:lnSpc>
              <a:spcPct val="90000"/>
            </a:lnSpc>
            <a:spcBef>
              <a:spcPct val="0"/>
            </a:spcBef>
            <a:spcAft>
              <a:spcPct val="35000"/>
            </a:spcAft>
            <a:buNone/>
          </a:pPr>
          <a:r>
            <a:rPr lang="en-IN" sz="1300" b="0" i="0" kern="1200" dirty="0">
              <a:effectLst/>
              <a:latin typeface="+mj-lt"/>
            </a:rPr>
            <a:t>Book Title – Book title correspond to the ISBN number. </a:t>
          </a:r>
          <a:endParaRPr lang="en-IN" sz="1300" kern="1200" dirty="0">
            <a:latin typeface="+mj-lt"/>
          </a:endParaRPr>
        </a:p>
        <a:p>
          <a:pPr marL="0" lvl="0" indent="0" algn="l" defTabSz="577850">
            <a:lnSpc>
              <a:spcPct val="90000"/>
            </a:lnSpc>
            <a:spcBef>
              <a:spcPct val="0"/>
            </a:spcBef>
            <a:spcAft>
              <a:spcPct val="35000"/>
            </a:spcAft>
            <a:buNone/>
          </a:pPr>
          <a:r>
            <a:rPr lang="en-IN" sz="1300" b="0" i="0" kern="1200" dirty="0">
              <a:effectLst/>
              <a:latin typeface="+mj-lt"/>
            </a:rPr>
            <a:t>Book Author - Name of book author</a:t>
          </a:r>
          <a:endParaRPr lang="en-IN" sz="1300" kern="1200" dirty="0">
            <a:latin typeface="+mj-lt"/>
          </a:endParaRPr>
        </a:p>
        <a:p>
          <a:pPr marL="0" lvl="0" indent="0" algn="l" defTabSz="577850">
            <a:lnSpc>
              <a:spcPct val="90000"/>
            </a:lnSpc>
            <a:spcBef>
              <a:spcPct val="0"/>
            </a:spcBef>
            <a:spcAft>
              <a:spcPct val="35000"/>
            </a:spcAft>
            <a:buNone/>
          </a:pPr>
          <a:r>
            <a:rPr lang="en-IN" sz="1300" b="0" i="0" kern="1200">
              <a:effectLst/>
              <a:latin typeface="+mj-lt"/>
            </a:rPr>
            <a:t> Year of Publication - In which year book published</a:t>
          </a:r>
          <a:endParaRPr lang="en-IN" sz="1300" kern="1200" dirty="0">
            <a:latin typeface="+mj-lt"/>
          </a:endParaRPr>
        </a:p>
        <a:p>
          <a:pPr marL="0" lvl="0" indent="0" algn="l" defTabSz="577850">
            <a:lnSpc>
              <a:spcPct val="90000"/>
            </a:lnSpc>
            <a:spcBef>
              <a:spcPct val="0"/>
            </a:spcBef>
            <a:spcAft>
              <a:spcPct val="35000"/>
            </a:spcAft>
            <a:buNone/>
          </a:pPr>
          <a:r>
            <a:rPr lang="en-IN" sz="1300" b="0" i="0" kern="1200" dirty="0">
              <a:effectLst/>
              <a:latin typeface="+mj-lt"/>
            </a:rPr>
            <a:t>Publisher - Publishing company/house name</a:t>
          </a:r>
          <a:endParaRPr lang="en-IN" sz="1300" kern="1200" dirty="0">
            <a:latin typeface="+mj-lt"/>
          </a:endParaRPr>
        </a:p>
        <a:p>
          <a:pPr marL="0" lvl="0" indent="0" algn="l" defTabSz="577850">
            <a:lnSpc>
              <a:spcPct val="90000"/>
            </a:lnSpc>
            <a:spcBef>
              <a:spcPct val="0"/>
            </a:spcBef>
            <a:spcAft>
              <a:spcPct val="35000"/>
            </a:spcAft>
            <a:buNone/>
          </a:pPr>
          <a:r>
            <a:rPr lang="en-IN" sz="1300" b="0" i="0" kern="1200" dirty="0">
              <a:effectLst/>
              <a:latin typeface="+mj-lt"/>
            </a:rPr>
            <a:t> URL Links (Image-URL-S, Image-URL-M, Image-URL-L), i.e., small, medium, large</a:t>
          </a:r>
          <a:endParaRPr lang="en-IN" sz="1300" kern="1200" dirty="0">
            <a:latin typeface="+mj-lt"/>
          </a:endParaRPr>
        </a:p>
      </dsp:txBody>
      <dsp:txXfrm>
        <a:off x="552120" y="-18926"/>
        <a:ext cx="2106060" cy="3406859"/>
      </dsp:txXfrm>
    </dsp:sp>
    <dsp:sp modelId="{7D471131-0214-4798-A6F8-AD7CA22B5642}">
      <dsp:nvSpPr>
        <dsp:cNvPr id="0" name=""/>
        <dsp:cNvSpPr/>
      </dsp:nvSpPr>
      <dsp:spPr>
        <a:xfrm>
          <a:off x="2920848" y="-18926"/>
          <a:ext cx="2769805" cy="3352267"/>
        </a:xfrm>
        <a:prstGeom prst="roundRect">
          <a:avLst>
            <a:gd name="adj" fmla="val 5000"/>
          </a:avLst>
        </a:prstGeom>
        <a:solidFill>
          <a:schemeClr val="tx1">
            <a:lumMod val="40000"/>
            <a:lumOff val="6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None/>
          </a:pPr>
          <a:r>
            <a:rPr lang="en-IN" sz="3000" b="0" i="0" kern="1200" dirty="0">
              <a:solidFill>
                <a:srgbClr val="33333F"/>
              </a:solidFill>
              <a:effectLst/>
              <a:latin typeface="roboto" panose="02000000000000000000" pitchFamily="2" charset="0"/>
            </a:rPr>
            <a:t>Users Data  </a:t>
          </a:r>
          <a:endParaRPr lang="en-IN" sz="3000" kern="1200" dirty="0"/>
        </a:p>
      </dsp:txBody>
      <dsp:txXfrm rot="16200000">
        <a:off x="1823399" y="1078522"/>
        <a:ext cx="2748859" cy="553961"/>
      </dsp:txXfrm>
    </dsp:sp>
    <dsp:sp modelId="{B77716F5-A687-43AC-92A4-8E4917BE4A98}">
      <dsp:nvSpPr>
        <dsp:cNvPr id="0" name=""/>
        <dsp:cNvSpPr/>
      </dsp:nvSpPr>
      <dsp:spPr>
        <a:xfrm rot="5400000">
          <a:off x="2703903" y="2468646"/>
          <a:ext cx="459960" cy="391064"/>
        </a:xfrm>
        <a:prstGeom prst="flowChartExtract">
          <a:avLst/>
        </a:prstGeom>
        <a:solidFill>
          <a:srgbClr val="FF0000"/>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5D5FB01-92ED-4C72-98CD-16CD56775917}">
      <dsp:nvSpPr>
        <dsp:cNvPr id="0" name=""/>
        <dsp:cNvSpPr/>
      </dsp:nvSpPr>
      <dsp:spPr>
        <a:xfrm>
          <a:off x="3463012" y="-18926"/>
          <a:ext cx="2063504" cy="3352267"/>
        </a:xfrm>
        <a:prstGeom prst="rect">
          <a:avLst/>
        </a:prstGeom>
        <a:noFill/>
        <a:ln>
          <a:noFill/>
        </a:ln>
        <a:effectLst>
          <a:outerShdw blurRad="40000" dist="23000" dir="5400000" rotWithShape="0">
            <a:srgbClr val="000000">
              <a:alpha val="35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44577" rIns="0" bIns="0" numCol="1" spcCol="1270" anchor="t" anchorCtr="0">
          <a:noAutofit/>
        </a:bodyPr>
        <a:lstStyle/>
        <a:p>
          <a:pPr marL="0" lvl="0" indent="0" algn="l" defTabSz="577850">
            <a:lnSpc>
              <a:spcPct val="90000"/>
            </a:lnSpc>
            <a:spcBef>
              <a:spcPct val="0"/>
            </a:spcBef>
            <a:spcAft>
              <a:spcPct val="35000"/>
            </a:spcAft>
            <a:buNone/>
          </a:pPr>
          <a:endParaRPr lang="en-IN" sz="1300" b="0" i="0" kern="1200" dirty="0">
            <a:solidFill>
              <a:srgbClr val="33333F"/>
            </a:solidFill>
            <a:effectLst/>
            <a:latin typeface="roboto" panose="02000000000000000000" pitchFamily="2" charset="0"/>
          </a:endParaRPr>
        </a:p>
        <a:p>
          <a:pPr marL="0" lvl="0" indent="0" algn="l" defTabSz="577850">
            <a:lnSpc>
              <a:spcPct val="90000"/>
            </a:lnSpc>
            <a:spcBef>
              <a:spcPct val="0"/>
            </a:spcBef>
            <a:spcAft>
              <a:spcPct val="35000"/>
            </a:spcAft>
            <a:buNone/>
          </a:pPr>
          <a:r>
            <a:rPr lang="en-IN" sz="1300" b="0" i="0" kern="1200" dirty="0">
              <a:solidFill>
                <a:srgbClr val="33333F"/>
              </a:solidFill>
              <a:effectLst/>
              <a:latin typeface="+mj-lt"/>
            </a:rPr>
            <a:t>User ID - A unique user id of all the users.</a:t>
          </a:r>
        </a:p>
        <a:p>
          <a:pPr marL="0" lvl="0" indent="0" algn="l" defTabSz="577850">
            <a:lnSpc>
              <a:spcPct val="90000"/>
            </a:lnSpc>
            <a:spcBef>
              <a:spcPct val="0"/>
            </a:spcBef>
            <a:spcAft>
              <a:spcPct val="35000"/>
            </a:spcAft>
            <a:buNone/>
          </a:pPr>
          <a:endParaRPr lang="en-IN" sz="1300" b="0" i="0" kern="1200" dirty="0">
            <a:solidFill>
              <a:srgbClr val="33333F"/>
            </a:solidFill>
            <a:effectLst/>
            <a:latin typeface="+mj-lt"/>
          </a:endParaRPr>
        </a:p>
        <a:p>
          <a:pPr marL="0" lvl="0" indent="0" algn="l" defTabSz="577850">
            <a:lnSpc>
              <a:spcPct val="90000"/>
            </a:lnSpc>
            <a:spcBef>
              <a:spcPct val="0"/>
            </a:spcBef>
            <a:spcAft>
              <a:spcPct val="35000"/>
            </a:spcAft>
            <a:buNone/>
          </a:pPr>
          <a:r>
            <a:rPr lang="en-IN" sz="1300" b="0" i="0" kern="1200" dirty="0">
              <a:solidFill>
                <a:srgbClr val="33333F"/>
              </a:solidFill>
              <a:effectLst/>
              <a:latin typeface="+mj-lt"/>
            </a:rPr>
            <a:t>Location - City, state and country of the user.</a:t>
          </a:r>
        </a:p>
        <a:p>
          <a:pPr marL="0" lvl="0" indent="0" algn="l" defTabSz="577850">
            <a:lnSpc>
              <a:spcPct val="90000"/>
            </a:lnSpc>
            <a:spcBef>
              <a:spcPct val="0"/>
            </a:spcBef>
            <a:spcAft>
              <a:spcPct val="35000"/>
            </a:spcAft>
            <a:buNone/>
          </a:pPr>
          <a:endParaRPr lang="en-IN" sz="1300" b="0" i="0" kern="1200" dirty="0">
            <a:solidFill>
              <a:srgbClr val="33333F"/>
            </a:solidFill>
            <a:effectLst/>
            <a:latin typeface="+mj-lt"/>
          </a:endParaRPr>
        </a:p>
        <a:p>
          <a:pPr marL="0" lvl="0" indent="0" algn="l" defTabSz="577850">
            <a:lnSpc>
              <a:spcPct val="90000"/>
            </a:lnSpc>
            <a:spcBef>
              <a:spcPct val="0"/>
            </a:spcBef>
            <a:spcAft>
              <a:spcPct val="35000"/>
            </a:spcAft>
            <a:buNone/>
          </a:pPr>
          <a:r>
            <a:rPr lang="en-IN" sz="1300" b="0" i="0" kern="1200" dirty="0">
              <a:solidFill>
                <a:srgbClr val="33333F"/>
              </a:solidFill>
              <a:effectLst/>
              <a:latin typeface="+mj-lt"/>
            </a:rPr>
            <a:t>Age - Age of the user </a:t>
          </a:r>
          <a:endParaRPr lang="en-IN" sz="1300" kern="1200" dirty="0">
            <a:latin typeface="+mj-lt"/>
          </a:endParaRPr>
        </a:p>
      </dsp:txBody>
      <dsp:txXfrm>
        <a:off x="3463012" y="-18926"/>
        <a:ext cx="2063504" cy="3352267"/>
      </dsp:txXfrm>
    </dsp:sp>
    <dsp:sp modelId="{4BCAE629-8E4A-4617-9D34-C76D25DE4E5A}">
      <dsp:nvSpPr>
        <dsp:cNvPr id="0" name=""/>
        <dsp:cNvSpPr/>
      </dsp:nvSpPr>
      <dsp:spPr>
        <a:xfrm>
          <a:off x="5781901" y="-18926"/>
          <a:ext cx="2597424" cy="3423784"/>
        </a:xfrm>
        <a:prstGeom prst="roundRect">
          <a:avLst>
            <a:gd name="adj" fmla="val 5000"/>
          </a:avLst>
        </a:prstGeom>
        <a:solidFill>
          <a:srgbClr val="FC8C8C"/>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None/>
          </a:pPr>
          <a:r>
            <a:rPr lang="en-IN" sz="3000" b="0" i="0" kern="1200" dirty="0">
              <a:solidFill>
                <a:srgbClr val="33333F"/>
              </a:solidFill>
              <a:effectLst/>
              <a:latin typeface="roboto" panose="02000000000000000000" pitchFamily="2" charset="0"/>
            </a:rPr>
            <a:t>Ratings</a:t>
          </a:r>
          <a:endParaRPr lang="en-IN" sz="3000" kern="1200" dirty="0"/>
        </a:p>
      </dsp:txBody>
      <dsp:txXfrm rot="16200000">
        <a:off x="4637892" y="1125082"/>
        <a:ext cx="2807503" cy="519484"/>
      </dsp:txXfrm>
    </dsp:sp>
    <dsp:sp modelId="{576DB75A-2E06-4BD8-A103-8DD3E4C7586F}">
      <dsp:nvSpPr>
        <dsp:cNvPr id="0" name=""/>
        <dsp:cNvSpPr/>
      </dsp:nvSpPr>
      <dsp:spPr>
        <a:xfrm rot="5400000">
          <a:off x="5564956" y="2468646"/>
          <a:ext cx="459960" cy="391064"/>
        </a:xfrm>
        <a:prstGeom prst="flowChartExtract">
          <a:avLst/>
        </a:prstGeom>
        <a:solidFill>
          <a:srgbClr val="FF0000"/>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0870535-27E3-42C0-8C5E-8D2ED9ACD826}">
      <dsp:nvSpPr>
        <dsp:cNvPr id="0" name=""/>
        <dsp:cNvSpPr/>
      </dsp:nvSpPr>
      <dsp:spPr>
        <a:xfrm>
          <a:off x="6302087" y="-18926"/>
          <a:ext cx="1935080" cy="3423784"/>
        </a:xfrm>
        <a:prstGeom prst="rect">
          <a:avLst/>
        </a:prstGeom>
        <a:noFill/>
        <a:ln>
          <a:noFill/>
        </a:ln>
        <a:effectLst>
          <a:outerShdw blurRad="40000" dist="23000" dir="5400000" rotWithShape="0">
            <a:srgbClr val="000000">
              <a:alpha val="35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44577" rIns="0" bIns="0" numCol="1" spcCol="1270" anchor="t" anchorCtr="0">
          <a:noAutofit/>
        </a:bodyPr>
        <a:lstStyle/>
        <a:p>
          <a:pPr marL="0" lvl="0" indent="0" algn="l" defTabSz="577850">
            <a:lnSpc>
              <a:spcPct val="90000"/>
            </a:lnSpc>
            <a:spcBef>
              <a:spcPct val="0"/>
            </a:spcBef>
            <a:spcAft>
              <a:spcPct val="35000"/>
            </a:spcAft>
            <a:buNone/>
          </a:pPr>
          <a:endParaRPr lang="en-IN" sz="1300" b="0" i="0" kern="1200" dirty="0">
            <a:solidFill>
              <a:srgbClr val="33333F"/>
            </a:solidFill>
            <a:effectLst/>
            <a:latin typeface="roboto" panose="02000000000000000000" pitchFamily="2" charset="0"/>
          </a:endParaRPr>
        </a:p>
        <a:p>
          <a:pPr marL="0" lvl="0" indent="0" algn="l" defTabSz="577850">
            <a:lnSpc>
              <a:spcPct val="90000"/>
            </a:lnSpc>
            <a:spcBef>
              <a:spcPct val="0"/>
            </a:spcBef>
            <a:spcAft>
              <a:spcPct val="35000"/>
            </a:spcAft>
            <a:buNone/>
          </a:pPr>
          <a:r>
            <a:rPr lang="en-IN" sz="1300" b="0" i="0" kern="1200" dirty="0">
              <a:solidFill>
                <a:srgbClr val="33333F"/>
              </a:solidFill>
              <a:effectLst/>
              <a:latin typeface="+mj-lt"/>
            </a:rPr>
            <a:t>Book Rating - Rating provide by the user for a particular book between 0-10 </a:t>
          </a:r>
        </a:p>
        <a:p>
          <a:pPr marL="0" lvl="0" indent="0" algn="l" defTabSz="577850">
            <a:lnSpc>
              <a:spcPct val="90000"/>
            </a:lnSpc>
            <a:spcBef>
              <a:spcPct val="0"/>
            </a:spcBef>
            <a:spcAft>
              <a:spcPct val="35000"/>
            </a:spcAft>
            <a:buNone/>
          </a:pPr>
          <a:endParaRPr lang="en-IN" sz="1300" b="0" i="0" kern="1200" dirty="0">
            <a:solidFill>
              <a:srgbClr val="33333F"/>
            </a:solidFill>
            <a:effectLst/>
            <a:latin typeface="+mj-lt"/>
          </a:endParaRPr>
        </a:p>
        <a:p>
          <a:pPr marL="0" lvl="0" indent="0" algn="l" defTabSz="577850">
            <a:lnSpc>
              <a:spcPct val="90000"/>
            </a:lnSpc>
            <a:spcBef>
              <a:spcPct val="0"/>
            </a:spcBef>
            <a:spcAft>
              <a:spcPct val="35000"/>
            </a:spcAft>
            <a:buNone/>
          </a:pPr>
          <a:r>
            <a:rPr lang="en-IN" sz="1300" b="0" i="0" kern="1200" dirty="0">
              <a:solidFill>
                <a:srgbClr val="33333F"/>
              </a:solidFill>
              <a:effectLst/>
              <a:latin typeface="+mj-lt"/>
            </a:rPr>
            <a:t>User ID &amp; ISBN – Basically this to map book rating with other 2 data </a:t>
          </a:r>
          <a:endParaRPr lang="en-IN" sz="1300" kern="1200" dirty="0">
            <a:latin typeface="+mj-lt"/>
          </a:endParaRPr>
        </a:p>
      </dsp:txBody>
      <dsp:txXfrm>
        <a:off x="6302087" y="-18926"/>
        <a:ext cx="1935080" cy="34237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B441E-D81E-43E4-AD21-325313E67CF9}">
      <dsp:nvSpPr>
        <dsp:cNvPr id="0" name=""/>
        <dsp:cNvSpPr/>
      </dsp:nvSpPr>
      <dsp:spPr>
        <a:xfrm rot="16200000">
          <a:off x="-580921" y="718748"/>
          <a:ext cx="4048556" cy="2650798"/>
        </a:xfrm>
        <a:prstGeom prst="flowChartManualOperation">
          <a:avLst/>
        </a:prstGeom>
        <a:gradFill rotWithShape="0">
          <a:gsLst>
            <a:gs pos="0">
              <a:schemeClr val="tx2">
                <a:lumMod val="9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IN" sz="2400" b="1" i="0" kern="1200" dirty="0"/>
            <a:t>Popularity-Based Recommendation System</a:t>
          </a:r>
          <a:endParaRPr lang="en-IN" sz="2400" b="1" kern="1200" dirty="0"/>
        </a:p>
      </dsp:txBody>
      <dsp:txXfrm rot="5400000">
        <a:off x="117958" y="829580"/>
        <a:ext cx="2650798" cy="2429134"/>
      </dsp:txXfrm>
    </dsp:sp>
    <dsp:sp modelId="{45EAEACB-BE1A-4FFF-9F1E-92CB0CE3270D}">
      <dsp:nvSpPr>
        <dsp:cNvPr id="0" name=""/>
        <dsp:cNvSpPr/>
      </dsp:nvSpPr>
      <dsp:spPr>
        <a:xfrm rot="16200000">
          <a:off x="2470716" y="895453"/>
          <a:ext cx="3796758" cy="2297387"/>
        </a:xfrm>
        <a:prstGeom prst="flowChartManualOperation">
          <a:avLst/>
        </a:prstGeom>
        <a:gradFill rotWithShape="0">
          <a:gsLst>
            <a:gs pos="0">
              <a:schemeClr val="tx2">
                <a:lumMod val="9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IN" sz="2400" b="1" i="0" kern="1200" dirty="0"/>
            <a:t>Collaborative filtering</a:t>
          </a:r>
        </a:p>
        <a:p>
          <a:pPr marL="0" lvl="0" indent="0" algn="ctr" defTabSz="1066800">
            <a:lnSpc>
              <a:spcPct val="90000"/>
            </a:lnSpc>
            <a:spcBef>
              <a:spcPct val="0"/>
            </a:spcBef>
            <a:spcAft>
              <a:spcPct val="35000"/>
            </a:spcAft>
            <a:buNone/>
          </a:pPr>
          <a:r>
            <a:rPr lang="en-IN" sz="1200" b="0" u="sng" kern="1200" dirty="0"/>
            <a:t>Memory Based Approach</a:t>
          </a:r>
          <a:endParaRPr lang="en-IN" sz="1200" kern="1200" dirty="0"/>
        </a:p>
        <a:p>
          <a:pPr marL="0" lvl="0" indent="0" algn="l" defTabSz="1066800">
            <a:lnSpc>
              <a:spcPct val="90000"/>
            </a:lnSpc>
            <a:spcBef>
              <a:spcPct val="0"/>
            </a:spcBef>
            <a:spcAft>
              <a:spcPct val="35000"/>
            </a:spcAft>
            <a:buNone/>
          </a:pPr>
          <a:r>
            <a:rPr lang="en-IN" sz="1200" b="0" kern="1200" dirty="0"/>
            <a:t>    KNN with cosine metric</a:t>
          </a:r>
        </a:p>
        <a:p>
          <a:pPr marL="0" lvl="0" indent="0" algn="ctr" defTabSz="1066800">
            <a:lnSpc>
              <a:spcPct val="90000"/>
            </a:lnSpc>
            <a:spcBef>
              <a:spcPct val="0"/>
            </a:spcBef>
            <a:spcAft>
              <a:spcPct val="35000"/>
            </a:spcAft>
            <a:buNone/>
          </a:pPr>
          <a:endParaRPr lang="en-IN" sz="1100" kern="1200" dirty="0"/>
        </a:p>
      </dsp:txBody>
      <dsp:txXfrm rot="5400000">
        <a:off x="3220402" y="905119"/>
        <a:ext cx="2297387" cy="2278054"/>
      </dsp:txXfrm>
    </dsp:sp>
    <dsp:sp modelId="{2D03D8CE-F5CE-4008-9521-004C66C9F07A}">
      <dsp:nvSpPr>
        <dsp:cNvPr id="0" name=""/>
        <dsp:cNvSpPr/>
      </dsp:nvSpPr>
      <dsp:spPr>
        <a:xfrm rot="16200000">
          <a:off x="5178236" y="682764"/>
          <a:ext cx="4088295" cy="2722766"/>
        </a:xfrm>
        <a:prstGeom prst="flowChartManualOperation">
          <a:avLst/>
        </a:prstGeom>
        <a:gradFill rotWithShape="0">
          <a:gsLst>
            <a:gs pos="0">
              <a:schemeClr val="tx2">
                <a:lumMod val="9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endParaRPr lang="en-IN" sz="2400" b="1" i="0" kern="1200" dirty="0"/>
        </a:p>
        <a:p>
          <a:pPr marL="0" lvl="0" indent="0" algn="l" defTabSz="1066800">
            <a:lnSpc>
              <a:spcPct val="90000"/>
            </a:lnSpc>
            <a:spcBef>
              <a:spcPct val="0"/>
            </a:spcBef>
            <a:spcAft>
              <a:spcPct val="35000"/>
            </a:spcAft>
            <a:buNone/>
          </a:pPr>
          <a:r>
            <a:rPr lang="en-IN" sz="2400" b="1" i="0" kern="1200" dirty="0"/>
            <a:t>Collaborative filtering</a:t>
          </a:r>
        </a:p>
        <a:p>
          <a:pPr marL="57150" lvl="1" indent="-57150" algn="l" defTabSz="444500">
            <a:lnSpc>
              <a:spcPct val="90000"/>
            </a:lnSpc>
            <a:spcBef>
              <a:spcPct val="0"/>
            </a:spcBef>
            <a:spcAft>
              <a:spcPct val="15000"/>
            </a:spcAft>
            <a:buChar char="•"/>
          </a:pPr>
          <a:r>
            <a:rPr lang="en-IN" sz="1000" b="0" kern="1200" dirty="0"/>
            <a:t>SVD (Singular Value Decomposition)</a:t>
          </a:r>
        </a:p>
      </dsp:txBody>
      <dsp:txXfrm rot="5400000">
        <a:off x="5861001" y="817658"/>
        <a:ext cx="2722766" cy="24529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tmp"/><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s://www.educative.io/edpresso/what-is-machine-learning" TargetMode="Externa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 Id="rId4" Type="http://schemas.openxmlformats.org/officeDocument/2006/relationships/image" Target="../media/image15.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526773" y="2110202"/>
            <a:ext cx="8090453" cy="2216014"/>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a:t>
            </a:r>
            <a:endParaRPr sz="40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Book Recommendation System</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3200" b="1" dirty="0">
                <a:solidFill>
                  <a:srgbClr val="C00000"/>
                </a:solidFill>
                <a:latin typeface="Montserrat"/>
                <a:ea typeface="Montserrat"/>
                <a:cs typeface="Montserrat"/>
                <a:sym typeface="Montserrat"/>
              </a:rPr>
              <a:t>By</a:t>
            </a:r>
            <a:br>
              <a:rPr lang="en-US" sz="3200" b="1" dirty="0">
                <a:solidFill>
                  <a:srgbClr val="C00000"/>
                </a:solidFill>
                <a:latin typeface="Montserrat"/>
                <a:ea typeface="Montserrat"/>
                <a:cs typeface="Montserrat"/>
                <a:sym typeface="Montserrat"/>
              </a:rPr>
            </a:br>
            <a:r>
              <a:rPr lang="en-US" sz="3200" b="1" dirty="0">
                <a:solidFill>
                  <a:schemeClr val="accent5">
                    <a:lumMod val="50000"/>
                  </a:schemeClr>
                </a:solidFill>
                <a:latin typeface="Montserrat"/>
                <a:ea typeface="Montserrat"/>
                <a:cs typeface="Montserrat"/>
                <a:sym typeface="Montserrat"/>
              </a:rPr>
              <a:t>Shivani Thakur</a:t>
            </a:r>
            <a:endParaRPr sz="3200" b="1" dirty="0">
              <a:solidFill>
                <a:schemeClr val="accent5">
                  <a:lumMod val="50000"/>
                </a:schemeClr>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512E7B52-854B-DF47-6985-46DD84C4CC03}"/>
              </a:ext>
            </a:extLst>
          </p:cNvPr>
          <p:cNvPicPr>
            <a:picLocks noChangeAspect="1"/>
          </p:cNvPicPr>
          <p:nvPr/>
        </p:nvPicPr>
        <p:blipFill>
          <a:blip r:embed="rId3"/>
          <a:srcRect l="7612" r="7612"/>
          <a:stretch/>
        </p:blipFill>
        <p:spPr>
          <a:xfrm>
            <a:off x="2914441" y="77442"/>
            <a:ext cx="3035784" cy="18478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E28E-69B5-849C-5051-42E440B4032D}"/>
              </a:ext>
            </a:extLst>
          </p:cNvPr>
          <p:cNvSpPr>
            <a:spLocks noGrp="1"/>
          </p:cNvSpPr>
          <p:nvPr>
            <p:ph type="title"/>
          </p:nvPr>
        </p:nvSpPr>
        <p:spPr>
          <a:xfrm>
            <a:off x="3001619" y="126972"/>
            <a:ext cx="3313042" cy="668158"/>
          </a:xfrm>
        </p:spPr>
        <p:txBody>
          <a:bodyPr/>
          <a:lstStyle/>
          <a:p>
            <a:r>
              <a:rPr lang="en-IN" b="1" u="sng" dirty="0"/>
              <a:t>EDA</a:t>
            </a:r>
            <a:r>
              <a:rPr lang="en-IN" dirty="0"/>
              <a:t> : User Data</a:t>
            </a:r>
          </a:p>
        </p:txBody>
      </p:sp>
      <p:sp>
        <p:nvSpPr>
          <p:cNvPr id="3" name="Text Placeholder 2">
            <a:extLst>
              <a:ext uri="{FF2B5EF4-FFF2-40B4-BE49-F238E27FC236}">
                <a16:creationId xmlns:a16="http://schemas.microsoft.com/office/drawing/2014/main" id="{0F405C49-79CD-F6A0-B724-A69143C93650}"/>
              </a:ext>
            </a:extLst>
          </p:cNvPr>
          <p:cNvSpPr>
            <a:spLocks noGrp="1"/>
          </p:cNvSpPr>
          <p:nvPr>
            <p:ph type="body" idx="1"/>
          </p:nvPr>
        </p:nvSpPr>
        <p:spPr>
          <a:xfrm>
            <a:off x="371060" y="3966577"/>
            <a:ext cx="3692976" cy="1053547"/>
          </a:xfrm>
        </p:spPr>
        <p:txBody>
          <a:bodyPr/>
          <a:lstStyle/>
          <a:p>
            <a:pPr>
              <a:buClr>
                <a:schemeClr val="accent5">
                  <a:lumMod val="75000"/>
                </a:schemeClr>
              </a:buClr>
              <a:buFont typeface="Wingdings" panose="05000000000000000000" pitchFamily="2" charset="2"/>
              <a:buChar char="Ø"/>
            </a:pPr>
            <a:r>
              <a:rPr lang="en-IN" sz="1400" b="0" dirty="0">
                <a:solidFill>
                  <a:schemeClr val="accent5">
                    <a:lumMod val="75000"/>
                  </a:schemeClr>
                </a:solidFill>
                <a:effectLst/>
                <a:latin typeface="+mj-lt"/>
              </a:rPr>
              <a:t>The majority of readers are between the ages of 25 and 40.</a:t>
            </a:r>
          </a:p>
          <a:p>
            <a:pPr>
              <a:buClr>
                <a:schemeClr val="accent5">
                  <a:lumMod val="75000"/>
                </a:schemeClr>
              </a:buClr>
              <a:buFont typeface="Wingdings" panose="05000000000000000000" pitchFamily="2" charset="2"/>
              <a:buChar char="Ø"/>
            </a:pPr>
            <a:r>
              <a:rPr lang="en-IN" sz="1400" b="0" dirty="0">
                <a:solidFill>
                  <a:schemeClr val="accent5">
                    <a:lumMod val="75000"/>
                  </a:schemeClr>
                </a:solidFill>
                <a:effectLst/>
                <a:latin typeface="+mj-lt"/>
              </a:rPr>
              <a:t>Readers who are 80 to 100 years old make up a tiny minority.</a:t>
            </a:r>
          </a:p>
          <a:p>
            <a:pPr marL="114300" indent="0">
              <a:buNone/>
            </a:pPr>
            <a:br>
              <a:rPr lang="en-IN" b="0" dirty="0">
                <a:solidFill>
                  <a:srgbClr val="000000"/>
                </a:solidFill>
                <a:effectLst/>
                <a:latin typeface="Courier New" panose="02070309020205020404" pitchFamily="49" charset="0"/>
              </a:rPr>
            </a:br>
            <a:endParaRPr lang="en-IN" b="0" dirty="0">
              <a:solidFill>
                <a:srgbClr val="000000"/>
              </a:solidFill>
              <a:effectLst/>
              <a:latin typeface="Courier New" panose="02070309020205020404" pitchFamily="49" charset="0"/>
            </a:endParaRPr>
          </a:p>
        </p:txBody>
      </p:sp>
      <p:pic>
        <p:nvPicPr>
          <p:cNvPr id="5" name="Picture 4">
            <a:extLst>
              <a:ext uri="{FF2B5EF4-FFF2-40B4-BE49-F238E27FC236}">
                <a16:creationId xmlns:a16="http://schemas.microsoft.com/office/drawing/2014/main" id="{6A3FA758-F6AC-DD44-4042-867D87552F1F}"/>
              </a:ext>
            </a:extLst>
          </p:cNvPr>
          <p:cNvPicPr>
            <a:picLocks noChangeAspect="1"/>
          </p:cNvPicPr>
          <p:nvPr/>
        </p:nvPicPr>
        <p:blipFill>
          <a:blip r:embed="rId2"/>
          <a:stretch>
            <a:fillRect/>
          </a:stretch>
        </p:blipFill>
        <p:spPr>
          <a:xfrm>
            <a:off x="220850" y="1275701"/>
            <a:ext cx="3692976" cy="2690876"/>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ADC9A0D2-13D8-EC79-0476-3D2B858278D5}"/>
              </a:ext>
            </a:extLst>
          </p:cNvPr>
          <p:cNvSpPr txBox="1"/>
          <p:nvPr/>
        </p:nvSpPr>
        <p:spPr>
          <a:xfrm>
            <a:off x="801756" y="940225"/>
            <a:ext cx="2531165" cy="307777"/>
          </a:xfrm>
          <a:prstGeom prst="rect">
            <a:avLst/>
          </a:prstGeom>
          <a:noFill/>
        </p:spPr>
        <p:txBody>
          <a:bodyPr wrap="square">
            <a:spAutoFit/>
          </a:bodyPr>
          <a:lstStyle/>
          <a:p>
            <a:r>
              <a:rPr lang="en-IN" dirty="0">
                <a:solidFill>
                  <a:srgbClr val="002060"/>
                </a:solidFill>
              </a:rPr>
              <a:t>Age distribution of users</a:t>
            </a:r>
          </a:p>
        </p:txBody>
      </p:sp>
      <p:pic>
        <p:nvPicPr>
          <p:cNvPr id="11" name="Picture 10">
            <a:extLst>
              <a:ext uri="{FF2B5EF4-FFF2-40B4-BE49-F238E27FC236}">
                <a16:creationId xmlns:a16="http://schemas.microsoft.com/office/drawing/2014/main" id="{035D446A-8AA2-3540-41F1-139D7122011D}"/>
              </a:ext>
            </a:extLst>
          </p:cNvPr>
          <p:cNvPicPr>
            <a:picLocks noChangeAspect="1"/>
          </p:cNvPicPr>
          <p:nvPr/>
        </p:nvPicPr>
        <p:blipFill>
          <a:blip r:embed="rId3"/>
          <a:stretch>
            <a:fillRect/>
          </a:stretch>
        </p:blipFill>
        <p:spPr>
          <a:xfrm>
            <a:off x="4485861" y="1275701"/>
            <a:ext cx="3995531" cy="2865603"/>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B8F8EB3A-187C-AA0F-0A3E-3E5EC937335F}"/>
              </a:ext>
            </a:extLst>
          </p:cNvPr>
          <p:cNvSpPr txBox="1"/>
          <p:nvPr/>
        </p:nvSpPr>
        <p:spPr>
          <a:xfrm>
            <a:off x="5493026" y="900663"/>
            <a:ext cx="2789583" cy="307777"/>
          </a:xfrm>
          <a:prstGeom prst="rect">
            <a:avLst/>
          </a:prstGeom>
          <a:noFill/>
        </p:spPr>
        <p:txBody>
          <a:bodyPr wrap="square">
            <a:spAutoFit/>
          </a:bodyPr>
          <a:lstStyle/>
          <a:p>
            <a:r>
              <a:rPr lang="en-IN" dirty="0">
                <a:solidFill>
                  <a:srgbClr val="002060"/>
                </a:solidFill>
              </a:rPr>
              <a:t>Countries with most readers</a:t>
            </a:r>
          </a:p>
        </p:txBody>
      </p:sp>
      <p:sp>
        <p:nvSpPr>
          <p:cNvPr id="19" name="TextBox 18">
            <a:extLst>
              <a:ext uri="{FF2B5EF4-FFF2-40B4-BE49-F238E27FC236}">
                <a16:creationId xmlns:a16="http://schemas.microsoft.com/office/drawing/2014/main" id="{331376E0-27BD-2C5A-501F-3953EB1CCC89}"/>
              </a:ext>
            </a:extLst>
          </p:cNvPr>
          <p:cNvSpPr txBox="1"/>
          <p:nvPr/>
        </p:nvSpPr>
        <p:spPr>
          <a:xfrm>
            <a:off x="4658140" y="4275823"/>
            <a:ext cx="4114800" cy="523220"/>
          </a:xfrm>
          <a:prstGeom prst="rect">
            <a:avLst/>
          </a:prstGeom>
          <a:noFill/>
        </p:spPr>
        <p:txBody>
          <a:bodyPr wrap="square">
            <a:spAutoFit/>
          </a:bodyPr>
          <a:lstStyle/>
          <a:p>
            <a:r>
              <a:rPr lang="en-IN" dirty="0">
                <a:solidFill>
                  <a:schemeClr val="accent5">
                    <a:lumMod val="75000"/>
                  </a:schemeClr>
                </a:solidFill>
              </a:rPr>
              <a:t>Most of the readers are from the United States. While other countries have very less users.</a:t>
            </a:r>
          </a:p>
        </p:txBody>
      </p:sp>
    </p:spTree>
    <p:extLst>
      <p:ext uri="{BB962C8B-B14F-4D97-AF65-F5344CB8AC3E}">
        <p14:creationId xmlns:p14="http://schemas.microsoft.com/office/powerpoint/2010/main" val="67235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AB0C-8664-3E69-34A5-253BCEA9DCDF}"/>
              </a:ext>
            </a:extLst>
          </p:cNvPr>
          <p:cNvSpPr>
            <a:spLocks noGrp="1"/>
          </p:cNvSpPr>
          <p:nvPr>
            <p:ph type="title"/>
          </p:nvPr>
        </p:nvSpPr>
        <p:spPr>
          <a:xfrm>
            <a:off x="1226099" y="206487"/>
            <a:ext cx="6513170" cy="575392"/>
          </a:xfrm>
        </p:spPr>
        <p:txBody>
          <a:bodyPr/>
          <a:lstStyle/>
          <a:p>
            <a:pPr algn="ctr"/>
            <a:r>
              <a:rPr lang="en-IN" u="sng" dirty="0"/>
              <a:t>Publisher with most books</a:t>
            </a:r>
          </a:p>
        </p:txBody>
      </p:sp>
      <p:sp>
        <p:nvSpPr>
          <p:cNvPr id="3" name="Text Placeholder 2">
            <a:extLst>
              <a:ext uri="{FF2B5EF4-FFF2-40B4-BE49-F238E27FC236}">
                <a16:creationId xmlns:a16="http://schemas.microsoft.com/office/drawing/2014/main" id="{C49D361C-CA40-F705-C74D-C4AE9FD4BDE3}"/>
              </a:ext>
            </a:extLst>
          </p:cNvPr>
          <p:cNvSpPr>
            <a:spLocks noGrp="1"/>
          </p:cNvSpPr>
          <p:nvPr>
            <p:ph type="body" idx="1"/>
          </p:nvPr>
        </p:nvSpPr>
        <p:spPr>
          <a:xfrm>
            <a:off x="198715" y="3684105"/>
            <a:ext cx="8746570" cy="1459395"/>
          </a:xfrm>
        </p:spPr>
        <p:txBody>
          <a:bodyPr/>
          <a:lstStyle/>
          <a:p>
            <a:pPr>
              <a:buClr>
                <a:schemeClr val="accent5">
                  <a:lumMod val="75000"/>
                </a:schemeClr>
              </a:buClr>
              <a:buFont typeface="Wingdings" panose="05000000000000000000" pitchFamily="2" charset="2"/>
              <a:buChar char="ü"/>
            </a:pPr>
            <a:r>
              <a:rPr lang="en-IN" b="0" dirty="0">
                <a:solidFill>
                  <a:schemeClr val="accent5">
                    <a:lumMod val="75000"/>
                  </a:schemeClr>
                </a:solidFill>
                <a:effectLst/>
                <a:latin typeface="+mj-lt"/>
              </a:rPr>
              <a:t>Here we have some top most rated publishers</a:t>
            </a:r>
            <a:r>
              <a:rPr lang="en-IN" dirty="0">
                <a:solidFill>
                  <a:schemeClr val="accent5">
                    <a:lumMod val="75000"/>
                  </a:schemeClr>
                </a:solidFill>
                <a:latin typeface="+mj-lt"/>
              </a:rPr>
              <a:t>.</a:t>
            </a:r>
          </a:p>
          <a:p>
            <a:pPr>
              <a:buClr>
                <a:schemeClr val="accent5">
                  <a:lumMod val="75000"/>
                </a:schemeClr>
              </a:buClr>
              <a:buFont typeface="Wingdings" panose="05000000000000000000" pitchFamily="2" charset="2"/>
              <a:buChar char="ü"/>
            </a:pPr>
            <a:r>
              <a:rPr lang="en-IN" b="0" dirty="0">
                <a:solidFill>
                  <a:schemeClr val="accent5">
                    <a:lumMod val="75000"/>
                  </a:schemeClr>
                </a:solidFill>
                <a:effectLst/>
                <a:latin typeface="+mj-lt"/>
              </a:rPr>
              <a:t>Ballantine Books is most popular publisher followed by Pocket and Berkley Publishing Group based on the number of users who have rated their books.</a:t>
            </a:r>
          </a:p>
          <a:p>
            <a:pPr>
              <a:buClr>
                <a:schemeClr val="accent5">
                  <a:lumMod val="75000"/>
                </a:schemeClr>
              </a:buClr>
              <a:buFont typeface="Wingdings" panose="05000000000000000000" pitchFamily="2" charset="2"/>
              <a:buChar char="ü"/>
            </a:pPr>
            <a:r>
              <a:rPr lang="en-IN" b="0" dirty="0">
                <a:solidFill>
                  <a:schemeClr val="accent5">
                    <a:lumMod val="75000"/>
                  </a:schemeClr>
                </a:solidFill>
                <a:effectLst/>
                <a:latin typeface="+mj-lt"/>
              </a:rPr>
              <a:t>Perennial and Avon have the least  ratings</a:t>
            </a:r>
          </a:p>
          <a:p>
            <a:endParaRPr lang="en-IN" dirty="0"/>
          </a:p>
        </p:txBody>
      </p:sp>
      <p:pic>
        <p:nvPicPr>
          <p:cNvPr id="5" name="Picture 4">
            <a:extLst>
              <a:ext uri="{FF2B5EF4-FFF2-40B4-BE49-F238E27FC236}">
                <a16:creationId xmlns:a16="http://schemas.microsoft.com/office/drawing/2014/main" id="{C0BA7855-FE1F-4F95-B884-D17EBF6FD152}"/>
              </a:ext>
            </a:extLst>
          </p:cNvPr>
          <p:cNvPicPr>
            <a:picLocks noChangeAspect="1"/>
          </p:cNvPicPr>
          <p:nvPr/>
        </p:nvPicPr>
        <p:blipFill>
          <a:blip r:embed="rId2"/>
          <a:stretch>
            <a:fillRect/>
          </a:stretch>
        </p:blipFill>
        <p:spPr>
          <a:xfrm>
            <a:off x="1599505" y="1141598"/>
            <a:ext cx="5766357" cy="23567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306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20F5-1D3A-25A9-C8F5-BB1A5E912635}"/>
              </a:ext>
            </a:extLst>
          </p:cNvPr>
          <p:cNvSpPr>
            <a:spLocks noGrp="1"/>
          </p:cNvSpPr>
          <p:nvPr>
            <p:ph type="title"/>
          </p:nvPr>
        </p:nvSpPr>
        <p:spPr>
          <a:xfrm>
            <a:off x="252065" y="133599"/>
            <a:ext cx="8520600" cy="572700"/>
          </a:xfrm>
        </p:spPr>
        <p:txBody>
          <a:bodyPr/>
          <a:lstStyle/>
          <a:p>
            <a:r>
              <a:rPr lang="en-IN" dirty="0"/>
              <a:t>Top 5 Genres/Categories in the list</a:t>
            </a:r>
          </a:p>
        </p:txBody>
      </p:sp>
      <p:pic>
        <p:nvPicPr>
          <p:cNvPr id="5" name="Picture 4">
            <a:extLst>
              <a:ext uri="{FF2B5EF4-FFF2-40B4-BE49-F238E27FC236}">
                <a16:creationId xmlns:a16="http://schemas.microsoft.com/office/drawing/2014/main" id="{3B82195D-90F1-5DDB-DBBA-5FDC4A0C616F}"/>
              </a:ext>
            </a:extLst>
          </p:cNvPr>
          <p:cNvPicPr>
            <a:picLocks noChangeAspect="1"/>
          </p:cNvPicPr>
          <p:nvPr/>
        </p:nvPicPr>
        <p:blipFill>
          <a:blip r:embed="rId2"/>
          <a:stretch>
            <a:fillRect/>
          </a:stretch>
        </p:blipFill>
        <p:spPr>
          <a:xfrm>
            <a:off x="464100" y="760357"/>
            <a:ext cx="8308565" cy="42495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6593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9D27-6AE8-625A-E1F9-6669ED43AF0B}"/>
              </a:ext>
            </a:extLst>
          </p:cNvPr>
          <p:cNvSpPr>
            <a:spLocks noGrp="1"/>
          </p:cNvSpPr>
          <p:nvPr>
            <p:ph type="title"/>
          </p:nvPr>
        </p:nvSpPr>
        <p:spPr>
          <a:xfrm>
            <a:off x="245439" y="186607"/>
            <a:ext cx="8520600" cy="572700"/>
          </a:xfrm>
        </p:spPr>
        <p:txBody>
          <a:bodyPr/>
          <a:lstStyle/>
          <a:p>
            <a:pPr algn="ctr"/>
            <a:r>
              <a:rPr lang="en-IN" b="1" u="sng" dirty="0"/>
              <a:t>EDA CONCLUSIONS</a:t>
            </a:r>
            <a:br>
              <a:rPr lang="en-IN" dirty="0"/>
            </a:br>
            <a:endParaRPr lang="en-IN" dirty="0"/>
          </a:p>
        </p:txBody>
      </p:sp>
      <p:sp>
        <p:nvSpPr>
          <p:cNvPr id="3" name="Text Placeholder 2">
            <a:extLst>
              <a:ext uri="{FF2B5EF4-FFF2-40B4-BE49-F238E27FC236}">
                <a16:creationId xmlns:a16="http://schemas.microsoft.com/office/drawing/2014/main" id="{79C8F1C4-EBCC-4CEA-5C6B-59488094F84B}"/>
              </a:ext>
            </a:extLst>
          </p:cNvPr>
          <p:cNvSpPr>
            <a:spLocks noGrp="1"/>
          </p:cNvSpPr>
          <p:nvPr>
            <p:ph type="body" idx="1"/>
          </p:nvPr>
        </p:nvSpPr>
        <p:spPr>
          <a:xfrm>
            <a:off x="255241" y="825544"/>
            <a:ext cx="8633517" cy="3200864"/>
          </a:xfrm>
        </p:spPr>
        <p:txBody>
          <a:bodyPr/>
          <a:lstStyle/>
          <a:p>
            <a:pPr algn="l">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Roboto" panose="02000000000000000000" pitchFamily="2" charset="0"/>
              </a:rPr>
              <a:t>The Lovely Bones: A Novel and Wild Animus are the two most read books.</a:t>
            </a:r>
          </a:p>
          <a:p>
            <a:pPr algn="l">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Roboto" panose="02000000000000000000" pitchFamily="2" charset="0"/>
              </a:rPr>
              <a:t>Most popular book author based on the number of ratings is Stephan King .</a:t>
            </a:r>
          </a:p>
          <a:p>
            <a:pPr algn="l">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Roboto" panose="02000000000000000000" pitchFamily="2" charset="0"/>
              </a:rPr>
              <a:t>Ballantine Books and Pocket are the top publishers based on the number of ratings that their books have received.</a:t>
            </a:r>
          </a:p>
          <a:p>
            <a:pPr algn="l">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Roboto" panose="02000000000000000000" pitchFamily="2" charset="0"/>
              </a:rPr>
              <a:t>The majority of readers are between the ages of 20 and 40.</a:t>
            </a:r>
          </a:p>
          <a:p>
            <a:pPr algn="l">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Roboto" panose="02000000000000000000" pitchFamily="2" charset="0"/>
              </a:rPr>
              <a:t>The majority of readers who have given the books ratings are from the United States and Canada.</a:t>
            </a:r>
          </a:p>
          <a:p>
            <a:pPr algn="l">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Roboto" panose="02000000000000000000" pitchFamily="2" charset="0"/>
              </a:rPr>
              <a:t>Regardless of the age group, The Lovely Bones and Wild animus appear on lists of the top-rated books.</a:t>
            </a:r>
          </a:p>
          <a:p>
            <a:endParaRPr lang="en-IN" dirty="0"/>
          </a:p>
        </p:txBody>
      </p:sp>
      <p:pic>
        <p:nvPicPr>
          <p:cNvPr id="5" name="Picture 4">
            <a:extLst>
              <a:ext uri="{FF2B5EF4-FFF2-40B4-BE49-F238E27FC236}">
                <a16:creationId xmlns:a16="http://schemas.microsoft.com/office/drawing/2014/main" id="{5D743427-B450-1369-87E5-D45A4982068F}"/>
              </a:ext>
            </a:extLst>
          </p:cNvPr>
          <p:cNvPicPr>
            <a:picLocks noChangeAspect="1"/>
          </p:cNvPicPr>
          <p:nvPr/>
        </p:nvPicPr>
        <p:blipFill rotWithShape="1">
          <a:blip r:embed="rId2"/>
          <a:srcRect b="9698"/>
          <a:stretch/>
        </p:blipFill>
        <p:spPr>
          <a:xfrm>
            <a:off x="6911009" y="3536456"/>
            <a:ext cx="2133599" cy="1563000"/>
          </a:xfrm>
          <a:prstGeom prst="rect">
            <a:avLst/>
          </a:prstGeom>
        </p:spPr>
      </p:pic>
    </p:spTree>
    <p:extLst>
      <p:ext uri="{BB962C8B-B14F-4D97-AF65-F5344CB8AC3E}">
        <p14:creationId xmlns:p14="http://schemas.microsoft.com/office/powerpoint/2010/main" val="2300335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AFF1-2F11-3EE0-C512-2C5D10002A8E}"/>
              </a:ext>
            </a:extLst>
          </p:cNvPr>
          <p:cNvSpPr>
            <a:spLocks noGrp="1"/>
          </p:cNvSpPr>
          <p:nvPr>
            <p:ph type="title"/>
          </p:nvPr>
        </p:nvSpPr>
        <p:spPr>
          <a:xfrm>
            <a:off x="218935" y="146851"/>
            <a:ext cx="8520600" cy="847062"/>
          </a:xfrm>
        </p:spPr>
        <p:txBody>
          <a:bodyPr/>
          <a:lstStyle/>
          <a:p>
            <a:pPr algn="ctr"/>
            <a:r>
              <a:rPr lang="en-IN" sz="3200" b="1" u="sng" dirty="0"/>
              <a:t>Recommender System</a:t>
            </a:r>
          </a:p>
        </p:txBody>
      </p:sp>
      <p:graphicFrame>
        <p:nvGraphicFramePr>
          <p:cNvPr id="4" name="Diagram 3">
            <a:extLst>
              <a:ext uri="{FF2B5EF4-FFF2-40B4-BE49-F238E27FC236}">
                <a16:creationId xmlns:a16="http://schemas.microsoft.com/office/drawing/2014/main" id="{5F341B9F-155F-9790-B707-F33841F5F43F}"/>
              </a:ext>
            </a:extLst>
          </p:cNvPr>
          <p:cNvGraphicFramePr/>
          <p:nvPr>
            <p:extLst>
              <p:ext uri="{D42A27DB-BD31-4B8C-83A1-F6EECF244321}">
                <p14:modId xmlns:p14="http://schemas.microsoft.com/office/powerpoint/2010/main" val="2571590223"/>
              </p:ext>
            </p:extLst>
          </p:nvPr>
        </p:nvGraphicFramePr>
        <p:xfrm>
          <a:off x="404465" y="848139"/>
          <a:ext cx="8587135" cy="4088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4351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E818-07FF-8087-4213-B7B926261C00}"/>
              </a:ext>
            </a:extLst>
          </p:cNvPr>
          <p:cNvSpPr>
            <a:spLocks noGrp="1"/>
          </p:cNvSpPr>
          <p:nvPr>
            <p:ph type="title"/>
          </p:nvPr>
        </p:nvSpPr>
        <p:spPr>
          <a:xfrm>
            <a:off x="311700" y="126972"/>
            <a:ext cx="8520600" cy="572700"/>
          </a:xfrm>
        </p:spPr>
        <p:txBody>
          <a:bodyPr/>
          <a:lstStyle/>
          <a:p>
            <a:r>
              <a:rPr lang="en-IN" b="1" dirty="0"/>
              <a:t>Popularity Based Recommender System</a:t>
            </a:r>
            <a:br>
              <a:rPr lang="en-IN" dirty="0"/>
            </a:br>
            <a:endParaRPr lang="en-IN" dirty="0"/>
          </a:p>
        </p:txBody>
      </p:sp>
      <p:sp>
        <p:nvSpPr>
          <p:cNvPr id="3" name="Text Placeholder 2">
            <a:extLst>
              <a:ext uri="{FF2B5EF4-FFF2-40B4-BE49-F238E27FC236}">
                <a16:creationId xmlns:a16="http://schemas.microsoft.com/office/drawing/2014/main" id="{9191AB76-6343-CEC7-F95B-B92F711A6F1C}"/>
              </a:ext>
            </a:extLst>
          </p:cNvPr>
          <p:cNvSpPr>
            <a:spLocks noGrp="1"/>
          </p:cNvSpPr>
          <p:nvPr>
            <p:ph type="body" idx="1"/>
          </p:nvPr>
        </p:nvSpPr>
        <p:spPr>
          <a:xfrm>
            <a:off x="178631" y="622389"/>
            <a:ext cx="8594035" cy="417907"/>
          </a:xfrm>
        </p:spPr>
        <p:txBody>
          <a:bodyPr/>
          <a:lstStyle/>
          <a:p>
            <a:pPr marL="114300" indent="0" algn="l">
              <a:buNone/>
            </a:pPr>
            <a:r>
              <a:rPr lang="en-IN" sz="1200" b="0" i="0" dirty="0">
                <a:solidFill>
                  <a:schemeClr val="accent5">
                    <a:lumMod val="75000"/>
                  </a:schemeClr>
                </a:solidFill>
                <a:effectLst/>
                <a:latin typeface="Roboto" panose="02000000000000000000" pitchFamily="2" charset="0"/>
              </a:rPr>
              <a:t>It is a type of recommendation system that bases choices on factors like popularity and/or current trends</a:t>
            </a:r>
            <a:br>
              <a:rPr lang="en-IN" dirty="0"/>
            </a:br>
            <a:endParaRPr lang="en-IN" dirty="0"/>
          </a:p>
        </p:txBody>
      </p:sp>
      <p:pic>
        <p:nvPicPr>
          <p:cNvPr id="5" name="Picture 4">
            <a:extLst>
              <a:ext uri="{FF2B5EF4-FFF2-40B4-BE49-F238E27FC236}">
                <a16:creationId xmlns:a16="http://schemas.microsoft.com/office/drawing/2014/main" id="{55255103-489F-1743-19F6-9EBF7533575F}"/>
              </a:ext>
            </a:extLst>
          </p:cNvPr>
          <p:cNvPicPr>
            <a:picLocks noChangeAspect="1"/>
          </p:cNvPicPr>
          <p:nvPr/>
        </p:nvPicPr>
        <p:blipFill>
          <a:blip r:embed="rId2"/>
          <a:stretch>
            <a:fillRect/>
          </a:stretch>
        </p:blipFill>
        <p:spPr>
          <a:xfrm>
            <a:off x="178631" y="1121577"/>
            <a:ext cx="8594035" cy="2854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FA011E0-999B-F2AA-3516-A4DFFF4BED63}"/>
              </a:ext>
            </a:extLst>
          </p:cNvPr>
          <p:cNvSpPr txBox="1"/>
          <p:nvPr/>
        </p:nvSpPr>
        <p:spPr>
          <a:xfrm>
            <a:off x="520147" y="4231914"/>
            <a:ext cx="8103705" cy="707886"/>
          </a:xfrm>
          <a:prstGeom prst="rect">
            <a:avLst/>
          </a:prstGeom>
          <a:noFill/>
        </p:spPr>
        <p:txBody>
          <a:bodyPr wrap="square" rtlCol="0">
            <a:spAutoFit/>
          </a:bodyPr>
          <a:lstStyle/>
          <a:p>
            <a:r>
              <a:rPr lang="en-US" sz="2000" dirty="0">
                <a:solidFill>
                  <a:schemeClr val="accent5">
                    <a:lumMod val="75000"/>
                  </a:schemeClr>
                </a:solidFill>
              </a:rPr>
              <a:t>This table indicates top 10 books based on rating given by maximum users.</a:t>
            </a:r>
            <a:endParaRPr lang="en-IN" sz="2000" dirty="0">
              <a:solidFill>
                <a:schemeClr val="accent5">
                  <a:lumMod val="75000"/>
                </a:schemeClr>
              </a:solidFill>
            </a:endParaRPr>
          </a:p>
        </p:txBody>
      </p:sp>
    </p:spTree>
    <p:extLst>
      <p:ext uri="{BB962C8B-B14F-4D97-AF65-F5344CB8AC3E}">
        <p14:creationId xmlns:p14="http://schemas.microsoft.com/office/powerpoint/2010/main" val="226441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6F62-B8D1-C301-A904-4F18B73EF169}"/>
              </a:ext>
            </a:extLst>
          </p:cNvPr>
          <p:cNvSpPr>
            <a:spLocks noGrp="1"/>
          </p:cNvSpPr>
          <p:nvPr>
            <p:ph type="title"/>
          </p:nvPr>
        </p:nvSpPr>
        <p:spPr>
          <a:xfrm>
            <a:off x="374372" y="159496"/>
            <a:ext cx="8143187" cy="615149"/>
          </a:xfrm>
        </p:spPr>
        <p:txBody>
          <a:bodyPr/>
          <a:lstStyle/>
          <a:p>
            <a:r>
              <a:rPr lang="en-IN" b="1" dirty="0"/>
              <a:t>Country-based book recommendation</a:t>
            </a:r>
          </a:p>
        </p:txBody>
      </p:sp>
      <p:pic>
        <p:nvPicPr>
          <p:cNvPr id="5" name="Picture 4">
            <a:extLst>
              <a:ext uri="{FF2B5EF4-FFF2-40B4-BE49-F238E27FC236}">
                <a16:creationId xmlns:a16="http://schemas.microsoft.com/office/drawing/2014/main" id="{BDA2C213-9432-A5E6-7323-75A0918E324C}"/>
              </a:ext>
            </a:extLst>
          </p:cNvPr>
          <p:cNvPicPr>
            <a:picLocks noChangeAspect="1"/>
          </p:cNvPicPr>
          <p:nvPr/>
        </p:nvPicPr>
        <p:blipFill>
          <a:blip r:embed="rId2"/>
          <a:stretch>
            <a:fillRect/>
          </a:stretch>
        </p:blipFill>
        <p:spPr>
          <a:xfrm>
            <a:off x="374372" y="1325763"/>
            <a:ext cx="7890897" cy="17824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53DC1E9D-BC51-2444-42E3-6D44B37137CE}"/>
              </a:ext>
            </a:extLst>
          </p:cNvPr>
          <p:cNvPicPr>
            <a:picLocks noChangeAspect="1"/>
          </p:cNvPicPr>
          <p:nvPr/>
        </p:nvPicPr>
        <p:blipFill>
          <a:blip r:embed="rId3"/>
          <a:stretch>
            <a:fillRect/>
          </a:stretch>
        </p:blipFill>
        <p:spPr>
          <a:xfrm>
            <a:off x="2891070" y="3383804"/>
            <a:ext cx="2857500" cy="1600200"/>
          </a:xfrm>
          <a:prstGeom prst="rect">
            <a:avLst/>
          </a:prstGeom>
        </p:spPr>
      </p:pic>
      <p:sp>
        <p:nvSpPr>
          <p:cNvPr id="8" name="TextBox 7">
            <a:extLst>
              <a:ext uri="{FF2B5EF4-FFF2-40B4-BE49-F238E27FC236}">
                <a16:creationId xmlns:a16="http://schemas.microsoft.com/office/drawing/2014/main" id="{B707985B-2F7A-CD6E-4DD6-2D9CFF66BFAD}"/>
              </a:ext>
            </a:extLst>
          </p:cNvPr>
          <p:cNvSpPr txBox="1"/>
          <p:nvPr/>
        </p:nvSpPr>
        <p:spPr>
          <a:xfrm>
            <a:off x="440632" y="701213"/>
            <a:ext cx="4572000" cy="523220"/>
          </a:xfrm>
          <a:prstGeom prst="rect">
            <a:avLst/>
          </a:prstGeom>
          <a:noFill/>
        </p:spPr>
        <p:txBody>
          <a:bodyPr wrap="square">
            <a:spAutoFit/>
          </a:bodyPr>
          <a:lstStyle/>
          <a:p>
            <a:r>
              <a:rPr lang="en-IN" b="0" dirty="0">
                <a:solidFill>
                  <a:srgbClr val="008000"/>
                </a:solidFill>
                <a:effectLst/>
                <a:latin typeface="+mj-lt"/>
              </a:rPr>
              <a:t>most popular recommendations country wise</a:t>
            </a:r>
          </a:p>
          <a:p>
            <a:r>
              <a:rPr lang="en-IN" dirty="0" err="1">
                <a:solidFill>
                  <a:srgbClr val="008000"/>
                </a:solidFill>
                <a:latin typeface="+mj-lt"/>
              </a:rPr>
              <a:t>E.g</a:t>
            </a:r>
            <a:r>
              <a:rPr lang="en-IN" dirty="0">
                <a:solidFill>
                  <a:srgbClr val="008000"/>
                </a:solidFill>
                <a:latin typeface="+mj-lt"/>
              </a:rPr>
              <a:t>: India</a:t>
            </a:r>
            <a:endParaRPr lang="en-IN" b="0" dirty="0">
              <a:solidFill>
                <a:srgbClr val="000000"/>
              </a:solidFill>
              <a:effectLst/>
              <a:latin typeface="+mj-lt"/>
            </a:endParaRPr>
          </a:p>
        </p:txBody>
      </p:sp>
    </p:spTree>
    <p:extLst>
      <p:ext uri="{BB962C8B-B14F-4D97-AF65-F5344CB8AC3E}">
        <p14:creationId xmlns:p14="http://schemas.microsoft.com/office/powerpoint/2010/main" val="156758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1E11-6A22-BE6E-E7E6-103316824DE5}"/>
              </a:ext>
            </a:extLst>
          </p:cNvPr>
          <p:cNvSpPr>
            <a:spLocks noGrp="1"/>
          </p:cNvSpPr>
          <p:nvPr>
            <p:ph type="title"/>
          </p:nvPr>
        </p:nvSpPr>
        <p:spPr>
          <a:xfrm>
            <a:off x="106292" y="107095"/>
            <a:ext cx="8520600" cy="572700"/>
          </a:xfrm>
        </p:spPr>
        <p:txBody>
          <a:bodyPr/>
          <a:lstStyle/>
          <a:p>
            <a:r>
              <a:rPr lang="en-IN" b="1" dirty="0"/>
              <a:t>Weighted average rating method</a:t>
            </a:r>
            <a:br>
              <a:rPr lang="en-IN" dirty="0"/>
            </a:br>
            <a:endParaRPr lang="en-IN" dirty="0"/>
          </a:p>
        </p:txBody>
      </p:sp>
      <p:sp>
        <p:nvSpPr>
          <p:cNvPr id="3" name="Text Placeholder 2">
            <a:extLst>
              <a:ext uri="{FF2B5EF4-FFF2-40B4-BE49-F238E27FC236}">
                <a16:creationId xmlns:a16="http://schemas.microsoft.com/office/drawing/2014/main" id="{9BBCDB54-81D0-4B55-AF70-D08324982301}"/>
              </a:ext>
            </a:extLst>
          </p:cNvPr>
          <p:cNvSpPr>
            <a:spLocks noGrp="1"/>
          </p:cNvSpPr>
          <p:nvPr>
            <p:ph type="body" idx="1"/>
          </p:nvPr>
        </p:nvSpPr>
        <p:spPr>
          <a:xfrm>
            <a:off x="212309" y="863550"/>
            <a:ext cx="7089639" cy="3416400"/>
          </a:xfrm>
        </p:spPr>
        <p:txBody>
          <a:bodyPr/>
          <a:lstStyle/>
          <a:p>
            <a:pPr algn="l"/>
            <a:r>
              <a:rPr lang="en-IN" b="0" i="0" dirty="0">
                <a:solidFill>
                  <a:schemeClr val="accent5">
                    <a:lumMod val="75000"/>
                  </a:schemeClr>
                </a:solidFill>
                <a:effectLst/>
                <a:latin typeface="Roboto" panose="02000000000000000000" pitchFamily="2" charset="0"/>
              </a:rPr>
              <a:t>Using Weighted average for each Book’s Average Rating</a:t>
            </a:r>
          </a:p>
          <a:p>
            <a:pPr algn="l"/>
            <a:r>
              <a:rPr lang="en-IN" b="0" i="0" dirty="0">
                <a:solidFill>
                  <a:schemeClr val="accent5">
                    <a:lumMod val="75000"/>
                  </a:schemeClr>
                </a:solidFill>
                <a:effectLst/>
                <a:latin typeface="Roboto" panose="02000000000000000000" pitchFamily="2" charset="0"/>
              </a:rPr>
              <a:t>W = (</a:t>
            </a:r>
            <a:r>
              <a:rPr lang="en-IN" b="0" i="0" dirty="0" err="1">
                <a:solidFill>
                  <a:schemeClr val="accent5">
                    <a:lumMod val="75000"/>
                  </a:schemeClr>
                </a:solidFill>
                <a:effectLst/>
                <a:latin typeface="Roboto" panose="02000000000000000000" pitchFamily="2" charset="0"/>
              </a:rPr>
              <a:t>Rv</a:t>
            </a:r>
            <a:r>
              <a:rPr lang="en-IN" b="0" i="0" dirty="0">
                <a:solidFill>
                  <a:schemeClr val="accent5">
                    <a:lumMod val="75000"/>
                  </a:schemeClr>
                </a:solidFill>
                <a:effectLst/>
                <a:latin typeface="Roboto" panose="02000000000000000000" pitchFamily="2" charset="0"/>
              </a:rPr>
              <a:t> + Cm)/(v + m)</a:t>
            </a:r>
          </a:p>
          <a:p>
            <a:pPr algn="l"/>
            <a:r>
              <a:rPr lang="en-IN" b="0" i="0" dirty="0">
                <a:solidFill>
                  <a:schemeClr val="accent5">
                    <a:lumMod val="75000"/>
                  </a:schemeClr>
                </a:solidFill>
                <a:effectLst/>
                <a:latin typeface="Roboto" panose="02000000000000000000" pitchFamily="2" charset="0"/>
              </a:rPr>
              <a:t>where</a:t>
            </a:r>
          </a:p>
          <a:p>
            <a:pPr algn="l"/>
            <a:r>
              <a:rPr lang="en-IN" b="0" i="0" dirty="0">
                <a:solidFill>
                  <a:schemeClr val="accent5">
                    <a:lumMod val="75000"/>
                  </a:schemeClr>
                </a:solidFill>
                <a:effectLst/>
                <a:latin typeface="Roboto" panose="02000000000000000000" pitchFamily="2" charset="0"/>
              </a:rPr>
              <a:t>W= Weighted Rating</a:t>
            </a:r>
          </a:p>
          <a:p>
            <a:pPr algn="l"/>
            <a:r>
              <a:rPr lang="en-IN" b="0" i="0" dirty="0">
                <a:solidFill>
                  <a:schemeClr val="accent5">
                    <a:lumMod val="75000"/>
                  </a:schemeClr>
                </a:solidFill>
                <a:effectLst/>
                <a:latin typeface="Roboto" panose="02000000000000000000" pitchFamily="2" charset="0"/>
              </a:rPr>
              <a:t>R = Average of the Books rating</a:t>
            </a:r>
          </a:p>
          <a:p>
            <a:pPr algn="l"/>
            <a:r>
              <a:rPr lang="en-IN" b="0" i="0" dirty="0">
                <a:solidFill>
                  <a:schemeClr val="accent5">
                    <a:lumMod val="75000"/>
                  </a:schemeClr>
                </a:solidFill>
                <a:effectLst/>
                <a:latin typeface="Roboto" panose="02000000000000000000" pitchFamily="2" charset="0"/>
              </a:rPr>
              <a:t>v = No of people who have rated the books(number of votes)</a:t>
            </a:r>
          </a:p>
          <a:p>
            <a:pPr algn="l"/>
            <a:r>
              <a:rPr lang="en-IN" b="0" i="0" dirty="0">
                <a:solidFill>
                  <a:schemeClr val="accent5">
                    <a:lumMod val="75000"/>
                  </a:schemeClr>
                </a:solidFill>
                <a:effectLst/>
                <a:latin typeface="Roboto" panose="02000000000000000000" pitchFamily="2" charset="0"/>
              </a:rPr>
              <a:t>m = minimum no of votes to be listed</a:t>
            </a:r>
          </a:p>
          <a:p>
            <a:pPr algn="l"/>
            <a:r>
              <a:rPr lang="en-IN" b="0" i="0" dirty="0">
                <a:solidFill>
                  <a:schemeClr val="accent5">
                    <a:lumMod val="75000"/>
                  </a:schemeClr>
                </a:solidFill>
                <a:effectLst/>
                <a:latin typeface="Roboto" panose="02000000000000000000" pitchFamily="2" charset="0"/>
              </a:rPr>
              <a:t>C = the mean rating across all the books</a:t>
            </a:r>
          </a:p>
          <a:p>
            <a:endParaRPr lang="en-IN" dirty="0"/>
          </a:p>
        </p:txBody>
      </p:sp>
      <p:pic>
        <p:nvPicPr>
          <p:cNvPr id="5" name="Picture 4">
            <a:extLst>
              <a:ext uri="{FF2B5EF4-FFF2-40B4-BE49-F238E27FC236}">
                <a16:creationId xmlns:a16="http://schemas.microsoft.com/office/drawing/2014/main" id="{ABE287E0-EAFF-6C2F-6E45-CAE94C1269AA}"/>
              </a:ext>
            </a:extLst>
          </p:cNvPr>
          <p:cNvPicPr>
            <a:picLocks noChangeAspect="1"/>
          </p:cNvPicPr>
          <p:nvPr/>
        </p:nvPicPr>
        <p:blipFill>
          <a:blip r:embed="rId2"/>
          <a:stretch>
            <a:fillRect/>
          </a:stretch>
        </p:blipFill>
        <p:spPr>
          <a:xfrm>
            <a:off x="5810043" y="3188555"/>
            <a:ext cx="3234293" cy="1847850"/>
          </a:xfrm>
          <a:prstGeom prst="rect">
            <a:avLst/>
          </a:prstGeom>
        </p:spPr>
      </p:pic>
    </p:spTree>
    <p:extLst>
      <p:ext uri="{BB962C8B-B14F-4D97-AF65-F5344CB8AC3E}">
        <p14:creationId xmlns:p14="http://schemas.microsoft.com/office/powerpoint/2010/main" val="212780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682E-B640-E28D-1143-37CBB9586F9B}"/>
              </a:ext>
            </a:extLst>
          </p:cNvPr>
          <p:cNvSpPr>
            <a:spLocks noGrp="1"/>
          </p:cNvSpPr>
          <p:nvPr>
            <p:ph type="title"/>
          </p:nvPr>
        </p:nvSpPr>
        <p:spPr>
          <a:xfrm>
            <a:off x="768901" y="60712"/>
            <a:ext cx="7374560" cy="572700"/>
          </a:xfrm>
        </p:spPr>
        <p:txBody>
          <a:bodyPr/>
          <a:lstStyle/>
          <a:p>
            <a:r>
              <a:rPr lang="en-IN" dirty="0"/>
              <a:t>Weighted average rating of the books</a:t>
            </a:r>
          </a:p>
        </p:txBody>
      </p:sp>
      <p:sp>
        <p:nvSpPr>
          <p:cNvPr id="3" name="Text Placeholder 2">
            <a:extLst>
              <a:ext uri="{FF2B5EF4-FFF2-40B4-BE49-F238E27FC236}">
                <a16:creationId xmlns:a16="http://schemas.microsoft.com/office/drawing/2014/main" id="{D1D03102-EA4A-0EE3-8646-7BB405C1D03F}"/>
              </a:ext>
            </a:extLst>
          </p:cNvPr>
          <p:cNvSpPr>
            <a:spLocks noGrp="1"/>
          </p:cNvSpPr>
          <p:nvPr>
            <p:ph type="body" idx="1"/>
          </p:nvPr>
        </p:nvSpPr>
        <p:spPr>
          <a:xfrm>
            <a:off x="477077" y="4072122"/>
            <a:ext cx="8441362" cy="685408"/>
          </a:xfrm>
        </p:spPr>
        <p:txBody>
          <a:bodyPr/>
          <a:lstStyle/>
          <a:p>
            <a:pPr marL="114300" indent="0">
              <a:buNone/>
            </a:pPr>
            <a:r>
              <a:rPr lang="en-IN" sz="1600" b="0" i="0" dirty="0">
                <a:solidFill>
                  <a:schemeClr val="accent5">
                    <a:lumMod val="75000"/>
                  </a:schemeClr>
                </a:solidFill>
                <a:effectLst/>
                <a:latin typeface="+mj-lt"/>
              </a:rPr>
              <a:t>This is the list of most favourite books based on the weighted rating scores. The book 'Harry Potter and the Chamber of Secrets Postcard Book' seems to have top this chart.</a:t>
            </a:r>
            <a:endParaRPr lang="en-IN" sz="1600" dirty="0">
              <a:solidFill>
                <a:schemeClr val="accent5">
                  <a:lumMod val="75000"/>
                </a:schemeClr>
              </a:solidFill>
              <a:latin typeface="+mj-lt"/>
            </a:endParaRPr>
          </a:p>
        </p:txBody>
      </p:sp>
      <p:pic>
        <p:nvPicPr>
          <p:cNvPr id="5" name="Picture 4">
            <a:extLst>
              <a:ext uri="{FF2B5EF4-FFF2-40B4-BE49-F238E27FC236}">
                <a16:creationId xmlns:a16="http://schemas.microsoft.com/office/drawing/2014/main" id="{263CA37C-51B7-A9BF-E26D-F48F04378E5B}"/>
              </a:ext>
            </a:extLst>
          </p:cNvPr>
          <p:cNvPicPr>
            <a:picLocks noChangeAspect="1"/>
          </p:cNvPicPr>
          <p:nvPr/>
        </p:nvPicPr>
        <p:blipFill>
          <a:blip r:embed="rId2"/>
          <a:stretch>
            <a:fillRect/>
          </a:stretch>
        </p:blipFill>
        <p:spPr>
          <a:xfrm>
            <a:off x="280025" y="839151"/>
            <a:ext cx="8552275" cy="29310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75228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8F1-ADE2-9F22-7A40-41AC49326B65}"/>
              </a:ext>
            </a:extLst>
          </p:cNvPr>
          <p:cNvSpPr>
            <a:spLocks noGrp="1"/>
          </p:cNvSpPr>
          <p:nvPr>
            <p:ph type="title"/>
          </p:nvPr>
        </p:nvSpPr>
        <p:spPr>
          <a:xfrm>
            <a:off x="265180" y="138956"/>
            <a:ext cx="7255291" cy="572700"/>
          </a:xfrm>
        </p:spPr>
        <p:txBody>
          <a:bodyPr/>
          <a:lstStyle/>
          <a:p>
            <a:r>
              <a:rPr lang="en-IN" sz="3200" b="1" dirty="0"/>
              <a:t>Author based recommender system</a:t>
            </a:r>
          </a:p>
        </p:txBody>
      </p:sp>
      <p:sp>
        <p:nvSpPr>
          <p:cNvPr id="3" name="Text Placeholder 2">
            <a:extLst>
              <a:ext uri="{FF2B5EF4-FFF2-40B4-BE49-F238E27FC236}">
                <a16:creationId xmlns:a16="http://schemas.microsoft.com/office/drawing/2014/main" id="{A1A9FE42-9585-B53C-6036-51517696A962}"/>
              </a:ext>
            </a:extLst>
          </p:cNvPr>
          <p:cNvSpPr>
            <a:spLocks noGrp="1"/>
          </p:cNvSpPr>
          <p:nvPr>
            <p:ph type="body" idx="1"/>
          </p:nvPr>
        </p:nvSpPr>
        <p:spPr>
          <a:xfrm>
            <a:off x="669234" y="3048000"/>
            <a:ext cx="8150087" cy="1835426"/>
          </a:xfrm>
        </p:spPr>
        <p:txBody>
          <a:bodyPr/>
          <a:lstStyle/>
          <a:p>
            <a:pPr marL="114300" indent="0">
              <a:buNone/>
            </a:pPr>
            <a:endParaRPr lang="en-IN" sz="1100" dirty="0">
              <a:solidFill>
                <a:schemeClr val="accent5">
                  <a:lumMod val="75000"/>
                </a:schemeClr>
              </a:solidFill>
            </a:endParaRPr>
          </a:p>
          <a:p>
            <a:pPr>
              <a:buClr>
                <a:schemeClr val="accent5">
                  <a:lumMod val="75000"/>
                </a:schemeClr>
              </a:buClr>
              <a:buFont typeface="Wingdings" panose="05000000000000000000" pitchFamily="2" charset="2"/>
              <a:buChar char="Ø"/>
            </a:pPr>
            <a:r>
              <a:rPr lang="en-IN" dirty="0">
                <a:solidFill>
                  <a:schemeClr val="accent5">
                    <a:lumMod val="75000"/>
                  </a:schemeClr>
                </a:solidFill>
              </a:rPr>
              <a:t>This recommender system recommends books from the same author as  entered by the user.</a:t>
            </a:r>
          </a:p>
          <a:p>
            <a:pPr>
              <a:buClr>
                <a:schemeClr val="accent5">
                  <a:lumMod val="75000"/>
                </a:schemeClr>
              </a:buClr>
              <a:buFont typeface="Wingdings" panose="05000000000000000000" pitchFamily="2" charset="2"/>
              <a:buChar char="Ø"/>
            </a:pPr>
            <a:r>
              <a:rPr lang="en-IN" dirty="0">
                <a:solidFill>
                  <a:schemeClr val="accent5">
                    <a:lumMod val="75000"/>
                  </a:schemeClr>
                </a:solidFill>
              </a:rPr>
              <a:t>The author of the book Harry Potter and the Chamber of Secrets is J. K. ROWLING</a:t>
            </a:r>
          </a:p>
          <a:p>
            <a:pPr>
              <a:buClr>
                <a:schemeClr val="accent5">
                  <a:lumMod val="75000"/>
                </a:schemeClr>
              </a:buClr>
              <a:buFont typeface="Wingdings" panose="05000000000000000000" pitchFamily="2" charset="2"/>
              <a:buChar char="Ø"/>
            </a:pPr>
            <a:r>
              <a:rPr lang="en-IN" dirty="0">
                <a:solidFill>
                  <a:schemeClr val="accent5">
                    <a:lumMod val="75000"/>
                  </a:schemeClr>
                </a:solidFill>
              </a:rPr>
              <a:t>Here are the top 5 books from the same author</a:t>
            </a:r>
          </a:p>
        </p:txBody>
      </p:sp>
      <p:pic>
        <p:nvPicPr>
          <p:cNvPr id="5" name="Picture 4">
            <a:extLst>
              <a:ext uri="{FF2B5EF4-FFF2-40B4-BE49-F238E27FC236}">
                <a16:creationId xmlns:a16="http://schemas.microsoft.com/office/drawing/2014/main" id="{EC8FDE79-BE97-43F2-6255-94F67BE39952}"/>
              </a:ext>
            </a:extLst>
          </p:cNvPr>
          <p:cNvPicPr>
            <a:picLocks noChangeAspect="1"/>
          </p:cNvPicPr>
          <p:nvPr/>
        </p:nvPicPr>
        <p:blipFill>
          <a:blip r:embed="rId2"/>
          <a:stretch>
            <a:fillRect/>
          </a:stretch>
        </p:blipFill>
        <p:spPr>
          <a:xfrm>
            <a:off x="1282228" y="843027"/>
            <a:ext cx="6105860" cy="2284486"/>
          </a:xfrm>
          <a:prstGeom prst="rect">
            <a:avLst/>
          </a:prstGeom>
        </p:spPr>
      </p:pic>
    </p:spTree>
    <p:extLst>
      <p:ext uri="{BB962C8B-B14F-4D97-AF65-F5344CB8AC3E}">
        <p14:creationId xmlns:p14="http://schemas.microsoft.com/office/powerpoint/2010/main" val="185437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C9A4-CD6C-9AE3-A17E-5599696D3D7D}"/>
              </a:ext>
            </a:extLst>
          </p:cNvPr>
          <p:cNvSpPr>
            <a:spLocks noGrp="1"/>
          </p:cNvSpPr>
          <p:nvPr>
            <p:ph type="title"/>
          </p:nvPr>
        </p:nvSpPr>
        <p:spPr>
          <a:xfrm>
            <a:off x="205682" y="160683"/>
            <a:ext cx="8520600" cy="572700"/>
          </a:xfrm>
        </p:spPr>
        <p:txBody>
          <a:bodyPr/>
          <a:lstStyle/>
          <a:p>
            <a:pPr algn="ctr"/>
            <a:r>
              <a:rPr lang="en-US" sz="3600" b="1" u="sng" dirty="0"/>
              <a:t>CONTENT</a:t>
            </a:r>
            <a:endParaRPr lang="en-IN" sz="3600" b="1" u="sng" dirty="0"/>
          </a:p>
        </p:txBody>
      </p:sp>
      <p:sp>
        <p:nvSpPr>
          <p:cNvPr id="3" name="Text Placeholder 2">
            <a:extLst>
              <a:ext uri="{FF2B5EF4-FFF2-40B4-BE49-F238E27FC236}">
                <a16:creationId xmlns:a16="http://schemas.microsoft.com/office/drawing/2014/main" id="{BDD6E6F5-6FB5-BBD0-36B7-E79602271BB1}"/>
              </a:ext>
            </a:extLst>
          </p:cNvPr>
          <p:cNvSpPr>
            <a:spLocks noGrp="1"/>
          </p:cNvSpPr>
          <p:nvPr>
            <p:ph type="body" idx="1"/>
          </p:nvPr>
        </p:nvSpPr>
        <p:spPr>
          <a:xfrm>
            <a:off x="278569" y="924266"/>
            <a:ext cx="5771048" cy="3806760"/>
          </a:xfrm>
        </p:spPr>
        <p:txBody>
          <a:bodyPr/>
          <a:lstStyle/>
          <a:p>
            <a:pPr>
              <a:buClr>
                <a:schemeClr val="accent5">
                  <a:lumMod val="75000"/>
                </a:schemeClr>
              </a:buClr>
              <a:buFont typeface="Wingdings" panose="05000000000000000000" pitchFamily="2" charset="2"/>
              <a:buChar char="v"/>
            </a:pPr>
            <a:r>
              <a:rPr lang="en-US" sz="2000" dirty="0">
                <a:solidFill>
                  <a:schemeClr val="accent5">
                    <a:lumMod val="50000"/>
                  </a:schemeClr>
                </a:solidFill>
              </a:rPr>
              <a:t>Problem Statement</a:t>
            </a:r>
          </a:p>
          <a:p>
            <a:pPr>
              <a:buClr>
                <a:schemeClr val="accent5">
                  <a:lumMod val="75000"/>
                </a:schemeClr>
              </a:buClr>
              <a:buFont typeface="Wingdings" panose="05000000000000000000" pitchFamily="2" charset="2"/>
              <a:buChar char="v"/>
            </a:pPr>
            <a:r>
              <a:rPr lang="en-US" sz="2000" dirty="0">
                <a:solidFill>
                  <a:schemeClr val="accent5">
                    <a:lumMod val="50000"/>
                  </a:schemeClr>
                </a:solidFill>
              </a:rPr>
              <a:t>Data Understanding &amp; description</a:t>
            </a:r>
          </a:p>
          <a:p>
            <a:pPr>
              <a:buClr>
                <a:schemeClr val="accent5">
                  <a:lumMod val="75000"/>
                </a:schemeClr>
              </a:buClr>
              <a:buFont typeface="Wingdings" panose="05000000000000000000" pitchFamily="2" charset="2"/>
              <a:buChar char="v"/>
            </a:pPr>
            <a:r>
              <a:rPr lang="en-US" sz="2000" dirty="0">
                <a:solidFill>
                  <a:schemeClr val="accent5">
                    <a:lumMod val="50000"/>
                  </a:schemeClr>
                </a:solidFill>
              </a:rPr>
              <a:t>Data Information</a:t>
            </a:r>
          </a:p>
          <a:p>
            <a:pPr>
              <a:buClr>
                <a:schemeClr val="accent5">
                  <a:lumMod val="75000"/>
                </a:schemeClr>
              </a:buClr>
              <a:buFont typeface="Wingdings" panose="05000000000000000000" pitchFamily="2" charset="2"/>
              <a:buChar char="v"/>
            </a:pPr>
            <a:r>
              <a:rPr lang="en-US" sz="2000" dirty="0">
                <a:solidFill>
                  <a:schemeClr val="accent5">
                    <a:lumMod val="50000"/>
                  </a:schemeClr>
                </a:solidFill>
              </a:rPr>
              <a:t>Data Processing</a:t>
            </a:r>
          </a:p>
          <a:p>
            <a:pPr>
              <a:buClr>
                <a:schemeClr val="accent5">
                  <a:lumMod val="75000"/>
                </a:schemeClr>
              </a:buClr>
              <a:buFont typeface="Wingdings" panose="05000000000000000000" pitchFamily="2" charset="2"/>
              <a:buChar char="v"/>
            </a:pPr>
            <a:r>
              <a:rPr lang="en-US" sz="2000" dirty="0">
                <a:solidFill>
                  <a:schemeClr val="accent5">
                    <a:lumMod val="50000"/>
                  </a:schemeClr>
                </a:solidFill>
              </a:rPr>
              <a:t>Checking Outliers</a:t>
            </a:r>
          </a:p>
          <a:p>
            <a:pPr>
              <a:buClr>
                <a:schemeClr val="accent5">
                  <a:lumMod val="75000"/>
                </a:schemeClr>
              </a:buClr>
              <a:buFont typeface="Wingdings" panose="05000000000000000000" pitchFamily="2" charset="2"/>
              <a:buChar char="v"/>
            </a:pPr>
            <a:r>
              <a:rPr lang="en-US" sz="2000" dirty="0">
                <a:solidFill>
                  <a:schemeClr val="accent5">
                    <a:lumMod val="50000"/>
                  </a:schemeClr>
                </a:solidFill>
              </a:rPr>
              <a:t>Data Visualization</a:t>
            </a:r>
          </a:p>
          <a:p>
            <a:pPr>
              <a:buClr>
                <a:schemeClr val="accent5">
                  <a:lumMod val="75000"/>
                </a:schemeClr>
              </a:buClr>
              <a:buFont typeface="Wingdings" panose="05000000000000000000" pitchFamily="2" charset="2"/>
              <a:buChar char="v"/>
            </a:pPr>
            <a:r>
              <a:rPr lang="en-US" sz="2000" dirty="0">
                <a:solidFill>
                  <a:schemeClr val="accent5">
                    <a:lumMod val="50000"/>
                  </a:schemeClr>
                </a:solidFill>
              </a:rPr>
              <a:t>EDA</a:t>
            </a:r>
          </a:p>
          <a:p>
            <a:pPr>
              <a:buClr>
                <a:schemeClr val="accent5">
                  <a:lumMod val="75000"/>
                </a:schemeClr>
              </a:buClr>
              <a:buFont typeface="Wingdings" panose="05000000000000000000" pitchFamily="2" charset="2"/>
              <a:buChar char="v"/>
            </a:pPr>
            <a:r>
              <a:rPr lang="en-US" sz="2000" dirty="0">
                <a:solidFill>
                  <a:schemeClr val="accent5">
                    <a:lumMod val="50000"/>
                  </a:schemeClr>
                </a:solidFill>
              </a:rPr>
              <a:t>EDA Conclusion</a:t>
            </a:r>
          </a:p>
          <a:p>
            <a:pPr>
              <a:buClr>
                <a:schemeClr val="accent5">
                  <a:lumMod val="75000"/>
                </a:schemeClr>
              </a:buClr>
              <a:buFont typeface="Wingdings" panose="05000000000000000000" pitchFamily="2" charset="2"/>
              <a:buChar char="v"/>
            </a:pPr>
            <a:r>
              <a:rPr lang="en-US" sz="2000" dirty="0">
                <a:solidFill>
                  <a:schemeClr val="accent5">
                    <a:lumMod val="50000"/>
                  </a:schemeClr>
                </a:solidFill>
              </a:rPr>
              <a:t>Recommender System</a:t>
            </a:r>
          </a:p>
          <a:p>
            <a:pPr>
              <a:buClr>
                <a:schemeClr val="accent5">
                  <a:lumMod val="75000"/>
                </a:schemeClr>
              </a:buClr>
              <a:buFont typeface="Wingdings" panose="05000000000000000000" pitchFamily="2" charset="2"/>
              <a:buChar char="v"/>
            </a:pPr>
            <a:r>
              <a:rPr lang="en-US" sz="2000" dirty="0">
                <a:solidFill>
                  <a:schemeClr val="accent5">
                    <a:lumMod val="50000"/>
                  </a:schemeClr>
                </a:solidFill>
              </a:rPr>
              <a:t>Model Evaluation</a:t>
            </a:r>
          </a:p>
          <a:p>
            <a:pPr>
              <a:buClr>
                <a:schemeClr val="accent5">
                  <a:lumMod val="75000"/>
                </a:schemeClr>
              </a:buClr>
              <a:buFont typeface="Wingdings" panose="05000000000000000000" pitchFamily="2" charset="2"/>
              <a:buChar char="v"/>
            </a:pPr>
            <a:r>
              <a:rPr lang="en-US" sz="2000" dirty="0">
                <a:solidFill>
                  <a:schemeClr val="accent5">
                    <a:lumMod val="50000"/>
                  </a:schemeClr>
                </a:solidFill>
              </a:rPr>
              <a:t>Conclusion</a:t>
            </a:r>
          </a:p>
          <a:p>
            <a:pPr>
              <a:buClr>
                <a:schemeClr val="accent5">
                  <a:lumMod val="75000"/>
                </a:schemeClr>
              </a:buClr>
              <a:buFont typeface="Wingdings" panose="05000000000000000000" pitchFamily="2" charset="2"/>
              <a:buChar char="§"/>
            </a:pPr>
            <a:endParaRPr lang="en-US" dirty="0">
              <a:solidFill>
                <a:schemeClr val="accent5">
                  <a:lumMod val="50000"/>
                </a:schemeClr>
              </a:solidFill>
            </a:endParaRPr>
          </a:p>
          <a:p>
            <a:endParaRPr lang="en-IN" dirty="0"/>
          </a:p>
        </p:txBody>
      </p:sp>
      <p:pic>
        <p:nvPicPr>
          <p:cNvPr id="5" name="Picture 4">
            <a:extLst>
              <a:ext uri="{FF2B5EF4-FFF2-40B4-BE49-F238E27FC236}">
                <a16:creationId xmlns:a16="http://schemas.microsoft.com/office/drawing/2014/main" id="{1FB473FA-BE27-759B-F8E9-8DE91D76E14D}"/>
              </a:ext>
            </a:extLst>
          </p:cNvPr>
          <p:cNvPicPr>
            <a:picLocks noChangeAspect="1"/>
          </p:cNvPicPr>
          <p:nvPr/>
        </p:nvPicPr>
        <p:blipFill>
          <a:blip r:embed="rId2"/>
          <a:srcRect/>
          <a:stretch/>
        </p:blipFill>
        <p:spPr>
          <a:xfrm>
            <a:off x="5509101" y="1944427"/>
            <a:ext cx="2541594" cy="1766437"/>
          </a:xfrm>
          <a:prstGeom prst="rect">
            <a:avLst/>
          </a:prstGeom>
        </p:spPr>
      </p:pic>
    </p:spTree>
    <p:extLst>
      <p:ext uri="{BB962C8B-B14F-4D97-AF65-F5344CB8AC3E}">
        <p14:creationId xmlns:p14="http://schemas.microsoft.com/office/powerpoint/2010/main" val="3745240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9898-0F30-4191-3693-72CCE9728843}"/>
              </a:ext>
            </a:extLst>
          </p:cNvPr>
          <p:cNvSpPr>
            <a:spLocks noGrp="1"/>
          </p:cNvSpPr>
          <p:nvPr>
            <p:ph type="title"/>
          </p:nvPr>
        </p:nvSpPr>
        <p:spPr>
          <a:xfrm>
            <a:off x="311700" y="160683"/>
            <a:ext cx="8520600" cy="572700"/>
          </a:xfrm>
        </p:spPr>
        <p:txBody>
          <a:bodyPr/>
          <a:lstStyle/>
          <a:p>
            <a:r>
              <a:rPr lang="en-IN" dirty="0"/>
              <a:t>Collaborative filtering:</a:t>
            </a:r>
            <a:br>
              <a:rPr lang="en-IN" dirty="0"/>
            </a:br>
            <a:br>
              <a:rPr lang="en-IN" dirty="0"/>
            </a:br>
            <a:endParaRPr lang="en-IN" dirty="0"/>
          </a:p>
        </p:txBody>
      </p:sp>
      <p:sp>
        <p:nvSpPr>
          <p:cNvPr id="3" name="Text Placeholder 2">
            <a:extLst>
              <a:ext uri="{FF2B5EF4-FFF2-40B4-BE49-F238E27FC236}">
                <a16:creationId xmlns:a16="http://schemas.microsoft.com/office/drawing/2014/main" id="{47C2F4FF-680D-F2A6-F4EA-0F1D03F10E98}"/>
              </a:ext>
            </a:extLst>
          </p:cNvPr>
          <p:cNvSpPr>
            <a:spLocks noGrp="1"/>
          </p:cNvSpPr>
          <p:nvPr>
            <p:ph type="body" idx="1"/>
          </p:nvPr>
        </p:nvSpPr>
        <p:spPr>
          <a:xfrm>
            <a:off x="165653" y="668313"/>
            <a:ext cx="8282608" cy="1729409"/>
          </a:xfrm>
        </p:spPr>
        <p:txBody>
          <a:bodyPr/>
          <a:lstStyle/>
          <a:p>
            <a:pPr algn="l"/>
            <a:r>
              <a:rPr lang="en-IN" b="1" i="0" dirty="0">
                <a:solidFill>
                  <a:srgbClr val="0070C0"/>
                </a:solidFill>
                <a:effectLst/>
                <a:latin typeface="Calibri" panose="020F0502020204030204" pitchFamily="34" charset="0"/>
                <a:cs typeface="Calibri" panose="020F0502020204030204" pitchFamily="34" charset="0"/>
              </a:rPr>
              <a:t>Collaborative Filtering</a:t>
            </a:r>
            <a:r>
              <a:rPr lang="en-IN" b="0" i="0" dirty="0">
                <a:solidFill>
                  <a:srgbClr val="0070C0"/>
                </a:solidFill>
                <a:effectLst/>
                <a:latin typeface="Calibri" panose="020F0502020204030204" pitchFamily="34" charset="0"/>
                <a:cs typeface="Calibri" panose="020F0502020204030204" pitchFamily="34" charset="0"/>
              </a:rPr>
              <a:t> </a:t>
            </a:r>
            <a:r>
              <a:rPr lang="en-IN" b="0" i="0" dirty="0">
                <a:solidFill>
                  <a:schemeClr val="accent5">
                    <a:lumMod val="75000"/>
                  </a:schemeClr>
                </a:solidFill>
                <a:effectLst/>
                <a:latin typeface="Calibri" panose="020F0502020204030204" pitchFamily="34" charset="0"/>
                <a:cs typeface="Calibri" panose="020F0502020204030204" pitchFamily="34" charset="0"/>
              </a:rPr>
              <a:t>is a </a:t>
            </a:r>
            <a:r>
              <a:rPr lang="en-IN" b="0" i="0" u="none" strike="noStrike" dirty="0">
                <a:solidFill>
                  <a:schemeClr val="accent5">
                    <a:lumMod val="7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Machine Learning</a:t>
            </a:r>
            <a:r>
              <a:rPr lang="en-IN" b="0" i="0" dirty="0">
                <a:solidFill>
                  <a:schemeClr val="accent5">
                    <a:lumMod val="75000"/>
                  </a:schemeClr>
                </a:solidFill>
                <a:effectLst/>
                <a:latin typeface="Calibri" panose="020F0502020204030204" pitchFamily="34" charset="0"/>
                <a:cs typeface="Calibri" panose="020F0502020204030204" pitchFamily="34" charset="0"/>
              </a:rPr>
              <a:t> technique used to identify relationships between pieces of data. This technique is frequently used in recommender systems to identify similarities between user data and items.</a:t>
            </a:r>
          </a:p>
          <a:p>
            <a:pPr algn="l"/>
            <a:r>
              <a:rPr lang="en-IN" b="0" i="0" dirty="0">
                <a:solidFill>
                  <a:schemeClr val="accent5">
                    <a:lumMod val="75000"/>
                  </a:schemeClr>
                </a:solidFill>
                <a:effectLst/>
                <a:latin typeface="Calibri" panose="020F0502020204030204" pitchFamily="34" charset="0"/>
                <a:cs typeface="Calibri" panose="020F0502020204030204" pitchFamily="34" charset="0"/>
              </a:rPr>
              <a:t>This means that if </a:t>
            </a:r>
            <a:r>
              <a:rPr lang="en-IN" b="0" i="1" dirty="0">
                <a:solidFill>
                  <a:schemeClr val="accent5">
                    <a:lumMod val="75000"/>
                  </a:schemeClr>
                </a:solidFill>
                <a:effectLst/>
                <a:latin typeface="Calibri" panose="020F0502020204030204" pitchFamily="34" charset="0"/>
                <a:cs typeface="Calibri" panose="020F0502020204030204" pitchFamily="34" charset="0"/>
              </a:rPr>
              <a:t>Users A</a:t>
            </a:r>
            <a:r>
              <a:rPr lang="en-IN" b="0" i="0" dirty="0">
                <a:solidFill>
                  <a:schemeClr val="accent5">
                    <a:lumMod val="75000"/>
                  </a:schemeClr>
                </a:solidFill>
                <a:effectLst/>
                <a:latin typeface="Calibri" panose="020F0502020204030204" pitchFamily="34" charset="0"/>
                <a:cs typeface="Calibri" panose="020F0502020204030204" pitchFamily="34" charset="0"/>
              </a:rPr>
              <a:t> and </a:t>
            </a:r>
            <a:r>
              <a:rPr lang="en-IN" b="0" i="1" dirty="0">
                <a:solidFill>
                  <a:schemeClr val="accent5">
                    <a:lumMod val="75000"/>
                  </a:schemeClr>
                </a:solidFill>
                <a:effectLst/>
                <a:latin typeface="Calibri" panose="020F0502020204030204" pitchFamily="34" charset="0"/>
                <a:cs typeface="Calibri" panose="020F0502020204030204" pitchFamily="34" charset="0"/>
              </a:rPr>
              <a:t>B</a:t>
            </a:r>
            <a:r>
              <a:rPr lang="en-IN" b="0" i="0" dirty="0">
                <a:solidFill>
                  <a:schemeClr val="accent5">
                    <a:lumMod val="75000"/>
                  </a:schemeClr>
                </a:solidFill>
                <a:effectLst/>
                <a:latin typeface="Calibri" panose="020F0502020204030204" pitchFamily="34" charset="0"/>
                <a:cs typeface="Calibri" panose="020F0502020204030204" pitchFamily="34" charset="0"/>
              </a:rPr>
              <a:t> both like </a:t>
            </a:r>
            <a:r>
              <a:rPr lang="en-IN" b="0" i="1" dirty="0">
                <a:solidFill>
                  <a:schemeClr val="accent5">
                    <a:lumMod val="75000"/>
                  </a:schemeClr>
                </a:solidFill>
                <a:effectLst/>
                <a:latin typeface="Calibri" panose="020F0502020204030204" pitchFamily="34" charset="0"/>
                <a:cs typeface="Calibri" panose="020F0502020204030204" pitchFamily="34" charset="0"/>
              </a:rPr>
              <a:t>Product A</a:t>
            </a:r>
            <a:r>
              <a:rPr lang="en-IN" b="0" i="0" dirty="0">
                <a:solidFill>
                  <a:schemeClr val="accent5">
                    <a:lumMod val="75000"/>
                  </a:schemeClr>
                </a:solidFill>
                <a:effectLst/>
                <a:latin typeface="Calibri" panose="020F0502020204030204" pitchFamily="34" charset="0"/>
                <a:cs typeface="Calibri" panose="020F0502020204030204" pitchFamily="34" charset="0"/>
              </a:rPr>
              <a:t>, and </a:t>
            </a:r>
            <a:r>
              <a:rPr lang="en-IN" b="0" i="1" dirty="0">
                <a:solidFill>
                  <a:schemeClr val="accent5">
                    <a:lumMod val="75000"/>
                  </a:schemeClr>
                </a:solidFill>
                <a:effectLst/>
                <a:latin typeface="Calibri" panose="020F0502020204030204" pitchFamily="34" charset="0"/>
                <a:cs typeface="Calibri" panose="020F0502020204030204" pitchFamily="34" charset="0"/>
              </a:rPr>
              <a:t>User B</a:t>
            </a:r>
            <a:r>
              <a:rPr lang="en-IN" b="0" i="0" dirty="0">
                <a:solidFill>
                  <a:schemeClr val="accent5">
                    <a:lumMod val="75000"/>
                  </a:schemeClr>
                </a:solidFill>
                <a:effectLst/>
                <a:latin typeface="Calibri" panose="020F0502020204030204" pitchFamily="34" charset="0"/>
                <a:cs typeface="Calibri" panose="020F0502020204030204" pitchFamily="34" charset="0"/>
              </a:rPr>
              <a:t> also likes </a:t>
            </a:r>
            <a:r>
              <a:rPr lang="en-IN" b="0" i="1" dirty="0">
                <a:solidFill>
                  <a:schemeClr val="accent5">
                    <a:lumMod val="75000"/>
                  </a:schemeClr>
                </a:solidFill>
                <a:effectLst/>
                <a:latin typeface="Calibri" panose="020F0502020204030204" pitchFamily="34" charset="0"/>
                <a:cs typeface="Calibri" panose="020F0502020204030204" pitchFamily="34" charset="0"/>
              </a:rPr>
              <a:t>Product B</a:t>
            </a:r>
            <a:r>
              <a:rPr lang="en-IN" b="0" i="0" dirty="0">
                <a:solidFill>
                  <a:schemeClr val="accent5">
                    <a:lumMod val="75000"/>
                  </a:schemeClr>
                </a:solidFill>
                <a:effectLst/>
                <a:latin typeface="Calibri" panose="020F0502020204030204" pitchFamily="34" charset="0"/>
                <a:cs typeface="Calibri" panose="020F0502020204030204" pitchFamily="34" charset="0"/>
              </a:rPr>
              <a:t>, then </a:t>
            </a:r>
            <a:r>
              <a:rPr lang="en-IN" b="0" i="1" dirty="0">
                <a:solidFill>
                  <a:schemeClr val="accent5">
                    <a:lumMod val="75000"/>
                  </a:schemeClr>
                </a:solidFill>
                <a:effectLst/>
                <a:latin typeface="Calibri" panose="020F0502020204030204" pitchFamily="34" charset="0"/>
                <a:cs typeface="Calibri" panose="020F0502020204030204" pitchFamily="34" charset="0"/>
              </a:rPr>
              <a:t>Product B</a:t>
            </a:r>
            <a:r>
              <a:rPr lang="en-IN" b="0" i="0" dirty="0">
                <a:solidFill>
                  <a:schemeClr val="accent5">
                    <a:lumMod val="75000"/>
                  </a:schemeClr>
                </a:solidFill>
                <a:effectLst/>
                <a:latin typeface="Calibri" panose="020F0502020204030204" pitchFamily="34" charset="0"/>
                <a:cs typeface="Calibri" panose="020F0502020204030204" pitchFamily="34" charset="0"/>
              </a:rPr>
              <a:t> could be recommended to </a:t>
            </a:r>
            <a:r>
              <a:rPr lang="en-IN" b="0" i="1" dirty="0">
                <a:solidFill>
                  <a:schemeClr val="accent5">
                    <a:lumMod val="75000"/>
                  </a:schemeClr>
                </a:solidFill>
                <a:effectLst/>
                <a:latin typeface="Calibri" panose="020F0502020204030204" pitchFamily="34" charset="0"/>
                <a:cs typeface="Calibri" panose="020F0502020204030204" pitchFamily="34" charset="0"/>
              </a:rPr>
              <a:t>User A</a:t>
            </a:r>
            <a:r>
              <a:rPr lang="en-IN" b="0" i="0" dirty="0">
                <a:solidFill>
                  <a:schemeClr val="accent5">
                    <a:lumMod val="75000"/>
                  </a:schemeClr>
                </a:solidFill>
                <a:effectLst/>
                <a:latin typeface="Calibri" panose="020F0502020204030204" pitchFamily="34" charset="0"/>
                <a:cs typeface="Calibri" panose="020F0502020204030204" pitchFamily="34" charset="0"/>
              </a:rPr>
              <a:t> by the system</a:t>
            </a:r>
            <a:r>
              <a:rPr lang="en-IN" b="0" i="0" dirty="0">
                <a:solidFill>
                  <a:srgbClr val="3D3D4E"/>
                </a:solidFill>
                <a:effectLst/>
                <a:latin typeface="Droid Serif"/>
              </a:rPr>
              <a:t>.</a:t>
            </a:r>
          </a:p>
          <a:p>
            <a:endParaRPr lang="en-IN" dirty="0"/>
          </a:p>
        </p:txBody>
      </p:sp>
      <p:graphicFrame>
        <p:nvGraphicFramePr>
          <p:cNvPr id="4" name="Diagram 3">
            <a:extLst>
              <a:ext uri="{FF2B5EF4-FFF2-40B4-BE49-F238E27FC236}">
                <a16:creationId xmlns:a16="http://schemas.microsoft.com/office/drawing/2014/main" id="{6A0E5155-8692-D73F-D29E-2694D6DE4475}"/>
              </a:ext>
            </a:extLst>
          </p:cNvPr>
          <p:cNvGraphicFramePr/>
          <p:nvPr>
            <p:extLst>
              <p:ext uri="{D42A27DB-BD31-4B8C-83A1-F6EECF244321}">
                <p14:modId xmlns:p14="http://schemas.microsoft.com/office/powerpoint/2010/main" val="1714632325"/>
              </p:ext>
            </p:extLst>
          </p:nvPr>
        </p:nvGraphicFramePr>
        <p:xfrm>
          <a:off x="1309687" y="806062"/>
          <a:ext cx="6694626" cy="4176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5">
            <a:extLst>
              <a:ext uri="{FF2B5EF4-FFF2-40B4-BE49-F238E27FC236}">
                <a16:creationId xmlns:a16="http://schemas.microsoft.com/office/drawing/2014/main" id="{DCFB2D41-F512-24AF-BED8-60D6A5D4455D}"/>
              </a:ext>
            </a:extLst>
          </p:cNvPr>
          <p:cNvPicPr>
            <a:picLocks noChangeAspect="1"/>
          </p:cNvPicPr>
          <p:nvPr/>
        </p:nvPicPr>
        <p:blipFill>
          <a:blip r:embed="rId8"/>
          <a:stretch>
            <a:fillRect/>
          </a:stretch>
        </p:blipFill>
        <p:spPr>
          <a:xfrm>
            <a:off x="1437807" y="2397722"/>
            <a:ext cx="6591871" cy="2598645"/>
          </a:xfrm>
          <a:prstGeom prst="rect">
            <a:avLst/>
          </a:prstGeom>
        </p:spPr>
      </p:pic>
      <p:cxnSp>
        <p:nvCxnSpPr>
          <p:cNvPr id="18" name="Straight Connector 17">
            <a:extLst>
              <a:ext uri="{FF2B5EF4-FFF2-40B4-BE49-F238E27FC236}">
                <a16:creationId xmlns:a16="http://schemas.microsoft.com/office/drawing/2014/main" id="{0A5096F4-63E9-4B39-B1E7-19B118829673}"/>
              </a:ext>
            </a:extLst>
          </p:cNvPr>
          <p:cNvCxnSpPr>
            <a:cxnSpLocks/>
          </p:cNvCxnSpPr>
          <p:nvPr/>
        </p:nvCxnSpPr>
        <p:spPr>
          <a:xfrm>
            <a:off x="1437807" y="3260035"/>
            <a:ext cx="0" cy="682487"/>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77094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68D4-B2EE-A5CD-D26A-6022F402A0F7}"/>
              </a:ext>
            </a:extLst>
          </p:cNvPr>
          <p:cNvSpPr>
            <a:spLocks noGrp="1"/>
          </p:cNvSpPr>
          <p:nvPr>
            <p:ph type="title"/>
          </p:nvPr>
        </p:nvSpPr>
        <p:spPr>
          <a:xfrm>
            <a:off x="172552" y="564294"/>
            <a:ext cx="8520600" cy="572700"/>
          </a:xfrm>
        </p:spPr>
        <p:txBody>
          <a:bodyPr/>
          <a:lstStyle/>
          <a:p>
            <a:pPr algn="ctr"/>
            <a:r>
              <a:rPr lang="en-IN" sz="2000" dirty="0">
                <a:solidFill>
                  <a:srgbClr val="0070C0"/>
                </a:solidFill>
              </a:rPr>
              <a:t>KNN Based Algorithm</a:t>
            </a:r>
            <a:br>
              <a:rPr lang="en-IN" dirty="0"/>
            </a:br>
            <a:endParaRPr lang="en-IN" dirty="0"/>
          </a:p>
        </p:txBody>
      </p:sp>
      <p:sp>
        <p:nvSpPr>
          <p:cNvPr id="3" name="Text Placeholder 2">
            <a:extLst>
              <a:ext uri="{FF2B5EF4-FFF2-40B4-BE49-F238E27FC236}">
                <a16:creationId xmlns:a16="http://schemas.microsoft.com/office/drawing/2014/main" id="{6FE8AEC9-9355-6F6A-E4E0-3E7F5685211E}"/>
              </a:ext>
            </a:extLst>
          </p:cNvPr>
          <p:cNvSpPr>
            <a:spLocks noGrp="1"/>
          </p:cNvSpPr>
          <p:nvPr>
            <p:ph type="body" idx="1"/>
          </p:nvPr>
        </p:nvSpPr>
        <p:spPr>
          <a:xfrm>
            <a:off x="88832" y="1066336"/>
            <a:ext cx="5629482" cy="3889977"/>
          </a:xfrm>
        </p:spPr>
        <p:txBody>
          <a:bodyPr/>
          <a:lstStyle/>
          <a:p>
            <a:pPr marL="114300" indent="0" algn="l">
              <a:buNone/>
            </a:pPr>
            <a:r>
              <a:rPr lang="en-IN" b="0" i="0" dirty="0">
                <a:solidFill>
                  <a:schemeClr val="accent5">
                    <a:lumMod val="75000"/>
                  </a:schemeClr>
                </a:solidFill>
                <a:effectLst/>
                <a:latin typeface="Roboto" panose="02000000000000000000" pitchFamily="2" charset="0"/>
              </a:rPr>
              <a:t>This algorithm takes into consideration up-to 'K' nearest users (in user based collaborative filtering) or 'K' nearest items (in item based collaborative filtering) for making recommendations. By default, the algorithm is 'user-based', and k is 40 (km in is 1). This means ratings of 40 nearest users are considered while recommending an item to a user. Some variants of this algorithm include </a:t>
            </a:r>
            <a:r>
              <a:rPr lang="en-IN" dirty="0">
                <a:solidFill>
                  <a:schemeClr val="accent5">
                    <a:lumMod val="75000"/>
                  </a:schemeClr>
                </a:solidFill>
                <a:latin typeface="Roboto" panose="02000000000000000000" pitchFamily="2" charset="0"/>
              </a:rPr>
              <a:t>w</a:t>
            </a:r>
            <a:r>
              <a:rPr lang="en-IN" b="0" i="0" dirty="0">
                <a:solidFill>
                  <a:schemeClr val="accent5">
                    <a:lumMod val="75000"/>
                  </a:schemeClr>
                </a:solidFill>
                <a:effectLst/>
                <a:latin typeface="Roboto" panose="02000000000000000000" pitchFamily="2" charset="0"/>
              </a:rPr>
              <a:t>ith Means, with Zscore &amp; Baseline wherein the average rating of users, or the normalized ZScore of ratings or the baseline rating are also considered as the system generates recommendations</a:t>
            </a:r>
          </a:p>
          <a:p>
            <a:endParaRPr lang="en-IN" dirty="0"/>
          </a:p>
        </p:txBody>
      </p:sp>
      <p:pic>
        <p:nvPicPr>
          <p:cNvPr id="6" name="Picture 5">
            <a:extLst>
              <a:ext uri="{FF2B5EF4-FFF2-40B4-BE49-F238E27FC236}">
                <a16:creationId xmlns:a16="http://schemas.microsoft.com/office/drawing/2014/main" id="{646733DC-BF15-6078-24C0-5C0D713234FC}"/>
              </a:ext>
            </a:extLst>
          </p:cNvPr>
          <p:cNvPicPr>
            <a:picLocks noChangeAspect="1"/>
          </p:cNvPicPr>
          <p:nvPr/>
        </p:nvPicPr>
        <p:blipFill>
          <a:blip r:embed="rId2"/>
          <a:stretch>
            <a:fillRect/>
          </a:stretch>
        </p:blipFill>
        <p:spPr>
          <a:xfrm>
            <a:off x="6155634" y="1633042"/>
            <a:ext cx="2676665" cy="2256471"/>
          </a:xfrm>
          <a:prstGeom prst="rect">
            <a:avLst/>
          </a:prstGeom>
        </p:spPr>
      </p:pic>
      <p:sp>
        <p:nvSpPr>
          <p:cNvPr id="5" name="TextBox 4">
            <a:extLst>
              <a:ext uri="{FF2B5EF4-FFF2-40B4-BE49-F238E27FC236}">
                <a16:creationId xmlns:a16="http://schemas.microsoft.com/office/drawing/2014/main" id="{FF94A9FF-C7C1-8C0F-9DB4-1A1749566131}"/>
              </a:ext>
            </a:extLst>
          </p:cNvPr>
          <p:cNvSpPr txBox="1"/>
          <p:nvPr/>
        </p:nvSpPr>
        <p:spPr>
          <a:xfrm>
            <a:off x="0" y="142461"/>
            <a:ext cx="5963478" cy="523220"/>
          </a:xfrm>
          <a:prstGeom prst="rect">
            <a:avLst/>
          </a:prstGeom>
          <a:noFill/>
        </p:spPr>
        <p:txBody>
          <a:bodyPr wrap="square">
            <a:spAutoFit/>
          </a:bodyPr>
          <a:lstStyle/>
          <a:p>
            <a:r>
              <a:rPr lang="en-IN" sz="2800" dirty="0">
                <a:solidFill>
                  <a:srgbClr val="C00000"/>
                </a:solidFill>
              </a:rPr>
              <a:t>Memory Based Approach</a:t>
            </a:r>
          </a:p>
        </p:txBody>
      </p:sp>
    </p:spTree>
    <p:extLst>
      <p:ext uri="{BB962C8B-B14F-4D97-AF65-F5344CB8AC3E}">
        <p14:creationId xmlns:p14="http://schemas.microsoft.com/office/powerpoint/2010/main" val="1946027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4499-AEA1-CD00-0A81-A9E181AE5FF7}"/>
              </a:ext>
            </a:extLst>
          </p:cNvPr>
          <p:cNvSpPr>
            <a:spLocks noGrp="1"/>
          </p:cNvSpPr>
          <p:nvPr>
            <p:ph type="title"/>
          </p:nvPr>
        </p:nvSpPr>
        <p:spPr>
          <a:xfrm>
            <a:off x="444675" y="2102377"/>
            <a:ext cx="4200211" cy="572700"/>
          </a:xfrm>
        </p:spPr>
        <p:txBody>
          <a:bodyPr/>
          <a:lstStyle/>
          <a:p>
            <a:r>
              <a:rPr lang="en-IN" sz="2000" b="1" dirty="0"/>
              <a:t>The top 10 Recommended books</a:t>
            </a:r>
          </a:p>
        </p:txBody>
      </p:sp>
      <p:sp>
        <p:nvSpPr>
          <p:cNvPr id="3" name="Text Placeholder 2">
            <a:extLst>
              <a:ext uri="{FF2B5EF4-FFF2-40B4-BE49-F238E27FC236}">
                <a16:creationId xmlns:a16="http://schemas.microsoft.com/office/drawing/2014/main" id="{5221C4B2-4F03-CC4A-00F1-24E7C1E68CD1}"/>
              </a:ext>
            </a:extLst>
          </p:cNvPr>
          <p:cNvSpPr>
            <a:spLocks noGrp="1"/>
          </p:cNvSpPr>
          <p:nvPr>
            <p:ph type="body" idx="1"/>
          </p:nvPr>
        </p:nvSpPr>
        <p:spPr>
          <a:xfrm>
            <a:off x="6473687" y="3272108"/>
            <a:ext cx="2484783" cy="1271442"/>
          </a:xfrm>
        </p:spPr>
        <p:txBody>
          <a:bodyPr/>
          <a:lstStyle/>
          <a:p>
            <a:r>
              <a:rPr lang="en-IN" sz="2400" b="1" i="0" dirty="0">
                <a:solidFill>
                  <a:srgbClr val="0070C0"/>
                </a:solidFill>
                <a:effectLst/>
                <a:latin typeface="Roboto" panose="02000000000000000000" pitchFamily="2" charset="0"/>
              </a:rPr>
              <a:t>KNN with cosine metric</a:t>
            </a:r>
          </a:p>
          <a:p>
            <a:endParaRPr lang="en-IN" dirty="0"/>
          </a:p>
        </p:txBody>
      </p:sp>
      <p:pic>
        <p:nvPicPr>
          <p:cNvPr id="7" name="Picture 6">
            <a:extLst>
              <a:ext uri="{FF2B5EF4-FFF2-40B4-BE49-F238E27FC236}">
                <a16:creationId xmlns:a16="http://schemas.microsoft.com/office/drawing/2014/main" id="{6901C745-2652-925D-7D87-AFB713796FB2}"/>
              </a:ext>
            </a:extLst>
          </p:cNvPr>
          <p:cNvPicPr>
            <a:picLocks noChangeAspect="1"/>
          </p:cNvPicPr>
          <p:nvPr/>
        </p:nvPicPr>
        <p:blipFill>
          <a:blip r:embed="rId2"/>
          <a:stretch>
            <a:fillRect/>
          </a:stretch>
        </p:blipFill>
        <p:spPr>
          <a:xfrm>
            <a:off x="524188" y="315758"/>
            <a:ext cx="4524890" cy="17863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A0ECE613-F4FE-C21C-79AA-533589DD9A38}"/>
              </a:ext>
            </a:extLst>
          </p:cNvPr>
          <p:cNvPicPr>
            <a:picLocks noChangeAspect="1"/>
          </p:cNvPicPr>
          <p:nvPr/>
        </p:nvPicPr>
        <p:blipFill>
          <a:blip r:embed="rId3"/>
          <a:stretch>
            <a:fillRect/>
          </a:stretch>
        </p:blipFill>
        <p:spPr>
          <a:xfrm>
            <a:off x="1369303" y="2863235"/>
            <a:ext cx="5243532" cy="168031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a:extLst>
              <a:ext uri="{FF2B5EF4-FFF2-40B4-BE49-F238E27FC236}">
                <a16:creationId xmlns:a16="http://schemas.microsoft.com/office/drawing/2014/main" id="{FBB8B4AE-9765-B6F5-25B6-BDE19588FAC9}"/>
              </a:ext>
            </a:extLst>
          </p:cNvPr>
          <p:cNvSpPr txBox="1"/>
          <p:nvPr/>
        </p:nvSpPr>
        <p:spPr>
          <a:xfrm>
            <a:off x="5688495" y="747260"/>
            <a:ext cx="2232991" cy="461665"/>
          </a:xfrm>
          <a:prstGeom prst="rect">
            <a:avLst/>
          </a:prstGeom>
          <a:noFill/>
        </p:spPr>
        <p:txBody>
          <a:bodyPr wrap="square">
            <a:spAutoFit/>
          </a:bodyPr>
          <a:lstStyle/>
          <a:p>
            <a:r>
              <a:rPr lang="en-IN" sz="2400" b="1" i="0" dirty="0">
                <a:solidFill>
                  <a:srgbClr val="0070C0"/>
                </a:solidFill>
                <a:effectLst/>
                <a:latin typeface="+mj-lt"/>
              </a:rPr>
              <a:t>KNN Based</a:t>
            </a:r>
            <a:endParaRPr lang="en-IN" sz="2400" dirty="0">
              <a:solidFill>
                <a:srgbClr val="0070C0"/>
              </a:solidFill>
              <a:latin typeface="+mj-lt"/>
            </a:endParaRPr>
          </a:p>
        </p:txBody>
      </p:sp>
      <p:pic>
        <p:nvPicPr>
          <p:cNvPr id="5" name="Picture 4">
            <a:extLst>
              <a:ext uri="{FF2B5EF4-FFF2-40B4-BE49-F238E27FC236}">
                <a16:creationId xmlns:a16="http://schemas.microsoft.com/office/drawing/2014/main" id="{1B619193-8ACE-8FE0-C76B-CF72052118DB}"/>
              </a:ext>
            </a:extLst>
          </p:cNvPr>
          <p:cNvPicPr>
            <a:picLocks noChangeAspect="1"/>
          </p:cNvPicPr>
          <p:nvPr/>
        </p:nvPicPr>
        <p:blipFill>
          <a:blip r:embed="rId4"/>
          <a:stretch>
            <a:fillRect/>
          </a:stretch>
        </p:blipFill>
        <p:spPr>
          <a:xfrm>
            <a:off x="6726098" y="1208925"/>
            <a:ext cx="2390775" cy="1914525"/>
          </a:xfrm>
          <a:prstGeom prst="rect">
            <a:avLst/>
          </a:prstGeom>
        </p:spPr>
      </p:pic>
    </p:spTree>
    <p:extLst>
      <p:ext uri="{BB962C8B-B14F-4D97-AF65-F5344CB8AC3E}">
        <p14:creationId xmlns:p14="http://schemas.microsoft.com/office/powerpoint/2010/main" val="2617880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0357-7D21-1EDD-EDA6-DBB0174707F2}"/>
              </a:ext>
            </a:extLst>
          </p:cNvPr>
          <p:cNvSpPr>
            <a:spLocks noGrp="1"/>
          </p:cNvSpPr>
          <p:nvPr>
            <p:ph type="title"/>
          </p:nvPr>
        </p:nvSpPr>
        <p:spPr>
          <a:xfrm>
            <a:off x="179178" y="43328"/>
            <a:ext cx="7579970" cy="572700"/>
          </a:xfrm>
        </p:spPr>
        <p:txBody>
          <a:bodyPr/>
          <a:lstStyle/>
          <a:p>
            <a:r>
              <a:rPr lang="en-IN" b="1" dirty="0"/>
              <a:t>Model Based Approach</a:t>
            </a:r>
          </a:p>
        </p:txBody>
      </p:sp>
      <p:sp>
        <p:nvSpPr>
          <p:cNvPr id="3" name="Text Placeholder 2">
            <a:extLst>
              <a:ext uri="{FF2B5EF4-FFF2-40B4-BE49-F238E27FC236}">
                <a16:creationId xmlns:a16="http://schemas.microsoft.com/office/drawing/2014/main" id="{3D6FB801-784C-A077-3C43-6A05F028E501}"/>
              </a:ext>
            </a:extLst>
          </p:cNvPr>
          <p:cNvSpPr>
            <a:spLocks noGrp="1"/>
          </p:cNvSpPr>
          <p:nvPr>
            <p:ph type="body" idx="1"/>
          </p:nvPr>
        </p:nvSpPr>
        <p:spPr>
          <a:xfrm>
            <a:off x="384312" y="1154410"/>
            <a:ext cx="7931428" cy="2054551"/>
          </a:xfrm>
        </p:spPr>
        <p:txBody>
          <a:bodyPr/>
          <a:lstStyle/>
          <a:p>
            <a:pPr marL="114300" indent="0" algn="l">
              <a:buNone/>
            </a:pPr>
            <a:r>
              <a:rPr lang="en-IN" b="0" i="0" dirty="0">
                <a:solidFill>
                  <a:schemeClr val="accent5">
                    <a:lumMod val="75000"/>
                  </a:schemeClr>
                </a:solidFill>
                <a:effectLst/>
                <a:latin typeface="Roboto" panose="02000000000000000000" pitchFamily="2" charset="0"/>
              </a:rPr>
              <a:t>This algorithm takes a matrix factorization approach. The user-item rating matrix is factorized into smaller dimension user &amp; item matrices consisting of latent factors (hidden characteristics). By default, number of latent factors is 100. These latent factors are able to capture the known user-item rating preference &amp; in the process are able to predict an estimated rating for all user-item pair where user has not yet rated an item</a:t>
            </a:r>
          </a:p>
          <a:p>
            <a:endParaRPr lang="en-IN" dirty="0"/>
          </a:p>
        </p:txBody>
      </p:sp>
      <p:sp>
        <p:nvSpPr>
          <p:cNvPr id="5" name="TextBox 4">
            <a:extLst>
              <a:ext uri="{FF2B5EF4-FFF2-40B4-BE49-F238E27FC236}">
                <a16:creationId xmlns:a16="http://schemas.microsoft.com/office/drawing/2014/main" id="{BA168718-AA9E-86E1-E089-90A7210CA837}"/>
              </a:ext>
            </a:extLst>
          </p:cNvPr>
          <p:cNvSpPr txBox="1"/>
          <p:nvPr/>
        </p:nvSpPr>
        <p:spPr>
          <a:xfrm>
            <a:off x="655984" y="754300"/>
            <a:ext cx="7500730" cy="400110"/>
          </a:xfrm>
          <a:prstGeom prst="rect">
            <a:avLst/>
          </a:prstGeom>
          <a:noFill/>
        </p:spPr>
        <p:txBody>
          <a:bodyPr wrap="square">
            <a:spAutoFit/>
          </a:bodyPr>
          <a:lstStyle/>
          <a:p>
            <a:pPr algn="ctr"/>
            <a:r>
              <a:rPr lang="en-IN" sz="2000" b="0" i="0" dirty="0">
                <a:solidFill>
                  <a:srgbClr val="0070C0"/>
                </a:solidFill>
                <a:effectLst/>
                <a:latin typeface="+mn-lt"/>
              </a:rPr>
              <a:t>SVD (Singular Value Decomposition)</a:t>
            </a:r>
          </a:p>
        </p:txBody>
      </p:sp>
      <p:pic>
        <p:nvPicPr>
          <p:cNvPr id="8" name="Picture 7">
            <a:extLst>
              <a:ext uri="{FF2B5EF4-FFF2-40B4-BE49-F238E27FC236}">
                <a16:creationId xmlns:a16="http://schemas.microsoft.com/office/drawing/2014/main" id="{721EBC48-C8E9-8422-ECE2-2D9AABE11C69}"/>
              </a:ext>
            </a:extLst>
          </p:cNvPr>
          <p:cNvPicPr>
            <a:picLocks noChangeAspect="1"/>
          </p:cNvPicPr>
          <p:nvPr/>
        </p:nvPicPr>
        <p:blipFill>
          <a:blip r:embed="rId2"/>
          <a:stretch>
            <a:fillRect/>
          </a:stretch>
        </p:blipFill>
        <p:spPr>
          <a:xfrm>
            <a:off x="2822300" y="3282398"/>
            <a:ext cx="3168098" cy="1554645"/>
          </a:xfrm>
          <a:prstGeom prst="rect">
            <a:avLst/>
          </a:prstGeom>
        </p:spPr>
      </p:pic>
    </p:spTree>
    <p:extLst>
      <p:ext uri="{BB962C8B-B14F-4D97-AF65-F5344CB8AC3E}">
        <p14:creationId xmlns:p14="http://schemas.microsoft.com/office/powerpoint/2010/main" val="1808822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1394-D094-CA7B-16D6-346C1D34A303}"/>
              </a:ext>
            </a:extLst>
          </p:cNvPr>
          <p:cNvSpPr>
            <a:spLocks noGrp="1"/>
          </p:cNvSpPr>
          <p:nvPr>
            <p:ph type="title"/>
          </p:nvPr>
        </p:nvSpPr>
        <p:spPr>
          <a:xfrm>
            <a:off x="457473" y="305223"/>
            <a:ext cx="8037170" cy="1006090"/>
          </a:xfrm>
        </p:spPr>
        <p:txBody>
          <a:bodyPr/>
          <a:lstStyle/>
          <a:p>
            <a:r>
              <a:rPr lang="en-IN" b="1" u="sng" dirty="0"/>
              <a:t>These are  books that the user ID 254 has already rated </a:t>
            </a:r>
          </a:p>
        </p:txBody>
      </p:sp>
      <p:pic>
        <p:nvPicPr>
          <p:cNvPr id="5" name="Picture 4">
            <a:extLst>
              <a:ext uri="{FF2B5EF4-FFF2-40B4-BE49-F238E27FC236}">
                <a16:creationId xmlns:a16="http://schemas.microsoft.com/office/drawing/2014/main" id="{E4B2FAF1-D677-7958-1FE6-996A5D340AE5}"/>
              </a:ext>
            </a:extLst>
          </p:cNvPr>
          <p:cNvPicPr>
            <a:picLocks noChangeAspect="1"/>
          </p:cNvPicPr>
          <p:nvPr/>
        </p:nvPicPr>
        <p:blipFill>
          <a:blip r:embed="rId2"/>
          <a:stretch>
            <a:fillRect/>
          </a:stretch>
        </p:blipFill>
        <p:spPr>
          <a:xfrm>
            <a:off x="585595" y="1647717"/>
            <a:ext cx="5655143" cy="2184471"/>
          </a:xfrm>
          <a:prstGeom prst="rect">
            <a:avLst/>
          </a:prstGeom>
        </p:spPr>
      </p:pic>
      <p:pic>
        <p:nvPicPr>
          <p:cNvPr id="6" name="Picture 5">
            <a:extLst>
              <a:ext uri="{FF2B5EF4-FFF2-40B4-BE49-F238E27FC236}">
                <a16:creationId xmlns:a16="http://schemas.microsoft.com/office/drawing/2014/main" id="{B89EB440-3128-A3AF-4F35-862A2EA23413}"/>
              </a:ext>
            </a:extLst>
          </p:cNvPr>
          <p:cNvPicPr>
            <a:picLocks noChangeAspect="1"/>
          </p:cNvPicPr>
          <p:nvPr/>
        </p:nvPicPr>
        <p:blipFill>
          <a:blip r:embed="rId3"/>
          <a:stretch>
            <a:fillRect/>
          </a:stretch>
        </p:blipFill>
        <p:spPr>
          <a:xfrm>
            <a:off x="6240738" y="3045929"/>
            <a:ext cx="2466975" cy="1847850"/>
          </a:xfrm>
          <a:prstGeom prst="rect">
            <a:avLst/>
          </a:prstGeom>
        </p:spPr>
      </p:pic>
    </p:spTree>
    <p:extLst>
      <p:ext uri="{BB962C8B-B14F-4D97-AF65-F5344CB8AC3E}">
        <p14:creationId xmlns:p14="http://schemas.microsoft.com/office/powerpoint/2010/main" val="1788300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2D28-BF06-1459-5BA8-3CCB20727573}"/>
              </a:ext>
            </a:extLst>
          </p:cNvPr>
          <p:cNvSpPr>
            <a:spLocks noGrp="1"/>
          </p:cNvSpPr>
          <p:nvPr>
            <p:ph type="title"/>
          </p:nvPr>
        </p:nvSpPr>
        <p:spPr>
          <a:xfrm>
            <a:off x="490604" y="191506"/>
            <a:ext cx="6857726" cy="572700"/>
          </a:xfrm>
        </p:spPr>
        <p:txBody>
          <a:bodyPr/>
          <a:lstStyle/>
          <a:p>
            <a:r>
              <a:rPr lang="en-IN" b="1" u="sng" dirty="0"/>
              <a:t>Recommending books for User ID: 254</a:t>
            </a:r>
          </a:p>
        </p:txBody>
      </p:sp>
      <p:sp>
        <p:nvSpPr>
          <p:cNvPr id="3" name="Text Placeholder 2">
            <a:extLst>
              <a:ext uri="{FF2B5EF4-FFF2-40B4-BE49-F238E27FC236}">
                <a16:creationId xmlns:a16="http://schemas.microsoft.com/office/drawing/2014/main" id="{4F2A6D72-D98D-B8D0-245B-15EFB1E921EC}"/>
              </a:ext>
            </a:extLst>
          </p:cNvPr>
          <p:cNvSpPr>
            <a:spLocks noGrp="1"/>
          </p:cNvSpPr>
          <p:nvPr>
            <p:ph type="body" idx="1"/>
          </p:nvPr>
        </p:nvSpPr>
        <p:spPr>
          <a:xfrm>
            <a:off x="540162" y="4070377"/>
            <a:ext cx="8464689" cy="998579"/>
          </a:xfrm>
        </p:spPr>
        <p:txBody>
          <a:bodyPr/>
          <a:lstStyle/>
          <a:p>
            <a:pPr marL="114300" indent="0">
              <a:buNone/>
            </a:pPr>
            <a:r>
              <a:rPr lang="en-IN" sz="1600" b="0" i="0" dirty="0">
                <a:solidFill>
                  <a:srgbClr val="0070C0"/>
                </a:solidFill>
                <a:effectLst/>
                <a:latin typeface="+mj-lt"/>
              </a:rPr>
              <a:t>S</a:t>
            </a:r>
            <a:r>
              <a:rPr lang="en-IN" sz="1600" b="0" i="0" dirty="0">
                <a:solidFill>
                  <a:schemeClr val="accent5">
                    <a:lumMod val="75000"/>
                  </a:schemeClr>
                </a:solidFill>
                <a:effectLst/>
                <a:latin typeface="+mj-lt"/>
              </a:rPr>
              <a:t>VD and NMF models comparison Singular Value Decomposition (SVD) and Non-negative Matrix Factorization (NMF) are matrix factorization techniques used for dimensionality reduction. Surprise package provides implementation of those algorithms.</a:t>
            </a:r>
            <a:endParaRPr lang="en-IN" sz="1600" dirty="0">
              <a:solidFill>
                <a:schemeClr val="accent5">
                  <a:lumMod val="75000"/>
                </a:schemeClr>
              </a:solidFill>
              <a:latin typeface="+mj-lt"/>
            </a:endParaRPr>
          </a:p>
        </p:txBody>
      </p:sp>
      <p:pic>
        <p:nvPicPr>
          <p:cNvPr id="4" name="Picture 3">
            <a:extLst>
              <a:ext uri="{FF2B5EF4-FFF2-40B4-BE49-F238E27FC236}">
                <a16:creationId xmlns:a16="http://schemas.microsoft.com/office/drawing/2014/main" id="{EEF9B885-C488-55E8-E1E4-995D8BF47A74}"/>
              </a:ext>
            </a:extLst>
          </p:cNvPr>
          <p:cNvPicPr>
            <a:picLocks noChangeAspect="1"/>
          </p:cNvPicPr>
          <p:nvPr/>
        </p:nvPicPr>
        <p:blipFill>
          <a:blip r:embed="rId2"/>
          <a:stretch>
            <a:fillRect/>
          </a:stretch>
        </p:blipFill>
        <p:spPr>
          <a:xfrm>
            <a:off x="879921" y="1038197"/>
            <a:ext cx="7223784" cy="2950527"/>
          </a:xfrm>
          <a:prstGeom prst="rect">
            <a:avLst/>
          </a:prstGeom>
        </p:spPr>
      </p:pic>
    </p:spTree>
    <p:extLst>
      <p:ext uri="{BB962C8B-B14F-4D97-AF65-F5344CB8AC3E}">
        <p14:creationId xmlns:p14="http://schemas.microsoft.com/office/powerpoint/2010/main" val="3066756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D45B-C626-CB56-3456-69C30B754614}"/>
              </a:ext>
            </a:extLst>
          </p:cNvPr>
          <p:cNvSpPr>
            <a:spLocks noGrp="1"/>
          </p:cNvSpPr>
          <p:nvPr>
            <p:ph type="title"/>
          </p:nvPr>
        </p:nvSpPr>
        <p:spPr>
          <a:xfrm>
            <a:off x="232187" y="160104"/>
            <a:ext cx="5976457" cy="572700"/>
          </a:xfrm>
        </p:spPr>
        <p:txBody>
          <a:bodyPr/>
          <a:lstStyle/>
          <a:p>
            <a:r>
              <a:rPr lang="en-IN" sz="3600" b="1" u="sng" dirty="0"/>
              <a:t>Model Evaluation</a:t>
            </a:r>
          </a:p>
        </p:txBody>
      </p:sp>
      <p:sp>
        <p:nvSpPr>
          <p:cNvPr id="3" name="Text Placeholder 2">
            <a:extLst>
              <a:ext uri="{FF2B5EF4-FFF2-40B4-BE49-F238E27FC236}">
                <a16:creationId xmlns:a16="http://schemas.microsoft.com/office/drawing/2014/main" id="{CA5D83C2-522A-A2B7-4989-D3493EC1E2D4}"/>
              </a:ext>
            </a:extLst>
          </p:cNvPr>
          <p:cNvSpPr>
            <a:spLocks noGrp="1"/>
          </p:cNvSpPr>
          <p:nvPr>
            <p:ph type="body" idx="1"/>
          </p:nvPr>
        </p:nvSpPr>
        <p:spPr>
          <a:xfrm>
            <a:off x="311700" y="887896"/>
            <a:ext cx="8520600" cy="3680979"/>
          </a:xfrm>
        </p:spPr>
        <p:txBody>
          <a:bodyPr/>
          <a:lstStyle/>
          <a:p>
            <a:pPr marL="114300" indent="0" algn="l">
              <a:buNone/>
            </a:pPr>
            <a:r>
              <a:rPr lang="en-IN" sz="1600" b="0" i="0" dirty="0">
                <a:solidFill>
                  <a:schemeClr val="accent5">
                    <a:lumMod val="75000"/>
                  </a:schemeClr>
                </a:solidFill>
                <a:effectLst/>
                <a:latin typeface="Roboto" panose="02000000000000000000" pitchFamily="2" charset="0"/>
              </a:rPr>
              <a:t>In Recommender Systems, there are a set metrics commonly used for evaluation. We choose to work with Top-N accuracy metrics, which evaluates the accuracy of the top recommendations provided to a user, comparing to the items the user has actually interacted in test set. This evaluation method works as follows:</a:t>
            </a:r>
          </a:p>
          <a:p>
            <a:pPr algn="l">
              <a:buClr>
                <a:schemeClr val="accent5">
                  <a:lumMod val="75000"/>
                </a:schemeClr>
              </a:buClr>
              <a:buFont typeface="Wingdings" panose="05000000000000000000" pitchFamily="2" charset="2"/>
              <a:buChar char="Ø"/>
            </a:pPr>
            <a:r>
              <a:rPr lang="en-IN" sz="1600" b="0" i="0" dirty="0">
                <a:solidFill>
                  <a:schemeClr val="accent5">
                    <a:lumMod val="75000"/>
                  </a:schemeClr>
                </a:solidFill>
                <a:effectLst/>
                <a:latin typeface="Roboto" panose="02000000000000000000" pitchFamily="2" charset="0"/>
              </a:rPr>
              <a:t>For each user</a:t>
            </a:r>
          </a:p>
          <a:p>
            <a:pPr algn="l">
              <a:buClr>
                <a:schemeClr val="accent5">
                  <a:lumMod val="75000"/>
                </a:schemeClr>
              </a:buClr>
              <a:buFont typeface="Wingdings" panose="05000000000000000000" pitchFamily="2" charset="2"/>
              <a:buChar char="Ø"/>
            </a:pPr>
            <a:r>
              <a:rPr lang="en-IN" sz="1600" b="0" i="0" dirty="0">
                <a:solidFill>
                  <a:schemeClr val="accent5">
                    <a:lumMod val="75000"/>
                  </a:schemeClr>
                </a:solidFill>
                <a:effectLst/>
                <a:latin typeface="Roboto" panose="02000000000000000000" pitchFamily="2" charset="0"/>
              </a:rPr>
              <a:t>For each item the user has interacted in test set</a:t>
            </a:r>
          </a:p>
          <a:p>
            <a:pPr algn="l">
              <a:buClr>
                <a:schemeClr val="accent5">
                  <a:lumMod val="75000"/>
                </a:schemeClr>
              </a:buClr>
              <a:buFont typeface="Wingdings" panose="05000000000000000000" pitchFamily="2" charset="2"/>
              <a:buChar char="Ø"/>
            </a:pPr>
            <a:r>
              <a:rPr lang="en-IN" sz="1600" b="0" i="0" dirty="0">
                <a:solidFill>
                  <a:schemeClr val="accent5">
                    <a:lumMod val="75000"/>
                  </a:schemeClr>
                </a:solidFill>
                <a:effectLst/>
                <a:latin typeface="Roboto" panose="02000000000000000000" pitchFamily="2" charset="0"/>
              </a:rPr>
              <a:t>Sample 100 other items the user has never interacted.</a:t>
            </a:r>
          </a:p>
          <a:p>
            <a:pPr algn="l">
              <a:buClr>
                <a:schemeClr val="accent5">
                  <a:lumMod val="75000"/>
                </a:schemeClr>
              </a:buClr>
              <a:buFont typeface="Wingdings" panose="05000000000000000000" pitchFamily="2" charset="2"/>
              <a:buChar char="Ø"/>
            </a:pPr>
            <a:r>
              <a:rPr lang="en-IN" sz="1600" b="0" i="0" dirty="0">
                <a:solidFill>
                  <a:schemeClr val="accent5">
                    <a:lumMod val="75000"/>
                  </a:schemeClr>
                </a:solidFill>
                <a:effectLst/>
                <a:latin typeface="Roboto" panose="02000000000000000000" pitchFamily="2" charset="0"/>
              </a:rPr>
              <a:t>Ask the recommender model to produce a ranked list of recommended items, from a set composed of one interacted item and the 100 non-interacted items</a:t>
            </a:r>
          </a:p>
          <a:p>
            <a:pPr algn="l">
              <a:buClr>
                <a:schemeClr val="accent5">
                  <a:lumMod val="75000"/>
                </a:schemeClr>
              </a:buClr>
              <a:buFont typeface="Wingdings" panose="05000000000000000000" pitchFamily="2" charset="2"/>
              <a:buChar char="Ø"/>
            </a:pPr>
            <a:r>
              <a:rPr lang="en-IN" sz="1600" b="0" i="0" dirty="0">
                <a:solidFill>
                  <a:schemeClr val="accent5">
                    <a:lumMod val="75000"/>
                  </a:schemeClr>
                </a:solidFill>
                <a:effectLst/>
                <a:latin typeface="Roboto" panose="02000000000000000000" pitchFamily="2" charset="0"/>
              </a:rPr>
              <a:t>Compute the Top-N accuracy metrics for this user and interacted item from the recommendations ranked list</a:t>
            </a:r>
          </a:p>
          <a:p>
            <a:pPr algn="l">
              <a:buClr>
                <a:schemeClr val="accent5">
                  <a:lumMod val="75000"/>
                </a:schemeClr>
              </a:buClr>
              <a:buFont typeface="Wingdings" panose="05000000000000000000" pitchFamily="2" charset="2"/>
              <a:buChar char="Ø"/>
            </a:pPr>
            <a:r>
              <a:rPr lang="en-IN" sz="1600" b="0" i="0" dirty="0">
                <a:solidFill>
                  <a:schemeClr val="accent5">
                    <a:lumMod val="75000"/>
                  </a:schemeClr>
                </a:solidFill>
                <a:effectLst/>
                <a:latin typeface="Roboto" panose="02000000000000000000" pitchFamily="2" charset="0"/>
              </a:rPr>
              <a:t>Aggregate the global Top-N accuracy metrics</a:t>
            </a:r>
          </a:p>
          <a:p>
            <a:endParaRPr lang="en-IN" dirty="0"/>
          </a:p>
        </p:txBody>
      </p:sp>
    </p:spTree>
    <p:extLst>
      <p:ext uri="{BB962C8B-B14F-4D97-AF65-F5344CB8AC3E}">
        <p14:creationId xmlns:p14="http://schemas.microsoft.com/office/powerpoint/2010/main" val="1539871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607B-0CDC-7619-C48D-11CF8CF3CA37}"/>
              </a:ext>
            </a:extLst>
          </p:cNvPr>
          <p:cNvSpPr>
            <a:spLocks noGrp="1"/>
          </p:cNvSpPr>
          <p:nvPr>
            <p:ph type="title"/>
          </p:nvPr>
        </p:nvSpPr>
        <p:spPr>
          <a:xfrm>
            <a:off x="185804" y="87216"/>
            <a:ext cx="8249205" cy="572700"/>
          </a:xfrm>
        </p:spPr>
        <p:txBody>
          <a:bodyPr/>
          <a:lstStyle/>
          <a:p>
            <a:r>
              <a:rPr lang="en-IN" b="1" u="sng" dirty="0"/>
              <a:t>Evaluating Collaborative Filtering (SVD Matrix Factorization) model</a:t>
            </a:r>
            <a:br>
              <a:rPr lang="en-IN" dirty="0"/>
            </a:br>
            <a:endParaRPr lang="en-IN" dirty="0">
              <a:solidFill>
                <a:srgbClr val="0070C0"/>
              </a:solidFill>
            </a:endParaRPr>
          </a:p>
        </p:txBody>
      </p:sp>
      <p:sp>
        <p:nvSpPr>
          <p:cNvPr id="3" name="Text Placeholder 2">
            <a:extLst>
              <a:ext uri="{FF2B5EF4-FFF2-40B4-BE49-F238E27FC236}">
                <a16:creationId xmlns:a16="http://schemas.microsoft.com/office/drawing/2014/main" id="{448DFB16-DCC0-444A-9884-95AAA0F71E93}"/>
              </a:ext>
            </a:extLst>
          </p:cNvPr>
          <p:cNvSpPr>
            <a:spLocks noGrp="1"/>
          </p:cNvSpPr>
          <p:nvPr>
            <p:ph type="body" idx="1"/>
          </p:nvPr>
        </p:nvSpPr>
        <p:spPr>
          <a:xfrm rot="10800000" flipV="1">
            <a:off x="970858" y="1136562"/>
            <a:ext cx="7016752" cy="572699"/>
          </a:xfrm>
        </p:spPr>
        <p:txBody>
          <a:bodyPr/>
          <a:lstStyle/>
          <a:p>
            <a:pPr algn="ctr"/>
            <a:r>
              <a:rPr lang="en-IN" sz="2800" dirty="0">
                <a:solidFill>
                  <a:srgbClr val="0070C0"/>
                </a:solidFill>
              </a:rPr>
              <a:t>Global metrics</a:t>
            </a:r>
            <a:endParaRPr lang="en-IN" sz="2800" dirty="0"/>
          </a:p>
        </p:txBody>
      </p:sp>
      <p:pic>
        <p:nvPicPr>
          <p:cNvPr id="5" name="Picture 4">
            <a:extLst>
              <a:ext uri="{FF2B5EF4-FFF2-40B4-BE49-F238E27FC236}">
                <a16:creationId xmlns:a16="http://schemas.microsoft.com/office/drawing/2014/main" id="{32B34CA2-DC38-F5C8-BF33-D3E894C78102}"/>
              </a:ext>
            </a:extLst>
          </p:cNvPr>
          <p:cNvPicPr>
            <a:picLocks noChangeAspect="1"/>
          </p:cNvPicPr>
          <p:nvPr/>
        </p:nvPicPr>
        <p:blipFill>
          <a:blip r:embed="rId2"/>
          <a:stretch>
            <a:fillRect/>
          </a:stretch>
        </p:blipFill>
        <p:spPr>
          <a:xfrm>
            <a:off x="1218909" y="1939240"/>
            <a:ext cx="6706181" cy="2486986"/>
          </a:xfrm>
          <a:prstGeom prst="rect">
            <a:avLst/>
          </a:prstGeom>
        </p:spPr>
      </p:pic>
    </p:spTree>
    <p:extLst>
      <p:ext uri="{BB962C8B-B14F-4D97-AF65-F5344CB8AC3E}">
        <p14:creationId xmlns:p14="http://schemas.microsoft.com/office/powerpoint/2010/main" val="4098185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9F45-1A74-D958-E970-16A9AFB0E9CF}"/>
              </a:ext>
            </a:extLst>
          </p:cNvPr>
          <p:cNvSpPr>
            <a:spLocks noGrp="1"/>
          </p:cNvSpPr>
          <p:nvPr>
            <p:ph type="title"/>
          </p:nvPr>
        </p:nvSpPr>
        <p:spPr>
          <a:xfrm>
            <a:off x="1696415" y="73964"/>
            <a:ext cx="5399987" cy="572700"/>
          </a:xfrm>
        </p:spPr>
        <p:txBody>
          <a:bodyPr/>
          <a:lstStyle/>
          <a:p>
            <a:pPr algn="ctr"/>
            <a:r>
              <a:rPr lang="en-IN" sz="3600" b="1" u="sng" dirty="0"/>
              <a:t>CONCLUSION</a:t>
            </a:r>
          </a:p>
        </p:txBody>
      </p:sp>
      <p:sp>
        <p:nvSpPr>
          <p:cNvPr id="3" name="Text Placeholder 2">
            <a:extLst>
              <a:ext uri="{FF2B5EF4-FFF2-40B4-BE49-F238E27FC236}">
                <a16:creationId xmlns:a16="http://schemas.microsoft.com/office/drawing/2014/main" id="{A04BC454-A556-3682-B702-ED4EBA0EF2E0}"/>
              </a:ext>
            </a:extLst>
          </p:cNvPr>
          <p:cNvSpPr>
            <a:spLocks noGrp="1"/>
          </p:cNvSpPr>
          <p:nvPr>
            <p:ph type="body" idx="1"/>
          </p:nvPr>
        </p:nvSpPr>
        <p:spPr>
          <a:xfrm>
            <a:off x="231912" y="646664"/>
            <a:ext cx="8474766" cy="4279950"/>
          </a:xfrm>
        </p:spPr>
        <p:txBody>
          <a:bodyPr/>
          <a:lstStyle/>
          <a:p>
            <a:pPr algn="l">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mj-lt"/>
              </a:rPr>
              <a:t>In EDA, the Top-10 most rated books were essentially novels. </a:t>
            </a:r>
          </a:p>
          <a:p>
            <a:pPr algn="l">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mj-lt"/>
              </a:rPr>
              <a:t>Books like The Lovely Bone and The Secret Life of Bees were very well perceived. </a:t>
            </a:r>
          </a:p>
          <a:p>
            <a:pPr algn="l">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mj-lt"/>
              </a:rPr>
              <a:t>Majority of the readers were of the age bracket 20-35 and most of them came from North American and European countries namely USA, Canada, UK, Germany and Spain.</a:t>
            </a:r>
          </a:p>
          <a:p>
            <a:pPr algn="l">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mj-lt"/>
              </a:rPr>
              <a:t>If we look at the ratings distribution, most of the books have high ratings with maximum books being rated 8. </a:t>
            </a:r>
          </a:p>
          <a:p>
            <a:pPr algn="l">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mj-lt"/>
              </a:rPr>
              <a:t>Ratings below 5 are few in number. </a:t>
            </a:r>
          </a:p>
          <a:p>
            <a:pPr algn="l">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mj-lt"/>
              </a:rPr>
              <a:t>Author with the most books was Agatha Christie, William Shakespeare and Stephen King.</a:t>
            </a:r>
          </a:p>
          <a:p>
            <a:pPr>
              <a:buClr>
                <a:schemeClr val="accent5">
                  <a:lumMod val="75000"/>
                </a:schemeClr>
              </a:buClr>
              <a:buFont typeface="Wingdings" panose="05000000000000000000" pitchFamily="2" charset="2"/>
              <a:buChar char="v"/>
            </a:pPr>
            <a:r>
              <a:rPr lang="en-IN" b="0" i="0" dirty="0">
                <a:solidFill>
                  <a:schemeClr val="accent5">
                    <a:lumMod val="75000"/>
                  </a:schemeClr>
                </a:solidFill>
                <a:effectLst/>
                <a:latin typeface="+mj-lt"/>
              </a:rPr>
              <a:t>We evaluated the performance of Singular Value Decomposition based recommender and obtained a Global Recall@5 of 30 % and Recall@10 of 41%</a:t>
            </a:r>
            <a:endParaRPr lang="en-IN" dirty="0">
              <a:solidFill>
                <a:schemeClr val="accent5">
                  <a:lumMod val="75000"/>
                </a:schemeClr>
              </a:solidFill>
              <a:latin typeface="+mj-lt"/>
            </a:endParaRPr>
          </a:p>
          <a:p>
            <a:pPr algn="l">
              <a:buClr>
                <a:schemeClr val="accent5">
                  <a:lumMod val="75000"/>
                </a:schemeClr>
              </a:buClr>
              <a:buFont typeface="Wingdings" panose="05000000000000000000" pitchFamily="2" charset="2"/>
              <a:buChar char="v"/>
            </a:pPr>
            <a:endParaRPr lang="en-IN" b="0" i="0" dirty="0">
              <a:solidFill>
                <a:schemeClr val="accent5">
                  <a:lumMod val="75000"/>
                </a:schemeClr>
              </a:solidFill>
              <a:effectLst/>
              <a:latin typeface="+mj-lt"/>
            </a:endParaRPr>
          </a:p>
          <a:p>
            <a:endParaRPr lang="en-IN" dirty="0"/>
          </a:p>
        </p:txBody>
      </p:sp>
    </p:spTree>
    <p:extLst>
      <p:ext uri="{BB962C8B-B14F-4D97-AF65-F5344CB8AC3E}">
        <p14:creationId xmlns:p14="http://schemas.microsoft.com/office/powerpoint/2010/main" val="3988953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C1EDF7-353E-B956-13D2-9F75FF839AEA}"/>
              </a:ext>
            </a:extLst>
          </p:cNvPr>
          <p:cNvSpPr/>
          <p:nvPr/>
        </p:nvSpPr>
        <p:spPr>
          <a:xfrm>
            <a:off x="1036842" y="1736401"/>
            <a:ext cx="6898043" cy="1569660"/>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Tree>
    <p:extLst>
      <p:ext uri="{BB962C8B-B14F-4D97-AF65-F5344CB8AC3E}">
        <p14:creationId xmlns:p14="http://schemas.microsoft.com/office/powerpoint/2010/main" val="311552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44B3-F39D-1C38-4B42-486EE6A3C8EA}"/>
              </a:ext>
            </a:extLst>
          </p:cNvPr>
          <p:cNvSpPr>
            <a:spLocks noGrp="1"/>
          </p:cNvSpPr>
          <p:nvPr>
            <p:ph type="title"/>
          </p:nvPr>
        </p:nvSpPr>
        <p:spPr>
          <a:xfrm>
            <a:off x="252065" y="238539"/>
            <a:ext cx="8520600" cy="622436"/>
          </a:xfrm>
        </p:spPr>
        <p:txBody>
          <a:bodyPr/>
          <a:lstStyle/>
          <a:p>
            <a:pPr algn="ctr"/>
            <a:r>
              <a:rPr lang="en-US" sz="3200" b="1" u="sng" dirty="0">
                <a:solidFill>
                  <a:srgbClr val="C00000"/>
                </a:solidFill>
              </a:rPr>
              <a:t>PROBLEM STATMENT</a:t>
            </a:r>
            <a:br>
              <a:rPr lang="en-IN" sz="3200" b="1" dirty="0">
                <a:solidFill>
                  <a:srgbClr val="C00000"/>
                </a:solidFill>
              </a:rPr>
            </a:br>
            <a:endParaRPr lang="en-IN" sz="3200" b="1" u="sng" dirty="0"/>
          </a:p>
        </p:txBody>
      </p:sp>
      <p:sp>
        <p:nvSpPr>
          <p:cNvPr id="3" name="Text Placeholder 2">
            <a:extLst>
              <a:ext uri="{FF2B5EF4-FFF2-40B4-BE49-F238E27FC236}">
                <a16:creationId xmlns:a16="http://schemas.microsoft.com/office/drawing/2014/main" id="{8BE57983-7430-5CAB-A1F3-E62D9AA76B7A}"/>
              </a:ext>
            </a:extLst>
          </p:cNvPr>
          <p:cNvSpPr>
            <a:spLocks noGrp="1"/>
          </p:cNvSpPr>
          <p:nvPr>
            <p:ph type="body" idx="1"/>
          </p:nvPr>
        </p:nvSpPr>
        <p:spPr>
          <a:xfrm>
            <a:off x="0" y="1136969"/>
            <a:ext cx="8176592" cy="2763543"/>
          </a:xfrm>
        </p:spPr>
        <p:txBody>
          <a:bodyPr/>
          <a:lstStyle/>
          <a:p>
            <a:pPr marL="114300" indent="0">
              <a:buNone/>
            </a:pPr>
            <a:r>
              <a:rPr lang="en-IN" sz="1400" b="0" i="0" dirty="0">
                <a:solidFill>
                  <a:schemeClr val="accent5">
                    <a:lumMod val="50000"/>
                  </a:schemeClr>
                </a:solidFill>
                <a:effectLst/>
                <a:latin typeface="+mn-lt"/>
              </a:rPr>
              <a:t>A book recommendation system is a type of recommendation system where we have to recommend similar books to the reader based on his interest. The books recommendation system is used by online websites which provide </a:t>
            </a:r>
            <a:r>
              <a:rPr lang="en-IN" sz="1400" b="0" i="0" dirty="0" err="1">
                <a:solidFill>
                  <a:schemeClr val="accent5">
                    <a:lumMod val="50000"/>
                  </a:schemeClr>
                </a:solidFill>
                <a:effectLst/>
                <a:latin typeface="+mn-lt"/>
              </a:rPr>
              <a:t>ebooks</a:t>
            </a:r>
            <a:r>
              <a:rPr lang="en-IN" sz="1400" b="0" i="0" dirty="0">
                <a:solidFill>
                  <a:schemeClr val="accent5">
                    <a:lumMod val="50000"/>
                  </a:schemeClr>
                </a:solidFill>
                <a:effectLst/>
                <a:latin typeface="+mn-lt"/>
              </a:rPr>
              <a:t> like google play books, open library, good Read’s, etc.</a:t>
            </a:r>
          </a:p>
          <a:p>
            <a:pPr marL="114300" indent="0">
              <a:buNone/>
            </a:pPr>
            <a:endParaRPr lang="en-IN" sz="1400" dirty="0">
              <a:solidFill>
                <a:schemeClr val="accent5">
                  <a:lumMod val="50000"/>
                </a:schemeClr>
              </a:solidFill>
              <a:latin typeface="+mn-lt"/>
            </a:endParaRPr>
          </a:p>
          <a:p>
            <a:pPr marL="114300" indent="0">
              <a:buNone/>
            </a:pPr>
            <a:r>
              <a:rPr lang="en-IN" sz="1400" b="0" dirty="0">
                <a:solidFill>
                  <a:schemeClr val="accent5">
                    <a:lumMod val="50000"/>
                  </a:schemeClr>
                </a:solidFill>
                <a:effectLst/>
                <a:latin typeface="+mn-lt"/>
              </a:rPr>
              <a:t>In a very general way, recommender systems are algorithms aimed at suggesting relevant items to users (items being movies to watch, text to read, products to buy, or anything else depending on industries).</a:t>
            </a:r>
          </a:p>
          <a:p>
            <a:pPr marL="114300" indent="0">
              <a:buNone/>
            </a:pPr>
            <a:endParaRPr lang="en-IN" sz="1400" b="0" dirty="0">
              <a:solidFill>
                <a:schemeClr val="accent5">
                  <a:lumMod val="50000"/>
                </a:schemeClr>
              </a:solidFill>
              <a:effectLst/>
              <a:latin typeface="+mn-lt"/>
            </a:endParaRPr>
          </a:p>
          <a:p>
            <a:pPr marL="114300" indent="0">
              <a:buNone/>
            </a:pPr>
            <a:r>
              <a:rPr lang="en-IN" sz="1400" b="0" dirty="0">
                <a:solidFill>
                  <a:schemeClr val="accent5">
                    <a:lumMod val="50000"/>
                  </a:schemeClr>
                </a:solidFill>
                <a:effectLst/>
                <a:latin typeface="+mn-lt"/>
              </a:rPr>
              <a:t>Recommendation systems are used in hundreds of different services everywhere from online shopping to music to movies. Recommender systems are really critical in some industries as they can generate a huge amount of income when they are efficient or also be a way to stand out significantly from competitors.</a:t>
            </a:r>
          </a:p>
          <a:p>
            <a:pPr marL="114300" indent="0">
              <a:buNone/>
            </a:pPr>
            <a:endParaRPr lang="en-IN" sz="1400" dirty="0">
              <a:solidFill>
                <a:schemeClr val="accent5">
                  <a:lumMod val="50000"/>
                </a:schemeClr>
              </a:solidFill>
              <a:latin typeface="+mn-lt"/>
            </a:endParaRPr>
          </a:p>
          <a:p>
            <a:pPr marL="114300" indent="0">
              <a:buNone/>
            </a:pPr>
            <a:r>
              <a:rPr lang="en-IN" sz="1400" b="0" dirty="0">
                <a:solidFill>
                  <a:schemeClr val="accent5">
                    <a:lumMod val="50000"/>
                  </a:schemeClr>
                </a:solidFill>
                <a:effectLst/>
                <a:latin typeface="+mn-lt"/>
              </a:rPr>
              <a:t>The main objective of our project is to create book recommendation systems for users on various approaches .</a:t>
            </a:r>
          </a:p>
          <a:p>
            <a:endParaRPr lang="en-IN" dirty="0">
              <a:solidFill>
                <a:schemeClr val="accent5">
                  <a:lumMod val="50000"/>
                </a:schemeClr>
              </a:solidFill>
            </a:endParaRPr>
          </a:p>
        </p:txBody>
      </p:sp>
      <p:pic>
        <p:nvPicPr>
          <p:cNvPr id="7" name="Picture 6">
            <a:extLst>
              <a:ext uri="{FF2B5EF4-FFF2-40B4-BE49-F238E27FC236}">
                <a16:creationId xmlns:a16="http://schemas.microsoft.com/office/drawing/2014/main" id="{EC9AD905-CD70-EAD9-4394-E3914ADEC5DC}"/>
              </a:ext>
            </a:extLst>
          </p:cNvPr>
          <p:cNvPicPr>
            <a:picLocks noChangeAspect="1"/>
          </p:cNvPicPr>
          <p:nvPr/>
        </p:nvPicPr>
        <p:blipFill rotWithShape="1">
          <a:blip r:embed="rId2"/>
          <a:srcRect b="7459"/>
          <a:stretch/>
        </p:blipFill>
        <p:spPr>
          <a:xfrm>
            <a:off x="6877877" y="60825"/>
            <a:ext cx="1291880" cy="1172818"/>
          </a:xfrm>
          <a:prstGeom prst="rect">
            <a:avLst/>
          </a:prstGeom>
        </p:spPr>
      </p:pic>
    </p:spTree>
    <p:extLst>
      <p:ext uri="{BB962C8B-B14F-4D97-AF65-F5344CB8AC3E}">
        <p14:creationId xmlns:p14="http://schemas.microsoft.com/office/powerpoint/2010/main" val="376322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4E05-3E11-1476-CCFC-E21711B58A36}"/>
              </a:ext>
            </a:extLst>
          </p:cNvPr>
          <p:cNvSpPr>
            <a:spLocks noGrp="1"/>
          </p:cNvSpPr>
          <p:nvPr>
            <p:ph type="title"/>
          </p:nvPr>
        </p:nvSpPr>
        <p:spPr>
          <a:xfrm>
            <a:off x="377687" y="118602"/>
            <a:ext cx="7811883" cy="709659"/>
          </a:xfrm>
        </p:spPr>
        <p:txBody>
          <a:bodyPr/>
          <a:lstStyle/>
          <a:p>
            <a:pPr algn="ctr"/>
            <a:r>
              <a:rPr lang="en-IN" sz="2800" b="1" i="0" u="sng" dirty="0">
                <a:solidFill>
                  <a:srgbClr val="C00000"/>
                </a:solidFill>
                <a:effectLst/>
                <a:latin typeface="+mn-lt"/>
              </a:rPr>
              <a:t>DATA UNDERSTANDING &amp; DESCRIPTION</a:t>
            </a:r>
            <a:br>
              <a:rPr lang="en-IN" sz="2800" b="1" i="0" u="sng" dirty="0">
                <a:solidFill>
                  <a:srgbClr val="C00000"/>
                </a:solidFill>
                <a:effectLst/>
                <a:latin typeface="+mn-lt"/>
              </a:rPr>
            </a:br>
            <a:br>
              <a:rPr lang="en-IN" sz="2800" b="0" i="0" dirty="0">
                <a:solidFill>
                  <a:schemeClr val="accent5">
                    <a:lumMod val="50000"/>
                  </a:schemeClr>
                </a:solidFill>
                <a:effectLst/>
                <a:latin typeface="Lato" panose="020F0502020204030203" pitchFamily="34" charset="0"/>
              </a:rPr>
            </a:br>
            <a:br>
              <a:rPr lang="en-IN" sz="2800" b="0" i="0" dirty="0">
                <a:solidFill>
                  <a:schemeClr val="accent5">
                    <a:lumMod val="50000"/>
                  </a:schemeClr>
                </a:solidFill>
                <a:effectLst/>
                <a:latin typeface="Lato" panose="020F0502020204030203" pitchFamily="34" charset="0"/>
              </a:rPr>
            </a:br>
            <a:endParaRPr lang="en-IN" dirty="0"/>
          </a:p>
        </p:txBody>
      </p:sp>
      <p:graphicFrame>
        <p:nvGraphicFramePr>
          <p:cNvPr id="4" name="Diagram 3">
            <a:extLst>
              <a:ext uri="{FF2B5EF4-FFF2-40B4-BE49-F238E27FC236}">
                <a16:creationId xmlns:a16="http://schemas.microsoft.com/office/drawing/2014/main" id="{A082CFD7-D6FC-79E1-66CF-ACA543E5BAAF}"/>
              </a:ext>
            </a:extLst>
          </p:cNvPr>
          <p:cNvGraphicFramePr/>
          <p:nvPr>
            <p:extLst>
              <p:ext uri="{D42A27DB-BD31-4B8C-83A1-F6EECF244321}">
                <p14:modId xmlns:p14="http://schemas.microsoft.com/office/powerpoint/2010/main" val="225726515"/>
              </p:ext>
            </p:extLst>
          </p:nvPr>
        </p:nvGraphicFramePr>
        <p:xfrm>
          <a:off x="377687" y="1378226"/>
          <a:ext cx="8381999" cy="3385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4B272602-B643-9DFF-9D80-D83C62647507}"/>
              </a:ext>
            </a:extLst>
          </p:cNvPr>
          <p:cNvSpPr txBox="1"/>
          <p:nvPr/>
        </p:nvSpPr>
        <p:spPr>
          <a:xfrm>
            <a:off x="728868" y="828261"/>
            <a:ext cx="7878417" cy="307777"/>
          </a:xfrm>
          <a:prstGeom prst="rect">
            <a:avLst/>
          </a:prstGeom>
          <a:noFill/>
        </p:spPr>
        <p:txBody>
          <a:bodyPr wrap="square">
            <a:spAutoFit/>
          </a:bodyPr>
          <a:lstStyle/>
          <a:p>
            <a:r>
              <a:rPr lang="en-IN" sz="1400" dirty="0">
                <a:solidFill>
                  <a:schemeClr val="accent5">
                    <a:lumMod val="50000"/>
                  </a:schemeClr>
                </a:solidFill>
                <a:latin typeface="Lato" panose="020F0502020204030203" pitchFamily="34" charset="0"/>
              </a:rPr>
              <a:t>W</a:t>
            </a:r>
            <a:r>
              <a:rPr lang="en-IN" sz="1400" b="0" i="0" dirty="0">
                <a:solidFill>
                  <a:schemeClr val="accent5">
                    <a:lumMod val="50000"/>
                  </a:schemeClr>
                </a:solidFill>
                <a:effectLst/>
                <a:latin typeface="Lato" panose="020F0502020204030203" pitchFamily="34" charset="0"/>
              </a:rPr>
              <a:t>e have 3 files in our dataset which is extracted from some books selling websites.</a:t>
            </a:r>
            <a:endParaRPr lang="en-IN" dirty="0"/>
          </a:p>
        </p:txBody>
      </p:sp>
    </p:spTree>
    <p:extLst>
      <p:ext uri="{BB962C8B-B14F-4D97-AF65-F5344CB8AC3E}">
        <p14:creationId xmlns:p14="http://schemas.microsoft.com/office/powerpoint/2010/main" val="15902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00CD-2A33-E33C-01DC-0F71D5F95010}"/>
              </a:ext>
            </a:extLst>
          </p:cNvPr>
          <p:cNvSpPr>
            <a:spLocks noGrp="1"/>
          </p:cNvSpPr>
          <p:nvPr>
            <p:ph type="title"/>
          </p:nvPr>
        </p:nvSpPr>
        <p:spPr>
          <a:xfrm>
            <a:off x="2665516" y="133599"/>
            <a:ext cx="2960032" cy="572700"/>
          </a:xfrm>
        </p:spPr>
        <p:txBody>
          <a:bodyPr/>
          <a:lstStyle/>
          <a:p>
            <a:pPr algn="ctr"/>
            <a:r>
              <a:rPr lang="en-US" b="1" u="sng" dirty="0"/>
              <a:t>DATA INFORMATION</a:t>
            </a:r>
            <a:endParaRPr lang="en-IN" b="1" u="sng" dirty="0"/>
          </a:p>
        </p:txBody>
      </p:sp>
      <p:pic>
        <p:nvPicPr>
          <p:cNvPr id="5" name="Picture 4">
            <a:extLst>
              <a:ext uri="{FF2B5EF4-FFF2-40B4-BE49-F238E27FC236}">
                <a16:creationId xmlns:a16="http://schemas.microsoft.com/office/drawing/2014/main" id="{98313F45-CB25-F18E-A4D0-2961A02FB59F}"/>
              </a:ext>
            </a:extLst>
          </p:cNvPr>
          <p:cNvPicPr>
            <a:picLocks noChangeAspect="1"/>
          </p:cNvPicPr>
          <p:nvPr/>
        </p:nvPicPr>
        <p:blipFill>
          <a:blip r:embed="rId2"/>
          <a:stretch>
            <a:fillRect/>
          </a:stretch>
        </p:blipFill>
        <p:spPr>
          <a:xfrm>
            <a:off x="123218" y="1535015"/>
            <a:ext cx="3050678" cy="207346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a:extLst>
              <a:ext uri="{FF2B5EF4-FFF2-40B4-BE49-F238E27FC236}">
                <a16:creationId xmlns:a16="http://schemas.microsoft.com/office/drawing/2014/main" id="{CE7911FE-BE95-71BC-A5C0-8464D386C8EC}"/>
              </a:ext>
            </a:extLst>
          </p:cNvPr>
          <p:cNvPicPr>
            <a:picLocks noChangeAspect="1"/>
          </p:cNvPicPr>
          <p:nvPr/>
        </p:nvPicPr>
        <p:blipFill>
          <a:blip r:embed="rId3"/>
          <a:stretch>
            <a:fillRect/>
          </a:stretch>
        </p:blipFill>
        <p:spPr>
          <a:xfrm>
            <a:off x="5850837" y="1445424"/>
            <a:ext cx="2805512" cy="216306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1" name="Picture 10">
            <a:extLst>
              <a:ext uri="{FF2B5EF4-FFF2-40B4-BE49-F238E27FC236}">
                <a16:creationId xmlns:a16="http://schemas.microsoft.com/office/drawing/2014/main" id="{1979753D-A5E9-1D2A-685A-1335CB190F54}"/>
              </a:ext>
            </a:extLst>
          </p:cNvPr>
          <p:cNvPicPr>
            <a:picLocks noChangeAspect="1"/>
          </p:cNvPicPr>
          <p:nvPr/>
        </p:nvPicPr>
        <p:blipFill>
          <a:blip r:embed="rId4"/>
          <a:stretch>
            <a:fillRect/>
          </a:stretch>
        </p:blipFill>
        <p:spPr>
          <a:xfrm>
            <a:off x="3173895" y="1445424"/>
            <a:ext cx="2436571" cy="216306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2" name="TextBox 11">
            <a:extLst>
              <a:ext uri="{FF2B5EF4-FFF2-40B4-BE49-F238E27FC236}">
                <a16:creationId xmlns:a16="http://schemas.microsoft.com/office/drawing/2014/main" id="{F4FC6F30-A9B8-68E4-CBCE-0DD46B5644A8}"/>
              </a:ext>
            </a:extLst>
          </p:cNvPr>
          <p:cNvSpPr txBox="1"/>
          <p:nvPr/>
        </p:nvSpPr>
        <p:spPr>
          <a:xfrm>
            <a:off x="1484244" y="4094921"/>
            <a:ext cx="6301408" cy="523220"/>
          </a:xfrm>
          <a:prstGeom prst="rect">
            <a:avLst/>
          </a:prstGeom>
          <a:noFill/>
        </p:spPr>
        <p:txBody>
          <a:bodyPr wrap="square" rtlCol="0">
            <a:spAutoFit/>
          </a:bodyPr>
          <a:lstStyle/>
          <a:p>
            <a:pPr algn="ctr"/>
            <a:r>
              <a:rPr lang="en-US" b="1" dirty="0">
                <a:solidFill>
                  <a:schemeClr val="accent5">
                    <a:lumMod val="75000"/>
                  </a:schemeClr>
                </a:solidFill>
              </a:rPr>
              <a:t>As you can see , rating </a:t>
            </a:r>
            <a:r>
              <a:rPr lang="en-US" b="1" dirty="0" err="1">
                <a:solidFill>
                  <a:schemeClr val="accent5">
                    <a:lumMod val="75000"/>
                  </a:schemeClr>
                </a:solidFill>
              </a:rPr>
              <a:t>df</a:t>
            </a:r>
            <a:r>
              <a:rPr lang="en-US" b="1" dirty="0">
                <a:solidFill>
                  <a:schemeClr val="accent5">
                    <a:lumMod val="75000"/>
                  </a:schemeClr>
                </a:solidFill>
              </a:rPr>
              <a:t> has no null objects while books and users </a:t>
            </a:r>
            <a:r>
              <a:rPr lang="en-US" b="1" dirty="0" err="1">
                <a:solidFill>
                  <a:schemeClr val="accent5">
                    <a:lumMod val="75000"/>
                  </a:schemeClr>
                </a:solidFill>
              </a:rPr>
              <a:t>df</a:t>
            </a:r>
            <a:r>
              <a:rPr lang="en-US" b="1" dirty="0">
                <a:solidFill>
                  <a:schemeClr val="accent5">
                    <a:lumMod val="75000"/>
                  </a:schemeClr>
                </a:solidFill>
              </a:rPr>
              <a:t> has null objects. </a:t>
            </a:r>
            <a:endParaRPr lang="en-IN" b="1" dirty="0">
              <a:solidFill>
                <a:schemeClr val="accent5">
                  <a:lumMod val="75000"/>
                </a:schemeClr>
              </a:solidFill>
            </a:endParaRPr>
          </a:p>
        </p:txBody>
      </p:sp>
    </p:spTree>
    <p:extLst>
      <p:ext uri="{BB962C8B-B14F-4D97-AF65-F5344CB8AC3E}">
        <p14:creationId xmlns:p14="http://schemas.microsoft.com/office/powerpoint/2010/main" val="300673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2C83-9BB0-0F87-B5CF-7036E5D372DF}"/>
              </a:ext>
            </a:extLst>
          </p:cNvPr>
          <p:cNvSpPr>
            <a:spLocks noGrp="1"/>
          </p:cNvSpPr>
          <p:nvPr>
            <p:ph type="title"/>
          </p:nvPr>
        </p:nvSpPr>
        <p:spPr>
          <a:xfrm>
            <a:off x="815008" y="226365"/>
            <a:ext cx="7010126" cy="575392"/>
          </a:xfrm>
        </p:spPr>
        <p:txBody>
          <a:bodyPr/>
          <a:lstStyle/>
          <a:p>
            <a:pPr algn="ctr"/>
            <a:r>
              <a:rPr lang="en-IN" b="1" u="sng" dirty="0"/>
              <a:t>Data Processing</a:t>
            </a:r>
          </a:p>
        </p:txBody>
      </p:sp>
      <p:sp>
        <p:nvSpPr>
          <p:cNvPr id="3" name="Text Placeholder 2">
            <a:extLst>
              <a:ext uri="{FF2B5EF4-FFF2-40B4-BE49-F238E27FC236}">
                <a16:creationId xmlns:a16="http://schemas.microsoft.com/office/drawing/2014/main" id="{7F511705-3354-0965-7AD6-9D1C6A93A8A5}"/>
              </a:ext>
            </a:extLst>
          </p:cNvPr>
          <p:cNvSpPr>
            <a:spLocks noGrp="1"/>
          </p:cNvSpPr>
          <p:nvPr>
            <p:ph type="body" idx="1"/>
          </p:nvPr>
        </p:nvSpPr>
        <p:spPr>
          <a:xfrm>
            <a:off x="318051" y="966944"/>
            <a:ext cx="8342244" cy="2140691"/>
          </a:xfrm>
        </p:spPr>
        <p:txBody>
          <a:bodyPr/>
          <a:lstStyle/>
          <a:p>
            <a:pPr marL="114300" indent="0">
              <a:buNone/>
            </a:pPr>
            <a:r>
              <a:rPr lang="en-IN" dirty="0">
                <a:solidFill>
                  <a:schemeClr val="accent5">
                    <a:lumMod val="75000"/>
                  </a:schemeClr>
                </a:solidFill>
              </a:rPr>
              <a:t>As we understand our data so before going further we will try to figure:</a:t>
            </a:r>
          </a:p>
          <a:p>
            <a:pPr>
              <a:buClr>
                <a:schemeClr val="accent5">
                  <a:lumMod val="50000"/>
                </a:schemeClr>
              </a:buClr>
              <a:buFont typeface="Wingdings" panose="05000000000000000000" pitchFamily="2" charset="2"/>
              <a:buChar char="§"/>
            </a:pPr>
            <a:r>
              <a:rPr lang="en-IN" dirty="0">
                <a:solidFill>
                  <a:schemeClr val="accent5">
                    <a:lumMod val="75000"/>
                  </a:schemeClr>
                </a:solidFill>
              </a:rPr>
              <a:t>Checked duplicate:-There are no duplicates.</a:t>
            </a:r>
          </a:p>
          <a:p>
            <a:pPr>
              <a:buClr>
                <a:schemeClr val="accent5">
                  <a:lumMod val="50000"/>
                </a:schemeClr>
              </a:buClr>
              <a:buFont typeface="Wingdings" panose="05000000000000000000" pitchFamily="2" charset="2"/>
              <a:buChar char="§"/>
            </a:pPr>
            <a:r>
              <a:rPr lang="en-IN" dirty="0">
                <a:solidFill>
                  <a:schemeClr val="accent5">
                    <a:lumMod val="75000"/>
                  </a:schemeClr>
                </a:solidFill>
              </a:rPr>
              <a:t>Null values  and outliers . </a:t>
            </a:r>
          </a:p>
          <a:p>
            <a:pPr>
              <a:buClr>
                <a:schemeClr val="accent5">
                  <a:lumMod val="50000"/>
                </a:schemeClr>
              </a:buClr>
              <a:buFont typeface="Wingdings" panose="05000000000000000000" pitchFamily="2" charset="2"/>
              <a:buChar char="§"/>
            </a:pPr>
            <a:r>
              <a:rPr lang="en-IN" dirty="0">
                <a:solidFill>
                  <a:schemeClr val="accent5">
                    <a:lumMod val="75000"/>
                  </a:schemeClr>
                </a:solidFill>
              </a:rPr>
              <a:t>Replaced null values and treated outliers.</a:t>
            </a:r>
          </a:p>
          <a:p>
            <a:pPr>
              <a:buClr>
                <a:schemeClr val="accent5">
                  <a:lumMod val="50000"/>
                </a:schemeClr>
              </a:buClr>
              <a:buFont typeface="Wingdings" panose="05000000000000000000" pitchFamily="2" charset="2"/>
              <a:buChar char="§"/>
            </a:pPr>
            <a:r>
              <a:rPr lang="en-IN" dirty="0">
                <a:solidFill>
                  <a:schemeClr val="accent5">
                    <a:lumMod val="75000"/>
                  </a:schemeClr>
                </a:solidFill>
              </a:rPr>
              <a:t>There are some incorrect entries in data which was replaced with correct values</a:t>
            </a:r>
          </a:p>
        </p:txBody>
      </p:sp>
      <p:pic>
        <p:nvPicPr>
          <p:cNvPr id="5" name="Picture 4">
            <a:extLst>
              <a:ext uri="{FF2B5EF4-FFF2-40B4-BE49-F238E27FC236}">
                <a16:creationId xmlns:a16="http://schemas.microsoft.com/office/drawing/2014/main" id="{03DDF835-5177-57BB-5987-594175DC9CAD}"/>
              </a:ext>
            </a:extLst>
          </p:cNvPr>
          <p:cNvPicPr>
            <a:picLocks noChangeAspect="1"/>
          </p:cNvPicPr>
          <p:nvPr/>
        </p:nvPicPr>
        <p:blipFill>
          <a:blip r:embed="rId2"/>
          <a:stretch>
            <a:fillRect/>
          </a:stretch>
        </p:blipFill>
        <p:spPr>
          <a:xfrm>
            <a:off x="2965173" y="3189012"/>
            <a:ext cx="3048000" cy="1495425"/>
          </a:xfrm>
          <a:prstGeom prst="rect">
            <a:avLst/>
          </a:prstGeom>
        </p:spPr>
      </p:pic>
    </p:spTree>
    <p:extLst>
      <p:ext uri="{BB962C8B-B14F-4D97-AF65-F5344CB8AC3E}">
        <p14:creationId xmlns:p14="http://schemas.microsoft.com/office/powerpoint/2010/main" val="153348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1607-A46E-0CEC-DD00-C4BE3D9A6F04}"/>
              </a:ext>
            </a:extLst>
          </p:cNvPr>
          <p:cNvSpPr>
            <a:spLocks noGrp="1"/>
          </p:cNvSpPr>
          <p:nvPr>
            <p:ph type="title"/>
          </p:nvPr>
        </p:nvSpPr>
        <p:spPr>
          <a:xfrm>
            <a:off x="715617" y="94864"/>
            <a:ext cx="7507082" cy="376610"/>
          </a:xfrm>
        </p:spPr>
        <p:txBody>
          <a:bodyPr/>
          <a:lstStyle/>
          <a:p>
            <a:pPr algn="ctr"/>
            <a:r>
              <a:rPr lang="en-US" b="1" u="sng" dirty="0"/>
              <a:t>Checking Outliers</a:t>
            </a:r>
            <a:endParaRPr lang="en-IN" b="1" u="sng" dirty="0"/>
          </a:p>
        </p:txBody>
      </p:sp>
      <p:pic>
        <p:nvPicPr>
          <p:cNvPr id="5" name="Picture 4">
            <a:extLst>
              <a:ext uri="{FF2B5EF4-FFF2-40B4-BE49-F238E27FC236}">
                <a16:creationId xmlns:a16="http://schemas.microsoft.com/office/drawing/2014/main" id="{4F5E537D-9723-FE31-5044-9EFA27196D61}"/>
              </a:ext>
            </a:extLst>
          </p:cNvPr>
          <p:cNvPicPr>
            <a:picLocks noChangeAspect="1"/>
          </p:cNvPicPr>
          <p:nvPr/>
        </p:nvPicPr>
        <p:blipFill>
          <a:blip r:embed="rId2"/>
          <a:stretch>
            <a:fillRect/>
          </a:stretch>
        </p:blipFill>
        <p:spPr>
          <a:xfrm>
            <a:off x="1647230" y="825856"/>
            <a:ext cx="5912624" cy="29035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2">
            <a:extLst>
              <a:ext uri="{FF2B5EF4-FFF2-40B4-BE49-F238E27FC236}">
                <a16:creationId xmlns:a16="http://schemas.microsoft.com/office/drawing/2014/main" id="{8CA39F22-8A51-AE68-7E54-68A3FE3930CA}"/>
              </a:ext>
            </a:extLst>
          </p:cNvPr>
          <p:cNvSpPr>
            <a:spLocks noChangeArrowheads="1"/>
          </p:cNvSpPr>
          <p:nvPr/>
        </p:nvSpPr>
        <p:spPr bwMode="auto">
          <a:xfrm rot="10800000" flipV="1">
            <a:off x="63084" y="3915914"/>
            <a:ext cx="908091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ü"/>
            </a:pPr>
            <a:r>
              <a:rPr lang="en-IN" dirty="0">
                <a:solidFill>
                  <a:schemeClr val="accent5">
                    <a:lumMod val="50000"/>
                  </a:schemeClr>
                </a:solidFill>
              </a:rPr>
              <a:t>Most of the users are from the age group 25-50.</a:t>
            </a:r>
          </a:p>
          <a:p>
            <a:pPr marL="285750" indent="-285750">
              <a:buFont typeface="Wingdings" panose="05000000000000000000" pitchFamily="2" charset="2"/>
              <a:buChar char="ü"/>
            </a:pPr>
            <a:r>
              <a:rPr lang="en-IN" dirty="0">
                <a:solidFill>
                  <a:schemeClr val="accent5">
                    <a:lumMod val="50000"/>
                  </a:schemeClr>
                </a:solidFill>
              </a:rPr>
              <a:t>It is highly unlikely to have users under the age of 4 and above 100.The peaks near 0 and 100 in the </a:t>
            </a:r>
            <a:r>
              <a:rPr lang="en-IN" dirty="0" err="1">
                <a:solidFill>
                  <a:schemeClr val="accent5">
                    <a:lumMod val="50000"/>
                  </a:schemeClr>
                </a:solidFill>
              </a:rPr>
              <a:t>kdeplot</a:t>
            </a:r>
            <a:r>
              <a:rPr lang="en-IN" dirty="0">
                <a:solidFill>
                  <a:schemeClr val="accent5">
                    <a:lumMod val="50000"/>
                  </a:schemeClr>
                </a:solidFill>
              </a:rPr>
              <a:t> indicates that there are some outlier values in the 'Age' column</a:t>
            </a:r>
          </a:p>
          <a:p>
            <a:pPr marL="285750" indent="-285750">
              <a:buFont typeface="Wingdings" panose="05000000000000000000" pitchFamily="2" charset="2"/>
              <a:buChar char="ü"/>
            </a:pPr>
            <a:r>
              <a:rPr lang="en-IN" dirty="0">
                <a:solidFill>
                  <a:schemeClr val="accent5">
                    <a:lumMod val="50000"/>
                  </a:schemeClr>
                </a:solidFill>
              </a:rPr>
              <a:t>It is highly unlikely to have users of age above 95 and below 4 in this </a:t>
            </a:r>
            <a:r>
              <a:rPr lang="en-IN" dirty="0" err="1">
                <a:solidFill>
                  <a:schemeClr val="accent5">
                    <a:lumMod val="50000"/>
                  </a:schemeClr>
                </a:solidFill>
              </a:rPr>
              <a:t>case.Let's</a:t>
            </a:r>
            <a:r>
              <a:rPr lang="en-IN" dirty="0">
                <a:solidFill>
                  <a:schemeClr val="accent5">
                    <a:lumMod val="50000"/>
                  </a:schemeClr>
                </a:solidFill>
              </a:rPr>
              <a:t> replace these values with </a:t>
            </a:r>
            <a:r>
              <a:rPr lang="en-IN" dirty="0" err="1">
                <a:solidFill>
                  <a:schemeClr val="accent5">
                    <a:lumMod val="50000"/>
                  </a:schemeClr>
                </a:solidFill>
              </a:rPr>
              <a:t>np.nan</a:t>
            </a:r>
            <a:endParaRPr lang="en-IN" dirty="0">
              <a:solidFill>
                <a:schemeClr val="accent5">
                  <a:lumMod val="50000"/>
                </a:schemeClr>
              </a:solidFill>
            </a:endParaRPr>
          </a:p>
        </p:txBody>
      </p:sp>
    </p:spTree>
    <p:extLst>
      <p:ext uri="{BB962C8B-B14F-4D97-AF65-F5344CB8AC3E}">
        <p14:creationId xmlns:p14="http://schemas.microsoft.com/office/powerpoint/2010/main" val="19827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6DDA-1EDE-9B21-980B-5F16F94F7B46}"/>
              </a:ext>
            </a:extLst>
          </p:cNvPr>
          <p:cNvSpPr>
            <a:spLocks noGrp="1"/>
          </p:cNvSpPr>
          <p:nvPr>
            <p:ph type="title"/>
          </p:nvPr>
        </p:nvSpPr>
        <p:spPr>
          <a:xfrm>
            <a:off x="1398103" y="179981"/>
            <a:ext cx="6486665" cy="661532"/>
          </a:xfrm>
        </p:spPr>
        <p:txBody>
          <a:bodyPr/>
          <a:lstStyle/>
          <a:p>
            <a:pPr algn="ctr"/>
            <a:r>
              <a:rPr lang="en-IN" b="1" u="sng" dirty="0"/>
              <a:t>Data Visualization</a:t>
            </a:r>
          </a:p>
        </p:txBody>
      </p:sp>
      <p:sp>
        <p:nvSpPr>
          <p:cNvPr id="3" name="Text Placeholder 2">
            <a:extLst>
              <a:ext uri="{FF2B5EF4-FFF2-40B4-BE49-F238E27FC236}">
                <a16:creationId xmlns:a16="http://schemas.microsoft.com/office/drawing/2014/main" id="{5E097358-3033-C29B-F8B2-695EE060299D}"/>
              </a:ext>
            </a:extLst>
          </p:cNvPr>
          <p:cNvSpPr>
            <a:spLocks noGrp="1"/>
          </p:cNvSpPr>
          <p:nvPr>
            <p:ph type="body" idx="1"/>
          </p:nvPr>
        </p:nvSpPr>
        <p:spPr>
          <a:xfrm>
            <a:off x="2762938" y="4621332"/>
            <a:ext cx="3306418" cy="437896"/>
          </a:xfrm>
        </p:spPr>
        <p:txBody>
          <a:bodyPr/>
          <a:lstStyle/>
          <a:p>
            <a:pPr marL="114300" indent="0">
              <a:buNone/>
            </a:pPr>
            <a:r>
              <a:rPr lang="en-US" sz="1600" dirty="0">
                <a:solidFill>
                  <a:schemeClr val="accent5">
                    <a:lumMod val="75000"/>
                  </a:schemeClr>
                </a:solidFill>
              </a:rPr>
              <a:t>Count of books published yearly</a:t>
            </a:r>
            <a:endParaRPr lang="en-IN" sz="1600" dirty="0">
              <a:solidFill>
                <a:schemeClr val="accent5">
                  <a:lumMod val="75000"/>
                </a:schemeClr>
              </a:solidFill>
            </a:endParaRPr>
          </a:p>
        </p:txBody>
      </p:sp>
      <p:pic>
        <p:nvPicPr>
          <p:cNvPr id="5" name="Picture 4">
            <a:extLst>
              <a:ext uri="{FF2B5EF4-FFF2-40B4-BE49-F238E27FC236}">
                <a16:creationId xmlns:a16="http://schemas.microsoft.com/office/drawing/2014/main" id="{9E0AC039-FB09-F8BD-6129-C5A93D9237EF}"/>
              </a:ext>
            </a:extLst>
          </p:cNvPr>
          <p:cNvPicPr>
            <a:picLocks noChangeAspect="1"/>
          </p:cNvPicPr>
          <p:nvPr/>
        </p:nvPicPr>
        <p:blipFill>
          <a:blip r:embed="rId2"/>
          <a:stretch>
            <a:fillRect/>
          </a:stretch>
        </p:blipFill>
        <p:spPr>
          <a:xfrm>
            <a:off x="2848005" y="3154017"/>
            <a:ext cx="3136285" cy="14239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150E426-FB6C-F1CB-A62F-1FA911EBA027}"/>
              </a:ext>
            </a:extLst>
          </p:cNvPr>
          <p:cNvPicPr>
            <a:picLocks noChangeAspect="1"/>
          </p:cNvPicPr>
          <p:nvPr/>
        </p:nvPicPr>
        <p:blipFill>
          <a:blip r:embed="rId3"/>
          <a:stretch>
            <a:fillRect/>
          </a:stretch>
        </p:blipFill>
        <p:spPr>
          <a:xfrm>
            <a:off x="144232" y="965297"/>
            <a:ext cx="3762630" cy="19394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5071B30B-530E-29A6-B980-BD1D1E3F542C}"/>
              </a:ext>
            </a:extLst>
          </p:cNvPr>
          <p:cNvSpPr txBox="1"/>
          <p:nvPr/>
        </p:nvSpPr>
        <p:spPr>
          <a:xfrm>
            <a:off x="549966" y="3091059"/>
            <a:ext cx="2212972" cy="307777"/>
          </a:xfrm>
          <a:prstGeom prst="rect">
            <a:avLst/>
          </a:prstGeom>
          <a:noFill/>
        </p:spPr>
        <p:txBody>
          <a:bodyPr wrap="square" rtlCol="0">
            <a:spAutoFit/>
          </a:bodyPr>
          <a:lstStyle/>
          <a:p>
            <a:r>
              <a:rPr lang="en-US" dirty="0">
                <a:solidFill>
                  <a:schemeClr val="accent5">
                    <a:lumMod val="75000"/>
                  </a:schemeClr>
                </a:solidFill>
              </a:rPr>
              <a:t>Count of books by author</a:t>
            </a:r>
            <a:endParaRPr lang="en-IN" dirty="0">
              <a:solidFill>
                <a:schemeClr val="accent5">
                  <a:lumMod val="75000"/>
                </a:schemeClr>
              </a:solidFill>
            </a:endParaRPr>
          </a:p>
        </p:txBody>
      </p:sp>
      <p:pic>
        <p:nvPicPr>
          <p:cNvPr id="16" name="Picture 15">
            <a:extLst>
              <a:ext uri="{FF2B5EF4-FFF2-40B4-BE49-F238E27FC236}">
                <a16:creationId xmlns:a16="http://schemas.microsoft.com/office/drawing/2014/main" id="{6261D9DD-57FA-8648-9A66-3FF522DBFB47}"/>
              </a:ext>
            </a:extLst>
          </p:cNvPr>
          <p:cNvPicPr>
            <a:picLocks noChangeAspect="1"/>
          </p:cNvPicPr>
          <p:nvPr/>
        </p:nvPicPr>
        <p:blipFill>
          <a:blip r:embed="rId4"/>
          <a:stretch>
            <a:fillRect/>
          </a:stretch>
        </p:blipFill>
        <p:spPr>
          <a:xfrm>
            <a:off x="5294244" y="897623"/>
            <a:ext cx="3655046" cy="19805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TextBox 16">
            <a:extLst>
              <a:ext uri="{FF2B5EF4-FFF2-40B4-BE49-F238E27FC236}">
                <a16:creationId xmlns:a16="http://schemas.microsoft.com/office/drawing/2014/main" id="{801AC796-ABB3-B005-8F7D-3942449C2A33}"/>
              </a:ext>
            </a:extLst>
          </p:cNvPr>
          <p:cNvSpPr txBox="1"/>
          <p:nvPr/>
        </p:nvSpPr>
        <p:spPr>
          <a:xfrm>
            <a:off x="5984290" y="2940587"/>
            <a:ext cx="2868164" cy="523220"/>
          </a:xfrm>
          <a:prstGeom prst="rect">
            <a:avLst/>
          </a:prstGeom>
          <a:noFill/>
        </p:spPr>
        <p:txBody>
          <a:bodyPr wrap="square" rtlCol="0">
            <a:spAutoFit/>
          </a:bodyPr>
          <a:lstStyle/>
          <a:p>
            <a:pPr algn="ctr"/>
            <a:r>
              <a:rPr lang="en-US" dirty="0">
                <a:solidFill>
                  <a:schemeClr val="accent5">
                    <a:lumMod val="75000"/>
                  </a:schemeClr>
                </a:solidFill>
              </a:rPr>
              <a:t>Count of top 15 books published by publisher</a:t>
            </a:r>
            <a:endParaRPr lang="en-IN" dirty="0">
              <a:solidFill>
                <a:schemeClr val="accent5">
                  <a:lumMod val="75000"/>
                </a:schemeClr>
              </a:solidFill>
            </a:endParaRPr>
          </a:p>
        </p:txBody>
      </p:sp>
    </p:spTree>
    <p:extLst>
      <p:ext uri="{BB962C8B-B14F-4D97-AF65-F5344CB8AC3E}">
        <p14:creationId xmlns:p14="http://schemas.microsoft.com/office/powerpoint/2010/main" val="336992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B8F9-7288-9993-957D-C9D16383B023}"/>
              </a:ext>
            </a:extLst>
          </p:cNvPr>
          <p:cNvSpPr>
            <a:spLocks noGrp="1"/>
          </p:cNvSpPr>
          <p:nvPr>
            <p:ph type="title"/>
          </p:nvPr>
        </p:nvSpPr>
        <p:spPr>
          <a:xfrm>
            <a:off x="59909" y="25606"/>
            <a:ext cx="8520600" cy="572700"/>
          </a:xfrm>
        </p:spPr>
        <p:txBody>
          <a:bodyPr/>
          <a:lstStyle/>
          <a:p>
            <a:pPr algn="ctr"/>
            <a:r>
              <a:rPr lang="en-IN" b="1" u="sng" dirty="0"/>
              <a:t>Exploratory Data Analysis</a:t>
            </a:r>
            <a:endParaRPr lang="en-IN" dirty="0"/>
          </a:p>
        </p:txBody>
      </p:sp>
      <p:pic>
        <p:nvPicPr>
          <p:cNvPr id="5" name="Picture 4">
            <a:extLst>
              <a:ext uri="{FF2B5EF4-FFF2-40B4-BE49-F238E27FC236}">
                <a16:creationId xmlns:a16="http://schemas.microsoft.com/office/drawing/2014/main" id="{3659641E-0E11-D62A-0E75-1D957BB2779D}"/>
              </a:ext>
            </a:extLst>
          </p:cNvPr>
          <p:cNvPicPr>
            <a:picLocks noChangeAspect="1"/>
          </p:cNvPicPr>
          <p:nvPr/>
        </p:nvPicPr>
        <p:blipFill>
          <a:blip r:embed="rId2"/>
          <a:stretch>
            <a:fillRect/>
          </a:stretch>
        </p:blipFill>
        <p:spPr>
          <a:xfrm>
            <a:off x="376468" y="1237022"/>
            <a:ext cx="2572141" cy="1811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70B63ACD-CD69-31D3-BFA6-C8873E891B2D}"/>
              </a:ext>
            </a:extLst>
          </p:cNvPr>
          <p:cNvPicPr>
            <a:picLocks noChangeAspect="1"/>
          </p:cNvPicPr>
          <p:nvPr/>
        </p:nvPicPr>
        <p:blipFill>
          <a:blip r:embed="rId3"/>
          <a:stretch>
            <a:fillRect/>
          </a:stretch>
        </p:blipFill>
        <p:spPr>
          <a:xfrm>
            <a:off x="6135761" y="2598389"/>
            <a:ext cx="2657335" cy="1612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D6F0D75E-54B2-C2C5-3AAB-6F860B94E653}"/>
              </a:ext>
            </a:extLst>
          </p:cNvPr>
          <p:cNvSpPr txBox="1"/>
          <p:nvPr/>
        </p:nvSpPr>
        <p:spPr>
          <a:xfrm>
            <a:off x="318327" y="3424182"/>
            <a:ext cx="2484508" cy="954107"/>
          </a:xfrm>
          <a:prstGeom prst="rect">
            <a:avLst/>
          </a:prstGeom>
          <a:noFill/>
        </p:spPr>
        <p:txBody>
          <a:bodyPr wrap="square">
            <a:spAutoFit/>
          </a:bodyPr>
          <a:lstStyle/>
          <a:p>
            <a:r>
              <a:rPr lang="en-IN" dirty="0">
                <a:solidFill>
                  <a:schemeClr val="accent5">
                    <a:lumMod val="75000"/>
                  </a:schemeClr>
                </a:solidFill>
              </a:rPr>
              <a:t>Most of users have given above 4 ratings to books 8 is the most common rating given by users.</a:t>
            </a:r>
          </a:p>
        </p:txBody>
      </p:sp>
      <p:sp>
        <p:nvSpPr>
          <p:cNvPr id="15" name="TextBox 14">
            <a:extLst>
              <a:ext uri="{FF2B5EF4-FFF2-40B4-BE49-F238E27FC236}">
                <a16:creationId xmlns:a16="http://schemas.microsoft.com/office/drawing/2014/main" id="{57C264F0-0CE9-04FE-717E-1009F8D57E43}"/>
              </a:ext>
            </a:extLst>
          </p:cNvPr>
          <p:cNvSpPr txBox="1"/>
          <p:nvPr/>
        </p:nvSpPr>
        <p:spPr>
          <a:xfrm>
            <a:off x="6059560" y="4378289"/>
            <a:ext cx="2809735" cy="738664"/>
          </a:xfrm>
          <a:prstGeom prst="rect">
            <a:avLst/>
          </a:prstGeom>
          <a:noFill/>
          <a:ln>
            <a:noFill/>
            <a:prstDash val="lgDash"/>
          </a:ln>
        </p:spPr>
        <p:txBody>
          <a:bodyPr wrap="square">
            <a:spAutoFit/>
          </a:bodyPr>
          <a:lstStyle/>
          <a:p>
            <a:r>
              <a:rPr lang="en-IN" dirty="0">
                <a:solidFill>
                  <a:schemeClr val="accent5">
                    <a:lumMod val="75000"/>
                  </a:schemeClr>
                </a:solidFill>
              </a:rPr>
              <a:t>The book which has been rated by most number of users is 'The Lovely Bones'</a:t>
            </a:r>
          </a:p>
        </p:txBody>
      </p:sp>
      <p:pic>
        <p:nvPicPr>
          <p:cNvPr id="17" name="Picture 16">
            <a:extLst>
              <a:ext uri="{FF2B5EF4-FFF2-40B4-BE49-F238E27FC236}">
                <a16:creationId xmlns:a16="http://schemas.microsoft.com/office/drawing/2014/main" id="{F560D4E9-1F20-346A-6BB6-96BE46234C68}"/>
              </a:ext>
            </a:extLst>
          </p:cNvPr>
          <p:cNvPicPr>
            <a:picLocks noChangeAspect="1"/>
          </p:cNvPicPr>
          <p:nvPr/>
        </p:nvPicPr>
        <p:blipFill>
          <a:blip r:embed="rId4"/>
          <a:stretch>
            <a:fillRect/>
          </a:stretch>
        </p:blipFill>
        <p:spPr>
          <a:xfrm>
            <a:off x="3160509" y="1954517"/>
            <a:ext cx="2763352" cy="1811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 name="TextBox 20">
            <a:extLst>
              <a:ext uri="{FF2B5EF4-FFF2-40B4-BE49-F238E27FC236}">
                <a16:creationId xmlns:a16="http://schemas.microsoft.com/office/drawing/2014/main" id="{3B416A96-7764-FDEE-1BC4-FF01AE4024F6}"/>
              </a:ext>
            </a:extLst>
          </p:cNvPr>
          <p:cNvSpPr txBox="1"/>
          <p:nvPr/>
        </p:nvSpPr>
        <p:spPr>
          <a:xfrm>
            <a:off x="3064497" y="1347566"/>
            <a:ext cx="4058546" cy="523220"/>
          </a:xfrm>
          <a:prstGeom prst="rect">
            <a:avLst/>
          </a:prstGeom>
          <a:noFill/>
        </p:spPr>
        <p:txBody>
          <a:bodyPr wrap="square">
            <a:spAutoFit/>
          </a:bodyPr>
          <a:lstStyle/>
          <a:p>
            <a:r>
              <a:rPr lang="en-IN" dirty="0">
                <a:solidFill>
                  <a:schemeClr val="accent5">
                    <a:lumMod val="75000"/>
                  </a:schemeClr>
                </a:solidFill>
              </a:rPr>
              <a:t>The most popular author is Stephen King followed by John Grisham and Nora Roberts.</a:t>
            </a:r>
          </a:p>
        </p:txBody>
      </p:sp>
      <p:sp>
        <p:nvSpPr>
          <p:cNvPr id="22" name="TextBox 21">
            <a:extLst>
              <a:ext uri="{FF2B5EF4-FFF2-40B4-BE49-F238E27FC236}">
                <a16:creationId xmlns:a16="http://schemas.microsoft.com/office/drawing/2014/main" id="{E8C236FB-9E2A-4724-A02B-D962593ECEEF}"/>
              </a:ext>
            </a:extLst>
          </p:cNvPr>
          <p:cNvSpPr txBox="1"/>
          <p:nvPr/>
        </p:nvSpPr>
        <p:spPr>
          <a:xfrm>
            <a:off x="3223524" y="550562"/>
            <a:ext cx="1739415" cy="400110"/>
          </a:xfrm>
          <a:prstGeom prst="rect">
            <a:avLst/>
          </a:prstGeom>
          <a:noFill/>
        </p:spPr>
        <p:txBody>
          <a:bodyPr wrap="square" rtlCol="0">
            <a:spAutoFit/>
          </a:bodyPr>
          <a:lstStyle/>
          <a:p>
            <a:r>
              <a:rPr lang="en-US" sz="2000" dirty="0">
                <a:solidFill>
                  <a:srgbClr val="C00000"/>
                </a:solidFill>
              </a:rPr>
              <a:t>Book Data</a:t>
            </a:r>
            <a:endParaRPr lang="en-IN" sz="2000" dirty="0">
              <a:solidFill>
                <a:srgbClr val="C00000"/>
              </a:solidFill>
            </a:endParaRPr>
          </a:p>
        </p:txBody>
      </p:sp>
    </p:spTree>
    <p:extLst>
      <p:ext uri="{BB962C8B-B14F-4D97-AF65-F5344CB8AC3E}">
        <p14:creationId xmlns:p14="http://schemas.microsoft.com/office/powerpoint/2010/main" val="218529838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1624</Words>
  <Application>Microsoft Office PowerPoint</Application>
  <PresentationFormat>On-screen Show (16:9)</PresentationFormat>
  <Paragraphs>149</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Roboto</vt:lpstr>
      <vt:lpstr>Montserrat</vt:lpstr>
      <vt:lpstr>Roboto</vt:lpstr>
      <vt:lpstr>Courier New</vt:lpstr>
      <vt:lpstr>Wingdings</vt:lpstr>
      <vt:lpstr>Arial</vt:lpstr>
      <vt:lpstr>Lato</vt:lpstr>
      <vt:lpstr>Droid Serif</vt:lpstr>
      <vt:lpstr>Calibri</vt:lpstr>
      <vt:lpstr>Simple Light</vt:lpstr>
      <vt:lpstr>Capstone Project Book Recommendation System By Shivani Thakur</vt:lpstr>
      <vt:lpstr>CONTENT</vt:lpstr>
      <vt:lpstr>PROBLEM STATMENT </vt:lpstr>
      <vt:lpstr>DATA UNDERSTANDING &amp; DESCRIPTION   </vt:lpstr>
      <vt:lpstr>DATA INFORMATION</vt:lpstr>
      <vt:lpstr>Data Processing</vt:lpstr>
      <vt:lpstr>Checking Outliers</vt:lpstr>
      <vt:lpstr>Data Visualization</vt:lpstr>
      <vt:lpstr>Exploratory Data Analysis</vt:lpstr>
      <vt:lpstr>EDA : User Data</vt:lpstr>
      <vt:lpstr>Publisher with most books</vt:lpstr>
      <vt:lpstr>Top 5 Genres/Categories in the list</vt:lpstr>
      <vt:lpstr>EDA CONCLUSIONS </vt:lpstr>
      <vt:lpstr>Recommender System</vt:lpstr>
      <vt:lpstr>Popularity Based Recommender System </vt:lpstr>
      <vt:lpstr>Country-based book recommendation</vt:lpstr>
      <vt:lpstr>Weighted average rating method </vt:lpstr>
      <vt:lpstr>Weighted average rating of the books</vt:lpstr>
      <vt:lpstr>Author based recommender system</vt:lpstr>
      <vt:lpstr>Collaborative filtering:  </vt:lpstr>
      <vt:lpstr>KNN Based Algorithm </vt:lpstr>
      <vt:lpstr>The top 10 Recommended books</vt:lpstr>
      <vt:lpstr>Model Based Approach</vt:lpstr>
      <vt:lpstr>These are  books that the user ID 254 has already rated </vt:lpstr>
      <vt:lpstr>Recommending books for User ID: 254</vt:lpstr>
      <vt:lpstr>Model Evaluation</vt:lpstr>
      <vt:lpstr>Evaluating Collaborative Filtering (SVD Matrix Factorization) model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HP</dc:creator>
  <cp:lastModifiedBy>Shivani Thakur</cp:lastModifiedBy>
  <cp:revision>33</cp:revision>
  <dcterms:modified xsi:type="dcterms:W3CDTF">2022-10-07T10:31:46Z</dcterms:modified>
</cp:coreProperties>
</file>