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3" r:id="rId4"/>
    <p:sldId id="262" r:id="rId5"/>
    <p:sldId id="282" r:id="rId6"/>
    <p:sldId id="264" r:id="rId7"/>
    <p:sldId id="265" r:id="rId8"/>
    <p:sldId id="266" r:id="rId9"/>
    <p:sldId id="267" r:id="rId10"/>
    <p:sldId id="261" r:id="rId11"/>
    <p:sldId id="272" r:id="rId12"/>
    <p:sldId id="273" r:id="rId13"/>
    <p:sldId id="275" r:id="rId14"/>
    <p:sldId id="276" r:id="rId15"/>
    <p:sldId id="281" r:id="rId16"/>
    <p:sldId id="268"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6" d="100"/>
          <a:sy n="106" d="100"/>
        </p:scale>
        <p:origin x="-398"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hivaniUdupa/INFO6205_21/tree/master/Final-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9162-614F-433D-80BC-9462DF24CB14}"/>
              </a:ext>
            </a:extLst>
          </p:cNvPr>
          <p:cNvSpPr>
            <a:spLocks noGrp="1"/>
          </p:cNvSpPr>
          <p:nvPr>
            <p:ph type="ctrTitle"/>
          </p:nvPr>
        </p:nvSpPr>
        <p:spPr/>
        <p:txBody>
          <a:bodyPr>
            <a:normAutofit fontScale="90000"/>
          </a:bodyPr>
          <a:lstStyle/>
          <a:p>
            <a:r>
              <a:rPr lang="en-US" dirty="0"/>
              <a:t>Solving Traveling Salesman Problem using Genetic Algorithm </a:t>
            </a:r>
          </a:p>
        </p:txBody>
      </p:sp>
      <p:sp>
        <p:nvSpPr>
          <p:cNvPr id="3" name="Subtitle 2">
            <a:extLst>
              <a:ext uri="{FF2B5EF4-FFF2-40B4-BE49-F238E27FC236}">
                <a16:creationId xmlns:a16="http://schemas.microsoft.com/office/drawing/2014/main" id="{405FB070-D864-4C2E-A299-63E6CF91B5B7}"/>
              </a:ext>
            </a:extLst>
          </p:cNvPr>
          <p:cNvSpPr>
            <a:spLocks noGrp="1"/>
          </p:cNvSpPr>
          <p:nvPr>
            <p:ph type="subTitle" idx="1"/>
          </p:nvPr>
        </p:nvSpPr>
        <p:spPr/>
        <p:txBody>
          <a:bodyPr>
            <a:normAutofit lnSpcReduction="10000"/>
          </a:bodyPr>
          <a:lstStyle/>
          <a:p>
            <a:r>
              <a:rPr lang="en-US" dirty="0"/>
              <a:t> Team 21</a:t>
            </a:r>
          </a:p>
          <a:p>
            <a:r>
              <a:rPr lang="en-US" dirty="0" err="1"/>
              <a:t>Devesh</a:t>
            </a:r>
            <a:r>
              <a:rPr lang="en-US" dirty="0"/>
              <a:t> </a:t>
            </a:r>
            <a:r>
              <a:rPr lang="en-US" dirty="0" err="1"/>
              <a:t>Kandpal</a:t>
            </a:r>
            <a:endParaRPr lang="en-US" dirty="0"/>
          </a:p>
          <a:p>
            <a:r>
              <a:rPr lang="en-US" dirty="0"/>
              <a:t>Shivani Udupa</a:t>
            </a:r>
          </a:p>
        </p:txBody>
      </p:sp>
    </p:spTree>
    <p:extLst>
      <p:ext uri="{BB962C8B-B14F-4D97-AF65-F5344CB8AC3E}">
        <p14:creationId xmlns:p14="http://schemas.microsoft.com/office/powerpoint/2010/main" val="130759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4F2D-3AB9-43B5-8F7E-1A014513715B}"/>
              </a:ext>
            </a:extLst>
          </p:cNvPr>
          <p:cNvSpPr>
            <a:spLocks noGrp="1"/>
          </p:cNvSpPr>
          <p:nvPr>
            <p:ph type="title"/>
          </p:nvPr>
        </p:nvSpPr>
        <p:spPr/>
        <p:txBody>
          <a:bodyPr/>
          <a:lstStyle/>
          <a:p>
            <a:r>
              <a:rPr lang="en-US" dirty="0"/>
              <a:t>Details of Implementation</a:t>
            </a:r>
          </a:p>
        </p:txBody>
      </p:sp>
      <p:sp>
        <p:nvSpPr>
          <p:cNvPr id="3" name="Content Placeholder 2">
            <a:extLst>
              <a:ext uri="{FF2B5EF4-FFF2-40B4-BE49-F238E27FC236}">
                <a16:creationId xmlns:a16="http://schemas.microsoft.com/office/drawing/2014/main" id="{BD6CEE8E-A2AD-46C0-84BD-98AE38D17CA1}"/>
              </a:ext>
            </a:extLst>
          </p:cNvPr>
          <p:cNvSpPr>
            <a:spLocks noGrp="1"/>
          </p:cNvSpPr>
          <p:nvPr>
            <p:ph idx="1"/>
          </p:nvPr>
        </p:nvSpPr>
        <p:spPr/>
        <p:txBody>
          <a:bodyPr>
            <a:normAutofit/>
          </a:bodyPr>
          <a:lstStyle/>
          <a:p>
            <a:pPr marL="0" indent="0">
              <a:buNone/>
            </a:pPr>
            <a:r>
              <a:rPr lang="en-US" sz="1400" dirty="0"/>
              <a:t> </a:t>
            </a:r>
            <a:r>
              <a:rPr lang="en-US" sz="1400" b="1" dirty="0"/>
              <a:t>6</a:t>
            </a:r>
            <a:r>
              <a:rPr lang="en-US" sz="1400" dirty="0"/>
              <a:t>.For  every subsequent generation, the best fitness score of that generation is compared with the existing best. If the value is better, then it replaces the existing best, and the whole cycle is continued for another ten generations, till we are satisfied that there can be no better solution, thus leading to the program termination.</a:t>
            </a:r>
          </a:p>
          <a:p>
            <a:pPr marL="0" indent="0">
              <a:buNone/>
            </a:pPr>
            <a:r>
              <a:rPr lang="en-US" sz="1400" dirty="0"/>
              <a:t> </a:t>
            </a:r>
          </a:p>
        </p:txBody>
      </p:sp>
      <p:pic>
        <p:nvPicPr>
          <p:cNvPr id="5" name="Picture 4">
            <a:extLst>
              <a:ext uri="{FF2B5EF4-FFF2-40B4-BE49-F238E27FC236}">
                <a16:creationId xmlns:a16="http://schemas.microsoft.com/office/drawing/2014/main" id="{F3579DE8-CF46-4D13-AE93-C71ED1C83CA5}"/>
              </a:ext>
            </a:extLst>
          </p:cNvPr>
          <p:cNvPicPr>
            <a:picLocks noChangeAspect="1"/>
          </p:cNvPicPr>
          <p:nvPr/>
        </p:nvPicPr>
        <p:blipFill>
          <a:blip r:embed="rId2"/>
          <a:stretch>
            <a:fillRect/>
          </a:stretch>
        </p:blipFill>
        <p:spPr>
          <a:xfrm>
            <a:off x="2698112" y="3337812"/>
            <a:ext cx="8697600" cy="1522514"/>
          </a:xfrm>
          <a:prstGeom prst="rect">
            <a:avLst/>
          </a:prstGeom>
        </p:spPr>
      </p:pic>
    </p:spTree>
    <p:extLst>
      <p:ext uri="{BB962C8B-B14F-4D97-AF65-F5344CB8AC3E}">
        <p14:creationId xmlns:p14="http://schemas.microsoft.com/office/powerpoint/2010/main" val="329382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8696-9CC6-4FF0-AB71-843FBEE50486}"/>
              </a:ext>
            </a:extLst>
          </p:cNvPr>
          <p:cNvSpPr>
            <a:spLocks noGrp="1"/>
          </p:cNvSpPr>
          <p:nvPr>
            <p:ph type="title"/>
          </p:nvPr>
        </p:nvSpPr>
        <p:spPr>
          <a:xfrm>
            <a:off x="2440524" y="71660"/>
            <a:ext cx="8911687" cy="1280890"/>
          </a:xfrm>
        </p:spPr>
        <p:txBody>
          <a:bodyPr/>
          <a:lstStyle/>
          <a:p>
            <a:r>
              <a:rPr lang="en-US" dirty="0"/>
              <a:t>Program Execution Architecture</a:t>
            </a:r>
          </a:p>
        </p:txBody>
      </p:sp>
      <p:sp>
        <p:nvSpPr>
          <p:cNvPr id="3" name="Rectangle: Rounded Corners 2">
            <a:extLst>
              <a:ext uri="{FF2B5EF4-FFF2-40B4-BE49-F238E27FC236}">
                <a16:creationId xmlns:a16="http://schemas.microsoft.com/office/drawing/2014/main" id="{6D738113-338B-47FB-AFD0-CF562D342149}"/>
              </a:ext>
            </a:extLst>
          </p:cNvPr>
          <p:cNvSpPr/>
          <p:nvPr/>
        </p:nvSpPr>
        <p:spPr>
          <a:xfrm>
            <a:off x="5267592" y="1447800"/>
            <a:ext cx="1876425" cy="819150"/>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6F2E76-EB57-4E35-9E09-7595D3C0B820}"/>
              </a:ext>
            </a:extLst>
          </p:cNvPr>
          <p:cNvSpPr txBox="1"/>
          <p:nvPr/>
        </p:nvSpPr>
        <p:spPr>
          <a:xfrm>
            <a:off x="5534423" y="1675320"/>
            <a:ext cx="1218934" cy="307777"/>
          </a:xfrm>
          <a:prstGeom prst="rect">
            <a:avLst/>
          </a:prstGeom>
          <a:noFill/>
        </p:spPr>
        <p:txBody>
          <a:bodyPr wrap="square" rtlCol="0">
            <a:spAutoFit/>
          </a:bodyPr>
          <a:lstStyle/>
          <a:p>
            <a:r>
              <a:rPr lang="en-US" sz="1400" dirty="0"/>
              <a:t>Actor Driver </a:t>
            </a:r>
          </a:p>
        </p:txBody>
      </p:sp>
      <p:sp>
        <p:nvSpPr>
          <p:cNvPr id="5" name="Oval 4">
            <a:extLst>
              <a:ext uri="{FF2B5EF4-FFF2-40B4-BE49-F238E27FC236}">
                <a16:creationId xmlns:a16="http://schemas.microsoft.com/office/drawing/2014/main" id="{98C0BBEF-BE43-4881-8F2E-FF29C5D899A5}"/>
              </a:ext>
            </a:extLst>
          </p:cNvPr>
          <p:cNvSpPr/>
          <p:nvPr/>
        </p:nvSpPr>
        <p:spPr>
          <a:xfrm>
            <a:off x="2765924" y="4534722"/>
            <a:ext cx="1095109" cy="97155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4D4D15-C1E2-4542-A1E8-8230CE2C61F0}"/>
              </a:ext>
            </a:extLst>
          </p:cNvPr>
          <p:cNvSpPr/>
          <p:nvPr/>
        </p:nvSpPr>
        <p:spPr>
          <a:xfrm>
            <a:off x="5658248" y="2682954"/>
            <a:ext cx="1095109" cy="97155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5E12E78-6F6B-421B-A3EE-2904255DEFED}"/>
              </a:ext>
            </a:extLst>
          </p:cNvPr>
          <p:cNvCxnSpPr>
            <a:stCxn id="3" idx="2"/>
            <a:endCxn id="10" idx="0"/>
          </p:cNvCxnSpPr>
          <p:nvPr/>
        </p:nvCxnSpPr>
        <p:spPr>
          <a:xfrm flipH="1">
            <a:off x="6205803" y="2266950"/>
            <a:ext cx="2" cy="41600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8951D5-07B3-47A8-9D75-0492BDB06CA0}"/>
              </a:ext>
            </a:extLst>
          </p:cNvPr>
          <p:cNvCxnSpPr>
            <a:cxnSpLocks/>
            <a:stCxn id="10" idx="4"/>
            <a:endCxn id="5" idx="7"/>
          </p:cNvCxnSpPr>
          <p:nvPr/>
        </p:nvCxnSpPr>
        <p:spPr>
          <a:xfrm flipH="1">
            <a:off x="3700658" y="3654504"/>
            <a:ext cx="2505145" cy="102249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58F085B-B7D2-4C65-B865-3C42006AFADA}"/>
              </a:ext>
            </a:extLst>
          </p:cNvPr>
          <p:cNvSpPr/>
          <p:nvPr/>
        </p:nvSpPr>
        <p:spPr>
          <a:xfrm>
            <a:off x="9159332" y="4426178"/>
            <a:ext cx="1095109" cy="97155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97371BA-224A-44F9-8446-AC95552F6276}"/>
              </a:ext>
            </a:extLst>
          </p:cNvPr>
          <p:cNvCxnSpPr>
            <a:cxnSpLocks/>
            <a:stCxn id="10" idx="4"/>
            <a:endCxn id="24" idx="1"/>
          </p:cNvCxnSpPr>
          <p:nvPr/>
        </p:nvCxnSpPr>
        <p:spPr>
          <a:xfrm>
            <a:off x="6205803" y="3654504"/>
            <a:ext cx="3113904" cy="91395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C58A343-BF18-4D89-A5BE-2BBEA6C2CA25}"/>
              </a:ext>
            </a:extLst>
          </p:cNvPr>
          <p:cNvSpPr txBox="1"/>
          <p:nvPr/>
        </p:nvSpPr>
        <p:spPr>
          <a:xfrm>
            <a:off x="4144223" y="4871093"/>
            <a:ext cx="4472968" cy="369332"/>
          </a:xfrm>
          <a:prstGeom prst="rect">
            <a:avLst/>
          </a:prstGeom>
          <a:noFill/>
        </p:spPr>
        <p:txBody>
          <a:bodyPr wrap="square" rtlCol="0">
            <a:spAutoFit/>
          </a:bodyPr>
          <a:lstStyle/>
          <a:p>
            <a:r>
              <a:rPr lang="en-US" dirty="0"/>
              <a:t>…</a:t>
            </a:r>
            <a:r>
              <a:rPr lang="en-US" sz="1100" dirty="0"/>
              <a:t>.spawn child node for every member of the  population….</a:t>
            </a:r>
          </a:p>
        </p:txBody>
      </p:sp>
      <p:sp>
        <p:nvSpPr>
          <p:cNvPr id="31" name="TextBox 30">
            <a:extLst>
              <a:ext uri="{FF2B5EF4-FFF2-40B4-BE49-F238E27FC236}">
                <a16:creationId xmlns:a16="http://schemas.microsoft.com/office/drawing/2014/main" id="{DD8EDCEB-C308-47DF-9D98-8CDE69A79EEF}"/>
              </a:ext>
            </a:extLst>
          </p:cNvPr>
          <p:cNvSpPr txBox="1"/>
          <p:nvPr/>
        </p:nvSpPr>
        <p:spPr>
          <a:xfrm>
            <a:off x="5600509" y="2984063"/>
            <a:ext cx="1210588" cy="369332"/>
          </a:xfrm>
          <a:prstGeom prst="rect">
            <a:avLst/>
          </a:prstGeom>
          <a:noFill/>
        </p:spPr>
        <p:txBody>
          <a:bodyPr wrap="none" rtlCol="0">
            <a:spAutoFit/>
          </a:bodyPr>
          <a:lstStyle/>
          <a:p>
            <a:r>
              <a:rPr lang="en-US" dirty="0"/>
              <a:t> </a:t>
            </a:r>
            <a:r>
              <a:rPr lang="en-US" sz="1200" dirty="0"/>
              <a:t>Master Actor</a:t>
            </a:r>
          </a:p>
        </p:txBody>
      </p:sp>
      <p:sp>
        <p:nvSpPr>
          <p:cNvPr id="33" name="TextBox 32">
            <a:extLst>
              <a:ext uri="{FF2B5EF4-FFF2-40B4-BE49-F238E27FC236}">
                <a16:creationId xmlns:a16="http://schemas.microsoft.com/office/drawing/2014/main" id="{60DB728D-0C43-46F9-9930-01CD1E39B91F}"/>
              </a:ext>
            </a:extLst>
          </p:cNvPr>
          <p:cNvSpPr txBox="1"/>
          <p:nvPr/>
        </p:nvSpPr>
        <p:spPr>
          <a:xfrm>
            <a:off x="2701741" y="4871093"/>
            <a:ext cx="1159292" cy="276999"/>
          </a:xfrm>
          <a:prstGeom prst="rect">
            <a:avLst/>
          </a:prstGeom>
          <a:noFill/>
        </p:spPr>
        <p:txBody>
          <a:bodyPr wrap="none" rtlCol="0">
            <a:spAutoFit/>
          </a:bodyPr>
          <a:lstStyle/>
          <a:p>
            <a:r>
              <a:rPr lang="en-US" sz="1200" dirty="0"/>
              <a:t>Worker Actor</a:t>
            </a:r>
          </a:p>
        </p:txBody>
      </p:sp>
      <p:sp>
        <p:nvSpPr>
          <p:cNvPr id="35" name="TextBox 34">
            <a:extLst>
              <a:ext uri="{FF2B5EF4-FFF2-40B4-BE49-F238E27FC236}">
                <a16:creationId xmlns:a16="http://schemas.microsoft.com/office/drawing/2014/main" id="{D78C5513-E4AF-41D8-8EFB-561043ABD80D}"/>
              </a:ext>
            </a:extLst>
          </p:cNvPr>
          <p:cNvSpPr txBox="1"/>
          <p:nvPr/>
        </p:nvSpPr>
        <p:spPr>
          <a:xfrm>
            <a:off x="9140549" y="4776618"/>
            <a:ext cx="1369003" cy="553998"/>
          </a:xfrm>
          <a:prstGeom prst="rect">
            <a:avLst/>
          </a:prstGeom>
          <a:noFill/>
        </p:spPr>
        <p:txBody>
          <a:bodyPr wrap="square" rtlCol="0">
            <a:spAutoFit/>
          </a:bodyPr>
          <a:lstStyle/>
          <a:p>
            <a:r>
              <a:rPr lang="en-US" sz="1200" dirty="0"/>
              <a:t>Worker Actor</a:t>
            </a:r>
          </a:p>
          <a:p>
            <a:endParaRPr lang="en-US" dirty="0"/>
          </a:p>
        </p:txBody>
      </p:sp>
      <p:sp>
        <p:nvSpPr>
          <p:cNvPr id="38" name="TextBox 37">
            <a:extLst>
              <a:ext uri="{FF2B5EF4-FFF2-40B4-BE49-F238E27FC236}">
                <a16:creationId xmlns:a16="http://schemas.microsoft.com/office/drawing/2014/main" id="{51DA753D-8EB2-4CB3-A592-5C7D8A458AFC}"/>
              </a:ext>
            </a:extLst>
          </p:cNvPr>
          <p:cNvSpPr txBox="1"/>
          <p:nvPr/>
        </p:nvSpPr>
        <p:spPr>
          <a:xfrm rot="967106">
            <a:off x="6393716" y="4077707"/>
            <a:ext cx="2381250" cy="430887"/>
          </a:xfrm>
          <a:prstGeom prst="rect">
            <a:avLst/>
          </a:prstGeom>
          <a:noFill/>
        </p:spPr>
        <p:txBody>
          <a:bodyPr wrap="square" rtlCol="0">
            <a:spAutoFit/>
          </a:bodyPr>
          <a:lstStyle/>
          <a:p>
            <a:pPr algn="ctr"/>
            <a:r>
              <a:rPr lang="en-US" sz="1100" dirty="0"/>
              <a:t>Create genotype/regenerate genotype</a:t>
            </a:r>
          </a:p>
        </p:txBody>
      </p:sp>
      <p:sp>
        <p:nvSpPr>
          <p:cNvPr id="40" name="TextBox 39">
            <a:extLst>
              <a:ext uri="{FF2B5EF4-FFF2-40B4-BE49-F238E27FC236}">
                <a16:creationId xmlns:a16="http://schemas.microsoft.com/office/drawing/2014/main" id="{D67141DA-CFE1-4D0D-A433-9749912DB2AA}"/>
              </a:ext>
            </a:extLst>
          </p:cNvPr>
          <p:cNvSpPr txBox="1"/>
          <p:nvPr/>
        </p:nvSpPr>
        <p:spPr>
          <a:xfrm>
            <a:off x="7144017" y="3600271"/>
            <a:ext cx="3067050" cy="369332"/>
          </a:xfrm>
          <a:prstGeom prst="rect">
            <a:avLst/>
          </a:prstGeom>
          <a:noFill/>
        </p:spPr>
        <p:txBody>
          <a:bodyPr wrap="square" rtlCol="0">
            <a:spAutoFit/>
          </a:bodyPr>
          <a:lstStyle/>
          <a:p>
            <a:endParaRPr lang="en-US" dirty="0"/>
          </a:p>
        </p:txBody>
      </p:sp>
      <p:cxnSp>
        <p:nvCxnSpPr>
          <p:cNvPr id="65" name="Straight Arrow Connector 64">
            <a:extLst>
              <a:ext uri="{FF2B5EF4-FFF2-40B4-BE49-F238E27FC236}">
                <a16:creationId xmlns:a16="http://schemas.microsoft.com/office/drawing/2014/main" id="{A053DD8A-EBEC-4817-BC92-9BE3AB0485C7}"/>
              </a:ext>
            </a:extLst>
          </p:cNvPr>
          <p:cNvCxnSpPr>
            <a:cxnSpLocks/>
            <a:stCxn id="5" idx="0"/>
          </p:cNvCxnSpPr>
          <p:nvPr/>
        </p:nvCxnSpPr>
        <p:spPr>
          <a:xfrm flipV="1">
            <a:off x="3313479" y="3528872"/>
            <a:ext cx="2505680" cy="100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6825EB9-03DA-4B4F-82FC-EAB9565DF72C}"/>
              </a:ext>
            </a:extLst>
          </p:cNvPr>
          <p:cNvCxnSpPr>
            <a:stCxn id="24" idx="0"/>
            <a:endCxn id="10" idx="5"/>
          </p:cNvCxnSpPr>
          <p:nvPr/>
        </p:nvCxnSpPr>
        <p:spPr>
          <a:xfrm flipH="1" flipV="1">
            <a:off x="6592982" y="3512224"/>
            <a:ext cx="3113905" cy="91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4878A3B-91A4-4D8F-8D49-5578216C20B3}"/>
              </a:ext>
            </a:extLst>
          </p:cNvPr>
          <p:cNvSpPr txBox="1"/>
          <p:nvPr/>
        </p:nvSpPr>
        <p:spPr>
          <a:xfrm rot="20283298">
            <a:off x="3912826" y="3646436"/>
            <a:ext cx="1348627" cy="276999"/>
          </a:xfrm>
          <a:prstGeom prst="rect">
            <a:avLst/>
          </a:prstGeom>
          <a:noFill/>
        </p:spPr>
        <p:txBody>
          <a:bodyPr wrap="square" rtlCol="0">
            <a:spAutoFit/>
          </a:bodyPr>
          <a:lstStyle/>
          <a:p>
            <a:r>
              <a:rPr lang="en-US" sz="1200" dirty="0"/>
              <a:t>Return Result</a:t>
            </a:r>
          </a:p>
        </p:txBody>
      </p:sp>
    </p:spTree>
    <p:extLst>
      <p:ext uri="{BB962C8B-B14F-4D97-AF65-F5344CB8AC3E}">
        <p14:creationId xmlns:p14="http://schemas.microsoft.com/office/powerpoint/2010/main" val="328709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53F5-1C01-4185-B44F-C42967794D03}"/>
              </a:ext>
            </a:extLst>
          </p:cNvPr>
          <p:cNvSpPr>
            <a:spLocks noGrp="1"/>
          </p:cNvSpPr>
          <p:nvPr>
            <p:ph type="title"/>
          </p:nvPr>
        </p:nvSpPr>
        <p:spPr/>
        <p:txBody>
          <a:bodyPr/>
          <a:lstStyle/>
          <a:p>
            <a:r>
              <a:rPr lang="en-US" dirty="0"/>
              <a:t>Program Execution Architecture</a:t>
            </a:r>
          </a:p>
        </p:txBody>
      </p:sp>
      <p:sp>
        <p:nvSpPr>
          <p:cNvPr id="3" name="Content Placeholder 2">
            <a:extLst>
              <a:ext uri="{FF2B5EF4-FFF2-40B4-BE49-F238E27FC236}">
                <a16:creationId xmlns:a16="http://schemas.microsoft.com/office/drawing/2014/main" id="{9FB41335-160D-4DFA-A4C6-AA04171705AD}"/>
              </a:ext>
            </a:extLst>
          </p:cNvPr>
          <p:cNvSpPr>
            <a:spLocks noGrp="1"/>
          </p:cNvSpPr>
          <p:nvPr>
            <p:ph idx="1"/>
          </p:nvPr>
        </p:nvSpPr>
        <p:spPr/>
        <p:txBody>
          <a:bodyPr/>
          <a:lstStyle/>
          <a:p>
            <a:pPr marL="0" indent="0">
              <a:buNone/>
            </a:pPr>
            <a:r>
              <a:rPr lang="en-US" b="1" dirty="0"/>
              <a:t>Actor Driver </a:t>
            </a:r>
            <a:r>
              <a:rPr lang="en-US" dirty="0"/>
              <a:t>(core.ActorDriver.java)</a:t>
            </a:r>
          </a:p>
          <a:p>
            <a:pPr>
              <a:buFont typeface="Arial" panose="020B0604020202020204" pitchFamily="34" charset="0"/>
              <a:buChar char="•"/>
            </a:pPr>
            <a:r>
              <a:rPr lang="en-US" dirty="0"/>
              <a:t>Initializing actor system</a:t>
            </a:r>
          </a:p>
          <a:p>
            <a:pPr>
              <a:buFont typeface="Arial" panose="020B0604020202020204" pitchFamily="34" charset="0"/>
              <a:buChar char="•"/>
            </a:pPr>
            <a:r>
              <a:rPr lang="en-US" dirty="0"/>
              <a:t>Creating the master actor</a:t>
            </a:r>
          </a:p>
          <a:p>
            <a:pPr>
              <a:buFont typeface="Arial" panose="020B0604020202020204" pitchFamily="34" charset="0"/>
              <a:buChar char="•"/>
            </a:pPr>
            <a:r>
              <a:rPr lang="en-US" dirty="0"/>
              <a:t>Suppling init parameters to master actor such as phenotype length, genotype length  and many more</a:t>
            </a:r>
          </a:p>
          <a:p>
            <a:pPr marL="0" indent="0">
              <a:buNone/>
            </a:pPr>
            <a:endParaRPr lang="en-US" dirty="0"/>
          </a:p>
          <a:p>
            <a:pPr marL="0" indent="0">
              <a:buNone/>
            </a:pPr>
            <a:r>
              <a:rPr lang="en-US" dirty="0"/>
              <a:t>  </a:t>
            </a:r>
          </a:p>
        </p:txBody>
      </p:sp>
      <p:pic>
        <p:nvPicPr>
          <p:cNvPr id="7" name="Picture 6">
            <a:extLst>
              <a:ext uri="{FF2B5EF4-FFF2-40B4-BE49-F238E27FC236}">
                <a16:creationId xmlns:a16="http://schemas.microsoft.com/office/drawing/2014/main" id="{20215C6C-9519-4DDE-BFC3-FB36AE21862A}"/>
              </a:ext>
            </a:extLst>
          </p:cNvPr>
          <p:cNvPicPr>
            <a:picLocks noChangeAspect="1"/>
          </p:cNvPicPr>
          <p:nvPr/>
        </p:nvPicPr>
        <p:blipFill>
          <a:blip r:embed="rId2"/>
          <a:stretch>
            <a:fillRect/>
          </a:stretch>
        </p:blipFill>
        <p:spPr>
          <a:xfrm>
            <a:off x="3842209" y="3938400"/>
            <a:ext cx="4898591" cy="2750400"/>
          </a:xfrm>
          <a:prstGeom prst="rect">
            <a:avLst/>
          </a:prstGeom>
        </p:spPr>
      </p:pic>
    </p:spTree>
    <p:extLst>
      <p:ext uri="{BB962C8B-B14F-4D97-AF65-F5344CB8AC3E}">
        <p14:creationId xmlns:p14="http://schemas.microsoft.com/office/powerpoint/2010/main" val="244931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10A3-3DD7-4D71-BC7E-827CD522E5D9}"/>
              </a:ext>
            </a:extLst>
          </p:cNvPr>
          <p:cNvSpPr>
            <a:spLocks noGrp="1"/>
          </p:cNvSpPr>
          <p:nvPr>
            <p:ph type="title"/>
          </p:nvPr>
        </p:nvSpPr>
        <p:spPr/>
        <p:txBody>
          <a:bodyPr/>
          <a:lstStyle/>
          <a:p>
            <a:r>
              <a:rPr lang="en-US" dirty="0"/>
              <a:t>Program Execution Architecture</a:t>
            </a:r>
          </a:p>
        </p:txBody>
      </p:sp>
      <p:sp>
        <p:nvSpPr>
          <p:cNvPr id="3" name="Content Placeholder 2">
            <a:extLst>
              <a:ext uri="{FF2B5EF4-FFF2-40B4-BE49-F238E27FC236}">
                <a16:creationId xmlns:a16="http://schemas.microsoft.com/office/drawing/2014/main" id="{A98D1005-B053-441D-9D77-4D892C0F7BF8}"/>
              </a:ext>
            </a:extLst>
          </p:cNvPr>
          <p:cNvSpPr>
            <a:spLocks noGrp="1"/>
          </p:cNvSpPr>
          <p:nvPr>
            <p:ph idx="1"/>
          </p:nvPr>
        </p:nvSpPr>
        <p:spPr/>
        <p:txBody>
          <a:bodyPr/>
          <a:lstStyle/>
          <a:p>
            <a:pPr marL="0" indent="0">
              <a:buNone/>
            </a:pPr>
            <a:r>
              <a:rPr lang="en-US" b="1" dirty="0"/>
              <a:t>Master Actor </a:t>
            </a:r>
            <a:r>
              <a:rPr lang="en-US" dirty="0"/>
              <a:t>(actors.MasterActor.java)</a:t>
            </a:r>
          </a:p>
          <a:p>
            <a:pPr>
              <a:buFont typeface="Arial" panose="020B0604020202020204" pitchFamily="34" charset="0"/>
              <a:buChar char="•"/>
            </a:pPr>
            <a:r>
              <a:rPr lang="en-US" dirty="0"/>
              <a:t>Spawns Worker Actors for genotype generation / regeneration</a:t>
            </a:r>
          </a:p>
          <a:p>
            <a:pPr>
              <a:buFont typeface="Arial" panose="020B0604020202020204" pitchFamily="34" charset="0"/>
              <a:buChar char="•"/>
            </a:pPr>
            <a:r>
              <a:rPr lang="en-US" dirty="0"/>
              <a:t>Sorts genotype results based on fitness score</a:t>
            </a:r>
          </a:p>
          <a:p>
            <a:pPr>
              <a:buFont typeface="Arial" panose="020B0604020202020204" pitchFamily="34" charset="0"/>
              <a:buChar char="•"/>
            </a:pPr>
            <a:r>
              <a:rPr lang="en-US" dirty="0"/>
              <a:t>Determines if optimal solution has been reached or not</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91C0E766-EB19-400D-B02E-DEF0F4B7F88B}"/>
              </a:ext>
            </a:extLst>
          </p:cNvPr>
          <p:cNvPicPr>
            <a:picLocks noChangeAspect="1"/>
          </p:cNvPicPr>
          <p:nvPr/>
        </p:nvPicPr>
        <p:blipFill>
          <a:blip r:embed="rId2"/>
          <a:stretch>
            <a:fillRect/>
          </a:stretch>
        </p:blipFill>
        <p:spPr>
          <a:xfrm>
            <a:off x="3124902" y="4082400"/>
            <a:ext cx="4579098" cy="2635200"/>
          </a:xfrm>
          <a:prstGeom prst="rect">
            <a:avLst/>
          </a:prstGeom>
        </p:spPr>
      </p:pic>
    </p:spTree>
    <p:extLst>
      <p:ext uri="{BB962C8B-B14F-4D97-AF65-F5344CB8AC3E}">
        <p14:creationId xmlns:p14="http://schemas.microsoft.com/office/powerpoint/2010/main" val="25422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2592-956F-4423-888D-CB3302C57119}"/>
              </a:ext>
            </a:extLst>
          </p:cNvPr>
          <p:cNvSpPr>
            <a:spLocks noGrp="1"/>
          </p:cNvSpPr>
          <p:nvPr>
            <p:ph type="title"/>
          </p:nvPr>
        </p:nvSpPr>
        <p:spPr/>
        <p:txBody>
          <a:bodyPr/>
          <a:lstStyle/>
          <a:p>
            <a:r>
              <a:rPr lang="en-US" dirty="0"/>
              <a:t>Program Execution Architecture</a:t>
            </a:r>
          </a:p>
        </p:txBody>
      </p:sp>
      <p:sp>
        <p:nvSpPr>
          <p:cNvPr id="3" name="Content Placeholder 2">
            <a:extLst>
              <a:ext uri="{FF2B5EF4-FFF2-40B4-BE49-F238E27FC236}">
                <a16:creationId xmlns:a16="http://schemas.microsoft.com/office/drawing/2014/main" id="{62B83DEC-3B76-4272-AB92-4A60055FC0DE}"/>
              </a:ext>
            </a:extLst>
          </p:cNvPr>
          <p:cNvSpPr>
            <a:spLocks noGrp="1"/>
          </p:cNvSpPr>
          <p:nvPr>
            <p:ph idx="1"/>
          </p:nvPr>
        </p:nvSpPr>
        <p:spPr>
          <a:xfrm>
            <a:off x="2445212" y="1294100"/>
            <a:ext cx="8915400" cy="3777622"/>
          </a:xfrm>
        </p:spPr>
        <p:txBody>
          <a:bodyPr>
            <a:normAutofit/>
          </a:bodyPr>
          <a:lstStyle/>
          <a:p>
            <a:pPr marL="0" indent="0">
              <a:buNone/>
            </a:pPr>
            <a:r>
              <a:rPr lang="en-US" sz="1600" b="1" dirty="0"/>
              <a:t>Worker Actor </a:t>
            </a:r>
            <a:r>
              <a:rPr lang="en-US" sz="1600" dirty="0"/>
              <a:t>(actors.WorkerActor.java)</a:t>
            </a:r>
          </a:p>
          <a:p>
            <a:pPr>
              <a:buFont typeface="Arial" panose="020B0604020202020204" pitchFamily="34" charset="0"/>
              <a:buChar char="•"/>
            </a:pPr>
            <a:r>
              <a:rPr lang="en-US" sz="1600" dirty="0"/>
              <a:t>Creates Genotype object, maps it to phenotype object, calculates distance</a:t>
            </a:r>
          </a:p>
          <a:p>
            <a:pPr>
              <a:buFont typeface="Arial" panose="020B0604020202020204" pitchFamily="34" charset="0"/>
              <a:buChar char="•"/>
            </a:pPr>
            <a:r>
              <a:rPr lang="en-US" sz="1600" dirty="0"/>
              <a:t>And fitness score</a:t>
            </a:r>
          </a:p>
          <a:p>
            <a:pPr>
              <a:buFont typeface="Arial" panose="020B0604020202020204" pitchFamily="34" charset="0"/>
              <a:buChar char="•"/>
            </a:pPr>
            <a:r>
              <a:rPr lang="en-US" sz="1600" dirty="0"/>
              <a:t>Create new genotype objects using crossover</a:t>
            </a:r>
          </a:p>
          <a:p>
            <a:pPr>
              <a:buFont typeface="Arial" panose="020B0604020202020204" pitchFamily="34" charset="0"/>
              <a:buChar char="•"/>
            </a:pPr>
            <a:r>
              <a:rPr lang="en-US" sz="1600" dirty="0"/>
              <a:t>Kills itself after each task is completed (Generation and Regeneration)</a:t>
            </a:r>
          </a:p>
        </p:txBody>
      </p:sp>
      <p:pic>
        <p:nvPicPr>
          <p:cNvPr id="5" name="Picture 4">
            <a:extLst>
              <a:ext uri="{FF2B5EF4-FFF2-40B4-BE49-F238E27FC236}">
                <a16:creationId xmlns:a16="http://schemas.microsoft.com/office/drawing/2014/main" id="{B9BFA41B-B6AC-40CC-915E-1DF09C55904E}"/>
              </a:ext>
            </a:extLst>
          </p:cNvPr>
          <p:cNvPicPr>
            <a:picLocks noChangeAspect="1"/>
          </p:cNvPicPr>
          <p:nvPr/>
        </p:nvPicPr>
        <p:blipFill>
          <a:blip r:embed="rId2"/>
          <a:stretch>
            <a:fillRect/>
          </a:stretch>
        </p:blipFill>
        <p:spPr>
          <a:xfrm>
            <a:off x="2117119" y="3321311"/>
            <a:ext cx="4031681" cy="1157089"/>
          </a:xfrm>
          <a:prstGeom prst="rect">
            <a:avLst/>
          </a:prstGeom>
        </p:spPr>
      </p:pic>
      <p:pic>
        <p:nvPicPr>
          <p:cNvPr id="7" name="Picture 6">
            <a:extLst>
              <a:ext uri="{FF2B5EF4-FFF2-40B4-BE49-F238E27FC236}">
                <a16:creationId xmlns:a16="http://schemas.microsoft.com/office/drawing/2014/main" id="{CFAAC41A-4FD6-47A7-A8D5-6A5A194D0735}"/>
              </a:ext>
            </a:extLst>
          </p:cNvPr>
          <p:cNvPicPr>
            <a:picLocks noChangeAspect="1"/>
          </p:cNvPicPr>
          <p:nvPr/>
        </p:nvPicPr>
        <p:blipFill>
          <a:blip r:embed="rId3"/>
          <a:stretch>
            <a:fillRect/>
          </a:stretch>
        </p:blipFill>
        <p:spPr>
          <a:xfrm>
            <a:off x="6321903" y="3231611"/>
            <a:ext cx="4865606" cy="3174522"/>
          </a:xfrm>
          <a:prstGeom prst="rect">
            <a:avLst/>
          </a:prstGeom>
        </p:spPr>
      </p:pic>
      <p:sp>
        <p:nvSpPr>
          <p:cNvPr id="8" name="TextBox 7">
            <a:extLst>
              <a:ext uri="{FF2B5EF4-FFF2-40B4-BE49-F238E27FC236}">
                <a16:creationId xmlns:a16="http://schemas.microsoft.com/office/drawing/2014/main" id="{CFA0DD86-D514-4440-9FF4-85EBE09A7BB3}"/>
              </a:ext>
            </a:extLst>
          </p:cNvPr>
          <p:cNvSpPr txBox="1"/>
          <p:nvPr/>
        </p:nvSpPr>
        <p:spPr>
          <a:xfrm>
            <a:off x="2529902" y="4478400"/>
            <a:ext cx="3566098" cy="523220"/>
          </a:xfrm>
          <a:prstGeom prst="rect">
            <a:avLst/>
          </a:prstGeom>
          <a:noFill/>
        </p:spPr>
        <p:txBody>
          <a:bodyPr wrap="square" rtlCol="0">
            <a:spAutoFit/>
          </a:bodyPr>
          <a:lstStyle/>
          <a:p>
            <a:r>
              <a:rPr lang="en-US" sz="1400" dirty="0"/>
              <a:t>Mapping function for converting Genotype to Phenotype</a:t>
            </a:r>
          </a:p>
        </p:txBody>
      </p:sp>
    </p:spTree>
    <p:extLst>
      <p:ext uri="{BB962C8B-B14F-4D97-AF65-F5344CB8AC3E}">
        <p14:creationId xmlns:p14="http://schemas.microsoft.com/office/powerpoint/2010/main" val="184912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61A3-466A-4AE9-A4D0-3EC5310314D3}"/>
              </a:ext>
            </a:extLst>
          </p:cNvPr>
          <p:cNvSpPr>
            <a:spLocks noGrp="1"/>
          </p:cNvSpPr>
          <p:nvPr>
            <p:ph type="title"/>
          </p:nvPr>
        </p:nvSpPr>
        <p:spPr/>
        <p:txBody>
          <a:bodyPr/>
          <a:lstStyle/>
          <a:p>
            <a:r>
              <a:rPr lang="en-US" dirty="0"/>
              <a:t>Unit Test Coverage</a:t>
            </a:r>
          </a:p>
        </p:txBody>
      </p:sp>
      <p:pic>
        <p:nvPicPr>
          <p:cNvPr id="5" name="Content Placeholder 4">
            <a:extLst>
              <a:ext uri="{FF2B5EF4-FFF2-40B4-BE49-F238E27FC236}">
                <a16:creationId xmlns:a16="http://schemas.microsoft.com/office/drawing/2014/main" id="{BF2FB439-C97C-4F40-A750-6B2A4E7727B7}"/>
              </a:ext>
            </a:extLst>
          </p:cNvPr>
          <p:cNvPicPr>
            <a:picLocks noGrp="1" noChangeAspect="1"/>
          </p:cNvPicPr>
          <p:nvPr>
            <p:ph idx="1"/>
          </p:nvPr>
        </p:nvPicPr>
        <p:blipFill>
          <a:blip r:embed="rId2"/>
          <a:stretch>
            <a:fillRect/>
          </a:stretch>
        </p:blipFill>
        <p:spPr>
          <a:xfrm>
            <a:off x="2700001" y="1264555"/>
            <a:ext cx="4766400" cy="3351650"/>
          </a:xfrm>
        </p:spPr>
      </p:pic>
      <p:pic>
        <p:nvPicPr>
          <p:cNvPr id="7" name="Picture 6">
            <a:extLst>
              <a:ext uri="{FF2B5EF4-FFF2-40B4-BE49-F238E27FC236}">
                <a16:creationId xmlns:a16="http://schemas.microsoft.com/office/drawing/2014/main" id="{5F536FED-A8CF-4547-9B22-70D682356214}"/>
              </a:ext>
            </a:extLst>
          </p:cNvPr>
          <p:cNvPicPr>
            <a:picLocks noChangeAspect="1"/>
          </p:cNvPicPr>
          <p:nvPr/>
        </p:nvPicPr>
        <p:blipFill>
          <a:blip r:embed="rId3"/>
          <a:stretch>
            <a:fillRect/>
          </a:stretch>
        </p:blipFill>
        <p:spPr>
          <a:xfrm>
            <a:off x="1922400" y="3975989"/>
            <a:ext cx="7934400" cy="2257901"/>
          </a:xfrm>
          <a:prstGeom prst="rect">
            <a:avLst/>
          </a:prstGeom>
        </p:spPr>
      </p:pic>
    </p:spTree>
    <p:extLst>
      <p:ext uri="{BB962C8B-B14F-4D97-AF65-F5344CB8AC3E}">
        <p14:creationId xmlns:p14="http://schemas.microsoft.com/office/powerpoint/2010/main" val="369937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CAAC-BE1D-4BB6-8C33-8EEE3B2A7618}"/>
              </a:ext>
            </a:extLst>
          </p:cNvPr>
          <p:cNvSpPr>
            <a:spLocks noGrp="1"/>
          </p:cNvSpPr>
          <p:nvPr>
            <p:ph type="title"/>
          </p:nvPr>
        </p:nvSpPr>
        <p:spPr/>
        <p:txBody>
          <a:bodyPr/>
          <a:lstStyle/>
          <a:p>
            <a:r>
              <a:rPr lang="en-US" dirty="0"/>
              <a:t>Result And Conclusion </a:t>
            </a:r>
          </a:p>
        </p:txBody>
      </p:sp>
      <p:sp>
        <p:nvSpPr>
          <p:cNvPr id="3" name="Content Placeholder 2">
            <a:extLst>
              <a:ext uri="{FF2B5EF4-FFF2-40B4-BE49-F238E27FC236}">
                <a16:creationId xmlns:a16="http://schemas.microsoft.com/office/drawing/2014/main" id="{C233A721-CE9B-422F-8D0D-9994A8CD215E}"/>
              </a:ext>
            </a:extLst>
          </p:cNvPr>
          <p:cNvSpPr>
            <a:spLocks noGrp="1"/>
          </p:cNvSpPr>
          <p:nvPr>
            <p:ph idx="1"/>
          </p:nvPr>
        </p:nvSpPr>
        <p:spPr/>
        <p:txBody>
          <a:bodyPr/>
          <a:lstStyle/>
          <a:p>
            <a:pPr marL="0" indent="0">
              <a:buNone/>
            </a:pPr>
            <a:r>
              <a:rPr lang="en-US" dirty="0"/>
              <a:t> We have been able to reach an optimal solution with one-fourth of total possible solution space using GA approach for solving Travelling </a:t>
            </a:r>
            <a:r>
              <a:rPr lang="en-US" dirty="0" err="1"/>
              <a:t>Saslesman</a:t>
            </a:r>
            <a:r>
              <a:rPr lang="en-US" dirty="0"/>
              <a:t> problem. </a:t>
            </a:r>
          </a:p>
          <a:p>
            <a:pPr marL="0" indent="0">
              <a:buNone/>
            </a:pPr>
            <a:r>
              <a:rPr lang="en-US" dirty="0"/>
              <a:t>Statistics :</a:t>
            </a:r>
          </a:p>
          <a:p>
            <a:pPr marL="0" indent="0">
              <a:buNone/>
            </a:pPr>
            <a:r>
              <a:rPr lang="en-US" dirty="0"/>
              <a:t>Total Cities = 6</a:t>
            </a:r>
          </a:p>
          <a:p>
            <a:pPr marL="0" indent="0">
              <a:buNone/>
            </a:pPr>
            <a:r>
              <a:rPr lang="en-US" dirty="0"/>
              <a:t>Genotype Length = 6</a:t>
            </a:r>
          </a:p>
          <a:p>
            <a:pPr marL="0" indent="0">
              <a:buNone/>
            </a:pPr>
            <a:r>
              <a:rPr lang="en-US" dirty="0"/>
              <a:t>Total Solution = 6!</a:t>
            </a:r>
          </a:p>
          <a:p>
            <a:pPr marL="0" indent="0">
              <a:buNone/>
            </a:pPr>
            <a:r>
              <a:rPr lang="en-US" dirty="0"/>
              <a:t>Population = 6!/4 ~ 180</a:t>
            </a:r>
          </a:p>
          <a:p>
            <a:pPr marL="0" indent="0">
              <a:buNone/>
            </a:pPr>
            <a:r>
              <a:rPr lang="en-US" dirty="0"/>
              <a:t>Number of Generations Spawned = 11</a:t>
            </a:r>
          </a:p>
        </p:txBody>
      </p:sp>
    </p:spTree>
    <p:extLst>
      <p:ext uri="{BB962C8B-B14F-4D97-AF65-F5344CB8AC3E}">
        <p14:creationId xmlns:p14="http://schemas.microsoft.com/office/powerpoint/2010/main" val="291336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C2F0-349D-4FA9-A25F-20B2C48640E6}"/>
              </a:ext>
            </a:extLst>
          </p:cNvPr>
          <p:cNvSpPr>
            <a:spLocks noGrp="1"/>
          </p:cNvSpPr>
          <p:nvPr>
            <p:ph type="title"/>
          </p:nvPr>
        </p:nvSpPr>
        <p:spPr/>
        <p:txBody>
          <a:bodyPr/>
          <a:lstStyle/>
          <a:p>
            <a:r>
              <a:rPr lang="en-US" dirty="0"/>
              <a:t>Result And Conclusion </a:t>
            </a:r>
          </a:p>
        </p:txBody>
      </p:sp>
      <p:pic>
        <p:nvPicPr>
          <p:cNvPr id="5" name="Content Placeholder 4">
            <a:extLst>
              <a:ext uri="{FF2B5EF4-FFF2-40B4-BE49-F238E27FC236}">
                <a16:creationId xmlns:a16="http://schemas.microsoft.com/office/drawing/2014/main" id="{F9280ECC-2336-443B-8118-33B730D7C05F}"/>
              </a:ext>
            </a:extLst>
          </p:cNvPr>
          <p:cNvPicPr>
            <a:picLocks noGrp="1" noChangeAspect="1"/>
          </p:cNvPicPr>
          <p:nvPr>
            <p:ph idx="1"/>
          </p:nvPr>
        </p:nvPicPr>
        <p:blipFill>
          <a:blip r:embed="rId2"/>
          <a:stretch>
            <a:fillRect/>
          </a:stretch>
        </p:blipFill>
        <p:spPr>
          <a:xfrm>
            <a:off x="2186013" y="2324930"/>
            <a:ext cx="8915400" cy="1598319"/>
          </a:xfrm>
        </p:spPr>
      </p:pic>
      <p:sp>
        <p:nvSpPr>
          <p:cNvPr id="6" name="TextBox 5">
            <a:extLst>
              <a:ext uri="{FF2B5EF4-FFF2-40B4-BE49-F238E27FC236}">
                <a16:creationId xmlns:a16="http://schemas.microsoft.com/office/drawing/2014/main" id="{1E953DD5-B33B-4C38-B23F-E980E875C4AA}"/>
              </a:ext>
            </a:extLst>
          </p:cNvPr>
          <p:cNvSpPr txBox="1"/>
          <p:nvPr/>
        </p:nvSpPr>
        <p:spPr>
          <a:xfrm>
            <a:off x="2412000" y="1843200"/>
            <a:ext cx="7308000" cy="369332"/>
          </a:xfrm>
          <a:prstGeom prst="rect">
            <a:avLst/>
          </a:prstGeom>
          <a:noFill/>
        </p:spPr>
        <p:txBody>
          <a:bodyPr wrap="square" rtlCol="0">
            <a:spAutoFit/>
          </a:bodyPr>
          <a:lstStyle/>
          <a:p>
            <a:r>
              <a:rPr lang="en-US" dirty="0"/>
              <a:t>Sample log cross over and fitness function calculation</a:t>
            </a:r>
          </a:p>
        </p:txBody>
      </p:sp>
    </p:spTree>
    <p:extLst>
      <p:ext uri="{BB962C8B-B14F-4D97-AF65-F5344CB8AC3E}">
        <p14:creationId xmlns:p14="http://schemas.microsoft.com/office/powerpoint/2010/main" val="391116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0E9F-BD4D-473E-96F6-61C7B44200EC}"/>
              </a:ext>
            </a:extLst>
          </p:cNvPr>
          <p:cNvSpPr>
            <a:spLocks noGrp="1"/>
          </p:cNvSpPr>
          <p:nvPr>
            <p:ph type="title"/>
          </p:nvPr>
        </p:nvSpPr>
        <p:spPr/>
        <p:txBody>
          <a:bodyPr/>
          <a:lstStyle/>
          <a:p>
            <a:r>
              <a:rPr lang="en-US" dirty="0"/>
              <a:t>Result And Conclusion </a:t>
            </a:r>
          </a:p>
        </p:txBody>
      </p:sp>
      <p:sp>
        <p:nvSpPr>
          <p:cNvPr id="3" name="Content Placeholder 2">
            <a:extLst>
              <a:ext uri="{FF2B5EF4-FFF2-40B4-BE49-F238E27FC236}">
                <a16:creationId xmlns:a16="http://schemas.microsoft.com/office/drawing/2014/main" id="{6B43699C-659E-45DA-9423-47A6E50FA306}"/>
              </a:ext>
            </a:extLst>
          </p:cNvPr>
          <p:cNvSpPr>
            <a:spLocks noGrp="1"/>
          </p:cNvSpPr>
          <p:nvPr>
            <p:ph idx="1"/>
          </p:nvPr>
        </p:nvSpPr>
        <p:spPr/>
        <p:txBody>
          <a:bodyPr/>
          <a:lstStyle/>
          <a:p>
            <a:pPr marL="0" indent="0">
              <a:buNone/>
            </a:pPr>
            <a:r>
              <a:rPr lang="en-US" dirty="0"/>
              <a:t>Initialization of Master and Spawning of Worker Actors for creating 1</a:t>
            </a:r>
            <a:r>
              <a:rPr lang="en-US" baseline="30000" dirty="0"/>
              <a:t>st</a:t>
            </a:r>
            <a:r>
              <a:rPr lang="en-US" dirty="0"/>
              <a:t> generation of genotypes</a:t>
            </a:r>
          </a:p>
          <a:p>
            <a:pPr marL="0" indent="0">
              <a:buNone/>
            </a:pPr>
            <a:endParaRPr lang="en-US" dirty="0"/>
          </a:p>
        </p:txBody>
      </p:sp>
      <p:pic>
        <p:nvPicPr>
          <p:cNvPr id="5" name="Picture 4">
            <a:extLst>
              <a:ext uri="{FF2B5EF4-FFF2-40B4-BE49-F238E27FC236}">
                <a16:creationId xmlns:a16="http://schemas.microsoft.com/office/drawing/2014/main" id="{58B59305-84DD-45DA-BA1C-45E601DB158F}"/>
              </a:ext>
            </a:extLst>
          </p:cNvPr>
          <p:cNvPicPr>
            <a:picLocks noChangeAspect="1"/>
          </p:cNvPicPr>
          <p:nvPr/>
        </p:nvPicPr>
        <p:blipFill>
          <a:blip r:embed="rId2"/>
          <a:stretch>
            <a:fillRect/>
          </a:stretch>
        </p:blipFill>
        <p:spPr>
          <a:xfrm>
            <a:off x="2692800" y="3046332"/>
            <a:ext cx="8546400" cy="2864890"/>
          </a:xfrm>
          <a:prstGeom prst="rect">
            <a:avLst/>
          </a:prstGeom>
        </p:spPr>
      </p:pic>
    </p:spTree>
    <p:extLst>
      <p:ext uri="{BB962C8B-B14F-4D97-AF65-F5344CB8AC3E}">
        <p14:creationId xmlns:p14="http://schemas.microsoft.com/office/powerpoint/2010/main" val="247844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2DCF-1C14-4A7F-A280-0B2434E3B7F4}"/>
              </a:ext>
            </a:extLst>
          </p:cNvPr>
          <p:cNvSpPr>
            <a:spLocks noGrp="1"/>
          </p:cNvSpPr>
          <p:nvPr>
            <p:ph type="title"/>
          </p:nvPr>
        </p:nvSpPr>
        <p:spPr/>
        <p:txBody>
          <a:bodyPr/>
          <a:lstStyle/>
          <a:p>
            <a:r>
              <a:rPr lang="en-US" dirty="0"/>
              <a:t>Running the Application</a:t>
            </a:r>
          </a:p>
        </p:txBody>
      </p:sp>
      <p:sp>
        <p:nvSpPr>
          <p:cNvPr id="3" name="Content Placeholder 2">
            <a:extLst>
              <a:ext uri="{FF2B5EF4-FFF2-40B4-BE49-F238E27FC236}">
                <a16:creationId xmlns:a16="http://schemas.microsoft.com/office/drawing/2014/main" id="{10D80A58-0FA7-41C2-9FDD-231A1DD28C9E}"/>
              </a:ext>
            </a:extLst>
          </p:cNvPr>
          <p:cNvSpPr>
            <a:spLocks noGrp="1"/>
          </p:cNvSpPr>
          <p:nvPr>
            <p:ph idx="1"/>
          </p:nvPr>
        </p:nvSpPr>
        <p:spPr/>
        <p:txBody>
          <a:bodyPr/>
          <a:lstStyle/>
          <a:p>
            <a:pPr>
              <a:buFont typeface="Arial" panose="020B0604020202020204" pitchFamily="34" charset="0"/>
              <a:buChar char="•"/>
            </a:pPr>
            <a:r>
              <a:rPr lang="en-US" dirty="0"/>
              <a:t>Download the source code from :</a:t>
            </a:r>
          </a:p>
          <a:p>
            <a:pPr marL="0" indent="0">
              <a:buNone/>
            </a:pPr>
            <a:r>
              <a:rPr lang="en-US" dirty="0">
                <a:hlinkClick r:id="rId2"/>
              </a:rPr>
              <a:t>https://github.com/ShivaniUdupa/INFO6205_21/tree/master/Final-Project</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err="1"/>
              <a:t>mvn</a:t>
            </a:r>
            <a:r>
              <a:rPr lang="en-US" b="1" dirty="0"/>
              <a:t> clean install </a:t>
            </a:r>
            <a:r>
              <a:rPr lang="en-US" dirty="0"/>
              <a:t>(Have Maven and Java preinstalled)</a:t>
            </a:r>
          </a:p>
          <a:p>
            <a:pPr>
              <a:buFont typeface="Arial" panose="020B0604020202020204" pitchFamily="34" charset="0"/>
              <a:buChar char="•"/>
            </a:pPr>
            <a:r>
              <a:rPr lang="en-US" dirty="0"/>
              <a:t>After successfully running unit test cases and maven build </a:t>
            </a:r>
          </a:p>
          <a:p>
            <a:pPr>
              <a:buFont typeface="Arial" panose="020B0604020202020204" pitchFamily="34" charset="0"/>
              <a:buChar char="•"/>
            </a:pPr>
            <a:endParaRPr lang="en-US" dirty="0"/>
          </a:p>
          <a:p>
            <a:pPr>
              <a:buFont typeface="Arial" panose="020B0604020202020204" pitchFamily="34" charset="0"/>
              <a:buChar char="•"/>
            </a:pPr>
            <a:r>
              <a:rPr lang="en-US" b="1" dirty="0"/>
              <a:t>java –jar ./target/final-project-1.0-SNAPSHOT.jar</a:t>
            </a:r>
          </a:p>
        </p:txBody>
      </p:sp>
    </p:spTree>
    <p:extLst>
      <p:ext uri="{BB962C8B-B14F-4D97-AF65-F5344CB8AC3E}">
        <p14:creationId xmlns:p14="http://schemas.microsoft.com/office/powerpoint/2010/main" val="266893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BEE0-39F9-4298-92F8-B59B68074A0A}"/>
              </a:ext>
            </a:extLst>
          </p:cNvPr>
          <p:cNvSpPr>
            <a:spLocks noGrp="1"/>
          </p:cNvSpPr>
          <p:nvPr>
            <p:ph type="title"/>
          </p:nvPr>
        </p:nvSpPr>
        <p:spPr>
          <a:xfrm>
            <a:off x="2592925" y="624111"/>
            <a:ext cx="8911687" cy="609886"/>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1111345B-0E52-42BD-9F7A-D0C95BDBBC4B}"/>
              </a:ext>
            </a:extLst>
          </p:cNvPr>
          <p:cNvSpPr>
            <a:spLocks noGrp="1"/>
          </p:cNvSpPr>
          <p:nvPr>
            <p:ph idx="1"/>
          </p:nvPr>
        </p:nvSpPr>
        <p:spPr/>
        <p:txBody>
          <a:bodyPr/>
          <a:lstStyle/>
          <a:p>
            <a:pPr marL="0" indent="0">
              <a:buNone/>
            </a:pPr>
            <a:r>
              <a:rPr lang="en-US" dirty="0"/>
              <a:t>Given a set of N cities, the problem is to find the shortest possible route that visits each city just once.</a:t>
            </a:r>
          </a:p>
          <a:p>
            <a:pPr marL="0" indent="0">
              <a:buNone/>
            </a:pPr>
            <a:r>
              <a:rPr lang="en-US" dirty="0"/>
              <a:t>The brute force approach to solving this problem would be to find the best route out the possible N! routes</a:t>
            </a:r>
          </a:p>
          <a:p>
            <a:pPr marL="0" indent="0">
              <a:buNone/>
            </a:pPr>
            <a:r>
              <a:rPr lang="en-US" dirty="0"/>
              <a:t>Genetic algorithm, uses the concept of natural selection, where in a possible “fitter” offspring is produced by the fit parents of the previous generation, there by finding a more optimized solution every coming generation. This eliminates the to need to examine each one of the N! possible routes to find the best solution.</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025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EFF4E2"/>
            </a:gs>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E9CDE4-CBF9-462F-A2DA-A10C1FCA1B4A}"/>
              </a:ext>
            </a:extLst>
          </p:cNvPr>
          <p:cNvSpPr/>
          <p:nvPr/>
        </p:nvSpPr>
        <p:spPr>
          <a:xfrm>
            <a:off x="3990408" y="2040573"/>
            <a:ext cx="5734976" cy="63475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374C5F-BDBF-4BE4-9D0F-131FE36ECCBD}"/>
              </a:ext>
            </a:extLst>
          </p:cNvPr>
          <p:cNvSpPr txBox="1"/>
          <p:nvPr/>
        </p:nvSpPr>
        <p:spPr>
          <a:xfrm>
            <a:off x="4181383" y="1288983"/>
            <a:ext cx="5544105" cy="461665"/>
          </a:xfrm>
          <a:prstGeom prst="rect">
            <a:avLst/>
          </a:prstGeom>
          <a:noFill/>
        </p:spPr>
        <p:txBody>
          <a:bodyPr wrap="square" rtlCol="0">
            <a:spAutoFit/>
          </a:bodyPr>
          <a:lstStyle/>
          <a:p>
            <a:pPr algn="ctr"/>
            <a:r>
              <a:rPr lang="en-US" sz="1200" dirty="0"/>
              <a:t>Generate the Go generation  genotype which a collection of random sequence of genes</a:t>
            </a:r>
          </a:p>
        </p:txBody>
      </p:sp>
      <p:sp>
        <p:nvSpPr>
          <p:cNvPr id="6" name="Rectangle: Rounded Corners 5">
            <a:extLst>
              <a:ext uri="{FF2B5EF4-FFF2-40B4-BE49-F238E27FC236}">
                <a16:creationId xmlns:a16="http://schemas.microsoft.com/office/drawing/2014/main" id="{78A08B5C-4FB5-431F-B2DB-17007E52F20B}"/>
              </a:ext>
            </a:extLst>
          </p:cNvPr>
          <p:cNvSpPr/>
          <p:nvPr/>
        </p:nvSpPr>
        <p:spPr>
          <a:xfrm>
            <a:off x="4000853" y="1198895"/>
            <a:ext cx="5734976" cy="63475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04B2B5-07CB-45B6-8FA3-2A26BDA11B54}"/>
              </a:ext>
            </a:extLst>
          </p:cNvPr>
          <p:cNvSpPr txBox="1"/>
          <p:nvPr/>
        </p:nvSpPr>
        <p:spPr>
          <a:xfrm>
            <a:off x="4181382" y="2075418"/>
            <a:ext cx="5353235" cy="461665"/>
          </a:xfrm>
          <a:prstGeom prst="rect">
            <a:avLst/>
          </a:prstGeom>
          <a:noFill/>
        </p:spPr>
        <p:txBody>
          <a:bodyPr wrap="square" rtlCol="0">
            <a:spAutoFit/>
          </a:bodyPr>
          <a:lstStyle/>
          <a:p>
            <a:pPr algn="ctr"/>
            <a:r>
              <a:rPr lang="en-US" sz="1200" dirty="0"/>
              <a:t>Map each genotype to its phenotype, which  in this case would be the order of the cities traversed</a:t>
            </a:r>
          </a:p>
        </p:txBody>
      </p:sp>
      <p:sp>
        <p:nvSpPr>
          <p:cNvPr id="8" name="Rectangle: Rounded Corners 7">
            <a:extLst>
              <a:ext uri="{FF2B5EF4-FFF2-40B4-BE49-F238E27FC236}">
                <a16:creationId xmlns:a16="http://schemas.microsoft.com/office/drawing/2014/main" id="{6FFD865E-5097-4515-88FE-F3B0C80D5794}"/>
              </a:ext>
            </a:extLst>
          </p:cNvPr>
          <p:cNvSpPr/>
          <p:nvPr/>
        </p:nvSpPr>
        <p:spPr>
          <a:xfrm>
            <a:off x="3990511" y="2956605"/>
            <a:ext cx="5734976" cy="648368"/>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819B51-AA8E-457B-ACFC-F02B9939897F}"/>
              </a:ext>
            </a:extLst>
          </p:cNvPr>
          <p:cNvSpPr txBox="1"/>
          <p:nvPr/>
        </p:nvSpPr>
        <p:spPr>
          <a:xfrm>
            <a:off x="4104411" y="3059668"/>
            <a:ext cx="5527860" cy="738664"/>
          </a:xfrm>
          <a:prstGeom prst="rect">
            <a:avLst/>
          </a:prstGeom>
          <a:noFill/>
        </p:spPr>
        <p:txBody>
          <a:bodyPr wrap="square" rtlCol="0">
            <a:spAutoFit/>
          </a:bodyPr>
          <a:lstStyle/>
          <a:p>
            <a:pPr algn="ctr"/>
            <a:r>
              <a:rPr lang="en-US" sz="1200" dirty="0"/>
              <a:t>Calculate the fitness of each organism, which is the inverse of distance traversed to visit each city once</a:t>
            </a:r>
          </a:p>
          <a:p>
            <a:endParaRPr lang="en-US" dirty="0"/>
          </a:p>
        </p:txBody>
      </p:sp>
      <p:sp>
        <p:nvSpPr>
          <p:cNvPr id="10" name="Rectangle: Rounded Corners 9">
            <a:extLst>
              <a:ext uri="{FF2B5EF4-FFF2-40B4-BE49-F238E27FC236}">
                <a16:creationId xmlns:a16="http://schemas.microsoft.com/office/drawing/2014/main" id="{48C2D57F-42A4-4CB4-869C-916388EF7D2D}"/>
              </a:ext>
            </a:extLst>
          </p:cNvPr>
          <p:cNvSpPr/>
          <p:nvPr/>
        </p:nvSpPr>
        <p:spPr>
          <a:xfrm>
            <a:off x="3990408" y="3865706"/>
            <a:ext cx="5734976" cy="63475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865463-9B55-484D-875A-ADB60E36675E}"/>
              </a:ext>
            </a:extLst>
          </p:cNvPr>
          <p:cNvSpPr txBox="1"/>
          <p:nvPr/>
        </p:nvSpPr>
        <p:spPr>
          <a:xfrm>
            <a:off x="4456593" y="3922349"/>
            <a:ext cx="4545366" cy="553998"/>
          </a:xfrm>
          <a:prstGeom prst="rect">
            <a:avLst/>
          </a:prstGeom>
          <a:noFill/>
        </p:spPr>
        <p:txBody>
          <a:bodyPr wrap="square" rtlCol="0">
            <a:spAutoFit/>
          </a:bodyPr>
          <a:lstStyle/>
          <a:p>
            <a:pPr algn="ctr"/>
            <a:r>
              <a:rPr lang="en-US" sz="1200" dirty="0"/>
              <a:t>Sort the organisms of the population based on their fitness</a:t>
            </a:r>
          </a:p>
          <a:p>
            <a:pPr algn="ctr"/>
            <a:endParaRPr lang="en-US" dirty="0"/>
          </a:p>
        </p:txBody>
      </p:sp>
      <p:sp>
        <p:nvSpPr>
          <p:cNvPr id="12" name="Rectangle: Rounded Corners 11">
            <a:extLst>
              <a:ext uri="{FF2B5EF4-FFF2-40B4-BE49-F238E27FC236}">
                <a16:creationId xmlns:a16="http://schemas.microsoft.com/office/drawing/2014/main" id="{12CE9439-ACD3-473F-98D6-8C426BB291C2}"/>
              </a:ext>
            </a:extLst>
          </p:cNvPr>
          <p:cNvSpPr/>
          <p:nvPr/>
        </p:nvSpPr>
        <p:spPr>
          <a:xfrm>
            <a:off x="3990408" y="4732727"/>
            <a:ext cx="5734976" cy="63475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3EBF618-F6B0-4ACA-ABE4-375C04B21B8E}"/>
              </a:ext>
            </a:extLst>
          </p:cNvPr>
          <p:cNvSpPr txBox="1"/>
          <p:nvPr/>
        </p:nvSpPr>
        <p:spPr>
          <a:xfrm>
            <a:off x="4363375" y="4727929"/>
            <a:ext cx="4989250" cy="646331"/>
          </a:xfrm>
          <a:prstGeom prst="rect">
            <a:avLst/>
          </a:prstGeom>
          <a:noFill/>
        </p:spPr>
        <p:txBody>
          <a:bodyPr wrap="square" rtlCol="0">
            <a:spAutoFit/>
          </a:bodyPr>
          <a:lstStyle/>
          <a:p>
            <a:pPr algn="ctr"/>
            <a:r>
              <a:rPr lang="en-US" sz="1200" dirty="0"/>
              <a:t>Consider the top fit organisms of the current generation for  spawning the next generations</a:t>
            </a:r>
          </a:p>
          <a:p>
            <a:pPr algn="ctr"/>
            <a:endParaRPr lang="en-US" sz="1200" dirty="0"/>
          </a:p>
        </p:txBody>
      </p:sp>
      <p:sp>
        <p:nvSpPr>
          <p:cNvPr id="14" name="Rectangle: Rounded Corners 13">
            <a:extLst>
              <a:ext uri="{FF2B5EF4-FFF2-40B4-BE49-F238E27FC236}">
                <a16:creationId xmlns:a16="http://schemas.microsoft.com/office/drawing/2014/main" id="{F4F60D45-0E1E-4917-902E-32C3BDE3EE78}"/>
              </a:ext>
            </a:extLst>
          </p:cNvPr>
          <p:cNvSpPr/>
          <p:nvPr/>
        </p:nvSpPr>
        <p:spPr>
          <a:xfrm>
            <a:off x="3990512" y="5601729"/>
            <a:ext cx="5734976" cy="63475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09F4B8-3C06-4327-8839-8B0365C3B548}"/>
              </a:ext>
            </a:extLst>
          </p:cNvPr>
          <p:cNvSpPr txBox="1"/>
          <p:nvPr/>
        </p:nvSpPr>
        <p:spPr>
          <a:xfrm>
            <a:off x="3990512" y="5695636"/>
            <a:ext cx="5641758" cy="738664"/>
          </a:xfrm>
          <a:prstGeom prst="rect">
            <a:avLst/>
          </a:prstGeom>
          <a:noFill/>
        </p:spPr>
        <p:txBody>
          <a:bodyPr wrap="square" rtlCol="0">
            <a:spAutoFit/>
          </a:bodyPr>
          <a:lstStyle/>
          <a:p>
            <a:pPr algn="ctr"/>
            <a:r>
              <a:rPr lang="en-US" sz="1200" dirty="0"/>
              <a:t>Generate the next population’s genotype by crossover between  randomly chosen fit parents from the previous generation</a:t>
            </a:r>
          </a:p>
          <a:p>
            <a:endParaRPr lang="en-US" dirty="0"/>
          </a:p>
        </p:txBody>
      </p:sp>
      <p:cxnSp>
        <p:nvCxnSpPr>
          <p:cNvPr id="25" name="Straight Connector 24">
            <a:extLst>
              <a:ext uri="{FF2B5EF4-FFF2-40B4-BE49-F238E27FC236}">
                <a16:creationId xmlns:a16="http://schemas.microsoft.com/office/drawing/2014/main" id="{6852A799-F3DB-4833-8A2E-63D82CAA0C23}"/>
              </a:ext>
            </a:extLst>
          </p:cNvPr>
          <p:cNvCxnSpPr>
            <a:cxnSpLocks/>
          </p:cNvCxnSpPr>
          <p:nvPr/>
        </p:nvCxnSpPr>
        <p:spPr>
          <a:xfrm flipH="1">
            <a:off x="3085996" y="5919106"/>
            <a:ext cx="90451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1D72EC00-2B28-4F2B-8916-5358E75C870D}"/>
              </a:ext>
            </a:extLst>
          </p:cNvPr>
          <p:cNvCxnSpPr>
            <a:cxnSpLocks/>
          </p:cNvCxnSpPr>
          <p:nvPr/>
        </p:nvCxnSpPr>
        <p:spPr>
          <a:xfrm flipH="1" flipV="1">
            <a:off x="3081462" y="2357949"/>
            <a:ext cx="4586" cy="3561157"/>
          </a:xfrm>
          <a:prstGeom prst="line">
            <a:avLst/>
          </a:prstGeom>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0EE7D30B-0BD2-43DB-8779-98E0BFDBB35F}"/>
              </a:ext>
            </a:extLst>
          </p:cNvPr>
          <p:cNvCxnSpPr>
            <a:cxnSpLocks/>
          </p:cNvCxnSpPr>
          <p:nvPr/>
        </p:nvCxnSpPr>
        <p:spPr>
          <a:xfrm>
            <a:off x="3081462" y="2357949"/>
            <a:ext cx="904412"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3569A036-BD44-4AB2-B236-3FB0BF66FBEC}"/>
              </a:ext>
            </a:extLst>
          </p:cNvPr>
          <p:cNvSpPr txBox="1"/>
          <p:nvPr/>
        </p:nvSpPr>
        <p:spPr>
          <a:xfrm>
            <a:off x="1940359" y="3152001"/>
            <a:ext cx="2312264" cy="646331"/>
          </a:xfrm>
          <a:prstGeom prst="rect">
            <a:avLst/>
          </a:prstGeom>
          <a:noFill/>
        </p:spPr>
        <p:txBody>
          <a:bodyPr wrap="square" rtlCol="0">
            <a:spAutoFit/>
          </a:bodyPr>
          <a:lstStyle/>
          <a:p>
            <a:r>
              <a:rPr lang="en-US" sz="1200" dirty="0"/>
              <a:t> Repeat for N generations until an optimal solution is obtained</a:t>
            </a:r>
          </a:p>
        </p:txBody>
      </p:sp>
      <p:cxnSp>
        <p:nvCxnSpPr>
          <p:cNvPr id="41" name="Straight Arrow Connector 40">
            <a:extLst>
              <a:ext uri="{FF2B5EF4-FFF2-40B4-BE49-F238E27FC236}">
                <a16:creationId xmlns:a16="http://schemas.microsoft.com/office/drawing/2014/main" id="{D89B658A-253E-4E03-85C8-2CE3DC2B9E72}"/>
              </a:ext>
            </a:extLst>
          </p:cNvPr>
          <p:cNvCxnSpPr>
            <a:cxnSpLocks/>
            <a:stCxn id="6" idx="2"/>
            <a:endCxn id="7" idx="0"/>
          </p:cNvCxnSpPr>
          <p:nvPr/>
        </p:nvCxnSpPr>
        <p:spPr>
          <a:xfrm flipH="1">
            <a:off x="6858000" y="1833649"/>
            <a:ext cx="10341" cy="24176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6C5D1B7-0514-4C11-992F-781D2C86EBDE}"/>
              </a:ext>
            </a:extLst>
          </p:cNvPr>
          <p:cNvCxnSpPr>
            <a:stCxn id="2" idx="2"/>
            <a:endCxn id="8" idx="0"/>
          </p:cNvCxnSpPr>
          <p:nvPr/>
        </p:nvCxnSpPr>
        <p:spPr>
          <a:xfrm>
            <a:off x="6857896" y="2675327"/>
            <a:ext cx="103" cy="28127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681B337-2B97-45D2-8075-9E98DC908BAE}"/>
              </a:ext>
            </a:extLst>
          </p:cNvPr>
          <p:cNvCxnSpPr>
            <a:cxnSpLocks/>
            <a:endCxn id="13" idx="0"/>
          </p:cNvCxnSpPr>
          <p:nvPr/>
        </p:nvCxnSpPr>
        <p:spPr>
          <a:xfrm>
            <a:off x="6857896" y="4532990"/>
            <a:ext cx="104" cy="19493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06788CE-F32D-4810-9A66-C724B42FFEF6}"/>
              </a:ext>
            </a:extLst>
          </p:cNvPr>
          <p:cNvCxnSpPr>
            <a:cxnSpLocks/>
            <a:stCxn id="13" idx="2"/>
            <a:endCxn id="14" idx="0"/>
          </p:cNvCxnSpPr>
          <p:nvPr/>
        </p:nvCxnSpPr>
        <p:spPr>
          <a:xfrm>
            <a:off x="6858000" y="5374260"/>
            <a:ext cx="0" cy="22746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9B535D1-0DC2-47A5-91D3-9E0435E96513}"/>
              </a:ext>
            </a:extLst>
          </p:cNvPr>
          <p:cNvCxnSpPr>
            <a:cxnSpLocks/>
            <a:endCxn id="10" idx="0"/>
          </p:cNvCxnSpPr>
          <p:nvPr/>
        </p:nvCxnSpPr>
        <p:spPr>
          <a:xfrm>
            <a:off x="6857896" y="3604973"/>
            <a:ext cx="0" cy="26073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7C31794-10A7-413E-BCC8-2814A163FC70}"/>
              </a:ext>
            </a:extLst>
          </p:cNvPr>
          <p:cNvSpPr txBox="1"/>
          <p:nvPr/>
        </p:nvSpPr>
        <p:spPr>
          <a:xfrm>
            <a:off x="5229225" y="398865"/>
            <a:ext cx="6962775" cy="461665"/>
          </a:xfrm>
          <a:prstGeom prst="rect">
            <a:avLst/>
          </a:prstGeom>
          <a:noFill/>
        </p:spPr>
        <p:txBody>
          <a:bodyPr wrap="square" rtlCol="0">
            <a:spAutoFit/>
          </a:bodyPr>
          <a:lstStyle/>
          <a:p>
            <a:r>
              <a:rPr lang="en-US" sz="2400" dirty="0"/>
              <a:t> Sequence of Steps</a:t>
            </a:r>
          </a:p>
        </p:txBody>
      </p:sp>
    </p:spTree>
    <p:extLst>
      <p:ext uri="{BB962C8B-B14F-4D97-AF65-F5344CB8AC3E}">
        <p14:creationId xmlns:p14="http://schemas.microsoft.com/office/powerpoint/2010/main" val="15131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FB63-18DD-479B-B4B0-5C7CFA8CB073}"/>
              </a:ext>
            </a:extLst>
          </p:cNvPr>
          <p:cNvSpPr>
            <a:spLocks noGrp="1"/>
          </p:cNvSpPr>
          <p:nvPr>
            <p:ph type="title"/>
          </p:nvPr>
        </p:nvSpPr>
        <p:spPr/>
        <p:txBody>
          <a:bodyPr/>
          <a:lstStyle/>
          <a:p>
            <a:r>
              <a:rPr lang="en-US" dirty="0"/>
              <a:t>Details of Implementations</a:t>
            </a:r>
          </a:p>
        </p:txBody>
      </p:sp>
      <p:sp>
        <p:nvSpPr>
          <p:cNvPr id="3" name="Content Placeholder 2">
            <a:extLst>
              <a:ext uri="{FF2B5EF4-FFF2-40B4-BE49-F238E27FC236}">
                <a16:creationId xmlns:a16="http://schemas.microsoft.com/office/drawing/2014/main" id="{250E9FF7-BE3A-4C75-AA5D-A60A482B4A87}"/>
              </a:ext>
            </a:extLst>
          </p:cNvPr>
          <p:cNvSpPr>
            <a:spLocks noGrp="1"/>
          </p:cNvSpPr>
          <p:nvPr>
            <p:ph idx="1"/>
          </p:nvPr>
        </p:nvSpPr>
        <p:spPr>
          <a:xfrm>
            <a:off x="2589212" y="1713186"/>
            <a:ext cx="8915400" cy="4198036"/>
          </a:xfrm>
        </p:spPr>
        <p:txBody>
          <a:bodyPr>
            <a:normAutofit/>
          </a:bodyPr>
          <a:lstStyle/>
          <a:p>
            <a:pPr marL="0" indent="0">
              <a:buNone/>
            </a:pPr>
            <a:r>
              <a:rPr lang="en-US" sz="1400" b="1" dirty="0"/>
              <a:t>1.</a:t>
            </a:r>
            <a:r>
              <a:rPr lang="en-US" sz="1400" dirty="0"/>
              <a:t>The initial genotype for the population is  generated  as a random sequence fixed length of genes, pattern of A or B followed by a numeric values( ex A12B23) .A and B are functions that alter the order of  base route of cities based on the numeric value. </a:t>
            </a:r>
          </a:p>
          <a:p>
            <a:pPr marL="0" indent="0">
              <a:buNone/>
            </a:pPr>
            <a:r>
              <a:rPr lang="en-US" sz="1400" dirty="0"/>
              <a:t>Master Implementation</a:t>
            </a:r>
          </a:p>
          <a:p>
            <a:pPr marL="0" indent="0">
              <a:buNone/>
            </a:pPr>
            <a:endParaRPr lang="en-US" sz="1400" dirty="0"/>
          </a:p>
          <a:p>
            <a:pPr marL="0" indent="0">
              <a:buNone/>
            </a:pPr>
            <a:endParaRPr lang="en-US" dirty="0"/>
          </a:p>
        </p:txBody>
      </p:sp>
      <p:pic>
        <p:nvPicPr>
          <p:cNvPr id="6" name="Picture 5">
            <a:extLst>
              <a:ext uri="{FF2B5EF4-FFF2-40B4-BE49-F238E27FC236}">
                <a16:creationId xmlns:a16="http://schemas.microsoft.com/office/drawing/2014/main" id="{D4422B37-7BCE-4578-93B6-5BB3B8438FFE}"/>
              </a:ext>
            </a:extLst>
          </p:cNvPr>
          <p:cNvPicPr>
            <a:picLocks noChangeAspect="1"/>
          </p:cNvPicPr>
          <p:nvPr/>
        </p:nvPicPr>
        <p:blipFill>
          <a:blip r:embed="rId2"/>
          <a:stretch>
            <a:fillRect/>
          </a:stretch>
        </p:blipFill>
        <p:spPr>
          <a:xfrm>
            <a:off x="3050013" y="2749348"/>
            <a:ext cx="7130788" cy="3701705"/>
          </a:xfrm>
          <a:prstGeom prst="rect">
            <a:avLst/>
          </a:prstGeom>
        </p:spPr>
      </p:pic>
    </p:spTree>
    <p:extLst>
      <p:ext uri="{BB962C8B-B14F-4D97-AF65-F5344CB8AC3E}">
        <p14:creationId xmlns:p14="http://schemas.microsoft.com/office/powerpoint/2010/main" val="42004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FE39-F686-475A-B51D-77842DB48E87}"/>
              </a:ext>
            </a:extLst>
          </p:cNvPr>
          <p:cNvSpPr>
            <a:spLocks noGrp="1"/>
          </p:cNvSpPr>
          <p:nvPr>
            <p:ph type="title"/>
          </p:nvPr>
        </p:nvSpPr>
        <p:spPr/>
        <p:txBody>
          <a:bodyPr/>
          <a:lstStyle/>
          <a:p>
            <a:r>
              <a:rPr lang="en-US" dirty="0"/>
              <a:t>Details of Implementations</a:t>
            </a:r>
          </a:p>
        </p:txBody>
      </p:sp>
      <p:sp>
        <p:nvSpPr>
          <p:cNvPr id="3" name="Content Placeholder 2">
            <a:extLst>
              <a:ext uri="{FF2B5EF4-FFF2-40B4-BE49-F238E27FC236}">
                <a16:creationId xmlns:a16="http://schemas.microsoft.com/office/drawing/2014/main" id="{62F89C8D-EA44-4635-B8F0-17AFAA5CA3A6}"/>
              </a:ext>
            </a:extLst>
          </p:cNvPr>
          <p:cNvSpPr>
            <a:spLocks noGrp="1"/>
          </p:cNvSpPr>
          <p:nvPr>
            <p:ph idx="1"/>
          </p:nvPr>
        </p:nvSpPr>
        <p:spPr/>
        <p:txBody>
          <a:bodyPr/>
          <a:lstStyle/>
          <a:p>
            <a:pPr marL="0" indent="0">
              <a:buNone/>
            </a:pPr>
            <a:r>
              <a:rPr lang="en-US" dirty="0"/>
              <a:t>Worker Implementation to generate genotype object for  the population</a:t>
            </a:r>
          </a:p>
          <a:p>
            <a:pPr marL="0" indent="0">
              <a:buNone/>
            </a:pPr>
            <a:endParaRPr lang="en-US" dirty="0"/>
          </a:p>
        </p:txBody>
      </p:sp>
      <p:pic>
        <p:nvPicPr>
          <p:cNvPr id="4" name="Content Placeholder 4">
            <a:extLst>
              <a:ext uri="{FF2B5EF4-FFF2-40B4-BE49-F238E27FC236}">
                <a16:creationId xmlns:a16="http://schemas.microsoft.com/office/drawing/2014/main" id="{51702157-ECBB-4A4E-BC18-6835F461A0E2}"/>
              </a:ext>
            </a:extLst>
          </p:cNvPr>
          <p:cNvPicPr>
            <a:picLocks noChangeAspect="1"/>
          </p:cNvPicPr>
          <p:nvPr/>
        </p:nvPicPr>
        <p:blipFill>
          <a:blip r:embed="rId2"/>
          <a:stretch>
            <a:fillRect/>
          </a:stretch>
        </p:blipFill>
        <p:spPr>
          <a:xfrm>
            <a:off x="2713023" y="2558400"/>
            <a:ext cx="4668290" cy="3778250"/>
          </a:xfrm>
          <a:prstGeom prst="rect">
            <a:avLst/>
          </a:prstGeom>
        </p:spPr>
      </p:pic>
    </p:spTree>
    <p:extLst>
      <p:ext uri="{BB962C8B-B14F-4D97-AF65-F5344CB8AC3E}">
        <p14:creationId xmlns:p14="http://schemas.microsoft.com/office/powerpoint/2010/main" val="22575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36DD-4CC6-424B-A48B-019F8B01A659}"/>
              </a:ext>
            </a:extLst>
          </p:cNvPr>
          <p:cNvSpPr>
            <a:spLocks noGrp="1"/>
          </p:cNvSpPr>
          <p:nvPr>
            <p:ph type="title"/>
          </p:nvPr>
        </p:nvSpPr>
        <p:spPr/>
        <p:txBody>
          <a:bodyPr/>
          <a:lstStyle/>
          <a:p>
            <a:r>
              <a:rPr lang="en-US" dirty="0"/>
              <a:t>Details of Implementations</a:t>
            </a:r>
          </a:p>
        </p:txBody>
      </p:sp>
      <p:sp>
        <p:nvSpPr>
          <p:cNvPr id="3" name="Content Placeholder 2">
            <a:extLst>
              <a:ext uri="{FF2B5EF4-FFF2-40B4-BE49-F238E27FC236}">
                <a16:creationId xmlns:a16="http://schemas.microsoft.com/office/drawing/2014/main" id="{306C9FEE-5BF4-4D4D-848E-E25D463CE2D3}"/>
              </a:ext>
            </a:extLst>
          </p:cNvPr>
          <p:cNvSpPr>
            <a:spLocks noGrp="1"/>
          </p:cNvSpPr>
          <p:nvPr>
            <p:ph idx="1"/>
          </p:nvPr>
        </p:nvSpPr>
        <p:spPr/>
        <p:txBody>
          <a:bodyPr/>
          <a:lstStyle/>
          <a:p>
            <a:pPr marL="0" indent="0">
              <a:buNone/>
            </a:pPr>
            <a:r>
              <a:rPr lang="en-US" sz="1400" b="1" dirty="0"/>
              <a:t>2</a:t>
            </a:r>
            <a:r>
              <a:rPr lang="en-US" sz="1400" dirty="0"/>
              <a:t>. Map each genotype  to its phenotype, which in this case would be the order of the cities traversed</a:t>
            </a:r>
          </a:p>
          <a:p>
            <a:pPr marL="0" indent="0">
              <a:buNone/>
            </a:pPr>
            <a:endParaRPr lang="en-US" dirty="0"/>
          </a:p>
        </p:txBody>
      </p:sp>
      <p:pic>
        <p:nvPicPr>
          <p:cNvPr id="5" name="Picture 4">
            <a:extLst>
              <a:ext uri="{FF2B5EF4-FFF2-40B4-BE49-F238E27FC236}">
                <a16:creationId xmlns:a16="http://schemas.microsoft.com/office/drawing/2014/main" id="{FC2CB789-194F-440E-BEEC-0068C8C7F5C5}"/>
              </a:ext>
            </a:extLst>
          </p:cNvPr>
          <p:cNvPicPr>
            <a:picLocks noChangeAspect="1"/>
          </p:cNvPicPr>
          <p:nvPr/>
        </p:nvPicPr>
        <p:blipFill>
          <a:blip r:embed="rId2"/>
          <a:stretch>
            <a:fillRect/>
          </a:stretch>
        </p:blipFill>
        <p:spPr>
          <a:xfrm>
            <a:off x="2589212" y="2699378"/>
            <a:ext cx="7590084" cy="3777622"/>
          </a:xfrm>
          <a:prstGeom prst="rect">
            <a:avLst/>
          </a:prstGeom>
        </p:spPr>
      </p:pic>
    </p:spTree>
    <p:extLst>
      <p:ext uri="{BB962C8B-B14F-4D97-AF65-F5344CB8AC3E}">
        <p14:creationId xmlns:p14="http://schemas.microsoft.com/office/powerpoint/2010/main" val="169420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D6E5-ADB5-4346-8AE8-C5403BD52FB9}"/>
              </a:ext>
            </a:extLst>
          </p:cNvPr>
          <p:cNvSpPr>
            <a:spLocks noGrp="1"/>
          </p:cNvSpPr>
          <p:nvPr>
            <p:ph type="title"/>
          </p:nvPr>
        </p:nvSpPr>
        <p:spPr/>
        <p:txBody>
          <a:bodyPr/>
          <a:lstStyle/>
          <a:p>
            <a:r>
              <a:rPr lang="en-US" dirty="0"/>
              <a:t>Details of Implementations</a:t>
            </a:r>
          </a:p>
        </p:txBody>
      </p:sp>
      <p:sp>
        <p:nvSpPr>
          <p:cNvPr id="3" name="Content Placeholder 2">
            <a:extLst>
              <a:ext uri="{FF2B5EF4-FFF2-40B4-BE49-F238E27FC236}">
                <a16:creationId xmlns:a16="http://schemas.microsoft.com/office/drawing/2014/main" id="{FA72C509-318E-4227-A7CB-BCB7959C336D}"/>
              </a:ext>
            </a:extLst>
          </p:cNvPr>
          <p:cNvSpPr>
            <a:spLocks noGrp="1"/>
          </p:cNvSpPr>
          <p:nvPr>
            <p:ph idx="1"/>
          </p:nvPr>
        </p:nvSpPr>
        <p:spPr/>
        <p:txBody>
          <a:bodyPr>
            <a:normAutofit/>
          </a:bodyPr>
          <a:lstStyle/>
          <a:p>
            <a:pPr marL="0" indent="0">
              <a:buNone/>
            </a:pPr>
            <a:r>
              <a:rPr lang="en-US" sz="1400" b="1" dirty="0"/>
              <a:t>3. </a:t>
            </a:r>
            <a:r>
              <a:rPr lang="en-US" sz="1400" dirty="0"/>
              <a:t>Calculate the “Fitness” of  each organism , which is the inverse of the distance traversed by the salesperson to visit each city in the order dictated by the phenotype </a:t>
            </a:r>
          </a:p>
        </p:txBody>
      </p:sp>
      <p:pic>
        <p:nvPicPr>
          <p:cNvPr id="5" name="Picture 4">
            <a:extLst>
              <a:ext uri="{FF2B5EF4-FFF2-40B4-BE49-F238E27FC236}">
                <a16:creationId xmlns:a16="http://schemas.microsoft.com/office/drawing/2014/main" id="{8DBB4D10-81F6-41AA-82F9-B690D2270FE7}"/>
              </a:ext>
            </a:extLst>
          </p:cNvPr>
          <p:cNvPicPr>
            <a:picLocks noChangeAspect="1"/>
          </p:cNvPicPr>
          <p:nvPr/>
        </p:nvPicPr>
        <p:blipFill>
          <a:blip r:embed="rId2"/>
          <a:stretch>
            <a:fillRect/>
          </a:stretch>
        </p:blipFill>
        <p:spPr>
          <a:xfrm>
            <a:off x="3810000" y="2695576"/>
            <a:ext cx="5638800" cy="4162424"/>
          </a:xfrm>
          <a:prstGeom prst="rect">
            <a:avLst/>
          </a:prstGeom>
        </p:spPr>
      </p:pic>
    </p:spTree>
    <p:extLst>
      <p:ext uri="{BB962C8B-B14F-4D97-AF65-F5344CB8AC3E}">
        <p14:creationId xmlns:p14="http://schemas.microsoft.com/office/powerpoint/2010/main" val="11078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D6E5-ADB5-4346-8AE8-C5403BD52FB9}"/>
              </a:ext>
            </a:extLst>
          </p:cNvPr>
          <p:cNvSpPr>
            <a:spLocks noGrp="1"/>
          </p:cNvSpPr>
          <p:nvPr>
            <p:ph type="title"/>
          </p:nvPr>
        </p:nvSpPr>
        <p:spPr/>
        <p:txBody>
          <a:bodyPr/>
          <a:lstStyle/>
          <a:p>
            <a:r>
              <a:rPr lang="en-US" dirty="0"/>
              <a:t>Details of Implementations</a:t>
            </a:r>
          </a:p>
        </p:txBody>
      </p:sp>
      <p:sp>
        <p:nvSpPr>
          <p:cNvPr id="3" name="Content Placeholder 2">
            <a:extLst>
              <a:ext uri="{FF2B5EF4-FFF2-40B4-BE49-F238E27FC236}">
                <a16:creationId xmlns:a16="http://schemas.microsoft.com/office/drawing/2014/main" id="{FA72C509-318E-4227-A7CB-BCB7959C336D}"/>
              </a:ext>
            </a:extLst>
          </p:cNvPr>
          <p:cNvSpPr>
            <a:spLocks noGrp="1"/>
          </p:cNvSpPr>
          <p:nvPr>
            <p:ph idx="1"/>
          </p:nvPr>
        </p:nvSpPr>
        <p:spPr/>
        <p:txBody>
          <a:bodyPr/>
          <a:lstStyle/>
          <a:p>
            <a:pPr marL="0" indent="0">
              <a:buNone/>
            </a:pPr>
            <a:r>
              <a:rPr lang="en-US" sz="1400" b="1" dirty="0"/>
              <a:t>4. </a:t>
            </a:r>
            <a:r>
              <a:rPr lang="en-US" sz="1400" dirty="0"/>
              <a:t>The organisms of the population are sorted in descending order of its fitness </a:t>
            </a:r>
          </a:p>
        </p:txBody>
      </p:sp>
      <p:pic>
        <p:nvPicPr>
          <p:cNvPr id="5" name="Picture 4">
            <a:extLst>
              <a:ext uri="{FF2B5EF4-FFF2-40B4-BE49-F238E27FC236}">
                <a16:creationId xmlns:a16="http://schemas.microsoft.com/office/drawing/2014/main" id="{3A7E877D-5894-4129-A494-3FB42C1F67DD}"/>
              </a:ext>
            </a:extLst>
          </p:cNvPr>
          <p:cNvPicPr>
            <a:picLocks noChangeAspect="1"/>
          </p:cNvPicPr>
          <p:nvPr/>
        </p:nvPicPr>
        <p:blipFill>
          <a:blip r:embed="rId2"/>
          <a:stretch>
            <a:fillRect/>
          </a:stretch>
        </p:blipFill>
        <p:spPr>
          <a:xfrm>
            <a:off x="1789112" y="2670060"/>
            <a:ext cx="8911687" cy="3630505"/>
          </a:xfrm>
          <a:prstGeom prst="rect">
            <a:avLst/>
          </a:prstGeom>
        </p:spPr>
      </p:pic>
    </p:spTree>
    <p:extLst>
      <p:ext uri="{BB962C8B-B14F-4D97-AF65-F5344CB8AC3E}">
        <p14:creationId xmlns:p14="http://schemas.microsoft.com/office/powerpoint/2010/main" val="298470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87F0-6743-4435-B293-CCDA582280EC}"/>
              </a:ext>
            </a:extLst>
          </p:cNvPr>
          <p:cNvSpPr>
            <a:spLocks noGrp="1"/>
          </p:cNvSpPr>
          <p:nvPr>
            <p:ph type="title"/>
          </p:nvPr>
        </p:nvSpPr>
        <p:spPr/>
        <p:txBody>
          <a:bodyPr/>
          <a:lstStyle/>
          <a:p>
            <a:r>
              <a:rPr lang="en-US" dirty="0"/>
              <a:t>Details of Implementations</a:t>
            </a:r>
          </a:p>
        </p:txBody>
      </p:sp>
      <p:sp>
        <p:nvSpPr>
          <p:cNvPr id="7" name="Content Placeholder 6">
            <a:extLst>
              <a:ext uri="{FF2B5EF4-FFF2-40B4-BE49-F238E27FC236}">
                <a16:creationId xmlns:a16="http://schemas.microsoft.com/office/drawing/2014/main" id="{6EE0F6AB-7196-489B-AEDF-F2F993357886}"/>
              </a:ext>
            </a:extLst>
          </p:cNvPr>
          <p:cNvSpPr>
            <a:spLocks noGrp="1"/>
          </p:cNvSpPr>
          <p:nvPr>
            <p:ph idx="1"/>
          </p:nvPr>
        </p:nvSpPr>
        <p:spPr>
          <a:xfrm>
            <a:off x="1600200" y="2133599"/>
            <a:ext cx="9904412" cy="4391025"/>
          </a:xfrm>
        </p:spPr>
        <p:txBody>
          <a:bodyPr>
            <a:normAutofit/>
          </a:bodyPr>
          <a:lstStyle/>
          <a:p>
            <a:pPr marL="0" indent="0">
              <a:buNone/>
            </a:pPr>
            <a:r>
              <a:rPr lang="en-US" sz="1400" b="1" dirty="0"/>
              <a:t>5</a:t>
            </a:r>
            <a:r>
              <a:rPr lang="en-US" sz="1400" dirty="0"/>
              <a:t>. The next generation is generated from top 80% of the previous generation , and parents are chosen randomly from the collection (80% of the fittest parents create a child when chose in random) .The cross over  function, that generates the child genotype,  takes the first half of the one parent and another half from the other parent to generate a new sequence of genes.</a:t>
            </a:r>
          </a:p>
        </p:txBody>
      </p:sp>
      <p:pic>
        <p:nvPicPr>
          <p:cNvPr id="9" name="Picture 8">
            <a:extLst>
              <a:ext uri="{FF2B5EF4-FFF2-40B4-BE49-F238E27FC236}">
                <a16:creationId xmlns:a16="http://schemas.microsoft.com/office/drawing/2014/main" id="{CA85B41C-3FF3-497B-8E7F-2FF290BB4C24}"/>
              </a:ext>
            </a:extLst>
          </p:cNvPr>
          <p:cNvPicPr>
            <a:picLocks noChangeAspect="1"/>
          </p:cNvPicPr>
          <p:nvPr/>
        </p:nvPicPr>
        <p:blipFill>
          <a:blip r:embed="rId2"/>
          <a:stretch>
            <a:fillRect/>
          </a:stretch>
        </p:blipFill>
        <p:spPr>
          <a:xfrm>
            <a:off x="2909093" y="3095625"/>
            <a:ext cx="6373814" cy="3657598"/>
          </a:xfrm>
          <a:prstGeom prst="rect">
            <a:avLst/>
          </a:prstGeom>
        </p:spPr>
      </p:pic>
    </p:spTree>
    <p:extLst>
      <p:ext uri="{BB962C8B-B14F-4D97-AF65-F5344CB8AC3E}">
        <p14:creationId xmlns:p14="http://schemas.microsoft.com/office/powerpoint/2010/main" val="15669056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353</TotalTime>
  <Words>816</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Solving Traveling Salesman Problem using Genetic Algorithm </vt:lpstr>
      <vt:lpstr>Problem Statement</vt:lpstr>
      <vt:lpstr>PowerPoint Presentation</vt:lpstr>
      <vt:lpstr>Details of Implementations</vt:lpstr>
      <vt:lpstr>Details of Implementations</vt:lpstr>
      <vt:lpstr>Details of Implementations</vt:lpstr>
      <vt:lpstr>Details of Implementations</vt:lpstr>
      <vt:lpstr>Details of Implementations</vt:lpstr>
      <vt:lpstr>Details of Implementations</vt:lpstr>
      <vt:lpstr>Details of Implementation</vt:lpstr>
      <vt:lpstr>Program Execution Architecture</vt:lpstr>
      <vt:lpstr>Program Execution Architecture</vt:lpstr>
      <vt:lpstr>Program Execution Architecture</vt:lpstr>
      <vt:lpstr>Program Execution Architecture</vt:lpstr>
      <vt:lpstr>Unit Test Coverage</vt:lpstr>
      <vt:lpstr>Result And Conclusion </vt:lpstr>
      <vt:lpstr>Result And Conclusion </vt:lpstr>
      <vt:lpstr>Result And Conclusion </vt:lpstr>
      <vt:lpstr>Running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Salesman Problem  using Genetic Algorithm</dc:title>
  <dc:creator>shivaniudupa@gmail.com</dc:creator>
  <cp:lastModifiedBy>shivaniudupa@gmail.com</cp:lastModifiedBy>
  <cp:revision>33</cp:revision>
  <dcterms:created xsi:type="dcterms:W3CDTF">2017-12-10T20:09:48Z</dcterms:created>
  <dcterms:modified xsi:type="dcterms:W3CDTF">2017-12-11T02:03:27Z</dcterms:modified>
</cp:coreProperties>
</file>