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8" r:id="rId3"/>
    <p:sldId id="265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7141D-8A1C-45D6-AE09-0061BF5F06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8F2A28-E48A-4C22-8486-AEB10865BCAF}">
      <dgm:prSet/>
      <dgm:spPr/>
      <dgm:t>
        <a:bodyPr/>
        <a:lstStyle/>
        <a:p>
          <a:pPr>
            <a:defRPr cap="all"/>
          </a:pPr>
          <a:r>
            <a:rPr lang="en-US" dirty="0"/>
            <a:t>The dataset includes the information of the top-most youtubers globally.</a:t>
          </a:r>
        </a:p>
      </dgm:t>
    </dgm:pt>
    <dgm:pt modelId="{42325FEA-89EA-48EA-A946-7C3F4E300FA9}" type="parTrans" cxnId="{18A4A35E-17D7-4F76-B269-BCB546713824}">
      <dgm:prSet/>
      <dgm:spPr/>
      <dgm:t>
        <a:bodyPr/>
        <a:lstStyle/>
        <a:p>
          <a:endParaRPr lang="en-US"/>
        </a:p>
      </dgm:t>
    </dgm:pt>
    <dgm:pt modelId="{CC56350F-033C-41AB-BA22-41AF06C13B5F}" type="sibTrans" cxnId="{18A4A35E-17D7-4F76-B269-BCB546713824}">
      <dgm:prSet/>
      <dgm:spPr/>
      <dgm:t>
        <a:bodyPr/>
        <a:lstStyle/>
        <a:p>
          <a:endParaRPr lang="en-US"/>
        </a:p>
      </dgm:t>
    </dgm:pt>
    <dgm:pt modelId="{65699E13-1FAE-4897-ADC0-C167B0543BB1}">
      <dgm:prSet/>
      <dgm:spPr/>
      <dgm:t>
        <a:bodyPr/>
        <a:lstStyle/>
        <a:p>
          <a:pPr>
            <a:defRPr cap="all"/>
          </a:pPr>
          <a:r>
            <a:rPr lang="en-US" dirty="0"/>
            <a:t>It consists of the count of subscribers, likes, comments,  views, engagement rate</a:t>
          </a:r>
        </a:p>
      </dgm:t>
    </dgm:pt>
    <dgm:pt modelId="{DA1828BA-A10F-4CF0-9521-4ABE59604E16}" type="parTrans" cxnId="{28E20618-A229-4337-B382-E19EC07646F8}">
      <dgm:prSet/>
      <dgm:spPr/>
      <dgm:t>
        <a:bodyPr/>
        <a:lstStyle/>
        <a:p>
          <a:endParaRPr lang="en-US"/>
        </a:p>
      </dgm:t>
    </dgm:pt>
    <dgm:pt modelId="{713D55AC-36D5-4308-A901-D55D7D3FBF1D}" type="sibTrans" cxnId="{28E20618-A229-4337-B382-E19EC07646F8}">
      <dgm:prSet/>
      <dgm:spPr/>
      <dgm:t>
        <a:bodyPr/>
        <a:lstStyle/>
        <a:p>
          <a:endParaRPr lang="en-US"/>
        </a:p>
      </dgm:t>
    </dgm:pt>
    <dgm:pt modelId="{D3D0C331-61C7-4AEB-AD5D-332FF09B3D1D}" type="pres">
      <dgm:prSet presAssocID="{EDE7141D-8A1C-45D6-AE09-0061BF5F067F}" presName="root" presStyleCnt="0">
        <dgm:presLayoutVars>
          <dgm:dir/>
          <dgm:resizeHandles val="exact"/>
        </dgm:presLayoutVars>
      </dgm:prSet>
      <dgm:spPr/>
    </dgm:pt>
    <dgm:pt modelId="{DD442D65-9857-40ED-8580-0276A40F3AB0}" type="pres">
      <dgm:prSet presAssocID="{E18F2A28-E48A-4C22-8486-AEB10865BCAF}" presName="compNode" presStyleCnt="0"/>
      <dgm:spPr/>
    </dgm:pt>
    <dgm:pt modelId="{73FA69D3-AD6F-484D-8DBD-171A3E32CEE5}" type="pres">
      <dgm:prSet presAssocID="{E18F2A28-E48A-4C22-8486-AEB10865BCA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70A60F-6FB9-4CE2-B26B-84CFCDB30A95}" type="pres">
      <dgm:prSet presAssocID="{E18F2A28-E48A-4C22-8486-AEB10865BC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AC2A6F-278B-4577-9B56-CD5E822C1FF5}" type="pres">
      <dgm:prSet presAssocID="{E18F2A28-E48A-4C22-8486-AEB10865BCAF}" presName="spaceRect" presStyleCnt="0"/>
      <dgm:spPr/>
    </dgm:pt>
    <dgm:pt modelId="{A8F7C8CA-42D4-406F-A80D-0CCF11132608}" type="pres">
      <dgm:prSet presAssocID="{E18F2A28-E48A-4C22-8486-AEB10865BCAF}" presName="textRect" presStyleLbl="revTx" presStyleIdx="0" presStyleCnt="2" custScaleX="147267">
        <dgm:presLayoutVars>
          <dgm:chMax val="1"/>
          <dgm:chPref val="1"/>
        </dgm:presLayoutVars>
      </dgm:prSet>
      <dgm:spPr/>
    </dgm:pt>
    <dgm:pt modelId="{266E3463-867F-47E3-AE9B-2E2909A508A0}" type="pres">
      <dgm:prSet presAssocID="{CC56350F-033C-41AB-BA22-41AF06C13B5F}" presName="sibTrans" presStyleCnt="0"/>
      <dgm:spPr/>
    </dgm:pt>
    <dgm:pt modelId="{DD5653CA-A0A4-481A-8C6C-06E67441AFDD}" type="pres">
      <dgm:prSet presAssocID="{65699E13-1FAE-4897-ADC0-C167B0543BB1}" presName="compNode" presStyleCnt="0"/>
      <dgm:spPr/>
    </dgm:pt>
    <dgm:pt modelId="{C6772141-8F44-4009-86D8-B52037047113}" type="pres">
      <dgm:prSet presAssocID="{65699E13-1FAE-4897-ADC0-C167B0543BB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5552F59-6A20-4956-8174-0BFD19E3BD75}" type="pres">
      <dgm:prSet presAssocID="{65699E13-1FAE-4897-ADC0-C167B0543B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A9680E7-D7B7-42C1-B2EF-4F83AF3AC458}" type="pres">
      <dgm:prSet presAssocID="{65699E13-1FAE-4897-ADC0-C167B0543BB1}" presName="spaceRect" presStyleCnt="0"/>
      <dgm:spPr/>
    </dgm:pt>
    <dgm:pt modelId="{5B45A13C-F461-47ED-BF60-FBCFA094E251}" type="pres">
      <dgm:prSet presAssocID="{65699E13-1FAE-4897-ADC0-C167B0543BB1}" presName="textRect" presStyleLbl="revTx" presStyleIdx="1" presStyleCnt="2" custScaleX="178833">
        <dgm:presLayoutVars>
          <dgm:chMax val="1"/>
          <dgm:chPref val="1"/>
        </dgm:presLayoutVars>
      </dgm:prSet>
      <dgm:spPr/>
    </dgm:pt>
  </dgm:ptLst>
  <dgm:cxnLst>
    <dgm:cxn modelId="{ED085216-B812-48F2-91B8-CD97E0245906}" type="presOf" srcId="{E18F2A28-E48A-4C22-8486-AEB10865BCAF}" destId="{A8F7C8CA-42D4-406F-A80D-0CCF11132608}" srcOrd="0" destOrd="0" presId="urn:microsoft.com/office/officeart/2018/5/layout/IconLeafLabelList"/>
    <dgm:cxn modelId="{28E20618-A229-4337-B382-E19EC07646F8}" srcId="{EDE7141D-8A1C-45D6-AE09-0061BF5F067F}" destId="{65699E13-1FAE-4897-ADC0-C167B0543BB1}" srcOrd="1" destOrd="0" parTransId="{DA1828BA-A10F-4CF0-9521-4ABE59604E16}" sibTransId="{713D55AC-36D5-4308-A901-D55D7D3FBF1D}"/>
    <dgm:cxn modelId="{18A4A35E-17D7-4F76-B269-BCB546713824}" srcId="{EDE7141D-8A1C-45D6-AE09-0061BF5F067F}" destId="{E18F2A28-E48A-4C22-8486-AEB10865BCAF}" srcOrd="0" destOrd="0" parTransId="{42325FEA-89EA-48EA-A946-7C3F4E300FA9}" sibTransId="{CC56350F-033C-41AB-BA22-41AF06C13B5F}"/>
    <dgm:cxn modelId="{A63AC7CE-E6BD-4B2A-A0DD-B4FDE3D37665}" type="presOf" srcId="{EDE7141D-8A1C-45D6-AE09-0061BF5F067F}" destId="{D3D0C331-61C7-4AEB-AD5D-332FF09B3D1D}" srcOrd="0" destOrd="0" presId="urn:microsoft.com/office/officeart/2018/5/layout/IconLeafLabelList"/>
    <dgm:cxn modelId="{8B62F9E5-2F62-40E5-A559-2DCECB66A724}" type="presOf" srcId="{65699E13-1FAE-4897-ADC0-C167B0543BB1}" destId="{5B45A13C-F461-47ED-BF60-FBCFA094E251}" srcOrd="0" destOrd="0" presId="urn:microsoft.com/office/officeart/2018/5/layout/IconLeafLabelList"/>
    <dgm:cxn modelId="{2108C346-467F-425A-87F7-F0EAE17541F4}" type="presParOf" srcId="{D3D0C331-61C7-4AEB-AD5D-332FF09B3D1D}" destId="{DD442D65-9857-40ED-8580-0276A40F3AB0}" srcOrd="0" destOrd="0" presId="urn:microsoft.com/office/officeart/2018/5/layout/IconLeafLabelList"/>
    <dgm:cxn modelId="{0BB5BD46-7CC3-4F41-B514-C1460DE2E61C}" type="presParOf" srcId="{DD442D65-9857-40ED-8580-0276A40F3AB0}" destId="{73FA69D3-AD6F-484D-8DBD-171A3E32CEE5}" srcOrd="0" destOrd="0" presId="urn:microsoft.com/office/officeart/2018/5/layout/IconLeafLabelList"/>
    <dgm:cxn modelId="{3D3361F7-10C5-4AF7-9563-F28C845DCD20}" type="presParOf" srcId="{DD442D65-9857-40ED-8580-0276A40F3AB0}" destId="{1C70A60F-6FB9-4CE2-B26B-84CFCDB30A95}" srcOrd="1" destOrd="0" presId="urn:microsoft.com/office/officeart/2018/5/layout/IconLeafLabelList"/>
    <dgm:cxn modelId="{97CE0841-00E8-46DE-8D84-3BF46A0363E8}" type="presParOf" srcId="{DD442D65-9857-40ED-8580-0276A40F3AB0}" destId="{24AC2A6F-278B-4577-9B56-CD5E822C1FF5}" srcOrd="2" destOrd="0" presId="urn:microsoft.com/office/officeart/2018/5/layout/IconLeafLabelList"/>
    <dgm:cxn modelId="{7F30BC00-8088-4B33-8FD9-72B0EAA76FEA}" type="presParOf" srcId="{DD442D65-9857-40ED-8580-0276A40F3AB0}" destId="{A8F7C8CA-42D4-406F-A80D-0CCF11132608}" srcOrd="3" destOrd="0" presId="urn:microsoft.com/office/officeart/2018/5/layout/IconLeafLabelList"/>
    <dgm:cxn modelId="{51556286-2449-4AF4-9EC1-AB35D6716BA7}" type="presParOf" srcId="{D3D0C331-61C7-4AEB-AD5D-332FF09B3D1D}" destId="{266E3463-867F-47E3-AE9B-2E2909A508A0}" srcOrd="1" destOrd="0" presId="urn:microsoft.com/office/officeart/2018/5/layout/IconLeafLabelList"/>
    <dgm:cxn modelId="{A2C31263-160C-401C-96EF-CB21EDDB47D4}" type="presParOf" srcId="{D3D0C331-61C7-4AEB-AD5D-332FF09B3D1D}" destId="{DD5653CA-A0A4-481A-8C6C-06E67441AFDD}" srcOrd="2" destOrd="0" presId="urn:microsoft.com/office/officeart/2018/5/layout/IconLeafLabelList"/>
    <dgm:cxn modelId="{FE5E09C1-45EA-4F23-A2AF-AF7A3510F945}" type="presParOf" srcId="{DD5653CA-A0A4-481A-8C6C-06E67441AFDD}" destId="{C6772141-8F44-4009-86D8-B52037047113}" srcOrd="0" destOrd="0" presId="urn:microsoft.com/office/officeart/2018/5/layout/IconLeafLabelList"/>
    <dgm:cxn modelId="{2AF38EAE-E62B-4A0E-934E-5FFA9D80B85B}" type="presParOf" srcId="{DD5653CA-A0A4-481A-8C6C-06E67441AFDD}" destId="{A5552F59-6A20-4956-8174-0BFD19E3BD75}" srcOrd="1" destOrd="0" presId="urn:microsoft.com/office/officeart/2018/5/layout/IconLeafLabelList"/>
    <dgm:cxn modelId="{9D51D85D-D8A9-4B31-B6B9-C0F986BD2048}" type="presParOf" srcId="{DD5653CA-A0A4-481A-8C6C-06E67441AFDD}" destId="{EA9680E7-D7B7-42C1-B2EF-4F83AF3AC458}" srcOrd="2" destOrd="0" presId="urn:microsoft.com/office/officeart/2018/5/layout/IconLeafLabelList"/>
    <dgm:cxn modelId="{EC7C3EE2-67A8-4408-B4B5-D8FEDD683236}" type="presParOf" srcId="{DD5653CA-A0A4-481A-8C6C-06E67441AFDD}" destId="{5B45A13C-F461-47ED-BF60-FBCFA094E25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174BB-AD09-459E-9D8D-DBEE65C63A4F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B2D0A1-7430-4066-93EB-4F54DBE21D73}">
      <dgm:prSet/>
      <dgm:spPr/>
      <dgm:t>
        <a:bodyPr/>
        <a:lstStyle/>
        <a:p>
          <a:r>
            <a:rPr lang="en-US" dirty="0">
              <a:latin typeface="Times" pitchFamily="2" charset="0"/>
            </a:rPr>
            <a:t>United States of America holds 41.7 percent of the top 200 YouTube channels, followed by India with 24.6 percent and Brazil with 4.5 percent.</a:t>
          </a:r>
        </a:p>
      </dgm:t>
    </dgm:pt>
    <dgm:pt modelId="{66D0DC14-B0C2-4BDA-B265-B7B49DB70F47}" type="parTrans" cxnId="{F3E06858-B8B7-4C37-8AD3-4FAE1253C909}">
      <dgm:prSet/>
      <dgm:spPr/>
      <dgm:t>
        <a:bodyPr/>
        <a:lstStyle/>
        <a:p>
          <a:endParaRPr lang="en-US"/>
        </a:p>
      </dgm:t>
    </dgm:pt>
    <dgm:pt modelId="{AAFFA43E-6E99-4A0E-8E02-4C12EA54883E}" type="sibTrans" cxnId="{F3E06858-B8B7-4C37-8AD3-4FAE1253C909}">
      <dgm:prSet/>
      <dgm:spPr/>
      <dgm:t>
        <a:bodyPr/>
        <a:lstStyle/>
        <a:p>
          <a:endParaRPr lang="en-US"/>
        </a:p>
      </dgm:t>
    </dgm:pt>
    <dgm:pt modelId="{781AAD76-F4FF-4518-AD54-7F29936EC964}">
      <dgm:prSet/>
      <dgm:spPr/>
      <dgm:t>
        <a:bodyPr/>
        <a:lstStyle/>
        <a:p>
          <a:r>
            <a:rPr lang="en-US" dirty="0">
              <a:latin typeface="Times" pitchFamily="2" charset="0"/>
            </a:rPr>
            <a:t>Wide range of audience follow Music videos, followed by Entertainment and Gaming.</a:t>
          </a:r>
        </a:p>
      </dgm:t>
    </dgm:pt>
    <dgm:pt modelId="{D75654D7-7D12-4101-9DEA-0B615A28C7E9}" type="parTrans" cxnId="{054882F8-E591-498E-A769-1EBF2EF00774}">
      <dgm:prSet/>
      <dgm:spPr/>
      <dgm:t>
        <a:bodyPr/>
        <a:lstStyle/>
        <a:p>
          <a:endParaRPr lang="en-US"/>
        </a:p>
      </dgm:t>
    </dgm:pt>
    <dgm:pt modelId="{7C980C5B-EFAF-40A3-B6CB-6F722A991855}" type="sibTrans" cxnId="{054882F8-E591-498E-A769-1EBF2EF00774}">
      <dgm:prSet/>
      <dgm:spPr/>
      <dgm:t>
        <a:bodyPr/>
        <a:lstStyle/>
        <a:p>
          <a:endParaRPr lang="en-US"/>
        </a:p>
      </dgm:t>
    </dgm:pt>
    <dgm:pt modelId="{2C3C8AF8-7CE7-4ADF-A10B-DF3165A99730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Majority of the spectators enjoy watching Gaming videos, Music videos, and Entertainment videos.</a:t>
          </a:r>
        </a:p>
      </dgm:t>
    </dgm:pt>
    <dgm:pt modelId="{E0386BA9-BB80-4504-B725-FE9E63C4F6F3}" type="parTrans" cxnId="{CD2EC6D2-6175-4598-B91B-97D45014FD97}">
      <dgm:prSet/>
      <dgm:spPr/>
      <dgm:t>
        <a:bodyPr/>
        <a:lstStyle/>
        <a:p>
          <a:endParaRPr lang="en-US"/>
        </a:p>
      </dgm:t>
    </dgm:pt>
    <dgm:pt modelId="{26CE29B5-C395-4795-8667-7DF0A3B927F6}" type="sibTrans" cxnId="{CD2EC6D2-6175-4598-B91B-97D45014FD97}">
      <dgm:prSet/>
      <dgm:spPr/>
      <dgm:t>
        <a:bodyPr/>
        <a:lstStyle/>
        <a:p>
          <a:endParaRPr lang="en-US"/>
        </a:p>
      </dgm:t>
    </dgm:pt>
    <dgm:pt modelId="{98F4F4BC-27A2-B84F-969C-A2AAF676BA76}" type="pres">
      <dgm:prSet presAssocID="{76B174BB-AD09-459E-9D8D-DBEE65C63A4F}" presName="linear" presStyleCnt="0">
        <dgm:presLayoutVars>
          <dgm:animLvl val="lvl"/>
          <dgm:resizeHandles val="exact"/>
        </dgm:presLayoutVars>
      </dgm:prSet>
      <dgm:spPr/>
    </dgm:pt>
    <dgm:pt modelId="{56A8F498-E598-304C-A666-62E85611C60E}" type="pres">
      <dgm:prSet presAssocID="{C0B2D0A1-7430-4066-93EB-4F54DBE21D73}" presName="parentText" presStyleLbl="node1" presStyleIdx="0" presStyleCnt="3" custLinFactY="-5824" custLinFactNeighborX="4936" custLinFactNeighborY="-100000">
        <dgm:presLayoutVars>
          <dgm:chMax val="0"/>
          <dgm:bulletEnabled val="1"/>
        </dgm:presLayoutVars>
      </dgm:prSet>
      <dgm:spPr/>
    </dgm:pt>
    <dgm:pt modelId="{68EB5B3B-F4E8-484B-B13A-1B178682910F}" type="pres">
      <dgm:prSet presAssocID="{AAFFA43E-6E99-4A0E-8E02-4C12EA54883E}" presName="spacer" presStyleCnt="0"/>
      <dgm:spPr/>
    </dgm:pt>
    <dgm:pt modelId="{0D8ECB64-D4C6-954B-8D2E-B9DA57D15AC9}" type="pres">
      <dgm:prSet presAssocID="{781AAD76-F4FF-4518-AD54-7F29936EC9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23541F-D8E0-9D4C-9380-BE4B6F56E456}" type="pres">
      <dgm:prSet presAssocID="{7C980C5B-EFAF-40A3-B6CB-6F722A991855}" presName="spacer" presStyleCnt="0"/>
      <dgm:spPr/>
    </dgm:pt>
    <dgm:pt modelId="{0D0D82A8-3FE0-6647-B965-B911A67F01CF}" type="pres">
      <dgm:prSet presAssocID="{2C3C8AF8-7CE7-4ADF-A10B-DF3165A99730}" presName="parentText" presStyleLbl="node1" presStyleIdx="2" presStyleCnt="3" custLinFactY="-205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EA067127-1E2C-2F4B-9DFF-9498A9C08DBD}" type="presOf" srcId="{2C3C8AF8-7CE7-4ADF-A10B-DF3165A99730}" destId="{0D0D82A8-3FE0-6647-B965-B911A67F01CF}" srcOrd="0" destOrd="0" presId="urn:microsoft.com/office/officeart/2005/8/layout/vList2"/>
    <dgm:cxn modelId="{FE16D138-F675-8B45-BB55-9F2E71D46176}" type="presOf" srcId="{781AAD76-F4FF-4518-AD54-7F29936EC964}" destId="{0D8ECB64-D4C6-954B-8D2E-B9DA57D15AC9}" srcOrd="0" destOrd="0" presId="urn:microsoft.com/office/officeart/2005/8/layout/vList2"/>
    <dgm:cxn modelId="{F3E06858-B8B7-4C37-8AD3-4FAE1253C909}" srcId="{76B174BB-AD09-459E-9D8D-DBEE65C63A4F}" destId="{C0B2D0A1-7430-4066-93EB-4F54DBE21D73}" srcOrd="0" destOrd="0" parTransId="{66D0DC14-B0C2-4BDA-B265-B7B49DB70F47}" sibTransId="{AAFFA43E-6E99-4A0E-8E02-4C12EA54883E}"/>
    <dgm:cxn modelId="{35B667B6-9375-1D4C-843F-9E12541BB1E4}" type="presOf" srcId="{C0B2D0A1-7430-4066-93EB-4F54DBE21D73}" destId="{56A8F498-E598-304C-A666-62E85611C60E}" srcOrd="0" destOrd="0" presId="urn:microsoft.com/office/officeart/2005/8/layout/vList2"/>
    <dgm:cxn modelId="{CD2EC6D2-6175-4598-B91B-97D45014FD97}" srcId="{76B174BB-AD09-459E-9D8D-DBEE65C63A4F}" destId="{2C3C8AF8-7CE7-4ADF-A10B-DF3165A99730}" srcOrd="2" destOrd="0" parTransId="{E0386BA9-BB80-4504-B725-FE9E63C4F6F3}" sibTransId="{26CE29B5-C395-4795-8667-7DF0A3B927F6}"/>
    <dgm:cxn modelId="{59FB7EEF-3E09-B547-B8BA-3AA6EB5F1207}" type="presOf" srcId="{76B174BB-AD09-459E-9D8D-DBEE65C63A4F}" destId="{98F4F4BC-27A2-B84F-969C-A2AAF676BA76}" srcOrd="0" destOrd="0" presId="urn:microsoft.com/office/officeart/2005/8/layout/vList2"/>
    <dgm:cxn modelId="{054882F8-E591-498E-A769-1EBF2EF00774}" srcId="{76B174BB-AD09-459E-9D8D-DBEE65C63A4F}" destId="{781AAD76-F4FF-4518-AD54-7F29936EC964}" srcOrd="1" destOrd="0" parTransId="{D75654D7-7D12-4101-9DEA-0B615A28C7E9}" sibTransId="{7C980C5B-EFAF-40A3-B6CB-6F722A991855}"/>
    <dgm:cxn modelId="{CDE9FF55-61E3-7843-910A-8495A6C05CF5}" type="presParOf" srcId="{98F4F4BC-27A2-B84F-969C-A2AAF676BA76}" destId="{56A8F498-E598-304C-A666-62E85611C60E}" srcOrd="0" destOrd="0" presId="urn:microsoft.com/office/officeart/2005/8/layout/vList2"/>
    <dgm:cxn modelId="{D8B40C05-8738-CF4E-AA01-5B7B361CC5F8}" type="presParOf" srcId="{98F4F4BC-27A2-B84F-969C-A2AAF676BA76}" destId="{68EB5B3B-F4E8-484B-B13A-1B178682910F}" srcOrd="1" destOrd="0" presId="urn:microsoft.com/office/officeart/2005/8/layout/vList2"/>
    <dgm:cxn modelId="{EE2CD52B-E421-B042-B0A4-5FC3F37F35A1}" type="presParOf" srcId="{98F4F4BC-27A2-B84F-969C-A2AAF676BA76}" destId="{0D8ECB64-D4C6-954B-8D2E-B9DA57D15AC9}" srcOrd="2" destOrd="0" presId="urn:microsoft.com/office/officeart/2005/8/layout/vList2"/>
    <dgm:cxn modelId="{23BF9515-D5CF-7447-B607-D538CBD78684}" type="presParOf" srcId="{98F4F4BC-27A2-B84F-969C-A2AAF676BA76}" destId="{FA23541F-D8E0-9D4C-9380-BE4B6F56E456}" srcOrd="3" destOrd="0" presId="urn:microsoft.com/office/officeart/2005/8/layout/vList2"/>
    <dgm:cxn modelId="{72A0D20E-8F6A-9D4E-97FA-F5F8F1041C34}" type="presParOf" srcId="{98F4F4BC-27A2-B84F-969C-A2AAF676BA76}" destId="{0D0D82A8-3FE0-6647-B965-B911A67F01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80A03-555E-4AA8-9BD1-2BB2533E6F8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2A4EFA6-2CA1-4142-80B7-90F350D86CC7}">
      <dgm:prSet/>
      <dgm:spPr/>
      <dgm:t>
        <a:bodyPr/>
        <a:lstStyle/>
        <a:p>
          <a:r>
            <a:rPr lang="en-US" dirty="0"/>
            <a:t>For an aspiring youtuber, it is predicted that if the content chosen on Music, Gaming or Entertainment, the channel is going to be a success.</a:t>
          </a:r>
        </a:p>
      </dgm:t>
    </dgm:pt>
    <dgm:pt modelId="{03B556A7-B100-4123-B217-1A5CCDF85ED9}" type="parTrans" cxnId="{14A7F9C7-3D43-4488-ADFE-0769D44CE2DA}">
      <dgm:prSet/>
      <dgm:spPr/>
      <dgm:t>
        <a:bodyPr/>
        <a:lstStyle/>
        <a:p>
          <a:endParaRPr lang="en-US"/>
        </a:p>
      </dgm:t>
    </dgm:pt>
    <dgm:pt modelId="{C81BD700-95C7-4E36-8080-068381A43D88}" type="sibTrans" cxnId="{14A7F9C7-3D43-4488-ADFE-0769D44CE2DA}">
      <dgm:prSet/>
      <dgm:spPr/>
      <dgm:t>
        <a:bodyPr/>
        <a:lstStyle/>
        <a:p>
          <a:endParaRPr lang="en-US"/>
        </a:p>
      </dgm:t>
    </dgm:pt>
    <dgm:pt modelId="{BE10F13A-2701-43BB-9840-81C1BE54B93F}">
      <dgm:prSet/>
      <dgm:spPr/>
      <dgm:t>
        <a:bodyPr/>
        <a:lstStyle/>
        <a:p>
          <a:r>
            <a:rPr lang="en-US"/>
            <a:t>As per the data, there is a high chance of getting into the top hundreds if the geographic area is United States, followed by India.</a:t>
          </a:r>
        </a:p>
      </dgm:t>
    </dgm:pt>
    <dgm:pt modelId="{4AF995E0-1CB2-4CB4-87A6-09B940E33F01}" type="parTrans" cxnId="{CD5A70B3-1268-4D7A-9F37-5638A938CC02}">
      <dgm:prSet/>
      <dgm:spPr/>
      <dgm:t>
        <a:bodyPr/>
        <a:lstStyle/>
        <a:p>
          <a:endParaRPr lang="en-US"/>
        </a:p>
      </dgm:t>
    </dgm:pt>
    <dgm:pt modelId="{02727D57-B292-40BD-9B0A-44CD51BC65B4}" type="sibTrans" cxnId="{CD5A70B3-1268-4D7A-9F37-5638A938CC02}">
      <dgm:prSet/>
      <dgm:spPr/>
      <dgm:t>
        <a:bodyPr/>
        <a:lstStyle/>
        <a:p>
          <a:endParaRPr lang="en-US"/>
        </a:p>
      </dgm:t>
    </dgm:pt>
    <dgm:pt modelId="{85DEB2C7-465D-4AEA-8788-21B54945A0A9}">
      <dgm:prSet/>
      <dgm:spPr/>
      <dgm:t>
        <a:bodyPr/>
        <a:lstStyle/>
        <a:p>
          <a:r>
            <a:rPr lang="en-US" dirty="0"/>
            <a:t>For an existing youtuber to make a video for engaging audience to get more views, Music, Film and Animation related content must be chosen.</a:t>
          </a:r>
        </a:p>
      </dgm:t>
    </dgm:pt>
    <dgm:pt modelId="{3A6F517D-407D-4B92-B070-087ADB942911}" type="parTrans" cxnId="{C101368B-E2CF-4A5E-80A0-FE1F33A37459}">
      <dgm:prSet/>
      <dgm:spPr/>
      <dgm:t>
        <a:bodyPr/>
        <a:lstStyle/>
        <a:p>
          <a:endParaRPr lang="en-US"/>
        </a:p>
      </dgm:t>
    </dgm:pt>
    <dgm:pt modelId="{977F2947-0EE6-473E-9CDB-19668A82C36F}" type="sibTrans" cxnId="{C101368B-E2CF-4A5E-80A0-FE1F33A37459}">
      <dgm:prSet/>
      <dgm:spPr/>
      <dgm:t>
        <a:bodyPr/>
        <a:lstStyle/>
        <a:p>
          <a:endParaRPr lang="en-US"/>
        </a:p>
      </dgm:t>
    </dgm:pt>
    <dgm:pt modelId="{FC74E4F9-28A8-B743-8E81-CCA88ABDF6A3}" type="pres">
      <dgm:prSet presAssocID="{01B80A03-555E-4AA8-9BD1-2BB2533E6F8F}" presName="linear" presStyleCnt="0">
        <dgm:presLayoutVars>
          <dgm:animLvl val="lvl"/>
          <dgm:resizeHandles val="exact"/>
        </dgm:presLayoutVars>
      </dgm:prSet>
      <dgm:spPr/>
    </dgm:pt>
    <dgm:pt modelId="{621F7E45-64BD-DD43-AB72-090755C3BB30}" type="pres">
      <dgm:prSet presAssocID="{D2A4EFA6-2CA1-4142-80B7-90F350D86C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7FFD32-241B-784D-9EE2-8E710B681FFC}" type="pres">
      <dgm:prSet presAssocID="{C81BD700-95C7-4E36-8080-068381A43D88}" presName="spacer" presStyleCnt="0"/>
      <dgm:spPr/>
    </dgm:pt>
    <dgm:pt modelId="{AE3E5E44-66A8-2841-9A75-677A3C4BBF87}" type="pres">
      <dgm:prSet presAssocID="{BE10F13A-2701-43BB-9840-81C1BE54B9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5C0914-CA1D-F344-A43D-62AB36687F60}" type="pres">
      <dgm:prSet presAssocID="{02727D57-B292-40BD-9B0A-44CD51BC65B4}" presName="spacer" presStyleCnt="0"/>
      <dgm:spPr/>
    </dgm:pt>
    <dgm:pt modelId="{2D5D2C5D-51F1-DB46-85D1-A7F533AAECBC}" type="pres">
      <dgm:prSet presAssocID="{85DEB2C7-465D-4AEA-8788-21B54945A0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81DC22-C773-A743-855A-5D4F82A5A254}" type="presOf" srcId="{85DEB2C7-465D-4AEA-8788-21B54945A0A9}" destId="{2D5D2C5D-51F1-DB46-85D1-A7F533AAECBC}" srcOrd="0" destOrd="0" presId="urn:microsoft.com/office/officeart/2005/8/layout/vList2"/>
    <dgm:cxn modelId="{0772905A-5822-0946-9BA4-FB8345F70989}" type="presOf" srcId="{01B80A03-555E-4AA8-9BD1-2BB2533E6F8F}" destId="{FC74E4F9-28A8-B743-8E81-CCA88ABDF6A3}" srcOrd="0" destOrd="0" presId="urn:microsoft.com/office/officeart/2005/8/layout/vList2"/>
    <dgm:cxn modelId="{46089270-91A3-AE46-B3FA-08473B24EA8D}" type="presOf" srcId="{D2A4EFA6-2CA1-4142-80B7-90F350D86CC7}" destId="{621F7E45-64BD-DD43-AB72-090755C3BB30}" srcOrd="0" destOrd="0" presId="urn:microsoft.com/office/officeart/2005/8/layout/vList2"/>
    <dgm:cxn modelId="{C101368B-E2CF-4A5E-80A0-FE1F33A37459}" srcId="{01B80A03-555E-4AA8-9BD1-2BB2533E6F8F}" destId="{85DEB2C7-465D-4AEA-8788-21B54945A0A9}" srcOrd="2" destOrd="0" parTransId="{3A6F517D-407D-4B92-B070-087ADB942911}" sibTransId="{977F2947-0EE6-473E-9CDB-19668A82C36F}"/>
    <dgm:cxn modelId="{CD5A70B3-1268-4D7A-9F37-5638A938CC02}" srcId="{01B80A03-555E-4AA8-9BD1-2BB2533E6F8F}" destId="{BE10F13A-2701-43BB-9840-81C1BE54B93F}" srcOrd="1" destOrd="0" parTransId="{4AF995E0-1CB2-4CB4-87A6-09B940E33F01}" sibTransId="{02727D57-B292-40BD-9B0A-44CD51BC65B4}"/>
    <dgm:cxn modelId="{14A7F9C7-3D43-4488-ADFE-0769D44CE2DA}" srcId="{01B80A03-555E-4AA8-9BD1-2BB2533E6F8F}" destId="{D2A4EFA6-2CA1-4142-80B7-90F350D86CC7}" srcOrd="0" destOrd="0" parTransId="{03B556A7-B100-4123-B217-1A5CCDF85ED9}" sibTransId="{C81BD700-95C7-4E36-8080-068381A43D88}"/>
    <dgm:cxn modelId="{D41F23EE-F8F9-B042-9887-A5F89B849010}" type="presOf" srcId="{BE10F13A-2701-43BB-9840-81C1BE54B93F}" destId="{AE3E5E44-66A8-2841-9A75-677A3C4BBF87}" srcOrd="0" destOrd="0" presId="urn:microsoft.com/office/officeart/2005/8/layout/vList2"/>
    <dgm:cxn modelId="{883E0BCB-A67D-D744-98EC-EC51B36D4A11}" type="presParOf" srcId="{FC74E4F9-28A8-B743-8E81-CCA88ABDF6A3}" destId="{621F7E45-64BD-DD43-AB72-090755C3BB30}" srcOrd="0" destOrd="0" presId="urn:microsoft.com/office/officeart/2005/8/layout/vList2"/>
    <dgm:cxn modelId="{514717B6-2F6F-434A-ABBE-A9E502F7CDDF}" type="presParOf" srcId="{FC74E4F9-28A8-B743-8E81-CCA88ABDF6A3}" destId="{5E7FFD32-241B-784D-9EE2-8E710B681FFC}" srcOrd="1" destOrd="0" presId="urn:microsoft.com/office/officeart/2005/8/layout/vList2"/>
    <dgm:cxn modelId="{EDFECCF5-B3FB-094F-B0F1-C9EDC80538A3}" type="presParOf" srcId="{FC74E4F9-28A8-B743-8E81-CCA88ABDF6A3}" destId="{AE3E5E44-66A8-2841-9A75-677A3C4BBF87}" srcOrd="2" destOrd="0" presId="urn:microsoft.com/office/officeart/2005/8/layout/vList2"/>
    <dgm:cxn modelId="{6B1756F7-3DB7-5142-9E5F-94A56D8279CC}" type="presParOf" srcId="{FC74E4F9-28A8-B743-8E81-CCA88ABDF6A3}" destId="{245C0914-CA1D-F344-A43D-62AB36687F60}" srcOrd="3" destOrd="0" presId="urn:microsoft.com/office/officeart/2005/8/layout/vList2"/>
    <dgm:cxn modelId="{5F9C0B3E-3632-AE42-8074-C422BF7CB3AC}" type="presParOf" srcId="{FC74E4F9-28A8-B743-8E81-CCA88ABDF6A3}" destId="{2D5D2C5D-51F1-DB46-85D1-A7F533AAEC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A69D3-AD6F-484D-8DBD-171A3E32CEE5}">
      <dsp:nvSpPr>
        <dsp:cNvPr id="0" name=""/>
        <dsp:cNvSpPr/>
      </dsp:nvSpPr>
      <dsp:spPr>
        <a:xfrm>
          <a:off x="1389605" y="26464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0A60F-6FB9-4CE2-B26B-84CFCDB30A95}">
      <dsp:nvSpPr>
        <dsp:cNvPr id="0" name=""/>
        <dsp:cNvSpPr/>
      </dsp:nvSpPr>
      <dsp:spPr>
        <a:xfrm>
          <a:off x="1806417" y="68145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7C8CA-42D4-406F-A80D-0CCF11132608}">
      <dsp:nvSpPr>
        <dsp:cNvPr id="0" name=""/>
        <dsp:cNvSpPr/>
      </dsp:nvSpPr>
      <dsp:spPr>
        <a:xfrm>
          <a:off x="6637" y="2829640"/>
          <a:ext cx="4721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 dataset includes the information of the top-most youtubers globally.</a:t>
          </a:r>
        </a:p>
      </dsp:txBody>
      <dsp:txXfrm>
        <a:off x="6637" y="2829640"/>
        <a:ext cx="4721748" cy="720000"/>
      </dsp:txXfrm>
    </dsp:sp>
    <dsp:sp modelId="{C6772141-8F44-4009-86D8-B52037047113}">
      <dsp:nvSpPr>
        <dsp:cNvPr id="0" name=""/>
        <dsp:cNvSpPr/>
      </dsp:nvSpPr>
      <dsp:spPr>
        <a:xfrm>
          <a:off x="7178489" y="26464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52F59-6A20-4956-8174-0BFD19E3BD75}">
      <dsp:nvSpPr>
        <dsp:cNvPr id="0" name=""/>
        <dsp:cNvSpPr/>
      </dsp:nvSpPr>
      <dsp:spPr>
        <a:xfrm>
          <a:off x="7595302" y="68145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5A13C-F461-47ED-BF60-FBCFA094E251}">
      <dsp:nvSpPr>
        <dsp:cNvPr id="0" name=""/>
        <dsp:cNvSpPr/>
      </dsp:nvSpPr>
      <dsp:spPr>
        <a:xfrm>
          <a:off x="5289479" y="2829640"/>
          <a:ext cx="57338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It consists of the count of subscribers, likes, comments,  views, engagement rate</a:t>
          </a:r>
        </a:p>
      </dsp:txBody>
      <dsp:txXfrm>
        <a:off x="5289479" y="2829640"/>
        <a:ext cx="573383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F498-E598-304C-A666-62E85611C60E}">
      <dsp:nvSpPr>
        <dsp:cNvPr id="0" name=""/>
        <dsp:cNvSpPr/>
      </dsp:nvSpPr>
      <dsp:spPr>
        <a:xfrm>
          <a:off x="0" y="0"/>
          <a:ext cx="6658013" cy="1170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" pitchFamily="2" charset="0"/>
            </a:rPr>
            <a:t>United States of America holds 41.7 percent of the top 200 YouTube channels, followed by India with 24.6 percent and Brazil with 4.5 percent.</a:t>
          </a:r>
        </a:p>
      </dsp:txBody>
      <dsp:txXfrm>
        <a:off x="57115" y="57115"/>
        <a:ext cx="6543783" cy="1055770"/>
      </dsp:txXfrm>
    </dsp:sp>
    <dsp:sp modelId="{0D8ECB64-D4C6-954B-8D2E-B9DA57D15AC9}">
      <dsp:nvSpPr>
        <dsp:cNvPr id="0" name=""/>
        <dsp:cNvSpPr/>
      </dsp:nvSpPr>
      <dsp:spPr>
        <a:xfrm>
          <a:off x="0" y="1311618"/>
          <a:ext cx="6658013" cy="1170000"/>
        </a:xfrm>
        <a:prstGeom prst="roundRect">
          <a:avLst/>
        </a:prstGeom>
        <a:gradFill rotWithShape="0">
          <a:gsLst>
            <a:gs pos="0">
              <a:schemeClr val="accent5">
                <a:hueOff val="-754032"/>
                <a:satOff val="262"/>
                <a:lumOff val="-3529"/>
                <a:alphaOff val="0"/>
                <a:tint val="98000"/>
                <a:lumMod val="110000"/>
              </a:schemeClr>
            </a:gs>
            <a:gs pos="84000">
              <a:schemeClr val="accent5">
                <a:hueOff val="-754032"/>
                <a:satOff val="262"/>
                <a:lumOff val="-352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" pitchFamily="2" charset="0"/>
            </a:rPr>
            <a:t>Wide range of audience follow Music videos, followed by Entertainment and Gaming.</a:t>
          </a:r>
        </a:p>
      </dsp:txBody>
      <dsp:txXfrm>
        <a:off x="57115" y="1368733"/>
        <a:ext cx="6543783" cy="1055770"/>
      </dsp:txXfrm>
    </dsp:sp>
    <dsp:sp modelId="{0D0D82A8-3FE0-6647-B965-B911A67F01CF}">
      <dsp:nvSpPr>
        <dsp:cNvPr id="0" name=""/>
        <dsp:cNvSpPr/>
      </dsp:nvSpPr>
      <dsp:spPr>
        <a:xfrm>
          <a:off x="0" y="2479220"/>
          <a:ext cx="6658013" cy="1170000"/>
        </a:xfrm>
        <a:prstGeom prst="roundRect">
          <a:avLst/>
        </a:prstGeom>
        <a:gradFill rotWithShape="0">
          <a:gsLst>
            <a:gs pos="0">
              <a:schemeClr val="accent5">
                <a:hueOff val="-1508064"/>
                <a:satOff val="525"/>
                <a:lumOff val="-7058"/>
                <a:alphaOff val="0"/>
                <a:tint val="98000"/>
                <a:lumMod val="110000"/>
              </a:schemeClr>
            </a:gs>
            <a:gs pos="84000">
              <a:schemeClr val="accent5">
                <a:hueOff val="-1508064"/>
                <a:satOff val="525"/>
                <a:lumOff val="-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" pitchFamily="2" charset="0"/>
            </a:rPr>
            <a:t>Majority of the spectators enjoy watching Gaming videos, Music videos, and Entertainment videos.</a:t>
          </a:r>
        </a:p>
      </dsp:txBody>
      <dsp:txXfrm>
        <a:off x="57115" y="2536335"/>
        <a:ext cx="6543783" cy="1055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F7E45-64BD-DD43-AB72-090755C3BB30}">
      <dsp:nvSpPr>
        <dsp:cNvPr id="0" name=""/>
        <dsp:cNvSpPr/>
      </dsp:nvSpPr>
      <dsp:spPr>
        <a:xfrm>
          <a:off x="0" y="16613"/>
          <a:ext cx="7011413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an aspiring youtuber, it is predicted that if the content chosen on Music, Gaming or Entertainment, the channel is going to be a success.</a:t>
          </a:r>
        </a:p>
      </dsp:txBody>
      <dsp:txXfrm>
        <a:off x="61684" y="78297"/>
        <a:ext cx="6888045" cy="1140231"/>
      </dsp:txXfrm>
    </dsp:sp>
    <dsp:sp modelId="{AE3E5E44-66A8-2841-9A75-677A3C4BBF87}">
      <dsp:nvSpPr>
        <dsp:cNvPr id="0" name=""/>
        <dsp:cNvSpPr/>
      </dsp:nvSpPr>
      <dsp:spPr>
        <a:xfrm>
          <a:off x="0" y="1349333"/>
          <a:ext cx="7011413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per the data, there is a high chance of getting into the top hundreds if the geographic area is United States, followed by India.</a:t>
          </a:r>
        </a:p>
      </dsp:txBody>
      <dsp:txXfrm>
        <a:off x="61684" y="1411017"/>
        <a:ext cx="6888045" cy="1140231"/>
      </dsp:txXfrm>
    </dsp:sp>
    <dsp:sp modelId="{2D5D2C5D-51F1-DB46-85D1-A7F533AAECBC}">
      <dsp:nvSpPr>
        <dsp:cNvPr id="0" name=""/>
        <dsp:cNvSpPr/>
      </dsp:nvSpPr>
      <dsp:spPr>
        <a:xfrm>
          <a:off x="0" y="2682053"/>
          <a:ext cx="7011413" cy="1263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an existing youtuber to make a video for engaging audience to get more views, Music, Film and Animation related content must be chosen.</a:t>
          </a:r>
        </a:p>
      </dsp:txBody>
      <dsp:txXfrm>
        <a:off x="61684" y="2743737"/>
        <a:ext cx="6888045" cy="114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5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yedjaferk/top-200-youtubers-clea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New ways to create and watch Shorts - YouTube Community">
            <a:extLst>
              <a:ext uri="{FF2B5EF4-FFF2-40B4-BE49-F238E27FC236}">
                <a16:creationId xmlns:a16="http://schemas.microsoft.com/office/drawing/2014/main" id="{68D89338-D8D6-72D5-ABC0-FD1D07838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739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0D16-4C0B-A38A-40E6-540D10A5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" pitchFamily="2" charset="0"/>
              </a:rPr>
              <a:t>ALY 6000 – MODULE 6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0518C52-E90F-4980-3A97-4F374EE8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cap="all" dirty="0">
                <a:solidFill>
                  <a:schemeClr val="bg1"/>
                </a:solidFill>
              </a:rPr>
              <a:t>																			Shivani  V</a:t>
            </a:r>
          </a:p>
          <a:p>
            <a:pPr marL="0" indent="0" algn="ctr">
              <a:buNone/>
            </a:pPr>
            <a:r>
              <a:rPr lang="en-US" sz="3200" cap="all" dirty="0">
                <a:solidFill>
                  <a:schemeClr val="bg1"/>
                </a:solidFill>
              </a:rPr>
              <a:t>																			2022/10/28</a:t>
            </a: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New ways to create and watch Shorts - YouTube Community">
            <a:extLst>
              <a:ext uri="{FF2B5EF4-FFF2-40B4-BE49-F238E27FC236}">
                <a16:creationId xmlns:a16="http://schemas.microsoft.com/office/drawing/2014/main" id="{68D89338-D8D6-72D5-ABC0-FD1D07838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739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0D16-4C0B-A38A-40E6-540D10A5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LEADING 200 youtuber’s  data analysis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0518C52-E90F-4980-3A97-4F374EE8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cap="all" dirty="0">
              <a:solidFill>
                <a:schemeClr val="bg1"/>
              </a:solidFill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76C86-8623-692D-76F7-F1EB543D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502E5E-33E4-5C2E-3766-938636C91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6911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524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8EE5B-414C-57ED-A3DF-3B992422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Observations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YouTube (channel) - Wikipedia">
            <a:extLst>
              <a:ext uri="{FF2B5EF4-FFF2-40B4-BE49-F238E27FC236}">
                <a16:creationId xmlns:a16="http://schemas.microsoft.com/office/drawing/2014/main" id="{7A32B7D6-9D90-C015-044E-40943BCF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700" y="2049354"/>
            <a:ext cx="3053422" cy="30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61075-B177-7BA4-977B-31EEFF471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00696"/>
              </p:ext>
            </p:extLst>
          </p:nvPr>
        </p:nvGraphicFramePr>
        <p:xfrm>
          <a:off x="4602822" y="2340864"/>
          <a:ext cx="6658013" cy="379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775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3B62A2-2C58-8BB0-D4F0-1ABD202C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94" y="280173"/>
            <a:ext cx="3440887" cy="5077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" pitchFamily="2" charset="0"/>
              </a:rPr>
              <a:t>Analysis on Average views for a channel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9C2DD499-0C0E-1836-D8AD-F7D5132B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202" y="1052850"/>
            <a:ext cx="8061779" cy="47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6F46-4FC6-EC91-E09F-223FB984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" pitchFamily="2" charset="0"/>
              </a:rPr>
              <a:t>Predictions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YouTube (channel) - Wikipedia">
            <a:extLst>
              <a:ext uri="{FF2B5EF4-FFF2-40B4-BE49-F238E27FC236}">
                <a16:creationId xmlns:a16="http://schemas.microsoft.com/office/drawing/2014/main" id="{BFE47E71-E9CF-66FB-E855-C2C87F045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r="17939" b="-2"/>
          <a:stretch/>
        </p:blipFill>
        <p:spPr bwMode="auto">
          <a:xfrm>
            <a:off x="8042147" y="601201"/>
            <a:ext cx="3703320" cy="57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CD14C8-B25D-D7F3-F769-AE1AF100F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52053"/>
              </p:ext>
            </p:extLst>
          </p:nvPr>
        </p:nvGraphicFramePr>
        <p:xfrm>
          <a:off x="584200" y="1896533"/>
          <a:ext cx="701141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26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24C00-B801-4706-ABF7-3B9B31DB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0075"/>
            <a:ext cx="11262866" cy="18604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4C844-258E-3ECC-6D15-B3BB5710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711147"/>
            <a:ext cx="10742790" cy="14984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BDBB-3522-8113-1596-BB94A89F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34133"/>
            <a:ext cx="10679642" cy="3378575"/>
          </a:xfrm>
        </p:spPr>
        <p:txBody>
          <a:bodyPr>
            <a:normAutofit/>
          </a:bodyPr>
          <a:lstStyle/>
          <a:p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200 Youtubers Data (cleaned)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(2022b, July 8). Kaggle. </a:t>
            </a:r>
            <a:r>
              <a:rPr lang="en-US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https://www.kaggle.com/datasets/syedjaferk/top-200-youtubers-cleaned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0C85-B6A1-9A1B-09E4-8E0CEE38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6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D23EB2"/>
      </a:accent1>
      <a:accent2>
        <a:srgbClr val="A22CC0"/>
      </a:accent2>
      <a:accent3>
        <a:srgbClr val="763ED2"/>
      </a:accent3>
      <a:accent4>
        <a:srgbClr val="3C41C5"/>
      </a:accent4>
      <a:accent5>
        <a:srgbClr val="3E81D2"/>
      </a:accent5>
      <a:accent6>
        <a:srgbClr val="2CADC0"/>
      </a:accent6>
      <a:hlink>
        <a:srgbClr val="3F64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260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Times</vt:lpstr>
      <vt:lpstr>Times New Roman</vt:lpstr>
      <vt:lpstr>Wingdings 2</vt:lpstr>
      <vt:lpstr>DividendVTI</vt:lpstr>
      <vt:lpstr>ALY 6000 – MODULE 6</vt:lpstr>
      <vt:lpstr>LEADING 200 youtuber’s  data analysis</vt:lpstr>
      <vt:lpstr>Introduction</vt:lpstr>
      <vt:lpstr>Observations</vt:lpstr>
      <vt:lpstr>Analysis on Average views for a channel</vt:lpstr>
      <vt:lpstr>Predictions</vt:lpstr>
      <vt:lpstr>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 6000 – MODULE 6</dc:title>
  <dc:creator>Shivani Vellanki</dc:creator>
  <cp:lastModifiedBy>Shivani Vellanki</cp:lastModifiedBy>
  <cp:revision>2</cp:revision>
  <dcterms:created xsi:type="dcterms:W3CDTF">2022-10-28T17:37:15Z</dcterms:created>
  <dcterms:modified xsi:type="dcterms:W3CDTF">2022-10-28T20:55:05Z</dcterms:modified>
</cp:coreProperties>
</file>