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06BF1-15F2-4A59-8F26-DDC1927DADA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IN"/>
        </a:p>
      </dgm:t>
    </dgm:pt>
    <dgm:pt modelId="{1AF4D641-3DEB-498E-A9BB-C6199CB33A16}">
      <dgm:prSet phldrT="[Text]"/>
      <dgm:spPr/>
      <dgm:t>
        <a:bodyPr/>
        <a:lstStyle/>
        <a:p>
          <a:r>
            <a:rPr lang="en-IN"/>
            <a:t>data preparation</a:t>
          </a:r>
        </a:p>
      </dgm:t>
    </dgm:pt>
    <dgm:pt modelId="{54FE33A9-CDEF-48DF-8A3D-9A4EF1C060D7}" type="parTrans" cxnId="{FA6FBD29-0FF0-444B-AEED-E4925835C8CA}">
      <dgm:prSet/>
      <dgm:spPr/>
      <dgm:t>
        <a:bodyPr/>
        <a:lstStyle/>
        <a:p>
          <a:endParaRPr lang="en-IN"/>
        </a:p>
      </dgm:t>
    </dgm:pt>
    <dgm:pt modelId="{B6B739CB-1BA4-4E3A-BF48-EE937169C9BB}" type="sibTrans" cxnId="{FA6FBD29-0FF0-444B-AEED-E4925835C8CA}">
      <dgm:prSet/>
      <dgm:spPr/>
      <dgm:t>
        <a:bodyPr/>
        <a:lstStyle/>
        <a:p>
          <a:endParaRPr lang="en-IN"/>
        </a:p>
      </dgm:t>
    </dgm:pt>
    <dgm:pt modelId="{CF3A3621-A8FC-4D26-8DF4-2AEDE4EFB9B6}">
      <dgm:prSet phldrT="[Text]"/>
      <dgm:spPr/>
      <dgm:t>
        <a:bodyPr/>
        <a:lstStyle/>
        <a:p>
          <a:r>
            <a:rPr lang="en-IN"/>
            <a:t>weighted mean calculation and segmentation</a:t>
          </a:r>
        </a:p>
      </dgm:t>
    </dgm:pt>
    <dgm:pt modelId="{158A099A-8B6C-47ED-BB80-6CB44D6D6095}" type="parTrans" cxnId="{868311AD-B1ED-4899-BA1E-37C0712C79F2}">
      <dgm:prSet/>
      <dgm:spPr/>
      <dgm:t>
        <a:bodyPr/>
        <a:lstStyle/>
        <a:p>
          <a:endParaRPr lang="en-IN"/>
        </a:p>
      </dgm:t>
    </dgm:pt>
    <dgm:pt modelId="{D8DF4A3A-7683-4531-B740-F25B6100B09A}" type="sibTrans" cxnId="{868311AD-B1ED-4899-BA1E-37C0712C79F2}">
      <dgm:prSet/>
      <dgm:spPr/>
      <dgm:t>
        <a:bodyPr/>
        <a:lstStyle/>
        <a:p>
          <a:endParaRPr lang="en-IN"/>
        </a:p>
      </dgm:t>
    </dgm:pt>
    <dgm:pt modelId="{83162D3E-F330-4BCD-9779-D5C18847B552}">
      <dgm:prSet phldrT="[Text]"/>
      <dgm:spPr/>
      <dgm:t>
        <a:bodyPr/>
        <a:lstStyle/>
        <a:p>
          <a:r>
            <a:rPr lang="en-IN"/>
            <a:t>visualizations</a:t>
          </a:r>
        </a:p>
      </dgm:t>
    </dgm:pt>
    <dgm:pt modelId="{F011284E-88C6-4B23-B85C-B9F12DFCA787}" type="parTrans" cxnId="{929B0FE9-D7F1-4791-A16B-A717BE81B34A}">
      <dgm:prSet/>
      <dgm:spPr/>
      <dgm:t>
        <a:bodyPr/>
        <a:lstStyle/>
        <a:p>
          <a:endParaRPr lang="en-IN"/>
        </a:p>
      </dgm:t>
    </dgm:pt>
    <dgm:pt modelId="{11BA6149-F6FB-4277-BD16-6D7B45D8F674}" type="sibTrans" cxnId="{929B0FE9-D7F1-4791-A16B-A717BE81B34A}">
      <dgm:prSet/>
      <dgm:spPr/>
      <dgm:t>
        <a:bodyPr/>
        <a:lstStyle/>
        <a:p>
          <a:endParaRPr lang="en-IN"/>
        </a:p>
      </dgm:t>
    </dgm:pt>
    <dgm:pt modelId="{24168EDC-67BB-4202-8F9E-4D30B4C85992}" type="pres">
      <dgm:prSet presAssocID="{D1106BF1-15F2-4A59-8F26-DDC1927DADAD}" presName="root" presStyleCnt="0">
        <dgm:presLayoutVars>
          <dgm:dir/>
          <dgm:resizeHandles val="exact"/>
        </dgm:presLayoutVars>
      </dgm:prSet>
      <dgm:spPr/>
    </dgm:pt>
    <dgm:pt modelId="{5AA3A6CF-787F-42A2-9064-CB9237E526BE}" type="pres">
      <dgm:prSet presAssocID="{1AF4D641-3DEB-498E-A9BB-C6199CB33A16}" presName="compNode" presStyleCnt="0"/>
      <dgm:spPr/>
    </dgm:pt>
    <dgm:pt modelId="{864F0D20-5FFB-4345-8033-7F84FD75FC5F}" type="pres">
      <dgm:prSet presAssocID="{1AF4D641-3DEB-498E-A9BB-C6199CB33A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635956AF-6557-459F-91B4-FB7D112BE355}" type="pres">
      <dgm:prSet presAssocID="{1AF4D641-3DEB-498E-A9BB-C6199CB33A16}" presName="spaceRect" presStyleCnt="0"/>
      <dgm:spPr/>
    </dgm:pt>
    <dgm:pt modelId="{EA981FFE-B24E-4D35-A377-ED08FF09D8C5}" type="pres">
      <dgm:prSet presAssocID="{1AF4D641-3DEB-498E-A9BB-C6199CB33A16}" presName="textRect" presStyleLbl="revTx" presStyleIdx="0" presStyleCnt="3">
        <dgm:presLayoutVars>
          <dgm:chMax val="1"/>
          <dgm:chPref val="1"/>
        </dgm:presLayoutVars>
      </dgm:prSet>
      <dgm:spPr/>
    </dgm:pt>
    <dgm:pt modelId="{12137EB3-1C92-4BCD-8AAE-05CE485CC25A}" type="pres">
      <dgm:prSet presAssocID="{B6B739CB-1BA4-4E3A-BF48-EE937169C9BB}" presName="sibTrans" presStyleCnt="0"/>
      <dgm:spPr/>
    </dgm:pt>
    <dgm:pt modelId="{E34C6D9E-584A-4548-9C04-30B6F3F8D880}" type="pres">
      <dgm:prSet presAssocID="{CF3A3621-A8FC-4D26-8DF4-2AEDE4EFB9B6}" presName="compNode" presStyleCnt="0"/>
      <dgm:spPr/>
    </dgm:pt>
    <dgm:pt modelId="{39C40426-FA5C-4C2D-8E10-18BC7E503181}" type="pres">
      <dgm:prSet presAssocID="{CF3A3621-A8FC-4D26-8DF4-2AEDE4EFB9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D0DE67D5-0A1A-4EC0-9FA6-D849E733CD53}" type="pres">
      <dgm:prSet presAssocID="{CF3A3621-A8FC-4D26-8DF4-2AEDE4EFB9B6}" presName="spaceRect" presStyleCnt="0"/>
      <dgm:spPr/>
    </dgm:pt>
    <dgm:pt modelId="{363F8018-2DFE-40F6-9359-3DB99C28655B}" type="pres">
      <dgm:prSet presAssocID="{CF3A3621-A8FC-4D26-8DF4-2AEDE4EFB9B6}" presName="textRect" presStyleLbl="revTx" presStyleIdx="1" presStyleCnt="3">
        <dgm:presLayoutVars>
          <dgm:chMax val="1"/>
          <dgm:chPref val="1"/>
        </dgm:presLayoutVars>
      </dgm:prSet>
      <dgm:spPr/>
    </dgm:pt>
    <dgm:pt modelId="{40EE450A-7111-42AE-B5B7-1E7621F627CF}" type="pres">
      <dgm:prSet presAssocID="{D8DF4A3A-7683-4531-B740-F25B6100B09A}" presName="sibTrans" presStyleCnt="0"/>
      <dgm:spPr/>
    </dgm:pt>
    <dgm:pt modelId="{A46EE0B3-047D-4D8F-B819-4D4264CA9185}" type="pres">
      <dgm:prSet presAssocID="{83162D3E-F330-4BCD-9779-D5C18847B552}" presName="compNode" presStyleCnt="0"/>
      <dgm:spPr/>
    </dgm:pt>
    <dgm:pt modelId="{7846EDB4-D893-48D3-ABD3-3EDAC50A0865}" type="pres">
      <dgm:prSet presAssocID="{83162D3E-F330-4BCD-9779-D5C18847B5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EE67444E-D635-44A0-9672-0DCAF6B4084C}" type="pres">
      <dgm:prSet presAssocID="{83162D3E-F330-4BCD-9779-D5C18847B552}" presName="spaceRect" presStyleCnt="0"/>
      <dgm:spPr/>
    </dgm:pt>
    <dgm:pt modelId="{B4A148D5-14E3-4DD9-8F34-BF0EE77F469C}" type="pres">
      <dgm:prSet presAssocID="{83162D3E-F330-4BCD-9779-D5C18847B552}" presName="textRect" presStyleLbl="revTx" presStyleIdx="2" presStyleCnt="3">
        <dgm:presLayoutVars>
          <dgm:chMax val="1"/>
          <dgm:chPref val="1"/>
        </dgm:presLayoutVars>
      </dgm:prSet>
      <dgm:spPr/>
    </dgm:pt>
  </dgm:ptLst>
  <dgm:cxnLst>
    <dgm:cxn modelId="{86A76D22-21EA-478F-93CA-274AE1987F25}" type="presOf" srcId="{1AF4D641-3DEB-498E-A9BB-C6199CB33A16}" destId="{EA981FFE-B24E-4D35-A377-ED08FF09D8C5}" srcOrd="0" destOrd="0" presId="urn:microsoft.com/office/officeart/2018/2/layout/IconLabelList"/>
    <dgm:cxn modelId="{FA6FBD29-0FF0-444B-AEED-E4925835C8CA}" srcId="{D1106BF1-15F2-4A59-8F26-DDC1927DADAD}" destId="{1AF4D641-3DEB-498E-A9BB-C6199CB33A16}" srcOrd="0" destOrd="0" parTransId="{54FE33A9-CDEF-48DF-8A3D-9A4EF1C060D7}" sibTransId="{B6B739CB-1BA4-4E3A-BF48-EE937169C9BB}"/>
    <dgm:cxn modelId="{571A6F97-693D-459B-A3C7-D39961F5C037}" type="presOf" srcId="{83162D3E-F330-4BCD-9779-D5C18847B552}" destId="{B4A148D5-14E3-4DD9-8F34-BF0EE77F469C}" srcOrd="0" destOrd="0" presId="urn:microsoft.com/office/officeart/2018/2/layout/IconLabelList"/>
    <dgm:cxn modelId="{868311AD-B1ED-4899-BA1E-37C0712C79F2}" srcId="{D1106BF1-15F2-4A59-8F26-DDC1927DADAD}" destId="{CF3A3621-A8FC-4D26-8DF4-2AEDE4EFB9B6}" srcOrd="1" destOrd="0" parTransId="{158A099A-8B6C-47ED-BB80-6CB44D6D6095}" sibTransId="{D8DF4A3A-7683-4531-B740-F25B6100B09A}"/>
    <dgm:cxn modelId="{059543BD-2FF9-40F1-B7C0-D1C2F5544B6C}" type="presOf" srcId="{D1106BF1-15F2-4A59-8F26-DDC1927DADAD}" destId="{24168EDC-67BB-4202-8F9E-4D30B4C85992}" srcOrd="0" destOrd="0" presId="urn:microsoft.com/office/officeart/2018/2/layout/IconLabelList"/>
    <dgm:cxn modelId="{929B0FE9-D7F1-4791-A16B-A717BE81B34A}" srcId="{D1106BF1-15F2-4A59-8F26-DDC1927DADAD}" destId="{83162D3E-F330-4BCD-9779-D5C18847B552}" srcOrd="2" destOrd="0" parTransId="{F011284E-88C6-4B23-B85C-B9F12DFCA787}" sibTransId="{11BA6149-F6FB-4277-BD16-6D7B45D8F674}"/>
    <dgm:cxn modelId="{FA3926F1-67F4-4B9E-B7B1-2F0FADFA3AB4}" type="presOf" srcId="{CF3A3621-A8FC-4D26-8DF4-2AEDE4EFB9B6}" destId="{363F8018-2DFE-40F6-9359-3DB99C28655B}" srcOrd="0" destOrd="0" presId="urn:microsoft.com/office/officeart/2018/2/layout/IconLabelList"/>
    <dgm:cxn modelId="{2940C906-B8EC-4F52-87D9-74C062507CE2}" type="presParOf" srcId="{24168EDC-67BB-4202-8F9E-4D30B4C85992}" destId="{5AA3A6CF-787F-42A2-9064-CB9237E526BE}" srcOrd="0" destOrd="0" presId="urn:microsoft.com/office/officeart/2018/2/layout/IconLabelList"/>
    <dgm:cxn modelId="{588F1054-4561-4F2D-9E70-4C665007E961}" type="presParOf" srcId="{5AA3A6CF-787F-42A2-9064-CB9237E526BE}" destId="{864F0D20-5FFB-4345-8033-7F84FD75FC5F}" srcOrd="0" destOrd="0" presId="urn:microsoft.com/office/officeart/2018/2/layout/IconLabelList"/>
    <dgm:cxn modelId="{2BFF959D-5CE6-40AD-879F-C100D34424F6}" type="presParOf" srcId="{5AA3A6CF-787F-42A2-9064-CB9237E526BE}" destId="{635956AF-6557-459F-91B4-FB7D112BE355}" srcOrd="1" destOrd="0" presId="urn:microsoft.com/office/officeart/2018/2/layout/IconLabelList"/>
    <dgm:cxn modelId="{31C61177-10FC-4A3A-A594-ACAADDCE4E18}" type="presParOf" srcId="{5AA3A6CF-787F-42A2-9064-CB9237E526BE}" destId="{EA981FFE-B24E-4D35-A377-ED08FF09D8C5}" srcOrd="2" destOrd="0" presId="urn:microsoft.com/office/officeart/2018/2/layout/IconLabelList"/>
    <dgm:cxn modelId="{7B6F7DE4-F6D4-459C-B944-56B5A43A1DC5}" type="presParOf" srcId="{24168EDC-67BB-4202-8F9E-4D30B4C85992}" destId="{12137EB3-1C92-4BCD-8AAE-05CE485CC25A}" srcOrd="1" destOrd="0" presId="urn:microsoft.com/office/officeart/2018/2/layout/IconLabelList"/>
    <dgm:cxn modelId="{4B1F57CC-DA81-4BDB-BC1D-59640EF07F24}" type="presParOf" srcId="{24168EDC-67BB-4202-8F9E-4D30B4C85992}" destId="{E34C6D9E-584A-4548-9C04-30B6F3F8D880}" srcOrd="2" destOrd="0" presId="urn:microsoft.com/office/officeart/2018/2/layout/IconLabelList"/>
    <dgm:cxn modelId="{5CA6A782-3173-4DCA-92E1-9C31C324A11A}" type="presParOf" srcId="{E34C6D9E-584A-4548-9C04-30B6F3F8D880}" destId="{39C40426-FA5C-4C2D-8E10-18BC7E503181}" srcOrd="0" destOrd="0" presId="urn:microsoft.com/office/officeart/2018/2/layout/IconLabelList"/>
    <dgm:cxn modelId="{5AED7565-794E-41FD-93DE-EE4940BDEEC2}" type="presParOf" srcId="{E34C6D9E-584A-4548-9C04-30B6F3F8D880}" destId="{D0DE67D5-0A1A-4EC0-9FA6-D849E733CD53}" srcOrd="1" destOrd="0" presId="urn:microsoft.com/office/officeart/2018/2/layout/IconLabelList"/>
    <dgm:cxn modelId="{1C897A16-A19F-4356-8465-31FF5FA532FC}" type="presParOf" srcId="{E34C6D9E-584A-4548-9C04-30B6F3F8D880}" destId="{363F8018-2DFE-40F6-9359-3DB99C28655B}" srcOrd="2" destOrd="0" presId="urn:microsoft.com/office/officeart/2018/2/layout/IconLabelList"/>
    <dgm:cxn modelId="{FB51A0D4-E61B-4ACB-8BF7-3748DF845022}" type="presParOf" srcId="{24168EDC-67BB-4202-8F9E-4D30B4C85992}" destId="{40EE450A-7111-42AE-B5B7-1E7621F627CF}" srcOrd="3" destOrd="0" presId="urn:microsoft.com/office/officeart/2018/2/layout/IconLabelList"/>
    <dgm:cxn modelId="{57973718-A8D9-4ABE-8AF6-D21485B20792}" type="presParOf" srcId="{24168EDC-67BB-4202-8F9E-4D30B4C85992}" destId="{A46EE0B3-047D-4D8F-B819-4D4264CA9185}" srcOrd="4" destOrd="0" presId="urn:microsoft.com/office/officeart/2018/2/layout/IconLabelList"/>
    <dgm:cxn modelId="{30BFD93E-3E7D-4693-BE35-BFFE0F3F3225}" type="presParOf" srcId="{A46EE0B3-047D-4D8F-B819-4D4264CA9185}" destId="{7846EDB4-D893-48D3-ABD3-3EDAC50A0865}" srcOrd="0" destOrd="0" presId="urn:microsoft.com/office/officeart/2018/2/layout/IconLabelList"/>
    <dgm:cxn modelId="{EA1C1343-FDF3-46F4-ABB2-86277AC8248F}" type="presParOf" srcId="{A46EE0B3-047D-4D8F-B819-4D4264CA9185}" destId="{EE67444E-D635-44A0-9672-0DCAF6B4084C}" srcOrd="1" destOrd="0" presId="urn:microsoft.com/office/officeart/2018/2/layout/IconLabelList"/>
    <dgm:cxn modelId="{04CEFB46-5BE2-4FEA-AEE1-1C35DB602608}" type="presParOf" srcId="{A46EE0B3-047D-4D8F-B819-4D4264CA9185}" destId="{B4A148D5-14E3-4DD9-8F34-BF0EE77F469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F0D20-5FFB-4345-8033-7F84FD75FC5F}">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981FFE-B24E-4D35-A377-ED08FF09D8C5}">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IN" sz="2000" kern="1200"/>
            <a:t>data preparation</a:t>
          </a:r>
        </a:p>
      </dsp:txBody>
      <dsp:txXfrm>
        <a:off x="417971" y="2644140"/>
        <a:ext cx="2889450" cy="720000"/>
      </dsp:txXfrm>
    </dsp:sp>
    <dsp:sp modelId="{39C40426-FA5C-4C2D-8E10-18BC7E503181}">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F8018-2DFE-40F6-9359-3DB99C28655B}">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IN" sz="2000" kern="1200"/>
            <a:t>weighted mean calculation and segmentation</a:t>
          </a:r>
        </a:p>
      </dsp:txBody>
      <dsp:txXfrm>
        <a:off x="3813075" y="2644140"/>
        <a:ext cx="2889450" cy="720000"/>
      </dsp:txXfrm>
    </dsp:sp>
    <dsp:sp modelId="{7846EDB4-D893-48D3-ABD3-3EDAC50A0865}">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A148D5-14E3-4DD9-8F34-BF0EE77F469C}">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IN" sz="2000" kern="1200"/>
            <a:t>visualizations</a:t>
          </a: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D165-1794-A52B-2F19-49638E1C6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EC384D-D7FC-31A1-20F9-249D614F6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FDE814-2EA0-DF57-89BD-8BA727275AF8}"/>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5" name="Footer Placeholder 4">
            <a:extLst>
              <a:ext uri="{FF2B5EF4-FFF2-40B4-BE49-F238E27FC236}">
                <a16:creationId xmlns:a16="http://schemas.microsoft.com/office/drawing/2014/main" id="{A3DC0205-80BD-0652-A972-840064F89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F614CE-2AEF-A05D-D923-95C5473CD4AE}"/>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200492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D7FB-0FEE-259D-655C-C587885DFC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FC6549-4EFB-0614-747B-A04F1F9C9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AF698-D2C8-240B-9B97-16B3027C2BF3}"/>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5" name="Footer Placeholder 4">
            <a:extLst>
              <a:ext uri="{FF2B5EF4-FFF2-40B4-BE49-F238E27FC236}">
                <a16:creationId xmlns:a16="http://schemas.microsoft.com/office/drawing/2014/main" id="{71124860-4530-FCB7-BE5C-A734256BF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E4E79-44A9-A530-DD99-216A745027DD}"/>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201633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2AD7B1-6B7C-3AA5-2AEA-A389CFC37F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08CE63-B1B2-09B9-B4A1-10E1E384B4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8E662-4359-46AA-24B9-B15BD980EBC6}"/>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5" name="Footer Placeholder 4">
            <a:extLst>
              <a:ext uri="{FF2B5EF4-FFF2-40B4-BE49-F238E27FC236}">
                <a16:creationId xmlns:a16="http://schemas.microsoft.com/office/drawing/2014/main" id="{8531D589-F283-7603-A708-A7525CE00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23670-393B-F646-3718-C5BC107A9E33}"/>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401987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10BB-8A60-5C07-9874-CBA563926A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C1C07-3CC4-2F20-9016-5331E31228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6188E6-5F5E-37B8-D717-622D16A155E7}"/>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5" name="Footer Placeholder 4">
            <a:extLst>
              <a:ext uri="{FF2B5EF4-FFF2-40B4-BE49-F238E27FC236}">
                <a16:creationId xmlns:a16="http://schemas.microsoft.com/office/drawing/2014/main" id="{F5093E42-CED5-364B-34BD-B1FB732E19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34D60-A6BB-D135-1E0F-2DF9754F6199}"/>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288865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67A8-9D17-71A5-EFF0-D39E96100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6396EF-B0D4-BD87-E0E3-DE9F7EFBD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35C21-B6FB-44A2-A184-2DB505E4D043}"/>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5" name="Footer Placeholder 4">
            <a:extLst>
              <a:ext uri="{FF2B5EF4-FFF2-40B4-BE49-F238E27FC236}">
                <a16:creationId xmlns:a16="http://schemas.microsoft.com/office/drawing/2014/main" id="{57FCBDD0-C57C-63BC-2A96-7EBF84520B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138314-5473-1186-0901-8F22458E0ED4}"/>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420059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7DF8-3325-F11D-99D1-B264DEC955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301D1D-75EA-2E51-6573-729B85816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BAE621-7BAB-2978-B8BB-6156236140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DC94B4-719C-7AAA-CAB8-822784CF6002}"/>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6" name="Footer Placeholder 5">
            <a:extLst>
              <a:ext uri="{FF2B5EF4-FFF2-40B4-BE49-F238E27FC236}">
                <a16:creationId xmlns:a16="http://schemas.microsoft.com/office/drawing/2014/main" id="{56F04F3C-1775-5109-84D6-68FEBF663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8D9C0E-5055-1A89-4103-48DEA1CBDA08}"/>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47532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8825-6526-E1A0-9B66-7A34BD596E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282660-9CC2-78A3-9515-979F633E4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2F913A-DC3E-D0B0-7540-6ABE8C03AE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48620D-67CF-ABD9-B72C-5EDBB00A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6209A-324B-3D88-32F5-6FFFDF370D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69BCB2-DB84-C613-AA22-6D5C37669750}"/>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8" name="Footer Placeholder 7">
            <a:extLst>
              <a:ext uri="{FF2B5EF4-FFF2-40B4-BE49-F238E27FC236}">
                <a16:creationId xmlns:a16="http://schemas.microsoft.com/office/drawing/2014/main" id="{8A2B3091-7B56-3625-A9E4-22DA8256F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FE44FA-EBF7-5F87-8359-161CD6A4AEA5}"/>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240220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571E-D26F-136E-9934-3C88CE75DA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0C2954-48E5-706C-B604-0C1975F5C6D4}"/>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4" name="Footer Placeholder 3">
            <a:extLst>
              <a:ext uri="{FF2B5EF4-FFF2-40B4-BE49-F238E27FC236}">
                <a16:creationId xmlns:a16="http://schemas.microsoft.com/office/drawing/2014/main" id="{1DFC337D-D6CE-B4E9-EFCC-D130A1B25F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591111-E0B3-3892-2E3F-AAB6C8B16B36}"/>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213453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F48F3-FDC4-9287-985D-82D07981B2D9}"/>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3" name="Footer Placeholder 2">
            <a:extLst>
              <a:ext uri="{FF2B5EF4-FFF2-40B4-BE49-F238E27FC236}">
                <a16:creationId xmlns:a16="http://schemas.microsoft.com/office/drawing/2014/main" id="{319D1B80-CA9F-9BD1-3B41-9B2C4A5070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77EF8C-5DE6-AA22-D842-4729BA1CF1F3}"/>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102606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4FA9-52A5-C625-A46F-D4DD0E658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C0605D-A358-192C-4BE0-D2FFF0978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20330F-0C4F-F896-4375-51556B54B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924C4-90B9-1BFD-ABB4-683DC90F310C}"/>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6" name="Footer Placeholder 5">
            <a:extLst>
              <a:ext uri="{FF2B5EF4-FFF2-40B4-BE49-F238E27FC236}">
                <a16:creationId xmlns:a16="http://schemas.microsoft.com/office/drawing/2014/main" id="{EC5F8C5C-73A7-A54D-184D-F7DA547584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20BD27-289B-4921-50A4-BA0792F0BF51}"/>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89735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24C2-10DE-0D72-22A2-FCCC541C0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5C3099-A6B7-65F2-B32B-4C12A4B33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A6D5E0-BA52-9E7B-9644-6680421D4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4E3E6-2418-F46A-3BBA-942DF07A301D}"/>
              </a:ext>
            </a:extLst>
          </p:cNvPr>
          <p:cNvSpPr>
            <a:spLocks noGrp="1"/>
          </p:cNvSpPr>
          <p:nvPr>
            <p:ph type="dt" sz="half" idx="10"/>
          </p:nvPr>
        </p:nvSpPr>
        <p:spPr/>
        <p:txBody>
          <a:bodyPr/>
          <a:lstStyle/>
          <a:p>
            <a:fld id="{4B3377B0-E973-434E-8087-F4982DA24F2C}" type="datetimeFigureOut">
              <a:rPr lang="en-IN" smtClean="0"/>
              <a:t>15-11-2023</a:t>
            </a:fld>
            <a:endParaRPr lang="en-IN"/>
          </a:p>
        </p:txBody>
      </p:sp>
      <p:sp>
        <p:nvSpPr>
          <p:cNvPr id="6" name="Footer Placeholder 5">
            <a:extLst>
              <a:ext uri="{FF2B5EF4-FFF2-40B4-BE49-F238E27FC236}">
                <a16:creationId xmlns:a16="http://schemas.microsoft.com/office/drawing/2014/main" id="{873DF42E-C91E-E635-A177-ABEC3BFA6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00C70B-835F-F727-FE4E-B29A8EACB1A7}"/>
              </a:ext>
            </a:extLst>
          </p:cNvPr>
          <p:cNvSpPr>
            <a:spLocks noGrp="1"/>
          </p:cNvSpPr>
          <p:nvPr>
            <p:ph type="sldNum" sz="quarter" idx="12"/>
          </p:nvPr>
        </p:nvSpPr>
        <p:spPr/>
        <p:txBody>
          <a:bodyPr/>
          <a:lstStyle/>
          <a:p>
            <a:fld id="{822A2B0D-F4B8-4891-895C-60421809967D}" type="slidenum">
              <a:rPr lang="en-IN" smtClean="0"/>
              <a:t>‹#›</a:t>
            </a:fld>
            <a:endParaRPr lang="en-IN"/>
          </a:p>
        </p:txBody>
      </p:sp>
    </p:spTree>
    <p:extLst>
      <p:ext uri="{BB962C8B-B14F-4D97-AF65-F5344CB8AC3E}">
        <p14:creationId xmlns:p14="http://schemas.microsoft.com/office/powerpoint/2010/main" val="8054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BE728F-2D25-2D64-A420-BE7460723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9E0638-C907-DCD4-8734-3C1E6C983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40DC70-8F42-147B-7070-57501B1B4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377B0-E973-434E-8087-F4982DA24F2C}" type="datetimeFigureOut">
              <a:rPr lang="en-IN" smtClean="0"/>
              <a:t>15-11-2023</a:t>
            </a:fld>
            <a:endParaRPr lang="en-IN"/>
          </a:p>
        </p:txBody>
      </p:sp>
      <p:sp>
        <p:nvSpPr>
          <p:cNvPr id="5" name="Footer Placeholder 4">
            <a:extLst>
              <a:ext uri="{FF2B5EF4-FFF2-40B4-BE49-F238E27FC236}">
                <a16:creationId xmlns:a16="http://schemas.microsoft.com/office/drawing/2014/main" id="{D3F9E5DE-585C-6F74-00FF-AC5F7DBA12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40229B-537E-1E5F-5EAA-7D019F4A3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A2B0D-F4B8-4891-895C-60421809967D}" type="slidenum">
              <a:rPr lang="en-IN" smtClean="0"/>
              <a:t>‹#›</a:t>
            </a:fld>
            <a:endParaRPr lang="en-IN"/>
          </a:p>
        </p:txBody>
      </p:sp>
    </p:spTree>
    <p:extLst>
      <p:ext uri="{BB962C8B-B14F-4D97-AF65-F5344CB8AC3E}">
        <p14:creationId xmlns:p14="http://schemas.microsoft.com/office/powerpoint/2010/main" val="146819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matplotlib.org/stable/gallery/index.html" TargetMode="External"/><Relationship Id="rId2" Type="http://schemas.openxmlformats.org/officeDocument/2006/relationships/hyperlink" Target="https://wwwn.cdc.gov/nchs/nhan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n.cdc.gov/nchs/nhanes/continuousnhanes/default.aspx?Cycle=2017-202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49AA6F2-155D-BE4D-26CE-6A0C457BC1BF}"/>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100" b="1" i="0" kern="1200" dirty="0">
                <a:solidFill>
                  <a:schemeClr val="tx1"/>
                </a:solidFill>
                <a:effectLst/>
                <a:latin typeface="+mj-lt"/>
                <a:ea typeface="+mj-ea"/>
                <a:cs typeface="+mj-cs"/>
              </a:rPr>
              <a:t>National Health and Nutrition Examination Survey (NHANES) - Analysis</a:t>
            </a:r>
            <a:endParaRPr lang="en-US" sz="6100" b="1" kern="1200" dirty="0">
              <a:solidFill>
                <a:schemeClr val="tx1"/>
              </a:solidFill>
              <a:latin typeface="+mj-lt"/>
              <a:ea typeface="+mj-ea"/>
              <a:cs typeface="+mj-cs"/>
            </a:endParaRPr>
          </a:p>
        </p:txBody>
      </p:sp>
      <p:sp>
        <p:nvSpPr>
          <p:cNvPr id="23" name="Rectangle 2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890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blue bars&#10;&#10;Description automatically generated with medium confidence">
            <a:extLst>
              <a:ext uri="{FF2B5EF4-FFF2-40B4-BE49-F238E27FC236}">
                <a16:creationId xmlns:a16="http://schemas.microsoft.com/office/drawing/2014/main" id="{CF6362B5-0DD0-D90D-F6D0-8FC8392E89BF}"/>
              </a:ext>
            </a:extLst>
          </p:cNvPr>
          <p:cNvPicPr>
            <a:picLocks noChangeAspect="1"/>
          </p:cNvPicPr>
          <p:nvPr/>
        </p:nvPicPr>
        <p:blipFill rotWithShape="1">
          <a:blip r:embed="rId2">
            <a:extLst>
              <a:ext uri="{28A0092B-C50C-407E-A947-70E740481C1C}">
                <a14:useLocalDpi xmlns:a14="http://schemas.microsoft.com/office/drawing/2010/main" val="0"/>
              </a:ext>
            </a:extLst>
          </a:blip>
          <a:srcRect t="22519" b="20741"/>
          <a:stretch/>
        </p:blipFill>
        <p:spPr>
          <a:xfrm>
            <a:off x="0" y="1544320"/>
            <a:ext cx="12192000" cy="3891280"/>
          </a:xfrm>
          <a:prstGeom prst="rect">
            <a:avLst/>
          </a:prstGeom>
        </p:spPr>
      </p:pic>
      <p:sp>
        <p:nvSpPr>
          <p:cNvPr id="5" name="TextBox 4">
            <a:extLst>
              <a:ext uri="{FF2B5EF4-FFF2-40B4-BE49-F238E27FC236}">
                <a16:creationId xmlns:a16="http://schemas.microsoft.com/office/drawing/2014/main" id="{F607D1C3-BACB-C1BC-7B91-AD034AB62CEF}"/>
              </a:ext>
            </a:extLst>
          </p:cNvPr>
          <p:cNvSpPr txBox="1"/>
          <p:nvPr/>
        </p:nvSpPr>
        <p:spPr>
          <a:xfrm>
            <a:off x="3048000" y="691064"/>
            <a:ext cx="6096000" cy="375552"/>
          </a:xfrm>
          <a:prstGeom prst="rect">
            <a:avLst/>
          </a:prstGeom>
          <a:noFill/>
        </p:spPr>
        <p:txBody>
          <a:bodyPr wrap="square">
            <a:spAutoFit/>
          </a:bodyPr>
          <a:lstStyle/>
          <a:p>
            <a:pPr algn="ctr">
              <a:lnSpc>
                <a:spcPct val="107000"/>
              </a:lnSpc>
              <a:spcAft>
                <a:spcPts val="800"/>
              </a:spcAft>
            </a:pPr>
            <a:r>
              <a:rPr lang="en-US" sz="1800" i="1" kern="100" dirty="0">
                <a:effectLst/>
                <a:latin typeface="Calibri" panose="020F0502020204030204" pitchFamily="34" charset="0"/>
                <a:ea typeface="Calibri" panose="020F0502020204030204" pitchFamily="34" charset="0"/>
                <a:cs typeface="Calibri" panose="020F0502020204030204" pitchFamily="34" charset="0"/>
              </a:rPr>
              <a:t>Blood Pressure Parameters: 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7D62669-05D7-E63C-EB83-51F928BAAC33}"/>
              </a:ext>
            </a:extLst>
          </p:cNvPr>
          <p:cNvSpPr txBox="1"/>
          <p:nvPr/>
        </p:nvSpPr>
        <p:spPr>
          <a:xfrm>
            <a:off x="3235960" y="5774804"/>
            <a:ext cx="5720080" cy="276999"/>
          </a:xfrm>
          <a:prstGeom prst="rect">
            <a:avLst/>
          </a:prstGeom>
          <a:noFill/>
        </p:spPr>
        <p:txBody>
          <a:bodyPr wrap="square" rtlCol="0">
            <a:spAutoFit/>
          </a:bodyPr>
          <a:lstStyle/>
          <a:p>
            <a:pPr algn="ctr"/>
            <a:r>
              <a:rPr lang="en-US" sz="1200" dirty="0">
                <a:solidFill>
                  <a:srgbClr val="1C1917"/>
                </a:solidFill>
              </a:rPr>
              <a:t>S</a:t>
            </a:r>
            <a:r>
              <a:rPr lang="en-US" sz="1200" b="0" i="0" dirty="0">
                <a:solidFill>
                  <a:srgbClr val="1C1917"/>
                </a:solidFill>
                <a:effectLst/>
              </a:rPr>
              <a:t>ystolic and Diastolic blood pressure trends leveled off after age 55. </a:t>
            </a:r>
            <a:endParaRPr lang="en-IN" sz="1200" dirty="0"/>
          </a:p>
        </p:txBody>
      </p:sp>
    </p:spTree>
    <p:extLst>
      <p:ext uri="{BB962C8B-B14F-4D97-AF65-F5344CB8AC3E}">
        <p14:creationId xmlns:p14="http://schemas.microsoft.com/office/powerpoint/2010/main" val="136428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blue and orange bars&#10;&#10;Description automatically generated">
            <a:extLst>
              <a:ext uri="{FF2B5EF4-FFF2-40B4-BE49-F238E27FC236}">
                <a16:creationId xmlns:a16="http://schemas.microsoft.com/office/drawing/2014/main" id="{8E3F6BAE-DB49-5063-C40B-AA2B0F1940DB}"/>
              </a:ext>
            </a:extLst>
          </p:cNvPr>
          <p:cNvPicPr>
            <a:picLocks noChangeAspect="1"/>
          </p:cNvPicPr>
          <p:nvPr/>
        </p:nvPicPr>
        <p:blipFill rotWithShape="1">
          <a:blip r:embed="rId2">
            <a:extLst>
              <a:ext uri="{28A0092B-C50C-407E-A947-70E740481C1C}">
                <a14:useLocalDpi xmlns:a14="http://schemas.microsoft.com/office/drawing/2010/main" val="0"/>
              </a:ext>
            </a:extLst>
          </a:blip>
          <a:srcRect t="22519" b="20593"/>
          <a:stretch/>
        </p:blipFill>
        <p:spPr>
          <a:xfrm>
            <a:off x="0" y="1544320"/>
            <a:ext cx="12192000" cy="3901440"/>
          </a:xfrm>
          <a:prstGeom prst="rect">
            <a:avLst/>
          </a:prstGeom>
        </p:spPr>
      </p:pic>
      <p:sp>
        <p:nvSpPr>
          <p:cNvPr id="5" name="TextBox 4">
            <a:extLst>
              <a:ext uri="{FF2B5EF4-FFF2-40B4-BE49-F238E27FC236}">
                <a16:creationId xmlns:a16="http://schemas.microsoft.com/office/drawing/2014/main" id="{DB15F589-1225-816D-DEA4-62507EA8D57F}"/>
              </a:ext>
            </a:extLst>
          </p:cNvPr>
          <p:cNvSpPr txBox="1"/>
          <p:nvPr/>
        </p:nvSpPr>
        <p:spPr>
          <a:xfrm>
            <a:off x="3048000" y="691064"/>
            <a:ext cx="6096000" cy="375552"/>
          </a:xfrm>
          <a:prstGeom prst="rect">
            <a:avLst/>
          </a:prstGeom>
          <a:noFill/>
        </p:spPr>
        <p:txBody>
          <a:bodyPr wrap="square">
            <a:spAutoFit/>
          </a:bodyPr>
          <a:lstStyle/>
          <a:p>
            <a:pPr algn="ctr">
              <a:lnSpc>
                <a:spcPct val="107000"/>
              </a:lnSpc>
              <a:spcAft>
                <a:spcPts val="800"/>
              </a:spcAft>
            </a:pPr>
            <a:r>
              <a:rPr lang="en-US" sz="1800" i="1" kern="100" dirty="0">
                <a:effectLst/>
                <a:latin typeface="Calibri" panose="020F0502020204030204" pitchFamily="34" charset="0"/>
                <a:ea typeface="Calibri" panose="020F0502020204030204" pitchFamily="34" charset="0"/>
                <a:cs typeface="Calibri" panose="020F0502020204030204" pitchFamily="34" charset="0"/>
              </a:rPr>
              <a:t>Blood Pressure Parameters: Age and Gender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AE54601-5688-8251-E80E-5D449D5377B4}"/>
              </a:ext>
            </a:extLst>
          </p:cNvPr>
          <p:cNvSpPr txBox="1"/>
          <p:nvPr/>
        </p:nvSpPr>
        <p:spPr>
          <a:xfrm>
            <a:off x="2966720" y="5859472"/>
            <a:ext cx="7020560" cy="461665"/>
          </a:xfrm>
          <a:prstGeom prst="rect">
            <a:avLst/>
          </a:prstGeom>
          <a:noFill/>
        </p:spPr>
        <p:txBody>
          <a:bodyPr wrap="square" rtlCol="0">
            <a:spAutoFit/>
          </a:bodyPr>
          <a:lstStyle/>
          <a:p>
            <a:pPr algn="ctr"/>
            <a:r>
              <a:rPr lang="en-US" sz="1200" dirty="0">
                <a:solidFill>
                  <a:srgbClr val="1C1917"/>
                </a:solidFill>
              </a:rPr>
              <a:t>W</a:t>
            </a:r>
            <a:r>
              <a:rPr lang="en-US" sz="1200" b="0" i="0" dirty="0">
                <a:solidFill>
                  <a:srgbClr val="1C1917"/>
                </a:solidFill>
                <a:effectLst/>
              </a:rPr>
              <a:t>hile males had higher average blood pressure than females overall, the gender gap did not widen significantly across the older age brackets. </a:t>
            </a:r>
            <a:endParaRPr lang="en-IN" sz="1200" dirty="0"/>
          </a:p>
        </p:txBody>
      </p:sp>
    </p:spTree>
    <p:extLst>
      <p:ext uri="{BB962C8B-B14F-4D97-AF65-F5344CB8AC3E}">
        <p14:creationId xmlns:p14="http://schemas.microsoft.com/office/powerpoint/2010/main" val="183054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row of colorful bars&#10;&#10;Description automatically generated with medium confidence">
            <a:extLst>
              <a:ext uri="{FF2B5EF4-FFF2-40B4-BE49-F238E27FC236}">
                <a16:creationId xmlns:a16="http://schemas.microsoft.com/office/drawing/2014/main" id="{4EA378EC-F9A6-2889-2622-8BCE9F0485AA}"/>
              </a:ext>
            </a:extLst>
          </p:cNvPr>
          <p:cNvPicPr>
            <a:picLocks noChangeAspect="1"/>
          </p:cNvPicPr>
          <p:nvPr/>
        </p:nvPicPr>
        <p:blipFill rotWithShape="1">
          <a:blip r:embed="rId2">
            <a:extLst>
              <a:ext uri="{28A0092B-C50C-407E-A947-70E740481C1C}">
                <a14:useLocalDpi xmlns:a14="http://schemas.microsoft.com/office/drawing/2010/main" val="0"/>
              </a:ext>
            </a:extLst>
          </a:blip>
          <a:srcRect t="22223" b="22963"/>
          <a:stretch/>
        </p:blipFill>
        <p:spPr>
          <a:xfrm>
            <a:off x="0" y="1524000"/>
            <a:ext cx="12192000" cy="3759200"/>
          </a:xfrm>
          <a:prstGeom prst="rect">
            <a:avLst/>
          </a:prstGeom>
        </p:spPr>
      </p:pic>
      <p:sp>
        <p:nvSpPr>
          <p:cNvPr id="4" name="TextBox 3">
            <a:extLst>
              <a:ext uri="{FF2B5EF4-FFF2-40B4-BE49-F238E27FC236}">
                <a16:creationId xmlns:a16="http://schemas.microsoft.com/office/drawing/2014/main" id="{CDD79C5D-9B2B-A37F-7927-E5EE230BFCD5}"/>
              </a:ext>
            </a:extLst>
          </p:cNvPr>
          <p:cNvSpPr txBox="1"/>
          <p:nvPr/>
        </p:nvSpPr>
        <p:spPr>
          <a:xfrm>
            <a:off x="3007360" y="5760720"/>
            <a:ext cx="6177280" cy="276999"/>
          </a:xfrm>
          <a:prstGeom prst="rect">
            <a:avLst/>
          </a:prstGeom>
          <a:noFill/>
        </p:spPr>
        <p:txBody>
          <a:bodyPr wrap="square" rtlCol="0">
            <a:spAutoFit/>
          </a:bodyPr>
          <a:lstStyle/>
          <a:p>
            <a:pPr algn="ctr"/>
            <a:r>
              <a:rPr lang="en-US" sz="1200" dirty="0">
                <a:solidFill>
                  <a:srgbClr val="1C1917"/>
                </a:solidFill>
              </a:rPr>
              <a:t>H</a:t>
            </a:r>
            <a:r>
              <a:rPr lang="en-US" sz="1200" b="0" i="0" dirty="0">
                <a:solidFill>
                  <a:srgbClr val="1C1917"/>
                </a:solidFill>
                <a:effectLst/>
              </a:rPr>
              <a:t>ighest blood pressure levels seen in non-Hispanic Blacks and lowest in non-Hispanic Asians.</a:t>
            </a:r>
            <a:endParaRPr lang="en-IN" sz="1200" dirty="0"/>
          </a:p>
        </p:txBody>
      </p:sp>
      <p:sp>
        <p:nvSpPr>
          <p:cNvPr id="6" name="TextBox 5">
            <a:extLst>
              <a:ext uri="{FF2B5EF4-FFF2-40B4-BE49-F238E27FC236}">
                <a16:creationId xmlns:a16="http://schemas.microsoft.com/office/drawing/2014/main" id="{803A5247-6216-424A-B413-CE44EC345220}"/>
              </a:ext>
            </a:extLst>
          </p:cNvPr>
          <p:cNvSpPr txBox="1"/>
          <p:nvPr/>
        </p:nvSpPr>
        <p:spPr>
          <a:xfrm>
            <a:off x="3048000" y="670928"/>
            <a:ext cx="6096000" cy="375552"/>
          </a:xfrm>
          <a:prstGeom prst="rect">
            <a:avLst/>
          </a:prstGeom>
          <a:noFill/>
        </p:spPr>
        <p:txBody>
          <a:bodyPr wrap="square">
            <a:spAutoFit/>
          </a:bodyPr>
          <a:lstStyle/>
          <a:p>
            <a:pPr algn="ctr">
              <a:lnSpc>
                <a:spcPct val="107000"/>
              </a:lnSpc>
              <a:spcAft>
                <a:spcPts val="800"/>
              </a:spcAft>
            </a:pPr>
            <a:r>
              <a:rPr lang="en-US" sz="1800" i="1" kern="100" dirty="0">
                <a:effectLst/>
                <a:latin typeface="Calibri" panose="020F0502020204030204" pitchFamily="34" charset="0"/>
                <a:ea typeface="Calibri" panose="020F0502020204030204" pitchFamily="34" charset="0"/>
                <a:cs typeface="Calibri" panose="020F0502020204030204" pitchFamily="34" charset="0"/>
              </a:rPr>
              <a:t>Blood Pressure Parameters: Age and Race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289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bar chart&#10;&#10;Description automatically generated with medium confidence">
            <a:extLst>
              <a:ext uri="{FF2B5EF4-FFF2-40B4-BE49-F238E27FC236}">
                <a16:creationId xmlns:a16="http://schemas.microsoft.com/office/drawing/2014/main" id="{8888BFA3-A379-D6D0-2D1E-5481232F2ABF}"/>
              </a:ext>
            </a:extLst>
          </p:cNvPr>
          <p:cNvPicPr>
            <a:picLocks noChangeAspect="1"/>
          </p:cNvPicPr>
          <p:nvPr/>
        </p:nvPicPr>
        <p:blipFill rotWithShape="1">
          <a:blip r:embed="rId2">
            <a:extLst>
              <a:ext uri="{28A0092B-C50C-407E-A947-70E740481C1C}">
                <a14:useLocalDpi xmlns:a14="http://schemas.microsoft.com/office/drawing/2010/main" val="0"/>
              </a:ext>
            </a:extLst>
          </a:blip>
          <a:srcRect t="21926" b="17778"/>
          <a:stretch/>
        </p:blipFill>
        <p:spPr>
          <a:xfrm>
            <a:off x="0" y="1503680"/>
            <a:ext cx="12192000" cy="4135120"/>
          </a:xfrm>
          <a:prstGeom prst="rect">
            <a:avLst/>
          </a:prstGeom>
        </p:spPr>
      </p:pic>
      <p:sp>
        <p:nvSpPr>
          <p:cNvPr id="5" name="TextBox 4">
            <a:extLst>
              <a:ext uri="{FF2B5EF4-FFF2-40B4-BE49-F238E27FC236}">
                <a16:creationId xmlns:a16="http://schemas.microsoft.com/office/drawing/2014/main" id="{14EC4CEC-0ACC-2285-158D-94211516DD35}"/>
              </a:ext>
            </a:extLst>
          </p:cNvPr>
          <p:cNvSpPr txBox="1"/>
          <p:nvPr/>
        </p:nvSpPr>
        <p:spPr>
          <a:xfrm>
            <a:off x="3048000" y="711384"/>
            <a:ext cx="6096000" cy="375552"/>
          </a:xfrm>
          <a:prstGeom prst="rect">
            <a:avLst/>
          </a:prstGeom>
          <a:noFill/>
        </p:spPr>
        <p:txBody>
          <a:bodyPr wrap="square">
            <a:spAutoFit/>
          </a:bodyPr>
          <a:lstStyle/>
          <a:p>
            <a:pPr algn="ctr">
              <a:lnSpc>
                <a:spcPct val="107000"/>
              </a:lnSpc>
              <a:spcAft>
                <a:spcPts val="800"/>
              </a:spcAft>
            </a:pPr>
            <a:r>
              <a:rPr lang="en-US" sz="1800" i="1" kern="100" dirty="0">
                <a:effectLst/>
                <a:latin typeface="Calibri" panose="020F0502020204030204" pitchFamily="34" charset="0"/>
                <a:ea typeface="Calibri" panose="020F0502020204030204" pitchFamily="34" charset="0"/>
                <a:cs typeface="Calibri" panose="020F0502020204030204" pitchFamily="34" charset="0"/>
              </a:rPr>
              <a:t>Cholesterol Parameters: 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BDC4ED6-DBB2-11BF-F4FB-016A06355AF5}"/>
              </a:ext>
            </a:extLst>
          </p:cNvPr>
          <p:cNvSpPr txBox="1"/>
          <p:nvPr/>
        </p:nvSpPr>
        <p:spPr>
          <a:xfrm>
            <a:off x="2214880" y="5984240"/>
            <a:ext cx="7762240" cy="276999"/>
          </a:xfrm>
          <a:prstGeom prst="rect">
            <a:avLst/>
          </a:prstGeom>
          <a:noFill/>
        </p:spPr>
        <p:txBody>
          <a:bodyPr wrap="square" rtlCol="0">
            <a:spAutoFit/>
          </a:bodyPr>
          <a:lstStyle/>
          <a:p>
            <a:pPr algn="ctr"/>
            <a:r>
              <a:rPr lang="en-US" sz="1200" b="0" i="0" dirty="0">
                <a:solidFill>
                  <a:srgbClr val="1C1917"/>
                </a:solidFill>
                <a:effectLst/>
              </a:rPr>
              <a:t>LDL levels peaked in the 55-64 age bracket before declining slightly in the older groups.</a:t>
            </a:r>
            <a:endParaRPr lang="en-IN" sz="1200" dirty="0"/>
          </a:p>
        </p:txBody>
      </p:sp>
    </p:spTree>
    <p:extLst>
      <p:ext uri="{BB962C8B-B14F-4D97-AF65-F5344CB8AC3E}">
        <p14:creationId xmlns:p14="http://schemas.microsoft.com/office/powerpoint/2010/main" val="233852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37D06B64-35B6-629F-46C3-5A6B24D6A9EB}"/>
              </a:ext>
            </a:extLst>
          </p:cNvPr>
          <p:cNvPicPr>
            <a:picLocks noChangeAspect="1"/>
          </p:cNvPicPr>
          <p:nvPr/>
        </p:nvPicPr>
        <p:blipFill rotWithShape="1">
          <a:blip r:embed="rId2">
            <a:extLst>
              <a:ext uri="{28A0092B-C50C-407E-A947-70E740481C1C}">
                <a14:useLocalDpi xmlns:a14="http://schemas.microsoft.com/office/drawing/2010/main" val="0"/>
              </a:ext>
            </a:extLst>
          </a:blip>
          <a:srcRect t="22666" b="21037"/>
          <a:stretch/>
        </p:blipFill>
        <p:spPr>
          <a:xfrm>
            <a:off x="0" y="1554480"/>
            <a:ext cx="12192000" cy="3860800"/>
          </a:xfrm>
          <a:prstGeom prst="rect">
            <a:avLst/>
          </a:prstGeom>
        </p:spPr>
      </p:pic>
      <p:sp>
        <p:nvSpPr>
          <p:cNvPr id="5" name="TextBox 4">
            <a:extLst>
              <a:ext uri="{FF2B5EF4-FFF2-40B4-BE49-F238E27FC236}">
                <a16:creationId xmlns:a16="http://schemas.microsoft.com/office/drawing/2014/main" id="{742B9F23-19A1-7355-853D-60C3B2C80A9E}"/>
              </a:ext>
            </a:extLst>
          </p:cNvPr>
          <p:cNvSpPr txBox="1"/>
          <p:nvPr/>
        </p:nvSpPr>
        <p:spPr>
          <a:xfrm>
            <a:off x="3048000" y="650424"/>
            <a:ext cx="6096000" cy="375552"/>
          </a:xfrm>
          <a:prstGeom prst="rect">
            <a:avLst/>
          </a:prstGeom>
          <a:noFill/>
        </p:spPr>
        <p:txBody>
          <a:bodyPr wrap="square">
            <a:spAutoFit/>
          </a:bodyPr>
          <a:lstStyle/>
          <a:p>
            <a:pPr algn="ctr">
              <a:lnSpc>
                <a:spcPct val="107000"/>
              </a:lnSpc>
              <a:spcAft>
                <a:spcPts val="800"/>
              </a:spcAft>
            </a:pPr>
            <a:r>
              <a:rPr lang="en-US" sz="1800" i="1" kern="100" dirty="0">
                <a:effectLst/>
                <a:latin typeface="Calibri" panose="020F0502020204030204" pitchFamily="34" charset="0"/>
                <a:ea typeface="Calibri" panose="020F0502020204030204" pitchFamily="34" charset="0"/>
                <a:cs typeface="Calibri" panose="020F0502020204030204" pitchFamily="34" charset="0"/>
              </a:rPr>
              <a:t>Cholesterol Parameters: Age and Gender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023CAE-85EB-A975-C858-981B92527CE3}"/>
              </a:ext>
            </a:extLst>
          </p:cNvPr>
          <p:cNvSpPr txBox="1"/>
          <p:nvPr/>
        </p:nvSpPr>
        <p:spPr>
          <a:xfrm>
            <a:off x="2367280" y="5745911"/>
            <a:ext cx="7457440" cy="461665"/>
          </a:xfrm>
          <a:prstGeom prst="rect">
            <a:avLst/>
          </a:prstGeom>
          <a:noFill/>
        </p:spPr>
        <p:txBody>
          <a:bodyPr wrap="square" rtlCol="0">
            <a:spAutoFit/>
          </a:bodyPr>
          <a:lstStyle/>
          <a:p>
            <a:pPr algn="ctr"/>
            <a:r>
              <a:rPr lang="en-US" sz="1200" dirty="0">
                <a:solidFill>
                  <a:srgbClr val="1C1917"/>
                </a:solidFill>
              </a:rPr>
              <a:t>A</a:t>
            </a:r>
            <a:r>
              <a:rPr lang="en-US" sz="1200" b="0" i="0" dirty="0">
                <a:solidFill>
                  <a:srgbClr val="1C1917"/>
                </a:solidFill>
                <a:effectLst/>
              </a:rPr>
              <a:t>verage LDL cholesterol levels were higher for females compared to males across age groups. The peak in the 55-64 age range was also higher in women.</a:t>
            </a:r>
            <a:endParaRPr lang="en-IN" sz="1200" dirty="0"/>
          </a:p>
        </p:txBody>
      </p:sp>
    </p:spTree>
    <p:extLst>
      <p:ext uri="{BB962C8B-B14F-4D97-AF65-F5344CB8AC3E}">
        <p14:creationId xmlns:p14="http://schemas.microsoft.com/office/powerpoint/2010/main" val="279491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row of colorful bars&#10;&#10;Description automatically generated">
            <a:extLst>
              <a:ext uri="{FF2B5EF4-FFF2-40B4-BE49-F238E27FC236}">
                <a16:creationId xmlns:a16="http://schemas.microsoft.com/office/drawing/2014/main" id="{7315C829-E418-853B-57BF-53516BB4BD8D}"/>
              </a:ext>
            </a:extLst>
          </p:cNvPr>
          <p:cNvPicPr>
            <a:picLocks noChangeAspect="1"/>
          </p:cNvPicPr>
          <p:nvPr/>
        </p:nvPicPr>
        <p:blipFill rotWithShape="1">
          <a:blip r:embed="rId2">
            <a:extLst>
              <a:ext uri="{28A0092B-C50C-407E-A947-70E740481C1C}">
                <a14:useLocalDpi xmlns:a14="http://schemas.microsoft.com/office/drawing/2010/main" val="0"/>
              </a:ext>
            </a:extLst>
          </a:blip>
          <a:srcRect t="21630" b="20444"/>
          <a:stretch/>
        </p:blipFill>
        <p:spPr>
          <a:xfrm>
            <a:off x="0" y="1483360"/>
            <a:ext cx="12192000" cy="3972560"/>
          </a:xfrm>
          <a:prstGeom prst="rect">
            <a:avLst/>
          </a:prstGeom>
        </p:spPr>
      </p:pic>
      <p:sp>
        <p:nvSpPr>
          <p:cNvPr id="5" name="TextBox 4">
            <a:extLst>
              <a:ext uri="{FF2B5EF4-FFF2-40B4-BE49-F238E27FC236}">
                <a16:creationId xmlns:a16="http://schemas.microsoft.com/office/drawing/2014/main" id="{166D5139-6367-A91A-D9C7-37EF86C342C3}"/>
              </a:ext>
            </a:extLst>
          </p:cNvPr>
          <p:cNvSpPr txBox="1"/>
          <p:nvPr/>
        </p:nvSpPr>
        <p:spPr>
          <a:xfrm>
            <a:off x="3048000" y="762184"/>
            <a:ext cx="6096000" cy="375552"/>
          </a:xfrm>
          <a:prstGeom prst="rect">
            <a:avLst/>
          </a:prstGeom>
          <a:noFill/>
        </p:spPr>
        <p:txBody>
          <a:bodyPr wrap="square">
            <a:spAutoFit/>
          </a:bodyPr>
          <a:lstStyle/>
          <a:p>
            <a:pPr algn="ctr">
              <a:lnSpc>
                <a:spcPct val="107000"/>
              </a:lnSpc>
              <a:spcAft>
                <a:spcPts val="800"/>
              </a:spcAft>
            </a:pPr>
            <a:r>
              <a:rPr lang="en-US" sz="1800" i="1" kern="100" dirty="0">
                <a:effectLst/>
                <a:latin typeface="Calibri" panose="020F0502020204030204" pitchFamily="34" charset="0"/>
                <a:ea typeface="Calibri" panose="020F0502020204030204" pitchFamily="34" charset="0"/>
                <a:cs typeface="Calibri" panose="020F0502020204030204" pitchFamily="34" charset="0"/>
              </a:rPr>
              <a:t>Cholesterol Parameters: Age and Race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A4FBA65-42D8-50A1-0F6D-78973C62E115}"/>
              </a:ext>
            </a:extLst>
          </p:cNvPr>
          <p:cNvSpPr txBox="1"/>
          <p:nvPr/>
        </p:nvSpPr>
        <p:spPr>
          <a:xfrm>
            <a:off x="2092960" y="5772650"/>
            <a:ext cx="8107680" cy="646331"/>
          </a:xfrm>
          <a:prstGeom prst="rect">
            <a:avLst/>
          </a:prstGeom>
          <a:noFill/>
        </p:spPr>
        <p:txBody>
          <a:bodyPr wrap="square" rtlCol="0">
            <a:spAutoFit/>
          </a:bodyPr>
          <a:lstStyle/>
          <a:p>
            <a:pPr algn="ctr"/>
            <a:r>
              <a:rPr lang="en-US" sz="1200" b="0" i="0" dirty="0">
                <a:solidFill>
                  <a:srgbClr val="1C1917"/>
                </a:solidFill>
                <a:effectLst/>
              </a:rPr>
              <a:t>The racial/ethnic groups with the highest average LDL cholesterol levels within age brackets were Other Hispanics, Mexican Americans, and Non-Hispanic Whites. Non-Hispanic Blacks lower mean LDL cholesterol overall, though levels still increased with age.</a:t>
            </a:r>
          </a:p>
        </p:txBody>
      </p:sp>
    </p:spTree>
    <p:extLst>
      <p:ext uri="{BB962C8B-B14F-4D97-AF65-F5344CB8AC3E}">
        <p14:creationId xmlns:p14="http://schemas.microsoft.com/office/powerpoint/2010/main" val="316398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F3A282-F838-5BDB-6AAF-ACAF60276D05}"/>
              </a:ext>
            </a:extLst>
          </p:cNvPr>
          <p:cNvSpPr txBox="1"/>
          <p:nvPr/>
        </p:nvSpPr>
        <p:spPr>
          <a:xfrm>
            <a:off x="812800" y="619760"/>
            <a:ext cx="6949440" cy="707886"/>
          </a:xfrm>
          <a:prstGeom prst="rect">
            <a:avLst/>
          </a:prstGeom>
          <a:noFill/>
        </p:spPr>
        <p:txBody>
          <a:bodyPr wrap="square" rtlCol="0">
            <a:spAutoFit/>
          </a:bodyPr>
          <a:lstStyle/>
          <a:p>
            <a:r>
              <a:rPr lang="en-US" sz="4000" dirty="0">
                <a:latin typeface="+mj-lt"/>
              </a:rPr>
              <a:t>Results Table:</a:t>
            </a:r>
            <a:endParaRPr lang="en-IN" sz="4000" dirty="0">
              <a:latin typeface="+mj-lt"/>
            </a:endParaRPr>
          </a:p>
        </p:txBody>
      </p:sp>
      <p:pic>
        <p:nvPicPr>
          <p:cNvPr id="3" name="Picture 2" descr="A screenshot of a table&#10;&#10;Description automatically generated">
            <a:extLst>
              <a:ext uri="{FF2B5EF4-FFF2-40B4-BE49-F238E27FC236}">
                <a16:creationId xmlns:a16="http://schemas.microsoft.com/office/drawing/2014/main" id="{5E2E2B8C-A2CE-5705-011D-FA7ABA573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458" y="1763394"/>
            <a:ext cx="8029084" cy="477964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ED11332-809D-7D3A-3BA1-0E5AAFC84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400" y="0"/>
            <a:ext cx="3149600" cy="1174750"/>
          </a:xfrm>
          <a:prstGeom prst="rect">
            <a:avLst/>
          </a:prstGeom>
        </p:spPr>
      </p:pic>
    </p:spTree>
    <p:extLst>
      <p:ext uri="{BB962C8B-B14F-4D97-AF65-F5344CB8AC3E}">
        <p14:creationId xmlns:p14="http://schemas.microsoft.com/office/powerpoint/2010/main" val="3038706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999CCB-2A39-8A50-57C5-2553CD998585}"/>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4400" b="1" kern="1200" dirty="0">
                <a:solidFill>
                  <a:schemeClr val="tx1"/>
                </a:solidFill>
                <a:effectLst/>
                <a:latin typeface="+mj-lt"/>
                <a:ea typeface="+mj-ea"/>
                <a:cs typeface="+mj-cs"/>
              </a:rPr>
              <a:t>References:</a:t>
            </a:r>
          </a:p>
          <a:p>
            <a:pPr>
              <a:lnSpc>
                <a:spcPct val="90000"/>
              </a:lnSpc>
              <a:spcBef>
                <a:spcPct val="0"/>
              </a:spcBef>
              <a:spcAft>
                <a:spcPts val="800"/>
              </a:spcAft>
            </a:pPr>
            <a:r>
              <a:rPr lang="en-US" sz="5100" b="1" kern="1200" dirty="0">
                <a:solidFill>
                  <a:schemeClr val="tx1"/>
                </a:solidFill>
                <a:effectLst/>
                <a:latin typeface="+mj-lt"/>
                <a:ea typeface="+mj-ea"/>
                <a:cs typeface="+mj-cs"/>
              </a:rPr>
              <a:t> </a:t>
            </a:r>
            <a:endParaRPr lang="en-US" sz="5100" kern="1200" dirty="0">
              <a:solidFill>
                <a:schemeClr val="tx1"/>
              </a:solidFill>
              <a:effectLst/>
              <a:latin typeface="+mj-lt"/>
              <a:ea typeface="+mj-ea"/>
              <a:cs typeface="+mj-cs"/>
            </a:endParaRPr>
          </a:p>
          <a:p>
            <a:pPr marL="685800" indent="-685800">
              <a:lnSpc>
                <a:spcPct val="90000"/>
              </a:lnSpc>
              <a:spcBef>
                <a:spcPct val="0"/>
              </a:spcBef>
              <a:spcAft>
                <a:spcPts val="800"/>
              </a:spcAft>
              <a:buFont typeface="Arial" panose="020B0604020202020204" pitchFamily="34" charset="0"/>
              <a:buChar char="•"/>
            </a:pPr>
            <a:r>
              <a:rPr lang="en-US" sz="3600" u="sng" kern="1200" dirty="0">
                <a:solidFill>
                  <a:schemeClr val="tx1"/>
                </a:solidFill>
                <a:effectLst/>
                <a:latin typeface="+mj-lt"/>
                <a:ea typeface="+mj-ea"/>
                <a:cs typeface="+mj-cs"/>
                <a:hlinkClick r:id="rId2"/>
              </a:rPr>
              <a:t>https://wwwn.cdc.gov/nchs/nhanes/</a:t>
            </a:r>
            <a:endParaRPr lang="en-US" sz="3600" kern="1200" dirty="0">
              <a:solidFill>
                <a:schemeClr val="tx1"/>
              </a:solidFill>
              <a:effectLst/>
              <a:latin typeface="+mj-lt"/>
              <a:ea typeface="+mj-ea"/>
              <a:cs typeface="+mj-cs"/>
            </a:endParaRPr>
          </a:p>
          <a:p>
            <a:pPr marL="685800" indent="-685800">
              <a:lnSpc>
                <a:spcPct val="90000"/>
              </a:lnSpc>
              <a:spcBef>
                <a:spcPct val="0"/>
              </a:spcBef>
              <a:spcAft>
                <a:spcPts val="800"/>
              </a:spcAft>
              <a:buFont typeface="Arial" panose="020B0604020202020204" pitchFamily="34" charset="0"/>
              <a:buChar char="•"/>
            </a:pPr>
            <a:r>
              <a:rPr lang="en-US" sz="3600" u="sng" kern="1200" dirty="0">
                <a:solidFill>
                  <a:schemeClr val="tx1"/>
                </a:solidFill>
                <a:effectLst/>
                <a:latin typeface="+mj-lt"/>
                <a:ea typeface="+mj-ea"/>
                <a:cs typeface="+mj-cs"/>
                <a:hlinkClick r:id="rId3"/>
              </a:rPr>
              <a:t>https://matplotlib.org/stable/gallery/index.html</a:t>
            </a:r>
            <a:endParaRPr lang="en-US" sz="3600" kern="1200" dirty="0">
              <a:solidFill>
                <a:schemeClr val="tx1"/>
              </a:solidFill>
              <a:effectLst/>
              <a:latin typeface="+mj-lt"/>
              <a:ea typeface="+mj-ea"/>
              <a:cs typeface="+mj-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30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431B31D3-47C3-C034-B91F-5E846AC405D6}"/>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dirty="0">
                <a:solidFill>
                  <a:schemeClr val="tx1"/>
                </a:solidFill>
                <a:latin typeface="+mj-lt"/>
                <a:ea typeface="+mj-ea"/>
                <a:cs typeface="+mj-cs"/>
              </a:rPr>
              <a:t>About</a:t>
            </a:r>
          </a:p>
        </p:txBody>
      </p:sp>
      <p:sp>
        <p:nvSpPr>
          <p:cNvPr id="22" name="Rectangle 2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Content Placeholder 2">
            <a:extLst>
              <a:ext uri="{FF2B5EF4-FFF2-40B4-BE49-F238E27FC236}">
                <a16:creationId xmlns:a16="http://schemas.microsoft.com/office/drawing/2014/main" id="{E6D814D3-DB3B-B5A5-E7A2-EB64B3942A3F}"/>
              </a:ext>
            </a:extLst>
          </p:cNvPr>
          <p:cNvSpPr txBox="1">
            <a:spLocks/>
          </p:cNvSpPr>
          <p:nvPr/>
        </p:nvSpPr>
        <p:spPr>
          <a:xfrm>
            <a:off x="1115568" y="2481943"/>
            <a:ext cx="10168128" cy="3695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A comprehensive program conducted by the </a:t>
            </a:r>
            <a:r>
              <a:rPr lang="en-US" sz="2200" b="1"/>
              <a:t>National Center for Health Statistics (NCHS)</a:t>
            </a:r>
            <a:r>
              <a:rPr lang="en-US" sz="2200"/>
              <a:t>, a part of the </a:t>
            </a:r>
            <a:r>
              <a:rPr lang="en-US" sz="2200" b="1"/>
              <a:t>Centers for Disease Control and Prevention (CDC)</a:t>
            </a:r>
            <a:endParaRPr lang="en-US" sz="2200"/>
          </a:p>
          <a:p>
            <a:r>
              <a:rPr lang="en-US" sz="2200"/>
              <a:t>Aimed at assessing the health and nutritional status of adults and children across the United States</a:t>
            </a:r>
          </a:p>
          <a:p>
            <a:r>
              <a:rPr lang="en-US" sz="2200"/>
              <a:t>Combines interviews and physical examinations</a:t>
            </a:r>
          </a:p>
          <a:p>
            <a:r>
              <a:rPr lang="en-US" sz="2200"/>
              <a:t>Surveys around 5,000 people each year, selected to be representative of the national population</a:t>
            </a:r>
          </a:p>
          <a:p>
            <a:r>
              <a:rPr lang="en-US" sz="2200"/>
              <a:t>The survey collects a broad range of health data. This includes demographic information, dietary habits, health questions, medical and dental exams, and physiological measurements.</a:t>
            </a:r>
          </a:p>
        </p:txBody>
      </p:sp>
    </p:spTree>
    <p:extLst>
      <p:ext uri="{BB962C8B-B14F-4D97-AF65-F5344CB8AC3E}">
        <p14:creationId xmlns:p14="http://schemas.microsoft.com/office/powerpoint/2010/main" val="89828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404A89AD-8D28-1108-CC63-2C4D7F187F56}"/>
              </a:ext>
            </a:extLst>
          </p:cNvPr>
          <p:cNvSpPr txBox="1"/>
          <p:nvPr/>
        </p:nvSpPr>
        <p:spPr>
          <a:xfrm>
            <a:off x="838200" y="2586789"/>
            <a:ext cx="10515600" cy="3590174"/>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1900" b="1">
                <a:effectLst/>
              </a:rPr>
              <a:t>Dataset:</a:t>
            </a:r>
            <a:r>
              <a:rPr lang="en-US" sz="1900">
                <a:effectLst/>
              </a:rPr>
              <a:t> 2017-March 2020 Pre-pandemic (</a:t>
            </a:r>
            <a:r>
              <a:rPr lang="en-US" sz="1900" u="sng">
                <a:effectLst/>
                <a:hlinkClick r:id="rId2"/>
              </a:rPr>
              <a:t>https://wwwn.cdc.gov/nchs/nhanes/continuousnhanes/default.aspx?Cycle=2017-2020</a:t>
            </a:r>
            <a:r>
              <a:rPr lang="en-US" sz="1900">
                <a:effectLst/>
              </a:rPr>
              <a:t>)</a:t>
            </a:r>
          </a:p>
          <a:p>
            <a:pPr indent="-228600">
              <a:lnSpc>
                <a:spcPct val="90000"/>
              </a:lnSpc>
              <a:spcAft>
                <a:spcPts val="800"/>
              </a:spcAft>
              <a:buFont typeface="Arial" panose="020B0604020202020204" pitchFamily="34" charset="0"/>
              <a:buChar char="•"/>
            </a:pPr>
            <a:endParaRPr lang="en-US" sz="1900">
              <a:effectLst/>
            </a:endParaRPr>
          </a:p>
          <a:p>
            <a:pPr indent="-228600">
              <a:lnSpc>
                <a:spcPct val="90000"/>
              </a:lnSpc>
              <a:spcAft>
                <a:spcPts val="800"/>
              </a:spcAft>
              <a:buFont typeface="Arial" panose="020B0604020202020204" pitchFamily="34" charset="0"/>
              <a:buChar char="•"/>
            </a:pPr>
            <a:r>
              <a:rPr lang="en-US" sz="1900" b="1">
                <a:effectLst/>
              </a:rPr>
              <a:t>Selected Files: </a:t>
            </a:r>
            <a:endParaRPr lang="en-US" sz="1900">
              <a:effectLst/>
            </a:endParaRPr>
          </a:p>
          <a:p>
            <a:pPr marL="342900" lvl="0" indent="-228600">
              <a:lnSpc>
                <a:spcPct val="90000"/>
              </a:lnSpc>
              <a:buFont typeface="Arial" panose="020B0604020202020204" pitchFamily="34" charset="0"/>
              <a:buChar char="•"/>
            </a:pPr>
            <a:r>
              <a:rPr lang="en-US" sz="1900">
                <a:effectLst/>
              </a:rPr>
              <a:t>Demographics data: P_DEMO</a:t>
            </a:r>
          </a:p>
          <a:p>
            <a:pPr marL="342900" lvl="0" indent="-228600">
              <a:lnSpc>
                <a:spcPct val="90000"/>
              </a:lnSpc>
              <a:buFont typeface="Arial" panose="020B0604020202020204" pitchFamily="34" charset="0"/>
              <a:buChar char="•"/>
            </a:pPr>
            <a:r>
              <a:rPr lang="en-US" sz="1900">
                <a:effectLst/>
              </a:rPr>
              <a:t>Laboratory data: P_HDL, P_TRIGLY, P_TCHOL</a:t>
            </a:r>
          </a:p>
          <a:p>
            <a:pPr marL="342900" lvl="0" indent="-228600">
              <a:lnSpc>
                <a:spcPct val="90000"/>
              </a:lnSpc>
              <a:buFont typeface="Arial" panose="020B0604020202020204" pitchFamily="34" charset="0"/>
              <a:buChar char="•"/>
            </a:pPr>
            <a:r>
              <a:rPr lang="en-US" sz="1900">
                <a:effectLst/>
              </a:rPr>
              <a:t>Examination data: P_BPXO</a:t>
            </a:r>
          </a:p>
          <a:p>
            <a:pPr marL="342900" lvl="0" indent="-228600">
              <a:lnSpc>
                <a:spcPct val="90000"/>
              </a:lnSpc>
              <a:spcAft>
                <a:spcPts val="800"/>
              </a:spcAft>
              <a:buFont typeface="Arial" panose="020B0604020202020204" pitchFamily="34" charset="0"/>
              <a:buChar char="•"/>
            </a:pPr>
            <a:r>
              <a:rPr lang="en-US" sz="1900">
                <a:effectLst/>
              </a:rPr>
              <a:t>Dietary data: P_DSQTOT</a:t>
            </a:r>
          </a:p>
          <a:p>
            <a:pPr lvl="0" indent="-228600">
              <a:lnSpc>
                <a:spcPct val="90000"/>
              </a:lnSpc>
              <a:spcAft>
                <a:spcPts val="800"/>
              </a:spcAft>
              <a:buFont typeface="Arial" panose="020B0604020202020204" pitchFamily="34" charset="0"/>
              <a:buChar char="•"/>
            </a:pPr>
            <a:endParaRPr lang="en-US" sz="1900">
              <a:effectLst/>
            </a:endParaRPr>
          </a:p>
          <a:p>
            <a:pPr indent="-228600">
              <a:lnSpc>
                <a:spcPct val="90000"/>
              </a:lnSpc>
              <a:spcAft>
                <a:spcPts val="800"/>
              </a:spcAft>
              <a:buFont typeface="Arial" panose="020B0604020202020204" pitchFamily="34" charset="0"/>
              <a:buChar char="•"/>
            </a:pPr>
            <a:r>
              <a:rPr lang="en-US" sz="1900" b="1">
                <a:effectLst/>
              </a:rPr>
              <a:t>Deliverable: </a:t>
            </a:r>
            <a:r>
              <a:rPr lang="en-US" sz="1900">
                <a:effectLst/>
              </a:rPr>
              <a:t>Analysis of basic health checks and identifying trends in laboratory, examination and dietary data based on age, gender and race.</a:t>
            </a:r>
          </a:p>
        </p:txBody>
      </p:sp>
    </p:spTree>
    <p:extLst>
      <p:ext uri="{BB962C8B-B14F-4D97-AF65-F5344CB8AC3E}">
        <p14:creationId xmlns:p14="http://schemas.microsoft.com/office/powerpoint/2010/main" val="281234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916CA40-BE61-C6F1-3B5D-ECAFEDDA9BB8}"/>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chemeClr val="tx1"/>
                </a:solidFill>
                <a:latin typeface="+mj-lt"/>
                <a:ea typeface="+mj-ea"/>
                <a:cs typeface="+mj-cs"/>
              </a:rPr>
              <a:t>Workflow</a:t>
            </a:r>
          </a:p>
        </p:txBody>
      </p:sp>
      <p:graphicFrame>
        <p:nvGraphicFramePr>
          <p:cNvPr id="2" name="Diagram 1">
            <a:extLst>
              <a:ext uri="{FF2B5EF4-FFF2-40B4-BE49-F238E27FC236}">
                <a16:creationId xmlns:a16="http://schemas.microsoft.com/office/drawing/2014/main" id="{75F3E605-9B16-A450-7B62-A0C8F193D63B}"/>
              </a:ext>
            </a:extLst>
          </p:cNvPr>
          <p:cNvGraphicFramePr/>
          <p:nvPr>
            <p:extLst>
              <p:ext uri="{D42A27DB-BD31-4B8C-83A1-F6EECF244321}">
                <p14:modId xmlns:p14="http://schemas.microsoft.com/office/powerpoint/2010/main" val="26697355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529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group of pie charts&#10;&#10;Description automatically generated">
            <a:extLst>
              <a:ext uri="{FF2B5EF4-FFF2-40B4-BE49-F238E27FC236}">
                <a16:creationId xmlns:a16="http://schemas.microsoft.com/office/drawing/2014/main" id="{5911738B-BD78-2835-C2DC-EBCFECD007C5}"/>
              </a:ext>
            </a:extLst>
          </p:cNvPr>
          <p:cNvPicPr>
            <a:picLocks noChangeAspect="1"/>
          </p:cNvPicPr>
          <p:nvPr/>
        </p:nvPicPr>
        <p:blipFill rotWithShape="1">
          <a:blip r:embed="rId2">
            <a:extLst>
              <a:ext uri="{28A0092B-C50C-407E-A947-70E740481C1C}">
                <a14:useLocalDpi xmlns:a14="http://schemas.microsoft.com/office/drawing/2010/main" val="0"/>
              </a:ext>
            </a:extLst>
          </a:blip>
          <a:srcRect t="19613" b="17279"/>
          <a:stretch/>
        </p:blipFill>
        <p:spPr>
          <a:xfrm>
            <a:off x="930853" y="1595120"/>
            <a:ext cx="10330294" cy="3667759"/>
          </a:xfrm>
          <a:prstGeom prst="rect">
            <a:avLst/>
          </a:prstGeom>
        </p:spPr>
      </p:pic>
      <p:sp>
        <p:nvSpPr>
          <p:cNvPr id="5" name="TextBox 4">
            <a:extLst>
              <a:ext uri="{FF2B5EF4-FFF2-40B4-BE49-F238E27FC236}">
                <a16:creationId xmlns:a16="http://schemas.microsoft.com/office/drawing/2014/main" id="{BB17A387-32DB-4EE8-EE3C-52EB3510DC5B}"/>
              </a:ext>
            </a:extLst>
          </p:cNvPr>
          <p:cNvSpPr txBox="1"/>
          <p:nvPr/>
        </p:nvSpPr>
        <p:spPr>
          <a:xfrm>
            <a:off x="3048000" y="609784"/>
            <a:ext cx="6096000" cy="375552"/>
          </a:xfrm>
          <a:prstGeom prst="rect">
            <a:avLst/>
          </a:prstGeom>
          <a:noFill/>
        </p:spPr>
        <p:txBody>
          <a:bodyPr wrap="square">
            <a:spAutoFit/>
          </a:bodyPr>
          <a:lstStyle/>
          <a:p>
            <a:pPr algn="ctr">
              <a:lnSpc>
                <a:spcPct val="107000"/>
              </a:lnSpc>
              <a:spcAft>
                <a:spcPts val="800"/>
              </a:spcAft>
            </a:pPr>
            <a:r>
              <a:rPr lang="en-US" sz="1800" i="1" kern="100" dirty="0">
                <a:effectLst/>
                <a:latin typeface="Calibri" panose="020F0502020204030204" pitchFamily="34" charset="0"/>
                <a:ea typeface="Calibri" panose="020F0502020204030204" pitchFamily="34" charset="0"/>
                <a:cs typeface="Calibri" panose="020F0502020204030204" pitchFamily="34" charset="0"/>
              </a:rPr>
              <a:t>Supplement Intake: 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0670134-9639-516B-877D-46036442C39E}"/>
              </a:ext>
            </a:extLst>
          </p:cNvPr>
          <p:cNvSpPr txBox="1"/>
          <p:nvPr/>
        </p:nvSpPr>
        <p:spPr>
          <a:xfrm>
            <a:off x="2214880" y="5256628"/>
            <a:ext cx="7802880" cy="646331"/>
          </a:xfrm>
          <a:prstGeom prst="rect">
            <a:avLst/>
          </a:prstGeom>
          <a:noFill/>
        </p:spPr>
        <p:txBody>
          <a:bodyPr wrap="square" rtlCol="0">
            <a:spAutoFit/>
          </a:bodyPr>
          <a:lstStyle/>
          <a:p>
            <a:pPr algn="ctr"/>
            <a:r>
              <a:rPr lang="en-US" sz="1200" dirty="0">
                <a:solidFill>
                  <a:srgbClr val="1C1917"/>
                </a:solidFill>
              </a:rPr>
              <a:t>A</a:t>
            </a:r>
            <a:r>
              <a:rPr lang="en-US" sz="1200" b="0" i="0" dirty="0">
                <a:solidFill>
                  <a:srgbClr val="1C1917"/>
                </a:solidFill>
                <a:effectLst/>
              </a:rPr>
              <a:t>verage carbohydrate and sugar intake increased with age, while average protein intake decreased as people got older. This suggests older adults may be consuming more foods high in carbs and sugar but less protein-rich foods compared to younger people.</a:t>
            </a:r>
            <a:endParaRPr lang="en-IN" sz="1200" dirty="0"/>
          </a:p>
        </p:txBody>
      </p:sp>
    </p:spTree>
    <p:extLst>
      <p:ext uri="{BB962C8B-B14F-4D97-AF65-F5344CB8AC3E}">
        <p14:creationId xmlns:p14="http://schemas.microsoft.com/office/powerpoint/2010/main" val="105734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orange pie chart&#10;&#10;Description automatically generated">
            <a:extLst>
              <a:ext uri="{FF2B5EF4-FFF2-40B4-BE49-F238E27FC236}">
                <a16:creationId xmlns:a16="http://schemas.microsoft.com/office/drawing/2014/main" id="{F1E49973-7FA7-1727-14CE-3700AFA0F8AA}"/>
              </a:ext>
            </a:extLst>
          </p:cNvPr>
          <p:cNvPicPr>
            <a:picLocks noChangeAspect="1"/>
          </p:cNvPicPr>
          <p:nvPr/>
        </p:nvPicPr>
        <p:blipFill rotWithShape="1">
          <a:blip r:embed="rId2">
            <a:extLst>
              <a:ext uri="{28A0092B-C50C-407E-A947-70E740481C1C}">
                <a14:useLocalDpi xmlns:a14="http://schemas.microsoft.com/office/drawing/2010/main" val="0"/>
              </a:ext>
            </a:extLst>
          </a:blip>
          <a:srcRect l="45667"/>
          <a:stretch/>
        </p:blipFill>
        <p:spPr>
          <a:xfrm>
            <a:off x="5262880" y="0"/>
            <a:ext cx="6929120" cy="6858000"/>
          </a:xfrm>
          <a:prstGeom prst="rect">
            <a:avLst/>
          </a:prstGeom>
        </p:spPr>
      </p:pic>
      <p:sp>
        <p:nvSpPr>
          <p:cNvPr id="4" name="TextBox 3">
            <a:extLst>
              <a:ext uri="{FF2B5EF4-FFF2-40B4-BE49-F238E27FC236}">
                <a16:creationId xmlns:a16="http://schemas.microsoft.com/office/drawing/2014/main" id="{125508A9-4AF2-1588-3D88-B7B4D57BB948}"/>
              </a:ext>
            </a:extLst>
          </p:cNvPr>
          <p:cNvSpPr txBox="1"/>
          <p:nvPr/>
        </p:nvSpPr>
        <p:spPr>
          <a:xfrm>
            <a:off x="1330960" y="3251200"/>
            <a:ext cx="3108960" cy="1015663"/>
          </a:xfrm>
          <a:prstGeom prst="rect">
            <a:avLst/>
          </a:prstGeom>
          <a:noFill/>
        </p:spPr>
        <p:txBody>
          <a:bodyPr wrap="square" rtlCol="0">
            <a:spAutoFit/>
          </a:bodyPr>
          <a:lstStyle/>
          <a:p>
            <a:pPr algn="ctr"/>
            <a:r>
              <a:rPr lang="en-US" sz="1200" dirty="0"/>
              <a:t>While carb intake was almost balanced for both males and females of the same age, males had higher average protein intake. However, females consumed more sugar than males in the same age range.</a:t>
            </a:r>
            <a:endParaRPr lang="en-IN" sz="1200" dirty="0"/>
          </a:p>
        </p:txBody>
      </p:sp>
      <p:sp>
        <p:nvSpPr>
          <p:cNvPr id="6" name="TextBox 5">
            <a:extLst>
              <a:ext uri="{FF2B5EF4-FFF2-40B4-BE49-F238E27FC236}">
                <a16:creationId xmlns:a16="http://schemas.microsoft.com/office/drawing/2014/main" id="{984BEA37-9401-C001-3E27-1AA17E45EEE5}"/>
              </a:ext>
            </a:extLst>
          </p:cNvPr>
          <p:cNvSpPr txBox="1"/>
          <p:nvPr/>
        </p:nvSpPr>
        <p:spPr>
          <a:xfrm>
            <a:off x="1127760" y="2329934"/>
            <a:ext cx="6096000" cy="369332"/>
          </a:xfrm>
          <a:prstGeom prst="rect">
            <a:avLst/>
          </a:prstGeom>
          <a:noFill/>
        </p:spPr>
        <p:txBody>
          <a:bodyPr wrap="square">
            <a:spAutoFit/>
          </a:bodyPr>
          <a:lstStyle/>
          <a:p>
            <a:r>
              <a:rPr lang="en-US" sz="1800" i="1" dirty="0">
                <a:effectLst/>
                <a:latin typeface="Calibri" panose="020F0502020204030204" pitchFamily="34" charset="0"/>
                <a:ea typeface="Calibri" panose="020F0502020204030204" pitchFamily="34" charset="0"/>
              </a:rPr>
              <a:t>Supplement Intake: Age and Gender</a:t>
            </a:r>
            <a:endParaRPr lang="en-IN" i="1" dirty="0"/>
          </a:p>
        </p:txBody>
      </p:sp>
    </p:spTree>
    <p:extLst>
      <p:ext uri="{BB962C8B-B14F-4D97-AF65-F5344CB8AC3E}">
        <p14:creationId xmlns:p14="http://schemas.microsoft.com/office/powerpoint/2010/main" val="83134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ie charts&#10;&#10;Description automatically generated">
            <a:extLst>
              <a:ext uri="{FF2B5EF4-FFF2-40B4-BE49-F238E27FC236}">
                <a16:creationId xmlns:a16="http://schemas.microsoft.com/office/drawing/2014/main" id="{087A3F33-C338-6C86-A326-BBCA52273CF0}"/>
              </a:ext>
            </a:extLst>
          </p:cNvPr>
          <p:cNvPicPr>
            <a:picLocks noChangeAspect="1"/>
          </p:cNvPicPr>
          <p:nvPr/>
        </p:nvPicPr>
        <p:blipFill rotWithShape="1">
          <a:blip r:embed="rId2">
            <a:extLst>
              <a:ext uri="{28A0092B-C50C-407E-A947-70E740481C1C}">
                <a14:useLocalDpi xmlns:a14="http://schemas.microsoft.com/office/drawing/2010/main" val="0"/>
              </a:ext>
            </a:extLst>
          </a:blip>
          <a:srcRect t="7703" b="9629"/>
          <a:stretch/>
        </p:blipFill>
        <p:spPr>
          <a:xfrm>
            <a:off x="0" y="1188720"/>
            <a:ext cx="12192000" cy="5669280"/>
          </a:xfrm>
          <a:prstGeom prst="rect">
            <a:avLst/>
          </a:prstGeom>
        </p:spPr>
      </p:pic>
      <p:sp>
        <p:nvSpPr>
          <p:cNvPr id="5" name="TextBox 4">
            <a:extLst>
              <a:ext uri="{FF2B5EF4-FFF2-40B4-BE49-F238E27FC236}">
                <a16:creationId xmlns:a16="http://schemas.microsoft.com/office/drawing/2014/main" id="{295184AF-06A5-29B1-B332-EDA90BBCA844}"/>
              </a:ext>
            </a:extLst>
          </p:cNvPr>
          <p:cNvSpPr txBox="1"/>
          <p:nvPr/>
        </p:nvSpPr>
        <p:spPr>
          <a:xfrm>
            <a:off x="3048000" y="447224"/>
            <a:ext cx="6096000" cy="375552"/>
          </a:xfrm>
          <a:prstGeom prst="rect">
            <a:avLst/>
          </a:prstGeom>
          <a:noFill/>
        </p:spPr>
        <p:txBody>
          <a:bodyPr wrap="square">
            <a:spAutoFit/>
          </a:bodyPr>
          <a:lstStyle/>
          <a:p>
            <a:pPr algn="ctr">
              <a:lnSpc>
                <a:spcPct val="107000"/>
              </a:lnSpc>
              <a:spcAft>
                <a:spcPts val="800"/>
              </a:spcAft>
            </a:pPr>
            <a:r>
              <a:rPr lang="en-US" sz="1800" i="1" kern="100" dirty="0">
                <a:effectLst/>
                <a:latin typeface="Calibri" panose="020F0502020204030204" pitchFamily="34" charset="0"/>
                <a:ea typeface="Calibri" panose="020F0502020204030204" pitchFamily="34" charset="0"/>
                <a:cs typeface="Calibri" panose="020F0502020204030204" pitchFamily="34" charset="0"/>
              </a:rPr>
              <a:t>Supplement Intake: Age and Race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A7CDF9B-CBF9-C3A0-3ECE-25CA0A29F777}"/>
              </a:ext>
            </a:extLst>
          </p:cNvPr>
          <p:cNvSpPr txBox="1"/>
          <p:nvPr/>
        </p:nvSpPr>
        <p:spPr>
          <a:xfrm>
            <a:off x="4480560" y="822776"/>
            <a:ext cx="3230880" cy="1661993"/>
          </a:xfrm>
          <a:prstGeom prst="rect">
            <a:avLst/>
          </a:prstGeom>
          <a:noFill/>
        </p:spPr>
        <p:txBody>
          <a:bodyPr wrap="square" rtlCol="0">
            <a:spAutoFit/>
          </a:bodyPr>
          <a:lstStyle/>
          <a:p>
            <a:pPr algn="ctr"/>
            <a:r>
              <a:rPr lang="en-US" sz="1200" i="1" kern="100" dirty="0">
                <a:effectLst/>
                <a:latin typeface="Calibri" panose="020F0502020204030204" pitchFamily="34" charset="0"/>
                <a:ea typeface="Calibri" panose="020F0502020204030204" pitchFamily="34" charset="0"/>
                <a:cs typeface="Calibri" panose="020F0502020204030204" pitchFamily="34" charset="0"/>
              </a:rPr>
              <a:t>Non-Hispanic Asians have the highest average protein and fat intake. Carbohydrate intake is highest among non-Hispanic Asians, non-Hispanic Blacks, and Mexican Americans. Non-Hispanic Blacks have the highest sugar consumption, while Mexican Americans have the highest fiber intake.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884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ie charts&#10;&#10;Description automatically generated">
            <a:extLst>
              <a:ext uri="{FF2B5EF4-FFF2-40B4-BE49-F238E27FC236}">
                <a16:creationId xmlns:a16="http://schemas.microsoft.com/office/drawing/2014/main" id="{506E8C01-306D-2FE9-6999-55C9A102EBB9}"/>
              </a:ext>
            </a:extLst>
          </p:cNvPr>
          <p:cNvPicPr>
            <a:picLocks noChangeAspect="1"/>
          </p:cNvPicPr>
          <p:nvPr/>
        </p:nvPicPr>
        <p:blipFill rotWithShape="1">
          <a:blip r:embed="rId2">
            <a:extLst>
              <a:ext uri="{28A0092B-C50C-407E-A947-70E740481C1C}">
                <a14:useLocalDpi xmlns:a14="http://schemas.microsoft.com/office/drawing/2010/main" val="0"/>
              </a:ext>
            </a:extLst>
          </a:blip>
          <a:srcRect t="8296" b="9926"/>
          <a:stretch/>
        </p:blipFill>
        <p:spPr>
          <a:xfrm>
            <a:off x="0" y="1249680"/>
            <a:ext cx="12192000" cy="5608320"/>
          </a:xfrm>
          <a:prstGeom prst="rect">
            <a:avLst/>
          </a:prstGeom>
        </p:spPr>
      </p:pic>
      <p:sp>
        <p:nvSpPr>
          <p:cNvPr id="5" name="TextBox 4">
            <a:extLst>
              <a:ext uri="{FF2B5EF4-FFF2-40B4-BE49-F238E27FC236}">
                <a16:creationId xmlns:a16="http://schemas.microsoft.com/office/drawing/2014/main" id="{F275ADAD-1F6C-8886-0183-5CF7580D3796}"/>
              </a:ext>
            </a:extLst>
          </p:cNvPr>
          <p:cNvSpPr txBox="1"/>
          <p:nvPr/>
        </p:nvSpPr>
        <p:spPr>
          <a:xfrm>
            <a:off x="3048000" y="548824"/>
            <a:ext cx="6096000" cy="375552"/>
          </a:xfrm>
          <a:prstGeom prst="rect">
            <a:avLst/>
          </a:prstGeom>
          <a:noFill/>
        </p:spPr>
        <p:txBody>
          <a:bodyPr wrap="square">
            <a:spAutoFit/>
          </a:bodyPr>
          <a:lstStyle/>
          <a:p>
            <a:pPr algn="ctr">
              <a:lnSpc>
                <a:spcPct val="107000"/>
              </a:lnSpc>
              <a:spcAft>
                <a:spcPts val="800"/>
              </a:spcAft>
            </a:pPr>
            <a:r>
              <a:rPr lang="en-US" sz="1800" i="1" kern="100" dirty="0">
                <a:effectLst/>
                <a:latin typeface="Calibri" panose="020F0502020204030204" pitchFamily="34" charset="0"/>
                <a:ea typeface="Calibri" panose="020F0502020204030204" pitchFamily="34" charset="0"/>
                <a:cs typeface="Calibri" panose="020F0502020204030204" pitchFamily="34" charset="0"/>
              </a:rPr>
              <a:t>Supplement Intake: Age and Race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206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ie charts&#10;&#10;Description automatically generated">
            <a:extLst>
              <a:ext uri="{FF2B5EF4-FFF2-40B4-BE49-F238E27FC236}">
                <a16:creationId xmlns:a16="http://schemas.microsoft.com/office/drawing/2014/main" id="{22306E63-EECF-3E93-6916-C06DB3D7A09C}"/>
              </a:ext>
            </a:extLst>
          </p:cNvPr>
          <p:cNvPicPr>
            <a:picLocks noChangeAspect="1"/>
          </p:cNvPicPr>
          <p:nvPr/>
        </p:nvPicPr>
        <p:blipFill rotWithShape="1">
          <a:blip r:embed="rId2">
            <a:extLst>
              <a:ext uri="{28A0092B-C50C-407E-A947-70E740481C1C}">
                <a14:useLocalDpi xmlns:a14="http://schemas.microsoft.com/office/drawing/2010/main" val="0"/>
              </a:ext>
            </a:extLst>
          </a:blip>
          <a:srcRect t="9185" b="10371"/>
          <a:stretch/>
        </p:blipFill>
        <p:spPr>
          <a:xfrm>
            <a:off x="0" y="1229360"/>
            <a:ext cx="12192000" cy="5516880"/>
          </a:xfrm>
          <a:prstGeom prst="rect">
            <a:avLst/>
          </a:prstGeom>
        </p:spPr>
      </p:pic>
      <p:sp>
        <p:nvSpPr>
          <p:cNvPr id="5" name="TextBox 4">
            <a:extLst>
              <a:ext uri="{FF2B5EF4-FFF2-40B4-BE49-F238E27FC236}">
                <a16:creationId xmlns:a16="http://schemas.microsoft.com/office/drawing/2014/main" id="{F2769B96-4A22-FC66-58C3-04108A96D9FE}"/>
              </a:ext>
            </a:extLst>
          </p:cNvPr>
          <p:cNvSpPr txBox="1"/>
          <p:nvPr/>
        </p:nvSpPr>
        <p:spPr>
          <a:xfrm>
            <a:off x="3048000" y="498024"/>
            <a:ext cx="6096000" cy="375552"/>
          </a:xfrm>
          <a:prstGeom prst="rect">
            <a:avLst/>
          </a:prstGeom>
          <a:noFill/>
        </p:spPr>
        <p:txBody>
          <a:bodyPr wrap="square">
            <a:spAutoFit/>
          </a:bodyPr>
          <a:lstStyle/>
          <a:p>
            <a:pPr algn="ctr">
              <a:lnSpc>
                <a:spcPct val="107000"/>
              </a:lnSpc>
              <a:spcAft>
                <a:spcPts val="800"/>
              </a:spcAft>
            </a:pPr>
            <a:r>
              <a:rPr lang="en-US" sz="1800" i="1" kern="100" dirty="0">
                <a:effectLst/>
                <a:latin typeface="Calibri" panose="020F0502020204030204" pitchFamily="34" charset="0"/>
                <a:ea typeface="Calibri" panose="020F0502020204030204" pitchFamily="34" charset="0"/>
                <a:cs typeface="Calibri" panose="020F0502020204030204" pitchFamily="34" charset="0"/>
              </a:rPr>
              <a:t>Supplement Intake: Age and Race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9370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553</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SHIVANI GUDI</dc:creator>
  <cp:lastModifiedBy>HARI SHIVANI GUDI</cp:lastModifiedBy>
  <cp:revision>2</cp:revision>
  <dcterms:created xsi:type="dcterms:W3CDTF">2023-11-16T02:50:12Z</dcterms:created>
  <dcterms:modified xsi:type="dcterms:W3CDTF">2023-11-16T05:00:58Z</dcterms:modified>
</cp:coreProperties>
</file>