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sldIdLst>
    <p:sldId id="256" r:id="rId2"/>
    <p:sldId id="257" r:id="rId3"/>
    <p:sldId id="262" r:id="rId4"/>
    <p:sldId id="263" r:id="rId5"/>
    <p:sldId id="264" r:id="rId6"/>
    <p:sldId id="265" r:id="rId7"/>
    <p:sldId id="266" r:id="rId8"/>
    <p:sldId id="267" r:id="rId9"/>
    <p:sldId id="268" r:id="rId10"/>
    <p:sldId id="269" r:id="rId11"/>
    <p:sldId id="270" r:id="rId12"/>
    <p:sldId id="277" r:id="rId13"/>
    <p:sldId id="276" r:id="rId14"/>
    <p:sldId id="258" r:id="rId15"/>
    <p:sldId id="272" r:id="rId16"/>
    <p:sldId id="271" r:id="rId17"/>
    <p:sldId id="275" r:id="rId18"/>
    <p:sldId id="281" r:id="rId19"/>
    <p:sldId id="273" r:id="rId20"/>
    <p:sldId id="274" r:id="rId21"/>
    <p:sldId id="279" r:id="rId22"/>
    <p:sldId id="280" r:id="rId23"/>
    <p:sldId id="283" r:id="rId24"/>
    <p:sldId id="290" r:id="rId25"/>
    <p:sldId id="291"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278" r:id="rId43"/>
    <p:sldId id="309" r:id="rId44"/>
    <p:sldId id="310" r:id="rId45"/>
    <p:sldId id="311" r:id="rId46"/>
    <p:sldId id="312" r:id="rId47"/>
    <p:sldId id="313" r:id="rId48"/>
    <p:sldId id="289" r:id="rId49"/>
    <p:sldId id="314" r:id="rId50"/>
    <p:sldId id="292"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260" r:id="rId100"/>
    <p:sldId id="261"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282" r:id="rId125"/>
    <p:sldId id="386" r:id="rId126"/>
    <p:sldId id="284" r:id="rId127"/>
    <p:sldId id="285" r:id="rId128"/>
    <p:sldId id="286" r:id="rId129"/>
    <p:sldId id="287" r:id="rId130"/>
    <p:sldId id="288" r:id="rId131"/>
    <p:sldId id="387" r:id="rId132"/>
    <p:sldId id="388" r:id="rId133"/>
    <p:sldId id="389" r:id="rId134"/>
    <p:sldId id="390" r:id="rId135"/>
    <p:sldId id="259"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BAA7C-6512-4023-9F6F-F14B8C080731}" type="datetimeFigureOut">
              <a:rPr lang="en-IN" smtClean="0"/>
              <a:t>12-10-2020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11DD6-FFF6-41EC-B2E1-2DA404CF639C}" type="slidenum">
              <a:rPr lang="en-IN" smtClean="0"/>
              <a:t>‹#›</a:t>
            </a:fld>
            <a:endParaRPr lang="en-IN"/>
          </a:p>
        </p:txBody>
      </p:sp>
    </p:spTree>
    <p:extLst>
      <p:ext uri="{BB962C8B-B14F-4D97-AF65-F5344CB8AC3E}">
        <p14:creationId xmlns:p14="http://schemas.microsoft.com/office/powerpoint/2010/main" val="342346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13AB444C-ED7E-4053-BF14-38BFC39819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8B8B95FE-2A48-488D-A6AC-61C42512E9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47108" name="Slide Number Placeholder 3">
            <a:extLst>
              <a:ext uri="{FF2B5EF4-FFF2-40B4-BE49-F238E27FC236}">
                <a16:creationId xmlns:a16="http://schemas.microsoft.com/office/drawing/2014/main" id="{9CBE20BE-4A27-47C2-92C1-58788EFA5F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7616224-4E1F-4D81-99AD-061657B116FB}" type="slidenum">
              <a:rPr lang="en-US" altLang="en-US">
                <a:latin typeface="Arial" panose="020B0604020202020204" pitchFamily="34" charset="0"/>
              </a:rPr>
              <a:pPr eaLnBrk="1" hangingPunct="1">
                <a:spcBef>
                  <a:spcPct val="0"/>
                </a:spcBef>
              </a:pPr>
              <a:t>28</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3F67A37-58B0-4540-A8A5-95FB5B68A8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E2CEE717-1F16-4E56-91D2-2AE837483B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45060" name="Slide Number Placeholder 3">
            <a:extLst>
              <a:ext uri="{FF2B5EF4-FFF2-40B4-BE49-F238E27FC236}">
                <a16:creationId xmlns:a16="http://schemas.microsoft.com/office/drawing/2014/main" id="{9310273B-4CAC-4C66-9DCA-A1E7599EEA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283E990-DB60-44B6-B67C-5569F25946EA}" type="slidenum">
              <a:rPr lang="en-US" altLang="en-US">
                <a:latin typeface="Arial" panose="020B0604020202020204" pitchFamily="34" charset="0"/>
              </a:rPr>
              <a:pPr>
                <a:spcBef>
                  <a:spcPct val="0"/>
                </a:spcBef>
              </a:pPr>
              <a:t>71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4226-D467-4000-A7FE-1221ADD57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967AEC-ED16-40AA-AE01-CB2A733B8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E506F7-DBCD-4561-8F9C-B9FDE0D148F8}"/>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B5A2AE9F-EEDD-47F5-9D37-01DAE3AE4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E08C0-8421-415A-BD0B-591D0B89D6AC}"/>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237576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106C-0900-4EA4-8DCE-B09E1D7B5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F6335-6A60-401C-ACB5-A27BDC67D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92129-FBC1-4837-90B0-06475F65C8C2}"/>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9C508E18-D99F-4CB6-B28D-35674A863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72C3A-469F-4256-A288-B71A9883383E}"/>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365040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6C84C-5097-4D34-8721-EFBF036140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0701A-993E-434A-B9B2-96E23422C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68869-8557-4782-944C-EB8948C83DD9}"/>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CDF865BA-99CF-438C-8FED-1DCBE2FB2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DE76B-3622-4A38-BAAC-79B830232F63}"/>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343929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EF8F-0938-412B-8BBE-174E329C5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43402-C596-4BAD-B66B-2ACB52C72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3A7B8-2D0A-497D-B8F0-7DDDBD3F272D}"/>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6EBFE866-1A20-4594-8DCD-35DA32D5D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AB3BE-CECA-45EA-8548-52950C4CE170}"/>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267226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7A60-0C3B-4D98-9575-707138A1D8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669D89-EC34-445A-B631-A9DE000C0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B3BEA4-EE4C-4546-99A9-781FA119A967}"/>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BD7AC6F7-9A80-4C32-B1D1-B62105ECF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78619-CD0A-4823-8CAD-A5B14471DE09}"/>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158796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638B-18EE-4639-BA7F-8376CF0C79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23C559-772C-48D2-AAD9-2E4829D32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EB715B-7921-4E39-BC51-708AE0F55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E89884-A8C7-4E3C-9B99-329706C5B567}"/>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6" name="Footer Placeholder 5">
            <a:extLst>
              <a:ext uri="{FF2B5EF4-FFF2-40B4-BE49-F238E27FC236}">
                <a16:creationId xmlns:a16="http://schemas.microsoft.com/office/drawing/2014/main" id="{36FDDAEB-8146-4113-A418-B4F7E6507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D9D99-4FDD-4D3F-94F7-34EDAD6AAA7C}"/>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8745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C6FC-9900-4F66-A1D5-1E43442822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215A8B-0A8C-4394-910F-298B1E7B6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EDD59-A203-4174-B180-650B0D704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4077C9-46E2-4BAB-892E-A43E4A78B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40E5B-D66B-4BB0-A936-62BA36CCC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EB52C5-3F0F-41B8-8E3D-CF00A17B0607}"/>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8" name="Footer Placeholder 7">
            <a:extLst>
              <a:ext uri="{FF2B5EF4-FFF2-40B4-BE49-F238E27FC236}">
                <a16:creationId xmlns:a16="http://schemas.microsoft.com/office/drawing/2014/main" id="{1E694AD2-3DBB-4DB5-B08E-B396D50D99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8B815A-6F58-458D-9BF1-33B194B01A35}"/>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3566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3FD5-1D85-4CF3-9185-EDB0D0183F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DAB983-5559-4B47-896A-4B17C315DE2B}"/>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4" name="Footer Placeholder 3">
            <a:extLst>
              <a:ext uri="{FF2B5EF4-FFF2-40B4-BE49-F238E27FC236}">
                <a16:creationId xmlns:a16="http://schemas.microsoft.com/office/drawing/2014/main" id="{D4618D26-3D76-4426-A0EC-D5CF80ECB9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DF7812-0D09-4B15-B00F-92B508B8A153}"/>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318788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D15CE-C7E1-4910-BF3E-279D2B640ADC}"/>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3" name="Footer Placeholder 2">
            <a:extLst>
              <a:ext uri="{FF2B5EF4-FFF2-40B4-BE49-F238E27FC236}">
                <a16:creationId xmlns:a16="http://schemas.microsoft.com/office/drawing/2014/main" id="{99CF64C1-23A1-49C4-9663-C3F5A7EE8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CFFCC-607B-4780-B334-AC6CFDB9BDDA}"/>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183374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148B-8BDD-4FCE-B5FD-51203A6A4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F01181-80B7-40B3-A708-EC31C0D55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E6FCA8-3D7A-4326-8BCA-A1F508203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01B40-3B3B-4A39-97D5-AC497E987663}"/>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6" name="Footer Placeholder 5">
            <a:extLst>
              <a:ext uri="{FF2B5EF4-FFF2-40B4-BE49-F238E27FC236}">
                <a16:creationId xmlns:a16="http://schemas.microsoft.com/office/drawing/2014/main" id="{C958D2CF-C353-4EFC-A7EE-DB4864E07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1732F-D53F-42AE-837C-563530FBEC7F}"/>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251762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8522-A485-49A5-809F-6B5A8737F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19E3F-41AB-4A33-8FA1-E30B7BDF7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9829CF-274E-4DF8-A0F5-3A715B71B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FEB37-D21E-4852-B71E-6AF04C7246A1}"/>
              </a:ext>
            </a:extLst>
          </p:cNvPr>
          <p:cNvSpPr>
            <a:spLocks noGrp="1"/>
          </p:cNvSpPr>
          <p:nvPr>
            <p:ph type="dt" sz="half" idx="10"/>
          </p:nvPr>
        </p:nvSpPr>
        <p:spPr/>
        <p:txBody>
          <a:bodyPr/>
          <a:lstStyle/>
          <a:p>
            <a:fld id="{8C9A9E07-868C-4C77-AB30-6FF8619D1EE3}" type="datetimeFigureOut">
              <a:rPr lang="en-IN" smtClean="0"/>
              <a:t>12-10-2020</a:t>
            </a:fld>
            <a:endParaRPr lang="en-IN"/>
          </a:p>
        </p:txBody>
      </p:sp>
      <p:sp>
        <p:nvSpPr>
          <p:cNvPr id="6" name="Footer Placeholder 5">
            <a:extLst>
              <a:ext uri="{FF2B5EF4-FFF2-40B4-BE49-F238E27FC236}">
                <a16:creationId xmlns:a16="http://schemas.microsoft.com/office/drawing/2014/main" id="{7E12DA7B-9526-40E8-B57B-D4A79248B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5EF29-7AF0-4C3D-A66F-103DFE06620E}"/>
              </a:ext>
            </a:extLst>
          </p:cNvPr>
          <p:cNvSpPr>
            <a:spLocks noGrp="1"/>
          </p:cNvSpPr>
          <p:nvPr>
            <p:ph type="sldNum" sz="quarter" idx="12"/>
          </p:nvPr>
        </p:nvSpPr>
        <p:spPr/>
        <p:txBody>
          <a:bodyPr/>
          <a:lstStyle/>
          <a:p>
            <a:fld id="{B131DCD8-E791-4FBB-91D1-EDFB39F97E87}" type="slidenum">
              <a:rPr lang="en-IN" smtClean="0"/>
              <a:t>‹#›</a:t>
            </a:fld>
            <a:endParaRPr lang="en-IN"/>
          </a:p>
        </p:txBody>
      </p:sp>
    </p:spTree>
    <p:extLst>
      <p:ext uri="{BB962C8B-B14F-4D97-AF65-F5344CB8AC3E}">
        <p14:creationId xmlns:p14="http://schemas.microsoft.com/office/powerpoint/2010/main" val="401483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BA1BB-61DB-4403-9B8D-25C863DFA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897D2-55F3-4E95-BAC4-1135339D7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F665A-30E4-437D-8766-1EB91865C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A9E07-868C-4C77-AB30-6FF8619D1EE3}" type="datetimeFigureOut">
              <a:rPr lang="en-IN" smtClean="0"/>
              <a:t>12-10-2020</a:t>
            </a:fld>
            <a:endParaRPr lang="en-IN"/>
          </a:p>
        </p:txBody>
      </p:sp>
      <p:sp>
        <p:nvSpPr>
          <p:cNvPr id="5" name="Footer Placeholder 4">
            <a:extLst>
              <a:ext uri="{FF2B5EF4-FFF2-40B4-BE49-F238E27FC236}">
                <a16:creationId xmlns:a16="http://schemas.microsoft.com/office/drawing/2014/main" id="{E328E215-CBE9-4724-A1F3-0ED10BDA7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208265-587E-4D56-8367-2957584A4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1DCD8-E791-4FBB-91D1-EDFB39F97E87}" type="slidenum">
              <a:rPr lang="en-IN" smtClean="0"/>
              <a:t>‹#›</a:t>
            </a:fld>
            <a:endParaRPr lang="en-IN"/>
          </a:p>
        </p:txBody>
      </p:sp>
    </p:spTree>
    <p:extLst>
      <p:ext uri="{BB962C8B-B14F-4D97-AF65-F5344CB8AC3E}">
        <p14:creationId xmlns:p14="http://schemas.microsoft.com/office/powerpoint/2010/main" val="412222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oracle.com/" TargetMode="External"/><Relationship Id="rId2" Type="http://schemas.openxmlformats.org/officeDocument/2006/relationships/hyperlink" Target="http://www.sap.com/" TargetMode="External"/><Relationship Id="rId1" Type="http://schemas.openxmlformats.org/officeDocument/2006/relationships/slideLayout" Target="../slideLayouts/slideLayout2.xml"/><Relationship Id="rId5" Type="http://schemas.openxmlformats.org/officeDocument/2006/relationships/hyperlink" Target="http://www.microsoft.com/dynamics" TargetMode="External"/><Relationship Id="rId4" Type="http://schemas.openxmlformats.org/officeDocument/2006/relationships/hyperlink" Target="http://www.sagenorthamerica.com/"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Macintosh%20HD:Users:rahulbhandari:Documents:irma's%20BI%20book:chapter%203:BI%20Ch3%20Figs%20final.doc!OLE_LINK1"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Macintosh%20HD:Users:rahulbhandari:Documents:irma's%20BI%20book:chapter%203:BI%20Ch3%20Figs%20final.doc!OLE_LINK2"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Macintosh%20HD:Users:rahulbhandari:Documents:irma's%20BI%20book:chapter%203:BI%20Ch3%20Figs%20final.doc!OLE_LINK3"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Macintosh%20HD:Users:rahulbhandari:Documents:irma's%20BI%20book:chapter%203:BI%20Ch3%20Figs%20final.doc!OLE_LINK4"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http://searchdatamanagement.techtarget.com/definition/data-analytics" TargetMode="External"/><Relationship Id="rId2" Type="http://schemas.openxmlformats.org/officeDocument/2006/relationships/hyperlink" Target="http://searchdatamanagement.techtarget.com/definition/business-intelligence"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searchbusinessanalytics.techtarget.com/definition/unstructured-data" TargetMode="External"/><Relationship Id="rId2" Type="http://schemas.openxmlformats.org/officeDocument/2006/relationships/hyperlink" Target="http://searchdatamanagement.techtarget.com/definition/data-quality"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s://www.logianalytics.com/expertise/dashboards-and-reports/" TargetMode="External"/><Relationship Id="rId7" Type="http://schemas.openxmlformats.org/officeDocument/2006/relationships/hyperlink" Target="https://www.logianalytics.com/logi-news/announcing-logi-info-integration-with-azure-sql-data-warehouse/" TargetMode="External"/><Relationship Id="rId2" Type="http://schemas.openxmlformats.org/officeDocument/2006/relationships/hyperlink" Target="https://www.logianalytics.com/expertise/self-service-analytics/" TargetMode="External"/><Relationship Id="rId1" Type="http://schemas.openxmlformats.org/officeDocument/2006/relationships/slideLayout" Target="../slideLayouts/slideLayout2.xml"/><Relationship Id="rId6" Type="http://schemas.openxmlformats.org/officeDocument/2006/relationships/hyperlink" Target="https://www.logianalytics.com/logi-news/introducing-hourly-pricing-logi-vision-aws-marketplace/" TargetMode="External"/><Relationship Id="rId5" Type="http://schemas.openxmlformats.org/officeDocument/2006/relationships/hyperlink" Target="https://www.logianalytics.com/resources/bi-encyclopedia/cloud-analytics/" TargetMode="External"/><Relationship Id="rId4" Type="http://schemas.openxmlformats.org/officeDocument/2006/relationships/hyperlink" Target="https://www.logianalytics.com/resources/bi-encyclopedia/end-user-bi/" TargetMode="External"/></Relationships>
</file>

<file path=ppt/slides/_rels/slide166.xml.rels><?xml version="1.0" encoding="UTF-8" standalone="yes"?>
<Relationships xmlns="http://schemas.openxmlformats.org/package/2006/relationships"><Relationship Id="rId3" Type="http://schemas.openxmlformats.org/officeDocument/2006/relationships/hyperlink" Target="https://www.webopedia.com/TERM/R/RAM.html" TargetMode="External"/><Relationship Id="rId2" Type="http://schemas.openxmlformats.org/officeDocument/2006/relationships/hyperlink" Target="https://www.webopedia.com/TERM/B/Business_Intelligence.html" TargetMode="External"/><Relationship Id="rId1" Type="http://schemas.openxmlformats.org/officeDocument/2006/relationships/slideLayout" Target="../slideLayouts/slideLayout2.xml"/><Relationship Id="rId6" Type="http://schemas.openxmlformats.org/officeDocument/2006/relationships/hyperlink" Target="https://www.webopedia.com/TERM/D/database.html" TargetMode="External"/><Relationship Id="rId5" Type="http://schemas.openxmlformats.org/officeDocument/2006/relationships/hyperlink" Target="https://www.webopedia.com/TERM/3/32_bit.html" TargetMode="External"/><Relationship Id="rId4" Type="http://schemas.openxmlformats.org/officeDocument/2006/relationships/hyperlink" Target="https://www.webopedia.com/TERM/6/64_bit.html"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rakesh_it@cbit.ac.i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Downloads/BI%20Syllabus.jp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3EA-0C07-450E-8DFB-B70BA6E9CCA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7C4A1C2-9F54-4C74-8995-CF483201087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9877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48A6-1B80-4604-81BC-8DE97327AF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7C50A3F-C3C1-47E8-98E1-237F06F3B558}"/>
              </a:ext>
            </a:extLst>
          </p:cNvPr>
          <p:cNvSpPr>
            <a:spLocks noGrp="1"/>
          </p:cNvSpPr>
          <p:nvPr>
            <p:ph idx="1"/>
          </p:nvPr>
        </p:nvSpPr>
        <p:spPr>
          <a:xfrm>
            <a:off x="1104293" y="1853248"/>
            <a:ext cx="8946541" cy="4195481"/>
          </a:xfrm>
        </p:spPr>
        <p:txBody>
          <a:bodyPr>
            <a:normAutofit fontScale="47500" lnSpcReduction="20000"/>
          </a:bodyPr>
          <a:lstStyle/>
          <a:p>
            <a:pPr algn="just"/>
            <a:endParaRPr lang="en-US" b="0" i="0" dirty="0">
              <a:effectLst/>
              <a:latin typeface="Arial" panose="020B0604020202020204" pitchFamily="34" charset="0"/>
            </a:endParaRPr>
          </a:p>
          <a:p>
            <a:pPr marL="0" indent="0" algn="just">
              <a:buNone/>
            </a:pPr>
            <a:r>
              <a:rPr lang="en-US" sz="5100" dirty="0">
                <a:solidFill>
                  <a:srgbClr val="FF0000"/>
                </a:solidFill>
              </a:rPr>
              <a:t>Definitions:</a:t>
            </a:r>
          </a:p>
          <a:p>
            <a:pPr algn="just"/>
            <a:r>
              <a:rPr lang="en-US" sz="5100" b="0" i="0" dirty="0">
                <a:effectLst/>
              </a:rPr>
              <a:t>Business intelligence (BI) is a process for analyzing data and presenting </a:t>
            </a:r>
            <a:r>
              <a:rPr lang="en-US" sz="5100" dirty="0"/>
              <a:t>the</a:t>
            </a:r>
            <a:r>
              <a:rPr lang="en-US" sz="5100" b="0" i="0" dirty="0">
                <a:effectLst/>
              </a:rPr>
              <a:t> information which helps executives, managers and other corporate end users make informed about business decisions.</a:t>
            </a:r>
          </a:p>
          <a:p>
            <a:pPr algn="just"/>
            <a:endParaRPr lang="en-US" dirty="0">
              <a:latin typeface="Arial" panose="020B0604020202020204" pitchFamily="34" charset="0"/>
            </a:endParaRPr>
          </a:p>
          <a:p>
            <a:pPr algn="just"/>
            <a:r>
              <a:rPr lang="en-US" altLang="en-US" sz="5100" dirty="0">
                <a:ea typeface="ＭＳ Ｐゴシック" pitchFamily="-106" charset="-128"/>
              </a:rPr>
              <a:t>Information technology which provides decision makers with valuable information and knowledge by leveraging a variety of data sources as well as structured and unstructured information.</a:t>
            </a:r>
          </a:p>
          <a:p>
            <a:pPr lvl="1" algn="just"/>
            <a:r>
              <a:rPr lang="en-US" altLang="en-US" sz="5100" dirty="0">
                <a:ea typeface="ＭＳ Ｐゴシック" pitchFamily="-106" charset="-128"/>
              </a:rPr>
              <a:t>Data sources external or internal to the organization</a:t>
            </a:r>
          </a:p>
          <a:p>
            <a:pPr lvl="1" algn="just"/>
            <a:r>
              <a:rPr lang="en-US" altLang="en-US" sz="5100" dirty="0">
                <a:ea typeface="ＭＳ Ｐゴシック" pitchFamily="-106" charset="-128"/>
              </a:rPr>
              <a:t>Information quantitative or qualitative</a:t>
            </a:r>
          </a:p>
          <a:p>
            <a:pPr lvl="1" algn="just"/>
            <a:r>
              <a:rPr lang="en-US" altLang="en-US" sz="5100" dirty="0">
                <a:ea typeface="ＭＳ Ｐゴシック" pitchFamily="-106" charset="-128"/>
              </a:rPr>
              <a:t>Output: knowledge </a:t>
            </a:r>
          </a:p>
          <a:p>
            <a:pPr lvl="1" algn="just"/>
            <a:r>
              <a:rPr lang="en-US" altLang="en-US" sz="5100" dirty="0">
                <a:ea typeface="ＭＳ Ｐゴシック" pitchFamily="-106" charset="-128"/>
              </a:rPr>
              <a:t>Input: information and data</a:t>
            </a:r>
          </a:p>
          <a:p>
            <a:pPr algn="just"/>
            <a:endParaRPr lang="en-US" b="0" i="0" dirty="0">
              <a:effectLst/>
              <a:latin typeface="Arial" panose="020B0604020202020204" pitchFamily="34" charset="0"/>
            </a:endParaRPr>
          </a:p>
        </p:txBody>
      </p:sp>
    </p:spTree>
    <p:extLst>
      <p:ext uri="{BB962C8B-B14F-4D97-AF65-F5344CB8AC3E}">
        <p14:creationId xmlns:p14="http://schemas.microsoft.com/office/powerpoint/2010/main" val="41513438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Memory Capability</a:t>
            </a:r>
          </a:p>
        </p:txBody>
      </p:sp>
      <p:sp>
        <p:nvSpPr>
          <p:cNvPr id="3" name="Content Placeholder 2"/>
          <p:cNvSpPr>
            <a:spLocks noGrp="1"/>
          </p:cNvSpPr>
          <p:nvPr>
            <p:ph idx="1"/>
          </p:nvPr>
        </p:nvSpPr>
        <p:spPr>
          <a:xfrm>
            <a:off x="2022475" y="2088294"/>
            <a:ext cx="7556500" cy="4230402"/>
          </a:xfrm>
        </p:spPr>
        <p:txBody>
          <a:bodyPr/>
          <a:lstStyle/>
          <a:p>
            <a:pPr algn="just"/>
            <a:r>
              <a:rPr lang="en-US" dirty="0"/>
              <a:t>Enterprise Resource Planning (ERP)</a:t>
            </a:r>
          </a:p>
          <a:p>
            <a:pPr lvl="1" algn="just"/>
            <a:r>
              <a:rPr lang="en-US" sz="2000" dirty="0"/>
              <a:t>Refers to transactional systems that capture organizational memory related to all business processes that the organization engages in</a:t>
            </a:r>
          </a:p>
          <a:p>
            <a:pPr lvl="1" algn="just"/>
            <a:r>
              <a:rPr lang="en-US" sz="2000" dirty="0"/>
              <a:t>Example: Order to cash captures all the transactions in an organization</a:t>
            </a:r>
          </a:p>
          <a:p>
            <a:pPr algn="just">
              <a:buClr>
                <a:srgbClr val="663366"/>
              </a:buClr>
            </a:pPr>
            <a:r>
              <a:rPr lang="en-US" dirty="0"/>
              <a:t>Transactional Systems: capture all the relevant information for one accounting period (i.e. month/quarter/year/etc.)</a:t>
            </a:r>
          </a:p>
          <a:p>
            <a:pPr algn="just">
              <a:buClr>
                <a:srgbClr val="663366"/>
              </a:buClr>
            </a:pPr>
            <a:r>
              <a:rPr lang="en-US" dirty="0"/>
              <a:t>Data Warehouse: provides the source of data and information for business intelligence (BI) analysis</a:t>
            </a:r>
          </a:p>
          <a:p>
            <a:pPr>
              <a:buClr>
                <a:srgbClr val="663366"/>
              </a:buClr>
            </a:pPr>
            <a:endParaRPr lang="en-US" dirty="0"/>
          </a:p>
          <a:p>
            <a:pPr lvl="0">
              <a:buClr>
                <a:srgbClr val="663366"/>
              </a:buClr>
            </a:pPr>
            <a:endParaRPr lang="en-US" dirty="0"/>
          </a:p>
          <a:p>
            <a:pPr>
              <a:buNone/>
            </a:pPr>
            <a:endParaRPr lang="en-US" dirty="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Memory Technologies</a:t>
            </a:r>
          </a:p>
        </p:txBody>
      </p:sp>
      <p:sp>
        <p:nvSpPr>
          <p:cNvPr id="3" name="Content Placeholder 2"/>
          <p:cNvSpPr>
            <a:spLocks noGrp="1"/>
          </p:cNvSpPr>
          <p:nvPr>
            <p:ph idx="1"/>
          </p:nvPr>
        </p:nvSpPr>
        <p:spPr/>
        <p:txBody>
          <a:bodyPr/>
          <a:lstStyle/>
          <a:p>
            <a:pPr marL="0" indent="0">
              <a:buNone/>
            </a:pPr>
            <a:r>
              <a:rPr lang="en-US" dirty="0"/>
              <a:t>Two relevant technologies for the organizational memory capability</a:t>
            </a:r>
          </a:p>
          <a:p>
            <a:r>
              <a:rPr lang="en-US" dirty="0"/>
              <a:t>Enterprise Resource Planning (ERP) systems </a:t>
            </a:r>
          </a:p>
          <a:p>
            <a:r>
              <a:rPr lang="en-US" dirty="0"/>
              <a:t>Data Warehouse</a:t>
            </a:r>
          </a:p>
        </p:txBody>
      </p:sp>
    </p:spTree>
    <p:extLst>
      <p:ext uri="{BB962C8B-B14F-4D97-AF65-F5344CB8AC3E}">
        <p14:creationId xmlns:p14="http://schemas.microsoft.com/office/powerpoint/2010/main" val="15920472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Resource Planning Systems (ERP)</a:t>
            </a:r>
          </a:p>
        </p:txBody>
      </p:sp>
      <p:sp>
        <p:nvSpPr>
          <p:cNvPr id="3" name="Content Placeholder 2"/>
          <p:cNvSpPr>
            <a:spLocks noGrp="1"/>
          </p:cNvSpPr>
          <p:nvPr>
            <p:ph idx="1"/>
          </p:nvPr>
        </p:nvSpPr>
        <p:spPr>
          <a:xfrm>
            <a:off x="2022475" y="1814945"/>
            <a:ext cx="7556500" cy="4419600"/>
          </a:xfrm>
        </p:spPr>
        <p:txBody>
          <a:bodyPr/>
          <a:lstStyle/>
          <a:p>
            <a:pPr algn="just"/>
            <a:r>
              <a:rPr lang="en-US" sz="1800" dirty="0"/>
              <a:t>ERP Systems are software packages composed of several modules such as human resources, sales, finance, and production, providing a cross-organization integration of data through embedded business processes.</a:t>
            </a:r>
          </a:p>
          <a:p>
            <a:pPr algn="just"/>
            <a:r>
              <a:rPr lang="en-US" sz="1800" dirty="0"/>
              <a:t>Originated from Manufacturing resource planning or material requirements planning systems (MRP)</a:t>
            </a:r>
          </a:p>
          <a:p>
            <a:pPr algn="just"/>
            <a:r>
              <a:rPr lang="en-US" sz="1800" dirty="0"/>
              <a:t>Control the aspects of:</a:t>
            </a:r>
          </a:p>
          <a:p>
            <a:pPr lvl="1" algn="just" eaLnBrk="1" hangingPunct="1"/>
            <a:r>
              <a:rPr lang="en-US" dirty="0"/>
              <a:t>Manufacturing</a:t>
            </a:r>
          </a:p>
          <a:p>
            <a:pPr lvl="1" algn="just" eaLnBrk="1" hangingPunct="1"/>
            <a:r>
              <a:rPr lang="en-US" dirty="0"/>
              <a:t>Procurement of materials</a:t>
            </a:r>
          </a:p>
          <a:p>
            <a:pPr lvl="1" algn="just" eaLnBrk="1" hangingPunct="1"/>
            <a:r>
              <a:rPr lang="en-US" dirty="0"/>
              <a:t>Delivery and inventory control</a:t>
            </a:r>
          </a:p>
          <a:p>
            <a:pPr lvl="0" algn="just">
              <a:buClr>
                <a:srgbClr val="663366"/>
              </a:buClr>
            </a:pPr>
            <a:r>
              <a:rPr lang="en-US" sz="1800" dirty="0"/>
              <a:t>ERP systems- implemented to bring enterprise infrastructure to Y2K compliance</a:t>
            </a:r>
          </a:p>
          <a:p>
            <a:pPr lvl="1" eaLnBrk="1" hangingPunct="1">
              <a:buNone/>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Y2K </a:t>
            </a:r>
          </a:p>
        </p:txBody>
      </p:sp>
      <p:sp>
        <p:nvSpPr>
          <p:cNvPr id="3" name="Content Placeholder 2"/>
          <p:cNvSpPr>
            <a:spLocks noGrp="1"/>
          </p:cNvSpPr>
          <p:nvPr>
            <p:ph idx="1"/>
          </p:nvPr>
        </p:nvSpPr>
        <p:spPr/>
        <p:txBody>
          <a:bodyPr/>
          <a:lstStyle/>
          <a:p>
            <a:r>
              <a:rPr lang="en-US" dirty="0"/>
              <a:t>Year 2000 Problem</a:t>
            </a:r>
          </a:p>
          <a:p>
            <a:r>
              <a:rPr lang="en-US" dirty="0"/>
              <a:t>2 digits to represent year (</a:t>
            </a:r>
            <a:r>
              <a:rPr lang="en-US" dirty="0" err="1"/>
              <a:t>eg</a:t>
            </a:r>
            <a:r>
              <a:rPr lang="en-US" dirty="0"/>
              <a:t>. 99,98,90 </a:t>
            </a:r>
            <a:r>
              <a:rPr lang="en-US" dirty="0" err="1"/>
              <a:t>etc</a:t>
            </a:r>
            <a:r>
              <a:rPr lang="en-US" dirty="0"/>
              <a:t>)</a:t>
            </a:r>
          </a:p>
          <a:p>
            <a:r>
              <a:rPr lang="en-US" dirty="0"/>
              <a:t>99-90=9 years</a:t>
            </a:r>
          </a:p>
          <a:p>
            <a:r>
              <a:rPr lang="en-US" dirty="0"/>
              <a:t>00-90=-90 years (negative)</a:t>
            </a:r>
          </a:p>
        </p:txBody>
      </p:sp>
    </p:spTree>
    <p:extLst>
      <p:ext uri="{BB962C8B-B14F-4D97-AF65-F5344CB8AC3E}">
        <p14:creationId xmlns:p14="http://schemas.microsoft.com/office/powerpoint/2010/main" val="572534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Resource Planning Systems (ERP)-Benefits</a:t>
            </a:r>
          </a:p>
        </p:txBody>
      </p:sp>
      <p:sp>
        <p:nvSpPr>
          <p:cNvPr id="3" name="Content Placeholder 2"/>
          <p:cNvSpPr>
            <a:spLocks noGrp="1"/>
          </p:cNvSpPr>
          <p:nvPr>
            <p:ph idx="1"/>
          </p:nvPr>
        </p:nvSpPr>
        <p:spPr>
          <a:xfrm>
            <a:off x="2022475" y="1801092"/>
            <a:ext cx="7556500" cy="4073912"/>
          </a:xfrm>
        </p:spPr>
        <p:txBody>
          <a:bodyPr/>
          <a:lstStyle/>
          <a:p>
            <a:r>
              <a:rPr lang="en-US" sz="1800" dirty="0"/>
              <a:t>Integrate business processes across the enterprise</a:t>
            </a:r>
          </a:p>
          <a:p>
            <a:r>
              <a:rPr lang="en-US" sz="1800" dirty="0"/>
              <a:t>Single database for the whole enterprise</a:t>
            </a:r>
          </a:p>
          <a:p>
            <a:r>
              <a:rPr lang="en-US" sz="1800" dirty="0"/>
              <a:t>Access to real time transactional data</a:t>
            </a:r>
          </a:p>
          <a:p>
            <a:r>
              <a:rPr lang="en-US" sz="1800" dirty="0"/>
              <a:t>Elimination of costly stand alone legacy systems</a:t>
            </a:r>
          </a:p>
          <a:p>
            <a:r>
              <a:rPr lang="en-US" sz="1800" dirty="0"/>
              <a:t>Elimination of complexities</a:t>
            </a:r>
          </a:p>
          <a:p>
            <a:r>
              <a:rPr lang="en-US" sz="1800" dirty="0"/>
              <a:t>Provide the infrastructure for organization to improve management of order fulfillment processes</a:t>
            </a:r>
          </a:p>
          <a:p>
            <a:r>
              <a:rPr lang="en-US" sz="1800" dirty="0"/>
              <a:t>Integration of different departments working in the organization</a:t>
            </a:r>
          </a:p>
          <a:p>
            <a:endParaRPr 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Vendors</a:t>
            </a:r>
          </a:p>
        </p:txBody>
      </p:sp>
      <p:sp>
        <p:nvSpPr>
          <p:cNvPr id="3" name="Content Placeholder 2"/>
          <p:cNvSpPr>
            <a:spLocks noGrp="1"/>
          </p:cNvSpPr>
          <p:nvPr>
            <p:ph idx="1"/>
          </p:nvPr>
        </p:nvSpPr>
        <p:spPr>
          <a:xfrm>
            <a:off x="2022475" y="2134191"/>
            <a:ext cx="7556500" cy="3205330"/>
          </a:xfrm>
        </p:spPr>
        <p:txBody>
          <a:bodyPr/>
          <a:lstStyle/>
          <a:p>
            <a:r>
              <a:rPr lang="en-US" dirty="0"/>
              <a:t>The top four vendors to date include:</a:t>
            </a:r>
          </a:p>
          <a:p>
            <a:pPr lvl="1"/>
            <a:r>
              <a:rPr lang="en-US" sz="2000" dirty="0"/>
              <a:t>SAP (</a:t>
            </a:r>
            <a:r>
              <a:rPr lang="en-US" sz="2000" dirty="0">
                <a:hlinkClick r:id="rId2"/>
              </a:rPr>
              <a:t>www.sap.com</a:t>
            </a:r>
            <a:r>
              <a:rPr lang="en-US" sz="2000" dirty="0"/>
              <a:t>)</a:t>
            </a:r>
          </a:p>
          <a:p>
            <a:pPr lvl="1"/>
            <a:r>
              <a:rPr lang="en-US" sz="2000" dirty="0"/>
              <a:t>Oracle (</a:t>
            </a:r>
            <a:r>
              <a:rPr lang="en-US" sz="2000" dirty="0">
                <a:hlinkClick r:id="rId3"/>
              </a:rPr>
              <a:t>www.oracle.com</a:t>
            </a:r>
            <a:r>
              <a:rPr lang="en-US" sz="2000" dirty="0"/>
              <a:t>)</a:t>
            </a:r>
          </a:p>
          <a:p>
            <a:pPr lvl="1"/>
            <a:r>
              <a:rPr lang="en-US" sz="2000" dirty="0"/>
              <a:t>Sage (</a:t>
            </a:r>
            <a:r>
              <a:rPr lang="en-US" sz="2000" dirty="0">
                <a:hlinkClick r:id="rId4"/>
              </a:rPr>
              <a:t>www.sagenorthamerica.com</a:t>
            </a:r>
            <a:r>
              <a:rPr lang="en-US" sz="2000" dirty="0"/>
              <a:t>)</a:t>
            </a:r>
          </a:p>
          <a:p>
            <a:pPr lvl="1"/>
            <a:r>
              <a:rPr lang="en-US" sz="2000" dirty="0"/>
              <a:t>Microsoft Dynamics (</a:t>
            </a:r>
            <a:r>
              <a:rPr lang="en-US" sz="2000" dirty="0">
                <a:hlinkClick r:id="rId5"/>
              </a:rPr>
              <a:t>www.microsoft.com/dynamics</a:t>
            </a:r>
            <a:r>
              <a:rPr lang="en-US" sz="2000" dirty="0"/>
              <a:t>)</a:t>
            </a:r>
          </a:p>
          <a:p>
            <a:r>
              <a:rPr lang="en-US" dirty="0"/>
              <a:t>There are also open source versions of ERP systems, including OpenERP, GNU Enterprise, WebERP, etc.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74869"/>
            <a:ext cx="7556500" cy="1116012"/>
          </a:xfrm>
        </p:spPr>
        <p:txBody>
          <a:bodyPr/>
          <a:lstStyle/>
          <a:p>
            <a:r>
              <a:rPr lang="en-US" dirty="0"/>
              <a:t>ERP-Implementation Problems</a:t>
            </a:r>
          </a:p>
        </p:txBody>
      </p:sp>
      <p:sp>
        <p:nvSpPr>
          <p:cNvPr id="3" name="Content Placeholder 2"/>
          <p:cNvSpPr>
            <a:spLocks noGrp="1"/>
          </p:cNvSpPr>
          <p:nvPr>
            <p:ph idx="1"/>
          </p:nvPr>
        </p:nvSpPr>
        <p:spPr>
          <a:xfrm>
            <a:off x="2022475" y="2149490"/>
            <a:ext cx="7556500" cy="3205330"/>
          </a:xfrm>
        </p:spPr>
        <p:txBody>
          <a:bodyPr/>
          <a:lstStyle/>
          <a:p>
            <a:r>
              <a:rPr lang="en-US" dirty="0"/>
              <a:t>Large monetary investments</a:t>
            </a:r>
          </a:p>
          <a:p>
            <a:r>
              <a:rPr lang="en-US" dirty="0"/>
              <a:t>Organizational change</a:t>
            </a:r>
          </a:p>
          <a:p>
            <a:r>
              <a:rPr lang="en-US" dirty="0"/>
              <a:t>Technical challenges</a:t>
            </a:r>
          </a:p>
          <a:p>
            <a:r>
              <a:rPr lang="en-US" dirty="0"/>
              <a:t>Operational problems</a:t>
            </a:r>
          </a:p>
          <a:p>
            <a:r>
              <a:rPr lang="en-US" dirty="0"/>
              <a:t>Integrating ERP into existing legacy systems</a:t>
            </a:r>
          </a:p>
          <a:p>
            <a:r>
              <a:rPr lang="en-US" dirty="0"/>
              <a:t>Code customization may increase complexity</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59570"/>
            <a:ext cx="7556500" cy="1116012"/>
          </a:xfrm>
        </p:spPr>
        <p:txBody>
          <a:bodyPr/>
          <a:lstStyle/>
          <a:p>
            <a:r>
              <a:rPr lang="en-US" dirty="0"/>
              <a:t>ERP-Implementation Success</a:t>
            </a:r>
          </a:p>
        </p:txBody>
      </p:sp>
      <p:sp>
        <p:nvSpPr>
          <p:cNvPr id="3" name="Content Placeholder 2"/>
          <p:cNvSpPr>
            <a:spLocks noGrp="1"/>
          </p:cNvSpPr>
          <p:nvPr>
            <p:ph idx="1"/>
          </p:nvPr>
        </p:nvSpPr>
        <p:spPr>
          <a:xfrm>
            <a:off x="2022475" y="2225985"/>
            <a:ext cx="7556500" cy="3128832"/>
          </a:xfrm>
        </p:spPr>
        <p:txBody>
          <a:bodyPr/>
          <a:lstStyle/>
          <a:p>
            <a:r>
              <a:rPr lang="en-US" dirty="0"/>
              <a:t>Top management commitment</a:t>
            </a:r>
          </a:p>
          <a:p>
            <a:r>
              <a:rPr lang="en-US" dirty="0"/>
              <a:t>Strong project management</a:t>
            </a:r>
          </a:p>
          <a:p>
            <a:r>
              <a:rPr lang="en-US" dirty="0"/>
              <a:t>Team member skills</a:t>
            </a:r>
          </a:p>
          <a:p>
            <a:r>
              <a:rPr lang="en-US" dirty="0"/>
              <a:t>Team member motivation and dedication</a:t>
            </a:r>
          </a:p>
          <a:p>
            <a:r>
              <a:rPr lang="en-US" dirty="0"/>
              <a:t>Effective communication</a:t>
            </a:r>
          </a:p>
          <a:p>
            <a:r>
              <a:rPr lang="en-US" dirty="0"/>
              <a:t>Effective change management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98374"/>
            <a:ext cx="7556500" cy="1116012"/>
          </a:xfrm>
        </p:spPr>
        <p:txBody>
          <a:bodyPr/>
          <a:lstStyle/>
          <a:p>
            <a:r>
              <a:rPr lang="en-US" dirty="0"/>
              <a:t>ERP-Conflicts</a:t>
            </a:r>
          </a:p>
        </p:txBody>
      </p:sp>
      <p:sp>
        <p:nvSpPr>
          <p:cNvPr id="3" name="Content Placeholder 2"/>
          <p:cNvSpPr>
            <a:spLocks noGrp="1"/>
          </p:cNvSpPr>
          <p:nvPr>
            <p:ph idx="1"/>
          </p:nvPr>
        </p:nvSpPr>
        <p:spPr>
          <a:xfrm>
            <a:off x="2022475" y="2256583"/>
            <a:ext cx="7556500" cy="3326799"/>
          </a:xfrm>
        </p:spPr>
        <p:txBody>
          <a:bodyPr>
            <a:normAutofit lnSpcReduction="10000"/>
          </a:bodyPr>
          <a:lstStyle/>
          <a:p>
            <a:pPr algn="just"/>
            <a:r>
              <a:rPr lang="en-US" dirty="0"/>
              <a:t>ERP do not drive innovation</a:t>
            </a:r>
          </a:p>
          <a:p>
            <a:pPr algn="just"/>
            <a:r>
              <a:rPr lang="en-US" dirty="0"/>
              <a:t>Tie between ERP &amp; BI is that a standardized integrated enterprise infrastructure creates better opportunities for the organization to be more agile and adopt innovation</a:t>
            </a:r>
          </a:p>
          <a:p>
            <a:pPr algn="just"/>
            <a:r>
              <a:rPr lang="en-US" dirty="0"/>
              <a:t>ERP focuses on commoditization</a:t>
            </a:r>
          </a:p>
          <a:p>
            <a:pPr algn="just"/>
            <a:r>
              <a:rPr lang="en-US" dirty="0"/>
              <a:t>Standardized infrastructure can focus on using BI to respond with agility to environmental signals</a:t>
            </a:r>
          </a:p>
          <a:p>
            <a:endParaRPr lang="en-US"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Systems-Middleware</a:t>
            </a:r>
          </a:p>
        </p:txBody>
      </p:sp>
      <p:sp>
        <p:nvSpPr>
          <p:cNvPr id="3" name="Content Placeholder 2"/>
          <p:cNvSpPr>
            <a:spLocks noGrp="1"/>
          </p:cNvSpPr>
          <p:nvPr>
            <p:ph idx="1"/>
          </p:nvPr>
        </p:nvSpPr>
        <p:spPr/>
        <p:txBody>
          <a:bodyPr/>
          <a:lstStyle/>
          <a:p>
            <a:pPr algn="just"/>
            <a:r>
              <a:rPr lang="en-US" dirty="0"/>
              <a:t>Another technology that can be used to create an enterprise system, without the use of ERP systems, is through enterprise application integration (EAI).</a:t>
            </a:r>
          </a:p>
        </p:txBody>
      </p:sp>
    </p:spTree>
    <p:extLst>
      <p:ext uri="{BB962C8B-B14F-4D97-AF65-F5344CB8AC3E}">
        <p14:creationId xmlns:p14="http://schemas.microsoft.com/office/powerpoint/2010/main" val="329779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lgn="just">
              <a:buNone/>
            </a:pPr>
            <a:endParaRPr lang="en-US" dirty="0">
              <a:latin typeface="Arial" panose="020B0604020202020204" pitchFamily="34" charset="0"/>
            </a:endParaRPr>
          </a:p>
          <a:p>
            <a:pPr algn="just"/>
            <a:r>
              <a:rPr lang="en-US" dirty="0">
                <a:latin typeface="Arial" panose="020B0604020202020204" pitchFamily="34" charset="0"/>
              </a:rPr>
              <a:t>BI has wide variety of tools, applications and methodologies.</a:t>
            </a:r>
          </a:p>
          <a:p>
            <a:pPr marL="0" indent="0" algn="just">
              <a:buNone/>
            </a:pPr>
            <a:endParaRPr lang="en-US" dirty="0">
              <a:latin typeface="Arial" panose="020B0604020202020204" pitchFamily="34" charset="0"/>
            </a:endParaRPr>
          </a:p>
          <a:p>
            <a:pPr algn="just"/>
            <a:r>
              <a:rPr lang="en-US" dirty="0">
                <a:latin typeface="Arial" panose="020B0604020202020204" pitchFamily="34" charset="0"/>
              </a:rPr>
              <a:t>Using BI, organizations can collect data from internal systems and external sources, prepare it for analysis, develop and run queries against that data and create reports, dashboards and data visualizations to make the analytical results to make decisions</a:t>
            </a:r>
            <a:endParaRPr lang="en-US" dirty="0"/>
          </a:p>
          <a:p>
            <a:endParaRPr lang="en-US" dirty="0"/>
          </a:p>
        </p:txBody>
      </p:sp>
    </p:spTree>
    <p:extLst>
      <p:ext uri="{BB962C8B-B14F-4D97-AF65-F5344CB8AC3E}">
        <p14:creationId xmlns:p14="http://schemas.microsoft.com/office/powerpoint/2010/main" val="2222880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805467"/>
            <a:ext cx="7556500" cy="1116012"/>
          </a:xfrm>
        </p:spPr>
        <p:txBody>
          <a:bodyPr/>
          <a:lstStyle/>
          <a:p>
            <a:r>
              <a:rPr lang="en-US" dirty="0"/>
              <a:t>Enterprise  Systems-Middleware</a:t>
            </a:r>
          </a:p>
        </p:txBody>
      </p:sp>
      <p:sp>
        <p:nvSpPr>
          <p:cNvPr id="3" name="Content Placeholder 2"/>
          <p:cNvSpPr>
            <a:spLocks noGrp="1"/>
          </p:cNvSpPr>
          <p:nvPr>
            <p:ph idx="1"/>
          </p:nvPr>
        </p:nvSpPr>
        <p:spPr>
          <a:xfrm>
            <a:off x="2022475" y="2210686"/>
            <a:ext cx="7556500" cy="2164964"/>
          </a:xfrm>
        </p:spPr>
        <p:txBody>
          <a:bodyPr/>
          <a:lstStyle/>
          <a:p>
            <a:r>
              <a:rPr lang="en-US" dirty="0"/>
              <a:t>Enterprise Application Integration (EAI)</a:t>
            </a:r>
          </a:p>
          <a:p>
            <a:pPr lvl="1"/>
            <a:r>
              <a:rPr lang="en-US" dirty="0"/>
              <a:t>EAI can parse, duplicate or transform data from an application to present in an acceptable format</a:t>
            </a:r>
          </a:p>
          <a:p>
            <a:pPr lvl="1"/>
            <a:r>
              <a:rPr lang="en-US" dirty="0"/>
              <a:t>EAI deals with data integration with legacy systems</a:t>
            </a:r>
          </a:p>
          <a:p>
            <a:pPr lvl="1"/>
            <a:r>
              <a:rPr lang="en-US" dirty="0"/>
              <a:t>There is no need to redefine business practices</a:t>
            </a:r>
          </a:p>
          <a:p>
            <a:pPr marL="0" indent="0">
              <a:buNone/>
            </a:pPr>
            <a:endParaRPr lang="en-US" sz="1400" dirty="0"/>
          </a:p>
          <a:p>
            <a:endParaRPr lang="en-US" sz="1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805467"/>
            <a:ext cx="7556500" cy="1116012"/>
          </a:xfrm>
        </p:spPr>
        <p:txBody>
          <a:bodyPr>
            <a:normAutofit fontScale="90000"/>
          </a:bodyPr>
          <a:lstStyle/>
          <a:p>
            <a:r>
              <a:rPr lang="en-US" dirty="0"/>
              <a:t>Data Warehouse</a:t>
            </a:r>
            <a:br>
              <a:rPr lang="en-US" dirty="0"/>
            </a:br>
            <a:endParaRPr lang="en-US" dirty="0"/>
          </a:p>
        </p:txBody>
      </p:sp>
      <p:sp>
        <p:nvSpPr>
          <p:cNvPr id="3" name="Content Placeholder 2"/>
          <p:cNvSpPr>
            <a:spLocks noGrp="1"/>
          </p:cNvSpPr>
          <p:nvPr>
            <p:ph idx="1"/>
          </p:nvPr>
        </p:nvSpPr>
        <p:spPr>
          <a:xfrm>
            <a:off x="2022475" y="2271881"/>
            <a:ext cx="7556500" cy="3131392"/>
          </a:xfrm>
        </p:spPr>
        <p:txBody>
          <a:bodyPr>
            <a:normAutofit fontScale="92500" lnSpcReduction="10000"/>
          </a:bodyPr>
          <a:lstStyle/>
          <a:p>
            <a:pPr algn="just"/>
            <a:r>
              <a:rPr lang="en-US" dirty="0"/>
              <a:t>IBM researchers Devlin &amp; Murphy first described the concept of data warehouses (DW)</a:t>
            </a:r>
          </a:p>
          <a:p>
            <a:pPr algn="just"/>
            <a:r>
              <a:rPr lang="en-US" dirty="0"/>
              <a:t>Copy of transaction data structured for querying and reporting</a:t>
            </a:r>
          </a:p>
          <a:p>
            <a:pPr algn="just"/>
            <a:r>
              <a:rPr lang="en-US" dirty="0"/>
              <a:t>It is a prerequisite to BI since it helps the organization to obtain value from its data sources by preparing and storing the enterprise data into a repository designed to support decision making.</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805467"/>
            <a:ext cx="7556500" cy="1116012"/>
          </a:xfrm>
        </p:spPr>
        <p:txBody>
          <a:bodyPr/>
          <a:lstStyle/>
          <a:p>
            <a:r>
              <a:rPr lang="en-US" dirty="0"/>
              <a:t>Data Warehouse- Characteristics</a:t>
            </a:r>
          </a:p>
        </p:txBody>
      </p:sp>
      <p:sp>
        <p:nvSpPr>
          <p:cNvPr id="3" name="Content Placeholder 2"/>
          <p:cNvSpPr>
            <a:spLocks noGrp="1"/>
          </p:cNvSpPr>
          <p:nvPr>
            <p:ph idx="1"/>
          </p:nvPr>
        </p:nvSpPr>
        <p:spPr>
          <a:xfrm>
            <a:off x="2022475" y="2210686"/>
            <a:ext cx="7556500" cy="3580515"/>
          </a:xfrm>
        </p:spPr>
        <p:txBody>
          <a:bodyPr/>
          <a:lstStyle/>
          <a:p>
            <a:r>
              <a:rPr lang="en-US" sz="1800" dirty="0"/>
              <a:t>Subject Oriented</a:t>
            </a:r>
          </a:p>
          <a:p>
            <a:pPr eaLnBrk="1" hangingPunct="1"/>
            <a:r>
              <a:rPr lang="en-US" sz="1800" dirty="0">
                <a:ea typeface="ＭＳ Ｐゴシック" charset="-128"/>
                <a:cs typeface="ＭＳ Ｐゴシック" charset="-128"/>
              </a:rPr>
              <a:t>Integrated using</a:t>
            </a:r>
          </a:p>
          <a:p>
            <a:pPr lvl="1" eaLnBrk="1" hangingPunct="1"/>
            <a:r>
              <a:rPr lang="en-US" dirty="0"/>
              <a:t>Operational databases</a:t>
            </a:r>
          </a:p>
          <a:p>
            <a:pPr lvl="1" eaLnBrk="1" hangingPunct="1"/>
            <a:r>
              <a:rPr lang="en-US" dirty="0"/>
              <a:t>Data archives</a:t>
            </a:r>
          </a:p>
          <a:p>
            <a:pPr lvl="1" eaLnBrk="1" hangingPunct="1"/>
            <a:r>
              <a:rPr lang="en-US" dirty="0"/>
              <a:t>Legacy databases</a:t>
            </a:r>
          </a:p>
          <a:p>
            <a:pPr lvl="1" eaLnBrk="1" hangingPunct="1"/>
            <a:r>
              <a:rPr lang="en-US" dirty="0"/>
              <a:t>External data</a:t>
            </a:r>
          </a:p>
          <a:p>
            <a:r>
              <a:rPr lang="en-US" sz="1800" dirty="0"/>
              <a:t>Nonvolatile</a:t>
            </a:r>
          </a:p>
          <a:p>
            <a:r>
              <a:rPr lang="en-US" sz="1800" dirty="0"/>
              <a:t>Time-Variant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59570"/>
            <a:ext cx="7556500" cy="1116012"/>
          </a:xfrm>
        </p:spPr>
        <p:txBody>
          <a:bodyPr/>
          <a:lstStyle/>
          <a:p>
            <a:r>
              <a:rPr lang="en-US" dirty="0"/>
              <a:t>DW-Vendors</a:t>
            </a:r>
          </a:p>
        </p:txBody>
      </p:sp>
      <p:sp>
        <p:nvSpPr>
          <p:cNvPr id="3" name="Content Placeholder 2"/>
          <p:cNvSpPr>
            <a:spLocks noGrp="1"/>
          </p:cNvSpPr>
          <p:nvPr>
            <p:ph idx="1"/>
          </p:nvPr>
        </p:nvSpPr>
        <p:spPr>
          <a:xfrm>
            <a:off x="2022475" y="2195387"/>
            <a:ext cx="7556500" cy="2736831"/>
          </a:xfrm>
        </p:spPr>
        <p:txBody>
          <a:bodyPr/>
          <a:lstStyle/>
          <a:p>
            <a:r>
              <a:rPr lang="en-US" dirty="0"/>
              <a:t>Oracle</a:t>
            </a:r>
          </a:p>
          <a:p>
            <a:r>
              <a:rPr lang="en-US" dirty="0"/>
              <a:t>NCR Teradata</a:t>
            </a:r>
          </a:p>
          <a:p>
            <a:r>
              <a:rPr lang="en-US" dirty="0"/>
              <a:t>Open Source Versions like MySQL</a:t>
            </a:r>
          </a:p>
          <a:p>
            <a:pPr marL="0" indent="0">
              <a:buNone/>
            </a:pP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Warehouse-Four levels</a:t>
            </a:r>
          </a:p>
        </p:txBody>
      </p:sp>
      <p:sp>
        <p:nvSpPr>
          <p:cNvPr id="3" name="Content Placeholder 2"/>
          <p:cNvSpPr>
            <a:spLocks noGrp="1"/>
          </p:cNvSpPr>
          <p:nvPr>
            <p:ph idx="1"/>
          </p:nvPr>
        </p:nvSpPr>
        <p:spPr/>
        <p:txBody>
          <a:bodyPr/>
          <a:lstStyle/>
          <a:p>
            <a:r>
              <a:rPr lang="en-US" dirty="0"/>
              <a:t>DW is an architecture that describes the atomic level in the enterprise’s data model, which consists of four levels:</a:t>
            </a:r>
          </a:p>
          <a:p>
            <a:pPr lvl="1"/>
            <a:r>
              <a:rPr lang="en-US" sz="2000" dirty="0"/>
              <a:t>Operational Level</a:t>
            </a:r>
          </a:p>
          <a:p>
            <a:pPr lvl="1"/>
            <a:r>
              <a:rPr lang="en-US" sz="2000" dirty="0"/>
              <a:t>Data Warehouse Level</a:t>
            </a:r>
          </a:p>
          <a:p>
            <a:pPr lvl="1"/>
            <a:r>
              <a:rPr lang="en-US" sz="2000" dirty="0"/>
              <a:t>Data Mart or Departmental Level</a:t>
            </a:r>
          </a:p>
          <a:p>
            <a:pPr lvl="1"/>
            <a:r>
              <a:rPr lang="en-US" sz="2000" dirty="0"/>
              <a:t>Individual Data Level</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Warehouse-Four Levels</a:t>
            </a:r>
          </a:p>
        </p:txBody>
      </p:sp>
      <p:graphicFrame>
        <p:nvGraphicFramePr>
          <p:cNvPr id="33794" name="Object 2"/>
          <p:cNvGraphicFramePr>
            <a:graphicFrameLocks noChangeAspect="1"/>
          </p:cNvGraphicFramePr>
          <p:nvPr/>
        </p:nvGraphicFramePr>
        <p:xfrm>
          <a:off x="2333625" y="1412875"/>
          <a:ext cx="7018193" cy="4889500"/>
        </p:xfrm>
        <a:graphic>
          <a:graphicData uri="http://schemas.openxmlformats.org/presentationml/2006/ole">
            <mc:AlternateContent xmlns:mc="http://schemas.openxmlformats.org/markup-compatibility/2006">
              <mc:Choice xmlns:v="urn:schemas-microsoft-com:vml" Requires="v">
                <p:oleObj spid="_x0000_s1028" name="Document" r:id="rId3" imgW="6515100" imgH="4889500" progId="Word.Document.8">
                  <p:link updateAutomatic="1"/>
                </p:oleObj>
              </mc:Choice>
              <mc:Fallback>
                <p:oleObj name="Document" r:id="rId3" imgW="6515100" imgH="4889500" progId="Word.Document.8">
                  <p:link updateAutomatic="1"/>
                  <p:pic>
                    <p:nvPicPr>
                      <p:cNvPr id="337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1412875"/>
                        <a:ext cx="7018193" cy="4889500"/>
                      </a:xfrm>
                      <a:prstGeom prst="rect">
                        <a:avLst/>
                      </a:prstGeom>
                      <a:noFill/>
                      <a:ln>
                        <a:noFill/>
                      </a:ln>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74869"/>
            <a:ext cx="7556500" cy="1116012"/>
          </a:xfrm>
        </p:spPr>
        <p:txBody>
          <a:bodyPr/>
          <a:lstStyle/>
          <a:p>
            <a:r>
              <a:rPr lang="en-US" dirty="0"/>
              <a:t>Data Modeling Techniques</a:t>
            </a:r>
          </a:p>
        </p:txBody>
      </p:sp>
      <p:sp>
        <p:nvSpPr>
          <p:cNvPr id="3" name="Content Placeholder 2"/>
          <p:cNvSpPr>
            <a:spLocks noGrp="1"/>
          </p:cNvSpPr>
          <p:nvPr>
            <p:ph idx="1"/>
          </p:nvPr>
        </p:nvSpPr>
        <p:spPr>
          <a:xfrm>
            <a:off x="2022475" y="2210686"/>
            <a:ext cx="7556500" cy="1828375"/>
          </a:xfrm>
        </p:spPr>
        <p:txBody>
          <a:bodyPr/>
          <a:lstStyle/>
          <a:p>
            <a:r>
              <a:rPr lang="en-US" sz="1600" dirty="0"/>
              <a:t>Entity-Relational (ER) Modeling</a:t>
            </a:r>
            <a:endParaRPr lang="en-US" sz="1600" dirty="0">
              <a:ea typeface="ＭＳ Ｐゴシック" charset="-128"/>
              <a:cs typeface="ＭＳ Ｐゴシック" charset="-128"/>
            </a:endParaRPr>
          </a:p>
          <a:p>
            <a:pPr lvl="1" eaLnBrk="1" hangingPunct="1"/>
            <a:r>
              <a:rPr lang="en-US" sz="1400" dirty="0"/>
              <a:t>Corporate Information Factory (CIF)</a:t>
            </a:r>
          </a:p>
          <a:p>
            <a:r>
              <a:rPr lang="en-US" sz="1600" dirty="0"/>
              <a:t>Dimensional Modeling</a:t>
            </a:r>
          </a:p>
          <a:p>
            <a:r>
              <a:rPr lang="en-US" sz="1600" dirty="0"/>
              <a:t>Package Approach</a:t>
            </a:r>
          </a:p>
          <a:p>
            <a:endParaRPr lang="en-US"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Modeling Process Flow Diagram</a:t>
            </a:r>
          </a:p>
        </p:txBody>
      </p:sp>
      <p:graphicFrame>
        <p:nvGraphicFramePr>
          <p:cNvPr id="35842" name="Object 2"/>
          <p:cNvGraphicFramePr>
            <a:graphicFrameLocks noChangeAspect="1"/>
          </p:cNvGraphicFramePr>
          <p:nvPr/>
        </p:nvGraphicFramePr>
        <p:xfrm>
          <a:off x="2952750" y="2051050"/>
          <a:ext cx="5486400" cy="4375150"/>
        </p:xfrm>
        <a:graphic>
          <a:graphicData uri="http://schemas.openxmlformats.org/presentationml/2006/ole">
            <mc:AlternateContent xmlns:mc="http://schemas.openxmlformats.org/markup-compatibility/2006">
              <mc:Choice xmlns:v="urn:schemas-microsoft-com:vml" Requires="v">
                <p:oleObj spid="_x0000_s2052" name="Document" r:id="rId3" imgW="5486400" imgH="4051300" progId="Word.Document.8">
                  <p:link updateAutomatic="1"/>
                </p:oleObj>
              </mc:Choice>
              <mc:Fallback>
                <p:oleObj name="Document" r:id="rId3" imgW="5486400" imgH="4051300" progId="Word.Document.8">
                  <p:link updateAutomatic="1"/>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2051050"/>
                        <a:ext cx="5486400" cy="437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&amp; Sourcing Challenges </a:t>
            </a:r>
          </a:p>
        </p:txBody>
      </p:sp>
      <p:sp>
        <p:nvSpPr>
          <p:cNvPr id="3" name="Content Placeholder 2"/>
          <p:cNvSpPr>
            <a:spLocks noGrp="1"/>
          </p:cNvSpPr>
          <p:nvPr>
            <p:ph idx="1"/>
          </p:nvPr>
        </p:nvSpPr>
        <p:spPr>
          <a:xfrm>
            <a:off x="2022475" y="2134191"/>
            <a:ext cx="7556500" cy="2317959"/>
          </a:xfrm>
        </p:spPr>
        <p:txBody>
          <a:bodyPr/>
          <a:lstStyle/>
          <a:p>
            <a:r>
              <a:rPr lang="en-US" sz="1600" dirty="0"/>
              <a:t>Abundant technical options</a:t>
            </a:r>
          </a:p>
          <a:p>
            <a:r>
              <a:rPr lang="en-US" sz="1600" dirty="0"/>
              <a:t>Changes in technologies and vendors</a:t>
            </a:r>
          </a:p>
          <a:p>
            <a:r>
              <a:rPr lang="en-US" sz="1600" dirty="0"/>
              <a:t>Integration requirements</a:t>
            </a:r>
          </a:p>
          <a:p>
            <a:r>
              <a:rPr lang="en-US" sz="1600" dirty="0"/>
              <a:t>Knowledge transfer challenges</a:t>
            </a:r>
          </a:p>
          <a:p>
            <a:endParaRPr lang="en-US" sz="1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Mature Data Warehouse </a:t>
            </a:r>
          </a:p>
        </p:txBody>
      </p:sp>
      <p:sp>
        <p:nvSpPr>
          <p:cNvPr id="3" name="Content Placeholder 2"/>
          <p:cNvSpPr>
            <a:spLocks noGrp="1"/>
          </p:cNvSpPr>
          <p:nvPr>
            <p:ph idx="1"/>
          </p:nvPr>
        </p:nvSpPr>
        <p:spPr/>
        <p:txBody>
          <a:bodyPr/>
          <a:lstStyle/>
          <a:p>
            <a:r>
              <a:rPr lang="en-US" sz="1600" dirty="0"/>
              <a:t>Data</a:t>
            </a:r>
          </a:p>
          <a:p>
            <a:r>
              <a:rPr lang="en-US" sz="1600" dirty="0"/>
              <a:t>Architecture</a:t>
            </a:r>
          </a:p>
          <a:p>
            <a:r>
              <a:rPr lang="en-US" sz="1600" dirty="0"/>
              <a:t>Stability of the production environment</a:t>
            </a:r>
          </a:p>
          <a:p>
            <a:r>
              <a:rPr lang="en-US" sz="1600" dirty="0"/>
              <a:t>Warehouse staff</a:t>
            </a:r>
          </a:p>
          <a:p>
            <a:r>
              <a:rPr lang="en-US" sz="1600" dirty="0"/>
              <a:t>Users</a:t>
            </a:r>
          </a:p>
          <a:p>
            <a:r>
              <a:rPr lang="en-US" sz="1600" dirty="0"/>
              <a:t>Impact on users’ skills and jobs</a:t>
            </a:r>
          </a:p>
          <a:p>
            <a:r>
              <a:rPr lang="en-US" sz="1600" dirty="0"/>
              <a:t>Applications</a:t>
            </a:r>
          </a:p>
          <a:p>
            <a:r>
              <a:rPr lang="en-US" sz="1600" dirty="0"/>
              <a:t>Cost &amp; Benefits</a:t>
            </a:r>
          </a:p>
          <a:p>
            <a:r>
              <a:rPr lang="en-US" sz="1600" dirty="0"/>
              <a:t>Organizational impact</a:t>
            </a:r>
          </a:p>
          <a:p>
            <a:endParaRPr lang="en-US" sz="1400" dirty="0"/>
          </a:p>
          <a:p>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BI</a:t>
            </a:r>
          </a:p>
        </p:txBody>
      </p:sp>
      <p:sp>
        <p:nvSpPr>
          <p:cNvPr id="3" name="Content Placeholder 2"/>
          <p:cNvSpPr>
            <a:spLocks noGrp="1"/>
          </p:cNvSpPr>
          <p:nvPr>
            <p:ph idx="1"/>
          </p:nvPr>
        </p:nvSpPr>
        <p:spPr/>
        <p:txBody>
          <a:bodyPr/>
          <a:lstStyle/>
          <a:p>
            <a:pPr algn="just"/>
            <a:r>
              <a:rPr lang="en-US" dirty="0"/>
              <a:t>The objective of business intelligence is to analyze raw data, and based on that assessment, provide information regarding business activities. Business intelligence can help companies and their employees to undertake future steps based on current, past and predictive information about an organization's operations.</a:t>
            </a:r>
          </a:p>
        </p:txBody>
      </p:sp>
    </p:spTree>
    <p:extLst>
      <p:ext uri="{BB962C8B-B14F-4D97-AF65-F5344CB8AC3E}">
        <p14:creationId xmlns:p14="http://schemas.microsoft.com/office/powerpoint/2010/main" val="37271769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 Experts-Searchable Answer Generating Environment</a:t>
            </a:r>
          </a:p>
        </p:txBody>
      </p:sp>
      <p:pic>
        <p:nvPicPr>
          <p:cNvPr id="4" name="Picture 2"/>
          <p:cNvPicPr>
            <a:picLocks noChangeAspect="1" noChangeArrowheads="1"/>
          </p:cNvPicPr>
          <p:nvPr/>
        </p:nvPicPr>
        <p:blipFill>
          <a:blip r:embed="rId2"/>
          <a:srcRect/>
          <a:stretch>
            <a:fillRect/>
          </a:stretch>
        </p:blipFill>
        <p:spPr bwMode="auto">
          <a:xfrm>
            <a:off x="2187576" y="1631530"/>
            <a:ext cx="6696075" cy="5114925"/>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98374"/>
            <a:ext cx="7556500" cy="1116012"/>
          </a:xfrm>
        </p:spPr>
        <p:txBody>
          <a:bodyPr>
            <a:normAutofit fontScale="90000"/>
          </a:bodyPr>
          <a:lstStyle/>
          <a:p>
            <a:r>
              <a:rPr lang="en-US" dirty="0"/>
              <a:t>Designing the Enterprise Architecture</a:t>
            </a:r>
          </a:p>
        </p:txBody>
      </p:sp>
      <p:sp>
        <p:nvSpPr>
          <p:cNvPr id="3" name="Content Placeholder 2"/>
          <p:cNvSpPr>
            <a:spLocks noGrp="1"/>
          </p:cNvSpPr>
          <p:nvPr>
            <p:ph idx="1"/>
          </p:nvPr>
        </p:nvSpPr>
        <p:spPr>
          <a:xfrm>
            <a:off x="2022475" y="2317779"/>
            <a:ext cx="7556500" cy="2088476"/>
          </a:xfrm>
        </p:spPr>
        <p:txBody>
          <a:bodyPr/>
          <a:lstStyle/>
          <a:p>
            <a:r>
              <a:rPr lang="en-US" sz="1600" dirty="0"/>
              <a:t>Firms  define their underlying enterprise architecture by making two important choices about their business operations units:</a:t>
            </a:r>
          </a:p>
          <a:p>
            <a:pPr lvl="1" eaLnBrk="1" hangingPunct="1"/>
            <a:r>
              <a:rPr lang="en-US" sz="1400" dirty="0"/>
              <a:t>Standardization</a:t>
            </a:r>
          </a:p>
          <a:p>
            <a:pPr lvl="1" eaLnBrk="1" hangingPunct="1"/>
            <a:r>
              <a:rPr lang="en-US" sz="1400" dirty="0"/>
              <a:t>Integration</a:t>
            </a:r>
          </a:p>
          <a:p>
            <a:r>
              <a:rPr lang="en-US" sz="1600" dirty="0"/>
              <a:t>Refers to the organizing logic for business processes and IT infrastructure reflecting the integration and standardization requirements of the company’s operating model</a:t>
            </a:r>
          </a:p>
          <a:p>
            <a:endParaRPr lang="en-US" sz="1400" dirty="0"/>
          </a:p>
          <a:p>
            <a:endParaRPr lang="en-US" sz="1400" dirty="0"/>
          </a:p>
          <a:p>
            <a:endParaRPr lang="en-US" sz="14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67776"/>
            <a:ext cx="7556500" cy="1116012"/>
          </a:xfrm>
        </p:spPr>
        <p:txBody>
          <a:bodyPr>
            <a:normAutofit fontScale="90000"/>
          </a:bodyPr>
          <a:lstStyle/>
          <a:p>
            <a:r>
              <a:rPr lang="en-US" dirty="0"/>
              <a:t>Operating Models-Based on Standardization and Integration</a:t>
            </a:r>
          </a:p>
        </p:txBody>
      </p:sp>
      <p:sp>
        <p:nvSpPr>
          <p:cNvPr id="3" name="Content Placeholder 2"/>
          <p:cNvSpPr>
            <a:spLocks noGrp="1"/>
          </p:cNvSpPr>
          <p:nvPr>
            <p:ph idx="1"/>
          </p:nvPr>
        </p:nvSpPr>
        <p:spPr>
          <a:xfrm>
            <a:off x="2022475" y="2271882"/>
            <a:ext cx="7556500" cy="2119065"/>
          </a:xfrm>
        </p:spPr>
        <p:txBody>
          <a:bodyPr/>
          <a:lstStyle/>
          <a:p>
            <a:r>
              <a:rPr lang="en-US" sz="1600" dirty="0"/>
              <a:t>The Diversification Model (low standardization, low integration )</a:t>
            </a:r>
          </a:p>
          <a:p>
            <a:r>
              <a:rPr lang="en-US" sz="1600" dirty="0"/>
              <a:t>The Coordination Model (low standardization, high integration)</a:t>
            </a:r>
          </a:p>
          <a:p>
            <a:r>
              <a:rPr lang="en-US" sz="1600" dirty="0"/>
              <a:t>The Replication Model (high standardization, low integration)</a:t>
            </a:r>
          </a:p>
          <a:p>
            <a:r>
              <a:rPr lang="en-US" sz="1600" dirty="0"/>
              <a:t>The Unification Model (high standardization, high integration)</a:t>
            </a:r>
          </a:p>
          <a:p>
            <a:endParaRPr lang="en-US" sz="14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Operating Models</a:t>
            </a:r>
          </a:p>
        </p:txBody>
      </p:sp>
      <p:graphicFrame>
        <p:nvGraphicFramePr>
          <p:cNvPr id="41986" name="Object 2"/>
          <p:cNvGraphicFramePr>
            <a:graphicFrameLocks noChangeAspect="1"/>
          </p:cNvGraphicFramePr>
          <p:nvPr/>
        </p:nvGraphicFramePr>
        <p:xfrm>
          <a:off x="2068514" y="1438276"/>
          <a:ext cx="7013575" cy="5002213"/>
        </p:xfrm>
        <a:graphic>
          <a:graphicData uri="http://schemas.openxmlformats.org/presentationml/2006/ole">
            <mc:AlternateContent xmlns:mc="http://schemas.openxmlformats.org/markup-compatibility/2006">
              <mc:Choice xmlns:v="urn:schemas-microsoft-com:vml" Requires="v">
                <p:oleObj spid="_x0000_s3076" name="Document" r:id="rId3" imgW="5257800" imgH="3949700" progId="Word.Document.8">
                  <p:link updateAutomatic="1"/>
                </p:oleObj>
              </mc:Choice>
              <mc:Fallback>
                <p:oleObj name="Document" r:id="rId3" imgW="5257800" imgH="3949700" progId="Word.Document.8">
                  <p:link updateAutomatic="1"/>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14" y="1438276"/>
                        <a:ext cx="7013575" cy="5002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67776"/>
            <a:ext cx="7556500" cy="1116012"/>
          </a:xfrm>
        </p:spPr>
        <p:txBody>
          <a:bodyPr/>
          <a:lstStyle/>
          <a:p>
            <a:r>
              <a:rPr lang="en-US" dirty="0"/>
              <a:t>Enterprise Architecture</a:t>
            </a:r>
          </a:p>
        </p:txBody>
      </p:sp>
      <p:sp>
        <p:nvSpPr>
          <p:cNvPr id="3" name="Content Placeholder 2"/>
          <p:cNvSpPr>
            <a:spLocks noGrp="1"/>
          </p:cNvSpPr>
          <p:nvPr>
            <p:ph idx="1"/>
          </p:nvPr>
        </p:nvSpPr>
        <p:spPr>
          <a:xfrm>
            <a:off x="2022475" y="2149490"/>
            <a:ext cx="7556500" cy="2761644"/>
          </a:xfrm>
        </p:spPr>
        <p:txBody>
          <a:bodyPr/>
          <a:lstStyle/>
          <a:p>
            <a:r>
              <a:rPr lang="en-US" sz="1600" dirty="0"/>
              <a:t>The IT unit typically defines four levels of architecture below the enterprise architecture:</a:t>
            </a:r>
          </a:p>
          <a:p>
            <a:pPr lvl="1"/>
            <a:r>
              <a:rPr lang="en-US" sz="1400" dirty="0"/>
              <a:t>The Business Process Architecture</a:t>
            </a:r>
          </a:p>
          <a:p>
            <a:pPr lvl="1"/>
            <a:r>
              <a:rPr lang="en-US" sz="1400" dirty="0"/>
              <a:t>The Data or Information Architecture</a:t>
            </a:r>
          </a:p>
          <a:p>
            <a:pPr lvl="1"/>
            <a:r>
              <a:rPr lang="en-US" sz="1400" dirty="0"/>
              <a:t>The Application Architecture</a:t>
            </a:r>
          </a:p>
          <a:p>
            <a:pPr lvl="1"/>
            <a:r>
              <a:rPr lang="en-US" sz="1400" dirty="0"/>
              <a:t>The Technology Architecture</a:t>
            </a:r>
          </a:p>
          <a:p>
            <a:endParaRPr lang="en-US" sz="1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67776"/>
            <a:ext cx="7556500" cy="1116012"/>
          </a:xfrm>
        </p:spPr>
        <p:txBody>
          <a:bodyPr>
            <a:normAutofit fontScale="90000"/>
          </a:bodyPr>
          <a:lstStyle/>
          <a:p>
            <a:r>
              <a:rPr lang="en-US" dirty="0"/>
              <a:t>Elements of the Enterprise Architecture</a:t>
            </a:r>
          </a:p>
        </p:txBody>
      </p:sp>
      <p:sp>
        <p:nvSpPr>
          <p:cNvPr id="3" name="Content Placeholder 2"/>
          <p:cNvSpPr>
            <a:spLocks noGrp="1"/>
          </p:cNvSpPr>
          <p:nvPr>
            <p:ph idx="1"/>
          </p:nvPr>
        </p:nvSpPr>
        <p:spPr>
          <a:xfrm>
            <a:off x="2022475" y="2302480"/>
            <a:ext cx="7556500" cy="2134365"/>
          </a:xfrm>
        </p:spPr>
        <p:txBody>
          <a:bodyPr/>
          <a:lstStyle/>
          <a:p>
            <a:r>
              <a:rPr lang="en-US" sz="1600" dirty="0"/>
              <a:t>Core business processes</a:t>
            </a:r>
          </a:p>
          <a:p>
            <a:r>
              <a:rPr lang="en-US" sz="1600" dirty="0"/>
              <a:t>Sharing of data driving core processes</a:t>
            </a:r>
          </a:p>
          <a:p>
            <a:r>
              <a:rPr lang="en-US" sz="1600" dirty="0"/>
              <a:t>Key linking and automation technologies</a:t>
            </a:r>
          </a:p>
          <a:p>
            <a:r>
              <a:rPr lang="en-US" sz="1600" dirty="0"/>
              <a:t>Key customers</a:t>
            </a:r>
          </a:p>
          <a:p>
            <a:endParaRPr lang="en-US" sz="1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Delta’s Operating Model</a:t>
            </a:r>
          </a:p>
        </p:txBody>
      </p:sp>
      <p:graphicFrame>
        <p:nvGraphicFramePr>
          <p:cNvPr id="45058" name="Object 2"/>
          <p:cNvGraphicFramePr>
            <a:graphicFrameLocks noChangeAspect="1"/>
          </p:cNvGraphicFramePr>
          <p:nvPr/>
        </p:nvGraphicFramePr>
        <p:xfrm>
          <a:off x="2205039" y="1316039"/>
          <a:ext cx="6846887" cy="5246687"/>
        </p:xfrm>
        <a:graphic>
          <a:graphicData uri="http://schemas.openxmlformats.org/presentationml/2006/ole">
            <mc:AlternateContent xmlns:mc="http://schemas.openxmlformats.org/markup-compatibility/2006">
              <mc:Choice xmlns:v="urn:schemas-microsoft-com:vml" Requires="v">
                <p:oleObj spid="_x0000_s4100" name="Document" r:id="rId3" imgW="5029200" imgH="3771900" progId="Word.Document.8">
                  <p:link updateAutomatic="1"/>
                </p:oleObj>
              </mc:Choice>
              <mc:Fallback>
                <p:oleObj name="Document" r:id="rId3" imgW="5029200" imgH="3771900" progId="Word.Document.8">
                  <p:link updateAutomatic="1"/>
                  <p:pic>
                    <p:nvPicPr>
                      <p:cNvPr id="450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039" y="1316039"/>
                        <a:ext cx="6846887" cy="524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59570"/>
            <a:ext cx="7556500" cy="1116012"/>
          </a:xfrm>
        </p:spPr>
        <p:txBody>
          <a:bodyPr/>
          <a:lstStyle/>
          <a:p>
            <a:r>
              <a:rPr lang="en-US" dirty="0"/>
              <a:t>Knowledge Repositories</a:t>
            </a:r>
          </a:p>
        </p:txBody>
      </p:sp>
      <p:sp>
        <p:nvSpPr>
          <p:cNvPr id="3" name="Content Placeholder 2"/>
          <p:cNvSpPr>
            <a:spLocks noGrp="1"/>
          </p:cNvSpPr>
          <p:nvPr>
            <p:ph idx="1"/>
          </p:nvPr>
        </p:nvSpPr>
        <p:spPr>
          <a:xfrm>
            <a:off x="2022475" y="2241284"/>
            <a:ext cx="7556500" cy="2379157"/>
          </a:xfrm>
        </p:spPr>
        <p:txBody>
          <a:bodyPr/>
          <a:lstStyle/>
          <a:p>
            <a:r>
              <a:rPr lang="en-US" sz="1600" dirty="0"/>
              <a:t>Also known as knowledge sharing systems</a:t>
            </a:r>
          </a:p>
          <a:p>
            <a:r>
              <a:rPr lang="en-US" sz="1600" dirty="0"/>
              <a:t>Include technologies that support:</a:t>
            </a:r>
          </a:p>
          <a:p>
            <a:pPr lvl="1" eaLnBrk="1" hangingPunct="1"/>
            <a:r>
              <a:rPr lang="en-US" sz="1400" dirty="0"/>
              <a:t>Document management systems</a:t>
            </a:r>
          </a:p>
          <a:p>
            <a:pPr lvl="1" eaLnBrk="1" hangingPunct="1"/>
            <a:r>
              <a:rPr lang="en-US" sz="1400" dirty="0"/>
              <a:t>Digital content management systems</a:t>
            </a:r>
          </a:p>
          <a:p>
            <a:pPr lvl="1" eaLnBrk="1" hangingPunct="1"/>
            <a:r>
              <a:rPr lang="en-US" sz="1400" dirty="0"/>
              <a:t>Enterprise content management systems</a:t>
            </a:r>
          </a:p>
          <a:p>
            <a:pPr lvl="1" eaLnBrk="1" hangingPunct="1"/>
            <a:r>
              <a:rPr lang="en-US" sz="1400" dirty="0"/>
              <a:t> Web content management systems</a:t>
            </a:r>
          </a:p>
          <a:p>
            <a:pPr lvl="1" eaLnBrk="1" hangingPunct="1"/>
            <a:endParaRPr lang="en-US" sz="1400" dirty="0"/>
          </a:p>
          <a:p>
            <a:endParaRPr lang="en-US" sz="1400" dirty="0"/>
          </a:p>
          <a:p>
            <a:endParaRPr lang="en-US" sz="1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Efficient Knowledge Repositories</a:t>
            </a:r>
          </a:p>
        </p:txBody>
      </p:sp>
      <p:sp>
        <p:nvSpPr>
          <p:cNvPr id="3" name="Content Placeholder 2"/>
          <p:cNvSpPr>
            <a:spLocks noGrp="1"/>
          </p:cNvSpPr>
          <p:nvPr>
            <p:ph idx="1"/>
          </p:nvPr>
        </p:nvSpPr>
        <p:spPr/>
        <p:txBody>
          <a:bodyPr/>
          <a:lstStyle/>
          <a:p>
            <a:r>
              <a:rPr lang="en-US" sz="1600" dirty="0"/>
              <a:t>Knowledge owners:</a:t>
            </a:r>
          </a:p>
          <a:p>
            <a:pPr lvl="1" eaLnBrk="1" hangingPunct="1"/>
            <a:r>
              <a:rPr lang="en-US" sz="1400" dirty="0"/>
              <a:t>Knowledge sharing</a:t>
            </a:r>
          </a:p>
          <a:p>
            <a:pPr lvl="1" eaLnBrk="1" hangingPunct="1"/>
            <a:r>
              <a:rPr lang="en-US" sz="1400" dirty="0"/>
              <a:t>Conditions of sharing</a:t>
            </a:r>
          </a:p>
          <a:p>
            <a:pPr lvl="1" eaLnBrk="1" hangingPunct="1"/>
            <a:r>
              <a:rPr lang="en-US" sz="1400" dirty="0"/>
              <a:t>Rewarded for knowledge sharing</a:t>
            </a:r>
          </a:p>
          <a:p>
            <a:pPr lvl="1" eaLnBrk="1" hangingPunct="1">
              <a:buNone/>
            </a:pPr>
            <a:endParaRPr lang="en-US" sz="1400" dirty="0"/>
          </a:p>
          <a:p>
            <a:pPr lvl="0">
              <a:buClr>
                <a:srgbClr val="663366"/>
              </a:buClr>
            </a:pPr>
            <a:r>
              <a:rPr lang="en-US" sz="1600" dirty="0"/>
              <a:t>Knowledge seekers:</a:t>
            </a:r>
          </a:p>
          <a:p>
            <a:pPr lvl="1" eaLnBrk="1" hangingPunct="1"/>
            <a:r>
              <a:rPr lang="en-US" sz="1400" dirty="0"/>
              <a:t>Explore possibilities for searching and ranking</a:t>
            </a:r>
          </a:p>
          <a:p>
            <a:pPr lvl="1" eaLnBrk="1" hangingPunct="1"/>
            <a:r>
              <a:rPr lang="en-US" sz="1400" dirty="0"/>
              <a:t>Applicability of explicit knowledge</a:t>
            </a:r>
          </a:p>
          <a:p>
            <a:pPr lvl="1" eaLnBrk="1" hangingPunct="1"/>
            <a:r>
              <a:rPr lang="en-US" sz="1400" dirty="0"/>
              <a:t>Knowledge sharing and learning</a:t>
            </a:r>
          </a:p>
          <a:p>
            <a:pPr lvl="0">
              <a:buClr>
                <a:srgbClr val="663366"/>
              </a:buClr>
              <a:buNone/>
            </a:pPr>
            <a:endParaRPr lang="en-US" sz="1400" dirty="0"/>
          </a:p>
          <a:p>
            <a:pPr lvl="1" eaLnBrk="1" hangingPunct="1">
              <a:buNone/>
            </a:pPr>
            <a:endParaRPr lang="en-US" sz="1400" dirty="0"/>
          </a:p>
          <a:p>
            <a:endParaRPr lang="en-US" sz="14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37178"/>
            <a:ext cx="7556500" cy="1116012"/>
          </a:xfrm>
        </p:spPr>
        <p:txBody>
          <a:bodyPr>
            <a:normAutofit fontScale="90000"/>
          </a:bodyPr>
          <a:lstStyle/>
          <a:p>
            <a:r>
              <a:rPr lang="en-US" dirty="0"/>
              <a:t>Classification of Knowledge Repositories</a:t>
            </a:r>
          </a:p>
        </p:txBody>
      </p:sp>
      <p:sp>
        <p:nvSpPr>
          <p:cNvPr id="3" name="Content Placeholder 2"/>
          <p:cNvSpPr>
            <a:spLocks noGrp="1"/>
          </p:cNvSpPr>
          <p:nvPr>
            <p:ph idx="1"/>
          </p:nvPr>
        </p:nvSpPr>
        <p:spPr>
          <a:xfrm>
            <a:off x="2022475" y="2271882"/>
            <a:ext cx="7556500" cy="2991137"/>
          </a:xfrm>
        </p:spPr>
        <p:txBody>
          <a:bodyPr/>
          <a:lstStyle/>
          <a:p>
            <a:r>
              <a:rPr lang="en-US" sz="1600" dirty="0"/>
              <a:t>Incident Report Databases</a:t>
            </a:r>
          </a:p>
          <a:p>
            <a:r>
              <a:rPr lang="en-US" sz="1600" dirty="0"/>
              <a:t>Alert Systems</a:t>
            </a:r>
          </a:p>
          <a:p>
            <a:r>
              <a:rPr lang="en-US" sz="1600" dirty="0"/>
              <a:t>Best Practice Databases</a:t>
            </a:r>
          </a:p>
          <a:p>
            <a:r>
              <a:rPr lang="en-US" sz="1600" dirty="0"/>
              <a:t>Lessons Learned Systems (LLS)</a:t>
            </a:r>
          </a:p>
          <a:p>
            <a:r>
              <a:rPr lang="en-US" sz="1600" dirty="0"/>
              <a:t>Expertise Locator Systems</a:t>
            </a:r>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785" y="539262"/>
            <a:ext cx="7291753" cy="5338457"/>
          </a:xfrm>
        </p:spPr>
      </p:pic>
    </p:spTree>
    <p:extLst>
      <p:ext uri="{BB962C8B-B14F-4D97-AF65-F5344CB8AC3E}">
        <p14:creationId xmlns:p14="http://schemas.microsoft.com/office/powerpoint/2010/main" val="28953250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83075"/>
            <a:ext cx="7556500" cy="1116012"/>
          </a:xfrm>
        </p:spPr>
        <p:txBody>
          <a:bodyPr>
            <a:normAutofit fontScale="90000"/>
          </a:bodyPr>
          <a:lstStyle/>
          <a:p>
            <a:r>
              <a:rPr lang="en-US" dirty="0"/>
              <a:t>Differentiation of Knowledge Repositories</a:t>
            </a:r>
            <a:br>
              <a:rPr lang="en-US" dirty="0"/>
            </a:br>
            <a:endParaRPr lang="en-US" dirty="0"/>
          </a:p>
        </p:txBody>
      </p:sp>
      <p:sp>
        <p:nvSpPr>
          <p:cNvPr id="3" name="Content Placeholder 2"/>
          <p:cNvSpPr>
            <a:spLocks noGrp="1"/>
          </p:cNvSpPr>
          <p:nvPr>
            <p:ph idx="1"/>
          </p:nvPr>
        </p:nvSpPr>
        <p:spPr>
          <a:xfrm>
            <a:off x="2022475" y="2823143"/>
            <a:ext cx="7556500" cy="2532152"/>
          </a:xfrm>
        </p:spPr>
        <p:txBody>
          <a:bodyPr/>
          <a:lstStyle/>
          <a:p>
            <a:r>
              <a:rPr lang="en-US" sz="1600" dirty="0"/>
              <a:t>The differences among the knowledge repositories is based on:</a:t>
            </a:r>
          </a:p>
          <a:p>
            <a:pPr lvl="1"/>
            <a:r>
              <a:rPr lang="en-US" sz="1400" dirty="0"/>
              <a:t>Content origin</a:t>
            </a:r>
          </a:p>
          <a:p>
            <a:pPr lvl="1"/>
            <a:r>
              <a:rPr lang="en-US" sz="1400" dirty="0"/>
              <a:t>Application</a:t>
            </a:r>
          </a:p>
          <a:p>
            <a:pPr lvl="1"/>
            <a:r>
              <a:rPr lang="en-US" sz="1400" dirty="0"/>
              <a:t>Result</a:t>
            </a:r>
          </a:p>
          <a:p>
            <a:pPr lvl="1"/>
            <a:r>
              <a:rPr lang="en-US" sz="1400" dirty="0"/>
              <a:t>Orientation</a:t>
            </a:r>
          </a:p>
          <a:p>
            <a:endParaRPr lang="en-US" sz="1400" dirty="0"/>
          </a:p>
          <a:p>
            <a:endParaRPr lang="en-US" sz="14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Knowledge Repositories</a:t>
            </a:r>
          </a:p>
        </p:txBody>
      </p:sp>
      <p:graphicFrame>
        <p:nvGraphicFramePr>
          <p:cNvPr id="50178" name="Object 2"/>
          <p:cNvGraphicFramePr>
            <a:graphicFrameLocks noChangeAspect="1"/>
          </p:cNvGraphicFramePr>
          <p:nvPr/>
        </p:nvGraphicFramePr>
        <p:xfrm>
          <a:off x="2220914" y="1846712"/>
          <a:ext cx="7050087" cy="4610100"/>
        </p:xfrm>
        <a:graphic>
          <a:graphicData uri="http://schemas.openxmlformats.org/presentationml/2006/ole">
            <mc:AlternateContent xmlns:mc="http://schemas.openxmlformats.org/markup-compatibility/2006">
              <mc:Choice xmlns:v="urn:schemas-microsoft-com:vml" Requires="v">
                <p:oleObj spid="_x0000_s5124" name="Document" r:id="rId3" imgW="5676900" imgH="1981200" progId="Word.Document.12">
                  <p:link updateAutomatic="1"/>
                </p:oleObj>
              </mc:Choice>
              <mc:Fallback>
                <p:oleObj name="Document" r:id="rId3" imgW="5676900" imgH="1981200" progId="Word.Document.12">
                  <p:link updateAutomatic="1"/>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914" y="1846712"/>
                        <a:ext cx="7050087"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F438-CBD5-484F-8A8A-62D39BE2F638}"/>
              </a:ext>
            </a:extLst>
          </p:cNvPr>
          <p:cNvSpPr>
            <a:spLocks noGrp="1"/>
          </p:cNvSpPr>
          <p:nvPr>
            <p:ph type="ctrTitle"/>
          </p:nvPr>
        </p:nvSpPr>
        <p:spPr/>
        <p:txBody>
          <a:bodyPr/>
          <a:lstStyle/>
          <a:p>
            <a:r>
              <a:rPr lang="en-US" dirty="0"/>
              <a:t>Dimensional Modeling</a:t>
            </a:r>
          </a:p>
        </p:txBody>
      </p:sp>
    </p:spTree>
    <p:extLst>
      <p:ext uri="{BB962C8B-B14F-4D97-AF65-F5344CB8AC3E}">
        <p14:creationId xmlns:p14="http://schemas.microsoft.com/office/powerpoint/2010/main" val="11938924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9A55-6C05-461A-A965-840DF6C35B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D1885-F1F3-4CE0-A80C-F78366F86642}"/>
              </a:ext>
            </a:extLst>
          </p:cNvPr>
          <p:cNvSpPr>
            <a:spLocks noGrp="1"/>
          </p:cNvSpPr>
          <p:nvPr>
            <p:ph idx="1"/>
          </p:nvPr>
        </p:nvSpPr>
        <p:spPr/>
        <p:txBody>
          <a:bodyPr/>
          <a:lstStyle/>
          <a:p>
            <a:pPr algn="just"/>
            <a:r>
              <a:rPr lang="en-US" dirty="0"/>
              <a:t>A dimensional model is a data structure technique optimized for Data warehousing tools.</a:t>
            </a:r>
          </a:p>
          <a:p>
            <a:pPr algn="just"/>
            <a:r>
              <a:rPr lang="en-US" dirty="0"/>
              <a:t>It is comprised of "fact" and "dimension" tables.</a:t>
            </a:r>
          </a:p>
          <a:p>
            <a:pPr algn="just"/>
            <a:r>
              <a:rPr lang="en-US" dirty="0"/>
              <a:t>A Dimensional model is designed to read, summarize, analyze numeric information like values, balances, counts, weights, etc. in a data warehouse.</a:t>
            </a:r>
          </a:p>
        </p:txBody>
      </p:sp>
    </p:spTree>
    <p:extLst>
      <p:ext uri="{BB962C8B-B14F-4D97-AF65-F5344CB8AC3E}">
        <p14:creationId xmlns:p14="http://schemas.microsoft.com/office/powerpoint/2010/main" val="35278186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D73F-9014-49C9-B7C7-4620EE587456}"/>
              </a:ext>
            </a:extLst>
          </p:cNvPr>
          <p:cNvSpPr>
            <a:spLocks noGrp="1"/>
          </p:cNvSpPr>
          <p:nvPr>
            <p:ph type="title"/>
          </p:nvPr>
        </p:nvSpPr>
        <p:spPr/>
        <p:txBody>
          <a:bodyPr>
            <a:normAutofit/>
          </a:bodyPr>
          <a:lstStyle/>
          <a:p>
            <a:r>
              <a:rPr lang="en-US" b="1" dirty="0"/>
              <a:t>Elements of Dimensional Data Model</a:t>
            </a:r>
            <a:br>
              <a:rPr lang="en-US" b="1" dirty="0"/>
            </a:br>
            <a:endParaRPr lang="en-US" dirty="0"/>
          </a:p>
        </p:txBody>
      </p:sp>
      <p:sp>
        <p:nvSpPr>
          <p:cNvPr id="3" name="Content Placeholder 2">
            <a:extLst>
              <a:ext uri="{FF2B5EF4-FFF2-40B4-BE49-F238E27FC236}">
                <a16:creationId xmlns:a16="http://schemas.microsoft.com/office/drawing/2014/main" id="{3CEB95C7-9C51-4223-84F0-051B0710D42D}"/>
              </a:ext>
            </a:extLst>
          </p:cNvPr>
          <p:cNvSpPr>
            <a:spLocks noGrp="1"/>
          </p:cNvSpPr>
          <p:nvPr>
            <p:ph idx="1"/>
          </p:nvPr>
        </p:nvSpPr>
        <p:spPr>
          <a:xfrm>
            <a:off x="196948" y="1465385"/>
            <a:ext cx="11591778" cy="5216769"/>
          </a:xfrm>
        </p:spPr>
        <p:txBody>
          <a:bodyPr>
            <a:normAutofit/>
          </a:bodyPr>
          <a:lstStyle/>
          <a:p>
            <a:pPr algn="just"/>
            <a:r>
              <a:rPr lang="en-US" b="1" dirty="0"/>
              <a:t>Fact</a:t>
            </a:r>
          </a:p>
          <a:p>
            <a:pPr lvl="1" algn="just"/>
            <a:r>
              <a:rPr lang="en-US" dirty="0"/>
              <a:t>Facts are the measurements/metrics or facts from your business process. </a:t>
            </a:r>
          </a:p>
          <a:p>
            <a:pPr lvl="1" algn="just"/>
            <a:r>
              <a:rPr lang="en-US" dirty="0"/>
              <a:t>For a Sales business process, a measurement would be quarterly sales number</a:t>
            </a:r>
          </a:p>
          <a:p>
            <a:pPr algn="just"/>
            <a:r>
              <a:rPr lang="en-US" b="1" dirty="0"/>
              <a:t>Dimension</a:t>
            </a:r>
          </a:p>
          <a:p>
            <a:pPr lvl="1" algn="just"/>
            <a:r>
              <a:rPr lang="en-US" dirty="0"/>
              <a:t>A dimension is a window to view information in the facts. </a:t>
            </a:r>
          </a:p>
          <a:p>
            <a:pPr lvl="1" algn="just"/>
            <a:r>
              <a:rPr lang="en-US" dirty="0"/>
              <a:t>Ex: Who, Where, What</a:t>
            </a:r>
            <a:endParaRPr lang="en-US" b="1" dirty="0"/>
          </a:p>
          <a:p>
            <a:pPr algn="just"/>
            <a:r>
              <a:rPr lang="en-US" b="1" dirty="0"/>
              <a:t>Attributes</a:t>
            </a:r>
          </a:p>
          <a:p>
            <a:pPr lvl="1" algn="just"/>
            <a:r>
              <a:rPr lang="en-US" dirty="0"/>
              <a:t>The Attributes are the various characteristics of the dimension.</a:t>
            </a:r>
          </a:p>
          <a:p>
            <a:pPr lvl="1" algn="just"/>
            <a:r>
              <a:rPr lang="en-US" dirty="0"/>
              <a:t>In the Location dimension, the attributes can be State, Country, Zip code</a:t>
            </a:r>
          </a:p>
          <a:p>
            <a:pPr algn="just"/>
            <a:r>
              <a:rPr lang="en-US" b="1" dirty="0"/>
              <a:t>Fact Table</a:t>
            </a:r>
          </a:p>
          <a:p>
            <a:pPr lvl="1" algn="just"/>
            <a:r>
              <a:rPr lang="en-US" dirty="0"/>
              <a:t>A fact table is a primary table in a dimensional model.</a:t>
            </a:r>
          </a:p>
          <a:p>
            <a:endParaRPr lang="en-US" dirty="0"/>
          </a:p>
          <a:p>
            <a:endParaRPr lang="en-US" dirty="0"/>
          </a:p>
          <a:p>
            <a:endParaRPr lang="en-US" dirty="0"/>
          </a:p>
        </p:txBody>
      </p:sp>
    </p:spTree>
    <p:extLst>
      <p:ext uri="{BB962C8B-B14F-4D97-AF65-F5344CB8AC3E}">
        <p14:creationId xmlns:p14="http://schemas.microsoft.com/office/powerpoint/2010/main" val="31572521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A0B-FB1C-43E0-93BE-D3FEC5E9E71A}"/>
              </a:ext>
            </a:extLst>
          </p:cNvPr>
          <p:cNvSpPr>
            <a:spLocks noGrp="1"/>
          </p:cNvSpPr>
          <p:nvPr>
            <p:ph idx="1"/>
          </p:nvPr>
        </p:nvSpPr>
        <p:spPr>
          <a:xfrm>
            <a:off x="253218" y="211016"/>
            <a:ext cx="11437034" cy="6485206"/>
          </a:xfrm>
        </p:spPr>
        <p:txBody>
          <a:bodyPr>
            <a:normAutofit/>
          </a:bodyPr>
          <a:lstStyle/>
          <a:p>
            <a:pPr algn="just"/>
            <a:r>
              <a:rPr lang="en-US" sz="3200" b="1" dirty="0"/>
              <a:t>Dimension table</a:t>
            </a:r>
          </a:p>
          <a:p>
            <a:pPr lvl="1" algn="just"/>
            <a:endParaRPr lang="en-US" dirty="0"/>
          </a:p>
          <a:p>
            <a:pPr lvl="1" algn="just"/>
            <a:endParaRPr lang="en-US" dirty="0"/>
          </a:p>
          <a:p>
            <a:pPr lvl="1" algn="just"/>
            <a:r>
              <a:rPr lang="en-US" dirty="0"/>
              <a:t>A dimension table contains dimensions of a fact.</a:t>
            </a:r>
          </a:p>
          <a:p>
            <a:pPr lvl="1" algn="just"/>
            <a:r>
              <a:rPr lang="en-US" dirty="0"/>
              <a:t>They are joined to fact table via a foreign key.</a:t>
            </a:r>
          </a:p>
          <a:p>
            <a:pPr lvl="1" algn="just"/>
            <a:r>
              <a:rPr lang="en-US" dirty="0"/>
              <a:t>Dimension tables are de-normalized tables.</a:t>
            </a:r>
          </a:p>
          <a:p>
            <a:pPr lvl="1" algn="just"/>
            <a:r>
              <a:rPr lang="en-US" dirty="0"/>
              <a:t>The Dimension Attributes are the various columns in a dimension table</a:t>
            </a:r>
          </a:p>
          <a:p>
            <a:pPr lvl="1" algn="just"/>
            <a:r>
              <a:rPr lang="en-US" dirty="0"/>
              <a:t>Dimensions offers descriptive characteristics of the facts with the help of their attributes</a:t>
            </a:r>
          </a:p>
          <a:p>
            <a:pPr lvl="1" algn="just"/>
            <a:r>
              <a:rPr lang="en-US" dirty="0"/>
              <a:t>No set limit set for given for number of dimensions</a:t>
            </a:r>
          </a:p>
          <a:p>
            <a:pPr lvl="1" algn="just"/>
            <a:r>
              <a:rPr lang="en-US" dirty="0"/>
              <a:t>The dimension can also contain one or more hierarchical relationships</a:t>
            </a:r>
          </a:p>
          <a:p>
            <a:pPr marL="0" indent="0" algn="just">
              <a:buNone/>
            </a:pPr>
            <a:endParaRPr lang="en-US" dirty="0"/>
          </a:p>
        </p:txBody>
      </p:sp>
    </p:spTree>
    <p:extLst>
      <p:ext uri="{BB962C8B-B14F-4D97-AF65-F5344CB8AC3E}">
        <p14:creationId xmlns:p14="http://schemas.microsoft.com/office/powerpoint/2010/main" val="40462504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B543-879B-4906-A73A-959F3BF7F205}"/>
              </a:ext>
            </a:extLst>
          </p:cNvPr>
          <p:cNvSpPr>
            <a:spLocks noGrp="1"/>
          </p:cNvSpPr>
          <p:nvPr>
            <p:ph type="title"/>
          </p:nvPr>
        </p:nvSpPr>
        <p:spPr/>
        <p:txBody>
          <a:bodyPr>
            <a:normAutofit/>
          </a:bodyPr>
          <a:lstStyle/>
          <a:p>
            <a:r>
              <a:rPr lang="en-US" b="1" dirty="0"/>
              <a:t>Steps of Dimensional Modelling</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095" y="2160588"/>
            <a:ext cx="5169847" cy="3881437"/>
          </a:xfrm>
        </p:spPr>
      </p:pic>
    </p:spTree>
    <p:extLst>
      <p:ext uri="{BB962C8B-B14F-4D97-AF65-F5344CB8AC3E}">
        <p14:creationId xmlns:p14="http://schemas.microsoft.com/office/powerpoint/2010/main" val="30530435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Grain</a:t>
            </a:r>
          </a:p>
        </p:txBody>
      </p:sp>
      <p:sp>
        <p:nvSpPr>
          <p:cNvPr id="3" name="Content Placeholder 2"/>
          <p:cNvSpPr>
            <a:spLocks noGrp="1"/>
          </p:cNvSpPr>
          <p:nvPr>
            <p:ph idx="1"/>
          </p:nvPr>
        </p:nvSpPr>
        <p:spPr/>
        <p:txBody>
          <a:bodyPr/>
          <a:lstStyle/>
          <a:p>
            <a:pPr algn="just"/>
            <a:r>
              <a:rPr lang="en-US" dirty="0"/>
              <a:t>In the world of </a:t>
            </a:r>
            <a:r>
              <a:rPr lang="en-US" b="1" dirty="0"/>
              <a:t>data warehousing</a:t>
            </a:r>
            <a:r>
              <a:rPr lang="en-US" dirty="0"/>
              <a:t>, the </a:t>
            </a:r>
            <a:r>
              <a:rPr lang="en-US" b="1" dirty="0"/>
              <a:t>grain</a:t>
            </a:r>
            <a:r>
              <a:rPr lang="en-US" dirty="0"/>
              <a:t> of a fact table defines the level of detail that is stored, and which dimensions are included make up this </a:t>
            </a:r>
            <a:r>
              <a:rPr lang="en-US" b="1" dirty="0"/>
              <a:t>grain</a:t>
            </a:r>
            <a:r>
              <a:rPr lang="en-US" dirty="0"/>
              <a:t>. Obviously, the higher the </a:t>
            </a:r>
            <a:r>
              <a:rPr lang="en-US" b="1" dirty="0"/>
              <a:t>grain</a:t>
            </a:r>
            <a:r>
              <a:rPr lang="en-US" dirty="0"/>
              <a:t> the better- although source systems and </a:t>
            </a:r>
            <a:r>
              <a:rPr lang="en-US" b="1" dirty="0"/>
              <a:t>data</a:t>
            </a:r>
            <a:r>
              <a:rPr lang="en-US" dirty="0"/>
              <a:t> volume/performance may intervene.</a:t>
            </a:r>
          </a:p>
          <a:p>
            <a:pPr algn="just"/>
            <a:r>
              <a:rPr lang="en-US"/>
              <a:t>The grain</a:t>
            </a:r>
            <a:r>
              <a:rPr lang="en-US" i="1"/>
              <a:t> </a:t>
            </a:r>
            <a:r>
              <a:rPr lang="en-US"/>
              <a:t>establishes exactly what a single fact table row represents.</a:t>
            </a:r>
            <a:endParaRPr lang="en-US" dirty="0"/>
          </a:p>
        </p:txBody>
      </p:sp>
    </p:spTree>
    <p:extLst>
      <p:ext uri="{BB962C8B-B14F-4D97-AF65-F5344CB8AC3E}">
        <p14:creationId xmlns:p14="http://schemas.microsoft.com/office/powerpoint/2010/main" val="391309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A6E4-C611-427E-87EB-FC92473C3634}"/>
              </a:ext>
            </a:extLst>
          </p:cNvPr>
          <p:cNvSpPr>
            <a:spLocks noGrp="1"/>
          </p:cNvSpPr>
          <p:nvPr>
            <p:ph type="title"/>
          </p:nvPr>
        </p:nvSpPr>
        <p:spPr/>
        <p:txBody>
          <a:bodyPr>
            <a:normAutofit/>
          </a:bodyPr>
          <a:lstStyle/>
          <a:p>
            <a:r>
              <a:rPr lang="en-US" b="1" dirty="0"/>
              <a:t>Rules for Dimensional Modelling</a:t>
            </a:r>
            <a:br>
              <a:rPr lang="en-US" b="1" dirty="0"/>
            </a:br>
            <a:endParaRPr lang="en-US" dirty="0"/>
          </a:p>
        </p:txBody>
      </p:sp>
      <p:sp>
        <p:nvSpPr>
          <p:cNvPr id="3" name="Content Placeholder 2">
            <a:extLst>
              <a:ext uri="{FF2B5EF4-FFF2-40B4-BE49-F238E27FC236}">
                <a16:creationId xmlns:a16="http://schemas.microsoft.com/office/drawing/2014/main" id="{C3E360FB-1234-4212-B458-CC4A66139941}"/>
              </a:ext>
            </a:extLst>
          </p:cNvPr>
          <p:cNvSpPr>
            <a:spLocks noGrp="1"/>
          </p:cNvSpPr>
          <p:nvPr>
            <p:ph idx="1"/>
          </p:nvPr>
        </p:nvSpPr>
        <p:spPr>
          <a:xfrm>
            <a:off x="211015" y="1350498"/>
            <a:ext cx="11732455" cy="4897901"/>
          </a:xfrm>
        </p:spPr>
        <p:txBody>
          <a:bodyPr>
            <a:normAutofit lnSpcReduction="10000"/>
          </a:bodyPr>
          <a:lstStyle/>
          <a:p>
            <a:endParaRPr lang="en-US" dirty="0"/>
          </a:p>
          <a:p>
            <a:r>
              <a:rPr lang="en-US" dirty="0"/>
              <a:t>Load atomic data into dimensional structures.</a:t>
            </a:r>
          </a:p>
          <a:p>
            <a:r>
              <a:rPr lang="en-US" dirty="0"/>
              <a:t>Build dimensional models around business processes.</a:t>
            </a:r>
          </a:p>
          <a:p>
            <a:r>
              <a:rPr lang="en-US" dirty="0"/>
              <a:t>Need to ensure that every fact table has an associated date dimension table.</a:t>
            </a:r>
          </a:p>
          <a:p>
            <a:r>
              <a:rPr lang="en-US" dirty="0"/>
              <a:t>Ensure that all facts in a single fact table are at the same grain or level of detail.</a:t>
            </a:r>
          </a:p>
          <a:p>
            <a:r>
              <a:rPr lang="en-US" dirty="0"/>
              <a:t>It's essential to store report labels and filter domain values in dimension tables</a:t>
            </a:r>
          </a:p>
          <a:p>
            <a:r>
              <a:rPr lang="en-US" dirty="0"/>
              <a:t>Need to ensure that dimension tables use a surrogate key</a:t>
            </a:r>
          </a:p>
          <a:p>
            <a:r>
              <a:rPr lang="en-US" dirty="0"/>
              <a:t>Continuously balance requirements and realities to deliver business solution to support their decision-making</a:t>
            </a:r>
          </a:p>
          <a:p>
            <a:endParaRPr lang="en-US" dirty="0"/>
          </a:p>
        </p:txBody>
      </p:sp>
    </p:spTree>
    <p:extLst>
      <p:ext uri="{BB962C8B-B14F-4D97-AF65-F5344CB8AC3E}">
        <p14:creationId xmlns:p14="http://schemas.microsoft.com/office/powerpoint/2010/main" val="7829188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Surrogate  key</a:t>
            </a:r>
            <a:endParaRPr lang="en-US" dirty="0"/>
          </a:p>
        </p:txBody>
      </p:sp>
      <p:sp>
        <p:nvSpPr>
          <p:cNvPr id="3" name="Content Placeholder 2"/>
          <p:cNvSpPr>
            <a:spLocks noGrp="1"/>
          </p:cNvSpPr>
          <p:nvPr>
            <p:ph idx="1"/>
          </p:nvPr>
        </p:nvSpPr>
        <p:spPr/>
        <p:txBody>
          <a:bodyPr/>
          <a:lstStyle/>
          <a:p>
            <a:pPr algn="just"/>
            <a:r>
              <a:rPr lang="en-US" dirty="0"/>
              <a:t>A </a:t>
            </a:r>
            <a:r>
              <a:rPr lang="en-US" b="1" dirty="0"/>
              <a:t>surrogate key</a:t>
            </a:r>
            <a:r>
              <a:rPr lang="en-US" dirty="0"/>
              <a:t> is a unique identifier used in databases for a modeled entity or an object. It is a unique </a:t>
            </a:r>
            <a:r>
              <a:rPr lang="en-US" b="1" dirty="0"/>
              <a:t>key</a:t>
            </a:r>
            <a:r>
              <a:rPr lang="en-US" dirty="0"/>
              <a:t> whose only significance is to act as the primary identifier of an object or entity and is not derived from any other data in the database and may or may not be used as the primary </a:t>
            </a:r>
            <a:r>
              <a:rPr lang="en-US" b="1" dirty="0"/>
              <a:t>key</a:t>
            </a:r>
            <a:endParaRPr lang="en-US" dirty="0"/>
          </a:p>
        </p:txBody>
      </p:sp>
    </p:spTree>
    <p:extLst>
      <p:ext uri="{BB962C8B-B14F-4D97-AF65-F5344CB8AC3E}">
        <p14:creationId xmlns:p14="http://schemas.microsoft.com/office/powerpoint/2010/main" val="398425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E04-CDE0-41E4-96E2-A9ECB233AFB6}"/>
              </a:ext>
            </a:extLst>
          </p:cNvPr>
          <p:cNvSpPr>
            <a:spLocks noGrp="1"/>
          </p:cNvSpPr>
          <p:nvPr>
            <p:ph type="title"/>
          </p:nvPr>
        </p:nvSpPr>
        <p:spPr/>
        <p:txBody>
          <a:bodyPr/>
          <a:lstStyle/>
          <a:p>
            <a:r>
              <a:rPr lang="en-US" dirty="0"/>
              <a:t>Importance of BI</a:t>
            </a:r>
          </a:p>
        </p:txBody>
      </p:sp>
      <p:sp>
        <p:nvSpPr>
          <p:cNvPr id="3" name="Content Placeholder 2">
            <a:extLst>
              <a:ext uri="{FF2B5EF4-FFF2-40B4-BE49-F238E27FC236}">
                <a16:creationId xmlns:a16="http://schemas.microsoft.com/office/drawing/2014/main" id="{6BC4B634-601D-48B4-BAA7-0D1F318C6F66}"/>
              </a:ext>
            </a:extLst>
          </p:cNvPr>
          <p:cNvSpPr>
            <a:spLocks noGrp="1"/>
          </p:cNvSpPr>
          <p:nvPr>
            <p:ph idx="1"/>
          </p:nvPr>
        </p:nvSpPr>
        <p:spPr/>
        <p:txBody>
          <a:bodyPr>
            <a:normAutofit/>
          </a:bodyPr>
          <a:lstStyle/>
          <a:p>
            <a:pPr algn="just"/>
            <a:r>
              <a:rPr lang="en-US" b="0" i="0" dirty="0">
                <a:effectLst/>
                <a:latin typeface="Arial" panose="020B0604020202020204" pitchFamily="34" charset="0"/>
              </a:rPr>
              <a:t>BI is to improve all parts of a company by improving access to the firm's data and then using that data to increase profits</a:t>
            </a:r>
          </a:p>
          <a:p>
            <a:pPr algn="just"/>
            <a:r>
              <a:rPr lang="en-US" dirty="0">
                <a:latin typeface="Arial" panose="020B0604020202020204" pitchFamily="34" charset="0"/>
              </a:rPr>
              <a:t>Data collected is converted into business processes. So business decisions can be made on data to increase productivity, revenue and growth</a:t>
            </a:r>
          </a:p>
          <a:p>
            <a:pPr algn="just"/>
            <a:r>
              <a:rPr lang="en-US" dirty="0">
                <a:latin typeface="Arial" panose="020B0604020202020204" pitchFamily="34" charset="0"/>
              </a:rPr>
              <a:t>I</a:t>
            </a:r>
            <a:r>
              <a:rPr lang="en-US" b="0" i="0" dirty="0">
                <a:effectLst/>
                <a:latin typeface="Arial" panose="020B0604020202020204" pitchFamily="34" charset="0"/>
              </a:rPr>
              <a:t>mproving decision-making</a:t>
            </a:r>
          </a:p>
          <a:p>
            <a:pPr algn="just"/>
            <a:r>
              <a:rPr lang="en-US" dirty="0">
                <a:latin typeface="Arial" panose="020B0604020202020204" pitchFamily="34" charset="0"/>
              </a:rPr>
              <a:t>A</a:t>
            </a:r>
            <a:r>
              <a:rPr lang="en-US" b="0" i="0" dirty="0">
                <a:effectLst/>
                <a:latin typeface="Arial" panose="020B0604020202020204" pitchFamily="34" charset="0"/>
              </a:rPr>
              <a:t>ssisting companies in the identification of market trends</a:t>
            </a:r>
            <a:endParaRPr lang="en-US" dirty="0">
              <a:latin typeface="Arial" panose="020B0604020202020204" pitchFamily="34" charset="0"/>
            </a:endParaRPr>
          </a:p>
          <a:p>
            <a:pPr algn="just"/>
            <a:r>
              <a:rPr lang="en-US" dirty="0">
                <a:latin typeface="Arial" panose="020B0604020202020204" pitchFamily="34" charset="0"/>
              </a:rPr>
              <a:t>S</a:t>
            </a:r>
            <a:r>
              <a:rPr lang="en-US" b="0" i="0" dirty="0">
                <a:effectLst/>
                <a:latin typeface="Arial" panose="020B0604020202020204" pitchFamily="34" charset="0"/>
              </a:rPr>
              <a:t>potting business problems that need to be addressed</a:t>
            </a:r>
            <a:endParaRPr lang="en-US" dirty="0">
              <a:latin typeface="Arial" panose="020B0604020202020204" pitchFamily="34" charset="0"/>
            </a:endParaRPr>
          </a:p>
          <a:p>
            <a:pPr algn="just"/>
            <a:endParaRPr lang="en-US" dirty="0"/>
          </a:p>
        </p:txBody>
      </p:sp>
    </p:spTree>
    <p:extLst>
      <p:ext uri="{BB962C8B-B14F-4D97-AF65-F5344CB8AC3E}">
        <p14:creationId xmlns:p14="http://schemas.microsoft.com/office/powerpoint/2010/main" val="383701098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5ED3-AEF3-4826-A47D-2956AB085BCC}"/>
              </a:ext>
            </a:extLst>
          </p:cNvPr>
          <p:cNvSpPr>
            <a:spLocks noGrp="1"/>
          </p:cNvSpPr>
          <p:nvPr>
            <p:ph type="title"/>
          </p:nvPr>
        </p:nvSpPr>
        <p:spPr>
          <a:xfrm>
            <a:off x="677334" y="383178"/>
            <a:ext cx="8596668" cy="1184366"/>
          </a:xfrm>
        </p:spPr>
        <p:txBody>
          <a:bodyPr>
            <a:normAutofit fontScale="90000"/>
          </a:bodyPr>
          <a:lstStyle/>
          <a:p>
            <a:r>
              <a:rPr lang="en-US" b="1" dirty="0"/>
              <a:t>Benefits of dimensional modeling</a:t>
            </a:r>
            <a:br>
              <a:rPr lang="en-US" b="1" dirty="0"/>
            </a:br>
            <a:endParaRPr lang="en-US" dirty="0"/>
          </a:p>
        </p:txBody>
      </p:sp>
      <p:sp>
        <p:nvSpPr>
          <p:cNvPr id="3" name="Content Placeholder 2">
            <a:extLst>
              <a:ext uri="{FF2B5EF4-FFF2-40B4-BE49-F238E27FC236}">
                <a16:creationId xmlns:a16="http://schemas.microsoft.com/office/drawing/2014/main" id="{B1F1977E-6292-4DC5-9637-B9B940063290}"/>
              </a:ext>
            </a:extLst>
          </p:cNvPr>
          <p:cNvSpPr>
            <a:spLocks noGrp="1"/>
          </p:cNvSpPr>
          <p:nvPr>
            <p:ph idx="1"/>
          </p:nvPr>
        </p:nvSpPr>
        <p:spPr>
          <a:xfrm>
            <a:off x="323558" y="1237958"/>
            <a:ext cx="11099408" cy="5430128"/>
          </a:xfrm>
        </p:spPr>
        <p:txBody>
          <a:bodyPr>
            <a:normAutofit fontScale="92500" lnSpcReduction="20000"/>
          </a:bodyPr>
          <a:lstStyle/>
          <a:p>
            <a:endParaRPr lang="en-US" dirty="0"/>
          </a:p>
          <a:p>
            <a:r>
              <a:rPr lang="en-US" dirty="0"/>
              <a:t>Easy reporting across areas of the business.</a:t>
            </a:r>
          </a:p>
          <a:p>
            <a:r>
              <a:rPr lang="en-US" dirty="0"/>
              <a:t>Dimension tables store the history of the dimensional information.</a:t>
            </a:r>
          </a:p>
          <a:p>
            <a:r>
              <a:rPr lang="en-US" dirty="0"/>
              <a:t>It allows to introduced entirely new dimension without major disruptions to the fact table.</a:t>
            </a:r>
          </a:p>
          <a:p>
            <a:r>
              <a:rPr lang="en-US" dirty="0"/>
              <a:t>Easier to retrieve the information from the data once the data is stored in the database.</a:t>
            </a:r>
          </a:p>
          <a:p>
            <a:r>
              <a:rPr lang="en-US" dirty="0"/>
              <a:t>Dimensional table are easier to understand.</a:t>
            </a:r>
          </a:p>
          <a:p>
            <a:r>
              <a:rPr lang="en-US" dirty="0"/>
              <a:t>Information is grouped into clear and simple business categories.</a:t>
            </a:r>
          </a:p>
          <a:p>
            <a:r>
              <a:rPr lang="en-US" dirty="0"/>
              <a:t>The dimensional model is very understandable by the business. </a:t>
            </a:r>
          </a:p>
          <a:p>
            <a:r>
              <a:rPr lang="en-US" dirty="0"/>
              <a:t>Dimensional models are deformalized and optimized for fast data querying. </a:t>
            </a:r>
          </a:p>
          <a:p>
            <a:r>
              <a:rPr lang="en-US" dirty="0"/>
              <a:t>High performance. It means minimized data redundancy.</a:t>
            </a:r>
          </a:p>
          <a:p>
            <a:r>
              <a:rPr lang="en-US" dirty="0"/>
              <a:t>The dimensional model also helps to boost query performance. </a:t>
            </a:r>
          </a:p>
          <a:p>
            <a:r>
              <a:rPr lang="en-US" dirty="0"/>
              <a:t>Dimensional models can comfortably accommodate change. </a:t>
            </a:r>
          </a:p>
        </p:txBody>
      </p:sp>
    </p:spTree>
    <p:extLst>
      <p:ext uri="{BB962C8B-B14F-4D97-AF65-F5344CB8AC3E}">
        <p14:creationId xmlns:p14="http://schemas.microsoft.com/office/powerpoint/2010/main" val="37724256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 Schema</a:t>
            </a:r>
            <a:endParaRPr lang="en-US" dirty="0"/>
          </a:p>
        </p:txBody>
      </p:sp>
      <p:sp>
        <p:nvSpPr>
          <p:cNvPr id="3" name="Content Placeholder 2"/>
          <p:cNvSpPr>
            <a:spLocks noGrp="1"/>
          </p:cNvSpPr>
          <p:nvPr>
            <p:ph idx="1"/>
          </p:nvPr>
        </p:nvSpPr>
        <p:spPr/>
        <p:txBody>
          <a:bodyPr/>
          <a:lstStyle/>
          <a:p>
            <a:pPr algn="just"/>
            <a:r>
              <a:rPr lang="en-US" dirty="0"/>
              <a:t>In the </a:t>
            </a:r>
            <a:r>
              <a:rPr lang="en-US" b="1" dirty="0"/>
              <a:t>STAR Schema</a:t>
            </a:r>
            <a:r>
              <a:rPr lang="en-US" dirty="0"/>
              <a:t>, the center of the star can have one fact table and a number of associated dimension tables. It is known as star schema as its structure resembles a star. </a:t>
            </a:r>
          </a:p>
          <a:p>
            <a:pPr algn="just"/>
            <a:r>
              <a:rPr lang="en-US" dirty="0"/>
              <a:t>The star schema is the simplest type of Data Warehouse schema. </a:t>
            </a:r>
          </a:p>
          <a:p>
            <a:pPr algn="just"/>
            <a:r>
              <a:rPr lang="en-US" dirty="0"/>
              <a:t>It is also known as Star Join Schema and is optimized for querying large data sets.</a:t>
            </a:r>
          </a:p>
        </p:txBody>
      </p:sp>
    </p:spTree>
    <p:extLst>
      <p:ext uri="{BB962C8B-B14F-4D97-AF65-F5344CB8AC3E}">
        <p14:creationId xmlns:p14="http://schemas.microsoft.com/office/powerpoint/2010/main" val="9054685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B0F5-E641-4B16-B7AF-6120D871B358}"/>
              </a:ext>
            </a:extLst>
          </p:cNvPr>
          <p:cNvSpPr>
            <a:spLocks noGrp="1"/>
          </p:cNvSpPr>
          <p:nvPr>
            <p:ph type="title"/>
          </p:nvPr>
        </p:nvSpPr>
        <p:spPr/>
        <p:txBody>
          <a:bodyPr/>
          <a:lstStyle/>
          <a:p>
            <a:r>
              <a:rPr lang="en-US" dirty="0"/>
              <a:t>Star Schema</a:t>
            </a:r>
          </a:p>
        </p:txBody>
      </p:sp>
      <p:pic>
        <p:nvPicPr>
          <p:cNvPr id="2052" name="Picture 4" descr="https://www.guru99.com/images/1/022218_0758_StarandSnow1.png">
            <a:extLst>
              <a:ext uri="{FF2B5EF4-FFF2-40B4-BE49-F238E27FC236}">
                <a16:creationId xmlns:a16="http://schemas.microsoft.com/office/drawing/2014/main" id="{328A0D7F-106B-48A7-94E4-EC24C2D250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1004" y="1522412"/>
            <a:ext cx="8179830" cy="488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296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5EEB-FA74-42F2-B4A7-F072DF9013D3}"/>
              </a:ext>
            </a:extLst>
          </p:cNvPr>
          <p:cNvSpPr>
            <a:spLocks noGrp="1"/>
          </p:cNvSpPr>
          <p:nvPr>
            <p:ph type="title"/>
          </p:nvPr>
        </p:nvSpPr>
        <p:spPr/>
        <p:txBody>
          <a:bodyPr/>
          <a:lstStyle/>
          <a:p>
            <a:r>
              <a:rPr lang="en-US" b="1" dirty="0"/>
              <a:t>Characteristics of Star Schema</a:t>
            </a:r>
            <a:endParaRPr lang="en-US" dirty="0"/>
          </a:p>
        </p:txBody>
      </p:sp>
      <p:sp>
        <p:nvSpPr>
          <p:cNvPr id="3" name="Content Placeholder 2">
            <a:extLst>
              <a:ext uri="{FF2B5EF4-FFF2-40B4-BE49-F238E27FC236}">
                <a16:creationId xmlns:a16="http://schemas.microsoft.com/office/drawing/2014/main" id="{C3F0AE10-FFCB-47C5-B724-53B7542DC4D3}"/>
              </a:ext>
            </a:extLst>
          </p:cNvPr>
          <p:cNvSpPr>
            <a:spLocks noGrp="1"/>
          </p:cNvSpPr>
          <p:nvPr>
            <p:ph idx="1"/>
          </p:nvPr>
        </p:nvSpPr>
        <p:spPr>
          <a:xfrm>
            <a:off x="645132" y="1308296"/>
            <a:ext cx="11129526" cy="5096986"/>
          </a:xfrm>
        </p:spPr>
        <p:txBody>
          <a:bodyPr>
            <a:normAutofit lnSpcReduction="10000"/>
          </a:bodyPr>
          <a:lstStyle/>
          <a:p>
            <a:r>
              <a:rPr lang="en-US" dirty="0"/>
              <a:t>Every dimension in a star schema is represented with the only one-dimension table.</a:t>
            </a:r>
          </a:p>
          <a:p>
            <a:r>
              <a:rPr lang="en-US" dirty="0"/>
              <a:t>The dimension table should contain the set of attributes.</a:t>
            </a:r>
          </a:p>
          <a:p>
            <a:r>
              <a:rPr lang="en-US" dirty="0"/>
              <a:t>The dimension table is joined to the fact table using a foreign key</a:t>
            </a:r>
          </a:p>
          <a:p>
            <a:r>
              <a:rPr lang="en-US" dirty="0"/>
              <a:t>The dimension table are not joined to each other</a:t>
            </a:r>
          </a:p>
          <a:p>
            <a:r>
              <a:rPr lang="en-US" dirty="0"/>
              <a:t>Fact table would contain key and measure</a:t>
            </a:r>
          </a:p>
          <a:p>
            <a:r>
              <a:rPr lang="en-US" dirty="0"/>
              <a:t>The Star schema is easy to understand and provides optimal disk usage.</a:t>
            </a:r>
          </a:p>
          <a:p>
            <a:r>
              <a:rPr lang="en-US" dirty="0"/>
              <a:t>The dimension tables are </a:t>
            </a:r>
            <a:r>
              <a:rPr lang="en-US" b="1" dirty="0"/>
              <a:t>not normalized</a:t>
            </a:r>
            <a:r>
              <a:rPr lang="en-US" dirty="0"/>
              <a:t>. For instance, in the above figure, </a:t>
            </a:r>
            <a:r>
              <a:rPr lang="en-US" dirty="0" err="1"/>
              <a:t>Country_ID</a:t>
            </a:r>
            <a:r>
              <a:rPr lang="en-US" dirty="0"/>
              <a:t> does not have Country lookup table as an OLTP design would have.</a:t>
            </a:r>
          </a:p>
          <a:p>
            <a:r>
              <a:rPr lang="en-US" dirty="0"/>
              <a:t>The schema is widely supported by BI Tools</a:t>
            </a:r>
          </a:p>
          <a:p>
            <a:endParaRPr lang="en-US" dirty="0"/>
          </a:p>
        </p:txBody>
      </p:sp>
    </p:spTree>
    <p:extLst>
      <p:ext uri="{BB962C8B-B14F-4D97-AF65-F5344CB8AC3E}">
        <p14:creationId xmlns:p14="http://schemas.microsoft.com/office/powerpoint/2010/main" val="17383620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SNOWFLAKE Schema</a:t>
            </a:r>
            <a:endParaRPr lang="en-US" dirty="0"/>
          </a:p>
        </p:txBody>
      </p:sp>
      <p:sp>
        <p:nvSpPr>
          <p:cNvPr id="3" name="Content Placeholder 2"/>
          <p:cNvSpPr>
            <a:spLocks noGrp="1"/>
          </p:cNvSpPr>
          <p:nvPr>
            <p:ph idx="1"/>
          </p:nvPr>
        </p:nvSpPr>
        <p:spPr/>
        <p:txBody>
          <a:bodyPr/>
          <a:lstStyle/>
          <a:p>
            <a:pPr algn="just"/>
            <a:r>
              <a:rPr lang="en-US" b="1" dirty="0"/>
              <a:t>SNOWFLAKE SCHEMA</a:t>
            </a:r>
            <a:r>
              <a:rPr lang="en-US" dirty="0"/>
              <a:t> is a logical arrangement of tables in a multidimensional database such that the ER diagram resembles a snowflake shape. A Snowflake Schema is an extension of a Star Schema, and it adds additional dimensions. The dimension tables are </a:t>
            </a:r>
            <a:r>
              <a:rPr lang="en-US" b="1" dirty="0"/>
              <a:t>normalized</a:t>
            </a:r>
            <a:r>
              <a:rPr lang="en-US" dirty="0"/>
              <a:t> which splits data into additional tables.</a:t>
            </a:r>
          </a:p>
        </p:txBody>
      </p:sp>
    </p:spTree>
    <p:extLst>
      <p:ext uri="{BB962C8B-B14F-4D97-AF65-F5344CB8AC3E}">
        <p14:creationId xmlns:p14="http://schemas.microsoft.com/office/powerpoint/2010/main" val="26245019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D6C2-F486-4A84-B000-F46C4816A4EF}"/>
              </a:ext>
            </a:extLst>
          </p:cNvPr>
          <p:cNvSpPr>
            <a:spLocks noGrp="1"/>
          </p:cNvSpPr>
          <p:nvPr>
            <p:ph type="title"/>
          </p:nvPr>
        </p:nvSpPr>
        <p:spPr/>
        <p:txBody>
          <a:bodyPr/>
          <a:lstStyle/>
          <a:p>
            <a:r>
              <a:rPr lang="en-US" dirty="0"/>
              <a:t>Snowflake Schema</a:t>
            </a:r>
          </a:p>
        </p:txBody>
      </p:sp>
      <p:pic>
        <p:nvPicPr>
          <p:cNvPr id="3074" name="Picture 2" descr="https://www.guru99.com/images/1/022218_0758_StarandSnow2.png">
            <a:extLst>
              <a:ext uri="{FF2B5EF4-FFF2-40B4-BE49-F238E27FC236}">
                <a16:creationId xmlns:a16="http://schemas.microsoft.com/office/drawing/2014/main" id="{0F6D1602-67C2-4A34-8591-D64CEF2315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740" y="1378633"/>
            <a:ext cx="9933165" cy="516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057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8426-D2CA-4448-AD24-21A9EC39F317}"/>
              </a:ext>
            </a:extLst>
          </p:cNvPr>
          <p:cNvSpPr>
            <a:spLocks noGrp="1"/>
          </p:cNvSpPr>
          <p:nvPr>
            <p:ph type="title"/>
          </p:nvPr>
        </p:nvSpPr>
        <p:spPr/>
        <p:txBody>
          <a:bodyPr/>
          <a:lstStyle/>
          <a:p>
            <a:r>
              <a:rPr lang="en-US" b="1" dirty="0"/>
              <a:t>Characteristics of Snowflake Schema</a:t>
            </a:r>
            <a:endParaRPr lang="en-US" dirty="0"/>
          </a:p>
        </p:txBody>
      </p:sp>
      <p:sp>
        <p:nvSpPr>
          <p:cNvPr id="3" name="Content Placeholder 2">
            <a:extLst>
              <a:ext uri="{FF2B5EF4-FFF2-40B4-BE49-F238E27FC236}">
                <a16:creationId xmlns:a16="http://schemas.microsoft.com/office/drawing/2014/main" id="{B7EC08B4-F7B1-4DED-BC7E-6E006F1AA035}"/>
              </a:ext>
            </a:extLst>
          </p:cNvPr>
          <p:cNvSpPr>
            <a:spLocks noGrp="1"/>
          </p:cNvSpPr>
          <p:nvPr>
            <p:ph idx="1"/>
          </p:nvPr>
        </p:nvSpPr>
        <p:spPr/>
        <p:txBody>
          <a:bodyPr/>
          <a:lstStyle/>
          <a:p>
            <a:r>
              <a:rPr lang="en-US" dirty="0"/>
              <a:t>The main benefit of the snowflake schema it uses smaller disk space.</a:t>
            </a:r>
          </a:p>
          <a:p>
            <a:r>
              <a:rPr lang="en-US" dirty="0"/>
              <a:t>Easier to implement a dimension is added to the Schema</a:t>
            </a:r>
          </a:p>
          <a:p>
            <a:r>
              <a:rPr lang="en-US" dirty="0"/>
              <a:t>Due to multiple tables query performance is reduced</a:t>
            </a:r>
          </a:p>
          <a:p>
            <a:r>
              <a:rPr lang="en-US" dirty="0"/>
              <a:t>The primary challenge that you will face while using the snowflake Schema is that you need to perform more maintenance efforts because of the more lookup tables.</a:t>
            </a:r>
          </a:p>
          <a:p>
            <a:endParaRPr lang="en-US" dirty="0"/>
          </a:p>
        </p:txBody>
      </p:sp>
    </p:spTree>
    <p:extLst>
      <p:ext uri="{BB962C8B-B14F-4D97-AF65-F5344CB8AC3E}">
        <p14:creationId xmlns:p14="http://schemas.microsoft.com/office/powerpoint/2010/main" val="324407960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A848-0159-411F-AFF4-4A8DA6A1085D}"/>
              </a:ext>
            </a:extLst>
          </p:cNvPr>
          <p:cNvSpPr>
            <a:spLocks noGrp="1"/>
          </p:cNvSpPr>
          <p:nvPr>
            <p:ph type="title"/>
          </p:nvPr>
        </p:nvSpPr>
        <p:spPr/>
        <p:txBody>
          <a:bodyPr/>
          <a:lstStyle/>
          <a:p>
            <a:r>
              <a:rPr lang="en-US" b="1" dirty="0"/>
              <a:t>Star Vs Snowflake Schema: Key Differences</a:t>
            </a:r>
            <a:endParaRPr lang="en-US" dirty="0"/>
          </a:p>
        </p:txBody>
      </p:sp>
      <p:sp>
        <p:nvSpPr>
          <p:cNvPr id="3" name="Text Placeholder 2">
            <a:extLst>
              <a:ext uri="{FF2B5EF4-FFF2-40B4-BE49-F238E27FC236}">
                <a16:creationId xmlns:a16="http://schemas.microsoft.com/office/drawing/2014/main" id="{8EB95092-73FF-4C51-9C6D-E125548FFC96}"/>
              </a:ext>
            </a:extLst>
          </p:cNvPr>
          <p:cNvSpPr>
            <a:spLocks noGrp="1"/>
          </p:cNvSpPr>
          <p:nvPr>
            <p:ph type="body" idx="1"/>
          </p:nvPr>
        </p:nvSpPr>
        <p:spPr>
          <a:xfrm>
            <a:off x="675745" y="1785258"/>
            <a:ext cx="4185623" cy="375726"/>
          </a:xfrm>
        </p:spPr>
        <p:txBody>
          <a:bodyPr>
            <a:normAutofit fontScale="92500" lnSpcReduction="10000"/>
          </a:bodyPr>
          <a:lstStyle/>
          <a:p>
            <a:r>
              <a:rPr lang="en-US" b="1" dirty="0"/>
              <a:t>Star Schema</a:t>
            </a:r>
            <a:endParaRPr lang="en-US" dirty="0"/>
          </a:p>
        </p:txBody>
      </p:sp>
      <p:sp>
        <p:nvSpPr>
          <p:cNvPr id="4" name="Content Placeholder 3">
            <a:extLst>
              <a:ext uri="{FF2B5EF4-FFF2-40B4-BE49-F238E27FC236}">
                <a16:creationId xmlns:a16="http://schemas.microsoft.com/office/drawing/2014/main" id="{B03F605E-3CFD-4FCA-825E-72C2C88DF869}"/>
              </a:ext>
            </a:extLst>
          </p:cNvPr>
          <p:cNvSpPr>
            <a:spLocks noGrp="1"/>
          </p:cNvSpPr>
          <p:nvPr>
            <p:ph sz="half" idx="2"/>
          </p:nvPr>
        </p:nvSpPr>
        <p:spPr>
          <a:xfrm>
            <a:off x="609601" y="2307772"/>
            <a:ext cx="5111262" cy="4275908"/>
          </a:xfrm>
        </p:spPr>
        <p:txBody>
          <a:bodyPr>
            <a:normAutofit fontScale="92500" lnSpcReduction="10000"/>
          </a:bodyPr>
          <a:lstStyle/>
          <a:p>
            <a:pPr algn="just"/>
            <a:r>
              <a:rPr lang="en-US" dirty="0"/>
              <a:t>Hierarchies for the dimensions are stored in the dimensional table.</a:t>
            </a:r>
          </a:p>
          <a:p>
            <a:pPr algn="just"/>
            <a:r>
              <a:rPr lang="en-US" dirty="0"/>
              <a:t>It contains a fact table surrounded by dimension tables.</a:t>
            </a:r>
          </a:p>
          <a:p>
            <a:pPr algn="just"/>
            <a:r>
              <a:rPr lang="en-US" dirty="0"/>
              <a:t>In a star schema, only single join creates the relationship between the fact table and any dimension tables.</a:t>
            </a:r>
          </a:p>
          <a:p>
            <a:pPr algn="just"/>
            <a:r>
              <a:rPr lang="en-US" dirty="0"/>
              <a:t>Simple DB Design.</a:t>
            </a:r>
          </a:p>
          <a:p>
            <a:pPr algn="just"/>
            <a:r>
              <a:rPr lang="en-US" dirty="0"/>
              <a:t>Denormalized Data structure and query also run faster.</a:t>
            </a:r>
          </a:p>
        </p:txBody>
      </p:sp>
      <p:sp>
        <p:nvSpPr>
          <p:cNvPr id="5" name="Text Placeholder 4">
            <a:extLst>
              <a:ext uri="{FF2B5EF4-FFF2-40B4-BE49-F238E27FC236}">
                <a16:creationId xmlns:a16="http://schemas.microsoft.com/office/drawing/2014/main" id="{F48D08D0-207C-4BDC-B90B-93ACC5B65A35}"/>
              </a:ext>
            </a:extLst>
          </p:cNvPr>
          <p:cNvSpPr>
            <a:spLocks noGrp="1"/>
          </p:cNvSpPr>
          <p:nvPr>
            <p:ph type="body" sz="quarter" idx="3"/>
          </p:nvPr>
        </p:nvSpPr>
        <p:spPr>
          <a:xfrm>
            <a:off x="5088383" y="1785258"/>
            <a:ext cx="4185618" cy="452845"/>
          </a:xfrm>
        </p:spPr>
        <p:txBody>
          <a:bodyPr>
            <a:normAutofit fontScale="92500" lnSpcReduction="10000"/>
          </a:bodyPr>
          <a:lstStyle/>
          <a:p>
            <a:r>
              <a:rPr lang="en-US" b="1" dirty="0"/>
              <a:t>	Snow Flake Schema</a:t>
            </a:r>
            <a:endParaRPr lang="en-US" dirty="0"/>
          </a:p>
        </p:txBody>
      </p:sp>
      <p:sp>
        <p:nvSpPr>
          <p:cNvPr id="6" name="Content Placeholder 5">
            <a:extLst>
              <a:ext uri="{FF2B5EF4-FFF2-40B4-BE49-F238E27FC236}">
                <a16:creationId xmlns:a16="http://schemas.microsoft.com/office/drawing/2014/main" id="{90AFE461-ABB7-4E1E-A476-9E35EE646D4B}"/>
              </a:ext>
            </a:extLst>
          </p:cNvPr>
          <p:cNvSpPr>
            <a:spLocks noGrp="1"/>
          </p:cNvSpPr>
          <p:nvPr>
            <p:ph sz="quarter" idx="4"/>
          </p:nvPr>
        </p:nvSpPr>
        <p:spPr>
          <a:xfrm>
            <a:off x="5654495" y="2384891"/>
            <a:ext cx="4743874" cy="3862717"/>
          </a:xfrm>
        </p:spPr>
        <p:txBody>
          <a:bodyPr>
            <a:normAutofit fontScale="92500" lnSpcReduction="10000"/>
          </a:bodyPr>
          <a:lstStyle/>
          <a:p>
            <a:pPr algn="just"/>
            <a:r>
              <a:rPr lang="en-US" dirty="0"/>
              <a:t>Hierarchies are divided into separate tables.</a:t>
            </a:r>
          </a:p>
          <a:p>
            <a:pPr algn="just"/>
            <a:r>
              <a:rPr lang="en-US" dirty="0"/>
              <a:t>One fact table surrounded by dimension table which are in turn surrounded by dimension table</a:t>
            </a:r>
          </a:p>
          <a:p>
            <a:pPr algn="just"/>
            <a:r>
              <a:rPr lang="en-US" dirty="0"/>
              <a:t>A snowflake schema requires many joins to fetch the data.</a:t>
            </a:r>
          </a:p>
          <a:p>
            <a:pPr algn="just"/>
            <a:r>
              <a:rPr lang="en-US" dirty="0"/>
              <a:t>Very Complex DB Design.</a:t>
            </a:r>
          </a:p>
          <a:p>
            <a:pPr algn="just"/>
            <a:r>
              <a:rPr lang="en-US" dirty="0"/>
              <a:t>Normalized Data Structure.</a:t>
            </a:r>
          </a:p>
        </p:txBody>
      </p:sp>
    </p:spTree>
    <p:extLst>
      <p:ext uri="{BB962C8B-B14F-4D97-AF65-F5344CB8AC3E}">
        <p14:creationId xmlns:p14="http://schemas.microsoft.com/office/powerpoint/2010/main" val="8472832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7AEC37-DE14-4A18-BBCF-0925563A5CD0}"/>
              </a:ext>
            </a:extLst>
          </p:cNvPr>
          <p:cNvSpPr>
            <a:spLocks noGrp="1"/>
          </p:cNvSpPr>
          <p:nvPr>
            <p:ph type="body" idx="1"/>
          </p:nvPr>
        </p:nvSpPr>
        <p:spPr>
          <a:xfrm>
            <a:off x="1103312" y="441960"/>
            <a:ext cx="4396338" cy="576262"/>
          </a:xfrm>
        </p:spPr>
        <p:txBody>
          <a:bodyPr/>
          <a:lstStyle/>
          <a:p>
            <a:r>
              <a:rPr lang="en-US" b="1" dirty="0"/>
              <a:t>Star Schema</a:t>
            </a:r>
            <a:endParaRPr lang="en-US" dirty="0"/>
          </a:p>
        </p:txBody>
      </p:sp>
      <p:sp>
        <p:nvSpPr>
          <p:cNvPr id="4" name="Content Placeholder 3">
            <a:extLst>
              <a:ext uri="{FF2B5EF4-FFF2-40B4-BE49-F238E27FC236}">
                <a16:creationId xmlns:a16="http://schemas.microsoft.com/office/drawing/2014/main" id="{36CD604F-6871-4E0E-857C-B555FAA2C666}"/>
              </a:ext>
            </a:extLst>
          </p:cNvPr>
          <p:cNvSpPr>
            <a:spLocks noGrp="1"/>
          </p:cNvSpPr>
          <p:nvPr>
            <p:ph sz="half" idx="2"/>
          </p:nvPr>
        </p:nvSpPr>
        <p:spPr>
          <a:xfrm>
            <a:off x="506438" y="1378634"/>
            <a:ext cx="4993214" cy="4877704"/>
          </a:xfrm>
        </p:spPr>
        <p:txBody>
          <a:bodyPr>
            <a:normAutofit fontScale="92500"/>
          </a:bodyPr>
          <a:lstStyle/>
          <a:p>
            <a:pPr algn="just"/>
            <a:r>
              <a:rPr lang="en-US" dirty="0"/>
              <a:t>High level of Data redundancy</a:t>
            </a:r>
          </a:p>
          <a:p>
            <a:pPr algn="just"/>
            <a:r>
              <a:rPr lang="en-US" dirty="0"/>
              <a:t>Single Dimension table contains aggregated data.</a:t>
            </a:r>
          </a:p>
          <a:p>
            <a:pPr algn="just"/>
            <a:r>
              <a:rPr lang="en-US" dirty="0"/>
              <a:t>Cube processing is faster.</a:t>
            </a:r>
          </a:p>
          <a:p>
            <a:pPr algn="just"/>
            <a:r>
              <a:rPr lang="en-US" dirty="0"/>
              <a:t>Offers higher performing queries using Star Join Query Optimization. Tables may be connected with multiple dimensions.</a:t>
            </a:r>
          </a:p>
        </p:txBody>
      </p:sp>
      <p:sp>
        <p:nvSpPr>
          <p:cNvPr id="5" name="Text Placeholder 4">
            <a:extLst>
              <a:ext uri="{FF2B5EF4-FFF2-40B4-BE49-F238E27FC236}">
                <a16:creationId xmlns:a16="http://schemas.microsoft.com/office/drawing/2014/main" id="{80923965-02B0-46E0-9F55-88E46DE37645}"/>
              </a:ext>
            </a:extLst>
          </p:cNvPr>
          <p:cNvSpPr>
            <a:spLocks noGrp="1"/>
          </p:cNvSpPr>
          <p:nvPr>
            <p:ph type="body" sz="quarter" idx="3"/>
          </p:nvPr>
        </p:nvSpPr>
        <p:spPr>
          <a:xfrm>
            <a:off x="5654495" y="457200"/>
            <a:ext cx="4396339" cy="550985"/>
          </a:xfrm>
        </p:spPr>
        <p:txBody>
          <a:bodyPr/>
          <a:lstStyle/>
          <a:p>
            <a:r>
              <a:rPr lang="en-US" b="1" dirty="0"/>
              <a:t>Snow Flake Schema</a:t>
            </a:r>
            <a:endParaRPr lang="en-US" dirty="0"/>
          </a:p>
        </p:txBody>
      </p:sp>
      <p:sp>
        <p:nvSpPr>
          <p:cNvPr id="6" name="Content Placeholder 5">
            <a:extLst>
              <a:ext uri="{FF2B5EF4-FFF2-40B4-BE49-F238E27FC236}">
                <a16:creationId xmlns:a16="http://schemas.microsoft.com/office/drawing/2014/main" id="{D83016EF-0A0D-4AC1-9828-E03AA9F33B5D}"/>
              </a:ext>
            </a:extLst>
          </p:cNvPr>
          <p:cNvSpPr>
            <a:spLocks noGrp="1"/>
          </p:cNvSpPr>
          <p:nvPr>
            <p:ph sz="quarter" idx="4"/>
          </p:nvPr>
        </p:nvSpPr>
        <p:spPr>
          <a:xfrm>
            <a:off x="5499651" y="1177924"/>
            <a:ext cx="4797900" cy="4301442"/>
          </a:xfrm>
        </p:spPr>
        <p:txBody>
          <a:bodyPr>
            <a:normAutofit fontScale="92500"/>
          </a:bodyPr>
          <a:lstStyle/>
          <a:p>
            <a:pPr algn="just"/>
            <a:r>
              <a:rPr lang="en-US" dirty="0"/>
              <a:t>Very low-level data redundancy</a:t>
            </a:r>
          </a:p>
          <a:p>
            <a:pPr algn="just"/>
            <a:r>
              <a:rPr lang="en-US" dirty="0"/>
              <a:t>Data Split into different Dimension Tables.</a:t>
            </a:r>
          </a:p>
          <a:p>
            <a:pPr algn="just"/>
            <a:r>
              <a:rPr lang="en-US" dirty="0"/>
              <a:t>Cube processing might be slow because of the complex join.</a:t>
            </a:r>
          </a:p>
          <a:p>
            <a:pPr algn="just"/>
            <a:r>
              <a:rPr lang="en-US" dirty="0"/>
              <a:t>The Snow Flake Schema is represented by centralized fact table which unlikely connected with multiple dimensions.</a:t>
            </a:r>
          </a:p>
        </p:txBody>
      </p:sp>
    </p:spTree>
    <p:extLst>
      <p:ext uri="{BB962C8B-B14F-4D97-AF65-F5344CB8AC3E}">
        <p14:creationId xmlns:p14="http://schemas.microsoft.com/office/powerpoint/2010/main" val="32980714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E11E-5A1D-4D95-B4FB-F096B4E3A692}"/>
              </a:ext>
            </a:extLst>
          </p:cNvPr>
          <p:cNvSpPr>
            <a:spLocks noGrp="1"/>
          </p:cNvSpPr>
          <p:nvPr>
            <p:ph type="ctrTitle"/>
          </p:nvPr>
        </p:nvSpPr>
        <p:spPr/>
        <p:txBody>
          <a:bodyPr/>
          <a:lstStyle/>
          <a:p>
            <a:r>
              <a:rPr lang="en-US" dirty="0"/>
              <a:t>The central Repository</a:t>
            </a:r>
          </a:p>
        </p:txBody>
      </p:sp>
    </p:spTree>
    <p:extLst>
      <p:ext uri="{BB962C8B-B14F-4D97-AF65-F5344CB8AC3E}">
        <p14:creationId xmlns:p14="http://schemas.microsoft.com/office/powerpoint/2010/main" val="153912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BI will do?</a:t>
            </a:r>
          </a:p>
        </p:txBody>
      </p:sp>
      <p:sp>
        <p:nvSpPr>
          <p:cNvPr id="3" name="Content Placeholder 2"/>
          <p:cNvSpPr>
            <a:spLocks noGrp="1"/>
          </p:cNvSpPr>
          <p:nvPr>
            <p:ph idx="1"/>
          </p:nvPr>
        </p:nvSpPr>
        <p:spPr/>
        <p:txBody>
          <a:bodyPr/>
          <a:lstStyle/>
          <a:p>
            <a:endParaRPr lang="en-US" dirty="0">
              <a:latin typeface="Arial" panose="020B0604020202020204" pitchFamily="34" charset="0"/>
            </a:endParaRPr>
          </a:p>
          <a:p>
            <a:r>
              <a:rPr lang="en-US" dirty="0">
                <a:latin typeface="Arial" panose="020B0604020202020204" pitchFamily="34" charset="0"/>
              </a:rPr>
              <a:t>BI data includes historical information stored in a data warehouse, as well as new data gathered from source systems as it is generated, enabling BI tools to support both strategic and tactical decision-making processes.</a:t>
            </a:r>
          </a:p>
          <a:p>
            <a:pPr marL="0" indent="0">
              <a:buNone/>
            </a:pPr>
            <a:endParaRPr lang="en-US" dirty="0"/>
          </a:p>
        </p:txBody>
      </p:sp>
    </p:spTree>
    <p:extLst>
      <p:ext uri="{BB962C8B-B14F-4D97-AF65-F5344CB8AC3E}">
        <p14:creationId xmlns:p14="http://schemas.microsoft.com/office/powerpoint/2010/main" val="16546649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19498-3915-4428-9DFC-464237F9B84E}"/>
              </a:ext>
            </a:extLst>
          </p:cNvPr>
          <p:cNvSpPr>
            <a:spLocks noGrp="1"/>
          </p:cNvSpPr>
          <p:nvPr>
            <p:ph sz="quarter" idx="1"/>
          </p:nvPr>
        </p:nvSpPr>
        <p:spPr/>
        <p:txBody>
          <a:bodyPr/>
          <a:lstStyle/>
          <a:p>
            <a:pPr algn="just"/>
            <a:r>
              <a:rPr lang="en-US" b="1" dirty="0"/>
              <a:t>central data repository</a:t>
            </a:r>
            <a:r>
              <a:rPr lang="en-US" dirty="0"/>
              <a:t> is an aggregation of stored </a:t>
            </a:r>
            <a:r>
              <a:rPr lang="en-US" b="1" dirty="0"/>
              <a:t>data</a:t>
            </a:r>
            <a:r>
              <a:rPr lang="en-US" dirty="0"/>
              <a:t> in some place such that it can be shared, updated, analyzed and secured by every user in an organization.</a:t>
            </a:r>
          </a:p>
          <a:p>
            <a:pPr algn="just"/>
            <a:r>
              <a:rPr lang="en-US" dirty="0"/>
              <a:t>Advantage of Metadata</a:t>
            </a:r>
          </a:p>
          <a:p>
            <a:pPr lvl="1" algn="just"/>
            <a:r>
              <a:rPr lang="en-US" dirty="0"/>
              <a:t>One major advantage of metadata is that redundancy and inconsistencies can be identified more easily as the metadata is centralized.</a:t>
            </a:r>
          </a:p>
          <a:p>
            <a:pPr algn="just"/>
            <a:endParaRPr lang="en-US" dirty="0"/>
          </a:p>
        </p:txBody>
      </p:sp>
    </p:spTree>
    <p:extLst>
      <p:ext uri="{BB962C8B-B14F-4D97-AF65-F5344CB8AC3E}">
        <p14:creationId xmlns:p14="http://schemas.microsoft.com/office/powerpoint/2010/main" val="34543378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7D14-87D6-4903-8003-674B4824D06E}"/>
              </a:ext>
            </a:extLst>
          </p:cNvPr>
          <p:cNvSpPr>
            <a:spLocks noGrp="1"/>
          </p:cNvSpPr>
          <p:nvPr>
            <p:ph type="title"/>
          </p:nvPr>
        </p:nvSpPr>
        <p:spPr/>
        <p:txBody>
          <a:bodyPr/>
          <a:lstStyle/>
          <a:p>
            <a:r>
              <a:rPr lang="en-US" dirty="0"/>
              <a:t>Meta data</a:t>
            </a:r>
          </a:p>
        </p:txBody>
      </p:sp>
      <p:sp>
        <p:nvSpPr>
          <p:cNvPr id="3" name="Content Placeholder 2">
            <a:extLst>
              <a:ext uri="{FF2B5EF4-FFF2-40B4-BE49-F238E27FC236}">
                <a16:creationId xmlns:a16="http://schemas.microsoft.com/office/drawing/2014/main" id="{DA4D49AF-9FDE-47A1-93C1-C3F8972BA611}"/>
              </a:ext>
            </a:extLst>
          </p:cNvPr>
          <p:cNvSpPr>
            <a:spLocks noGrp="1"/>
          </p:cNvSpPr>
          <p:nvPr>
            <p:ph sz="quarter" idx="1"/>
          </p:nvPr>
        </p:nvSpPr>
        <p:spPr>
          <a:xfrm>
            <a:off x="645130" y="1285462"/>
            <a:ext cx="10526453" cy="4962938"/>
          </a:xfrm>
        </p:spPr>
        <p:txBody>
          <a:bodyPr>
            <a:normAutofit/>
          </a:bodyPr>
          <a:lstStyle/>
          <a:p>
            <a:pPr marL="0" indent="0" algn="just">
              <a:buNone/>
            </a:pPr>
            <a:r>
              <a:rPr lang="en-US" dirty="0"/>
              <a:t>Metadata is data about data.</a:t>
            </a:r>
          </a:p>
          <a:p>
            <a:pPr algn="just"/>
            <a:r>
              <a:rPr lang="en-US" dirty="0">
                <a:solidFill>
                  <a:srgbClr val="FF0000"/>
                </a:solidFill>
              </a:rPr>
              <a:t>Structural metadata: T</a:t>
            </a:r>
            <a:r>
              <a:rPr lang="en-US" dirty="0"/>
              <a:t>he creation and specification of data </a:t>
            </a:r>
            <a:r>
              <a:rPr lang="en-US" dirty="0" err="1"/>
              <a:t>organisations</a:t>
            </a:r>
            <a:r>
              <a:rPr lang="en-US" dirty="0"/>
              <a:t> and is more correctly called “data about the containers of data”</a:t>
            </a:r>
          </a:p>
          <a:p>
            <a:pPr algn="just"/>
            <a:r>
              <a:rPr lang="en-US" dirty="0">
                <a:solidFill>
                  <a:srgbClr val="FF0000"/>
                </a:solidFill>
              </a:rPr>
              <a:t>Descriptive metadata: </a:t>
            </a:r>
            <a:r>
              <a:rPr lang="en-US" dirty="0"/>
              <a:t>Is about one-by-one examples of submission data, the data content.</a:t>
            </a:r>
          </a:p>
          <a:p>
            <a:pPr algn="just"/>
            <a:endParaRPr lang="en-US" dirty="0"/>
          </a:p>
          <a:p>
            <a:pPr algn="just"/>
            <a:r>
              <a:rPr lang="en-US" dirty="0">
                <a:solidFill>
                  <a:srgbClr val="FF0000"/>
                </a:solidFill>
              </a:rPr>
              <a:t>Example:</a:t>
            </a:r>
            <a:r>
              <a:rPr lang="en-US" dirty="0"/>
              <a:t> A webpage may contain metadata identifying what language it is in writing in, what tools were </a:t>
            </a:r>
            <a:r>
              <a:rPr lang="en-US" dirty="0" err="1"/>
              <a:t>utilised</a:t>
            </a:r>
            <a:r>
              <a:rPr lang="en-US" dirty="0"/>
              <a:t> to create it, and where to proceed for more on the subject, permitting browsers to automatically improve the know-how of users.</a:t>
            </a:r>
          </a:p>
        </p:txBody>
      </p:sp>
    </p:spTree>
    <p:extLst>
      <p:ext uri="{BB962C8B-B14F-4D97-AF65-F5344CB8AC3E}">
        <p14:creationId xmlns:p14="http://schemas.microsoft.com/office/powerpoint/2010/main" val="13970215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7633-E253-4AF7-A584-86C160B815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E674D-940E-48B2-AA23-C8681C053C73}"/>
              </a:ext>
            </a:extLst>
          </p:cNvPr>
          <p:cNvSpPr>
            <a:spLocks noGrp="1"/>
          </p:cNvSpPr>
          <p:nvPr>
            <p:ph sz="quarter" idx="1"/>
          </p:nvPr>
        </p:nvSpPr>
        <p:spPr/>
        <p:txBody>
          <a:bodyPr>
            <a:normAutofit/>
          </a:bodyPr>
          <a:lstStyle/>
          <a:p>
            <a:pPr algn="just"/>
            <a:r>
              <a:rPr lang="en-US" dirty="0"/>
              <a:t>Metadata (meta content) are characterized as the data providing information about one or more aspects of data, such as:</a:t>
            </a:r>
          </a:p>
          <a:p>
            <a:pPr lvl="1" algn="just"/>
            <a:r>
              <a:rPr lang="en-US" dirty="0"/>
              <a:t> Means of creation of the data</a:t>
            </a:r>
          </a:p>
          <a:p>
            <a:pPr lvl="1" algn="just"/>
            <a:r>
              <a:rPr lang="en-US" dirty="0"/>
              <a:t> Purpose of the data</a:t>
            </a:r>
          </a:p>
          <a:p>
            <a:pPr lvl="1" algn="just"/>
            <a:r>
              <a:rPr lang="en-US" dirty="0"/>
              <a:t> Time and date of creation</a:t>
            </a:r>
          </a:p>
          <a:p>
            <a:pPr lvl="1" algn="just"/>
            <a:r>
              <a:rPr lang="en-US" dirty="0"/>
              <a:t> Creator or author of the data</a:t>
            </a:r>
          </a:p>
          <a:p>
            <a:pPr lvl="1" algn="just"/>
            <a:r>
              <a:rPr lang="en-US" dirty="0"/>
              <a:t> Location on a computer mesh where the data were created</a:t>
            </a:r>
          </a:p>
        </p:txBody>
      </p:sp>
    </p:spTree>
    <p:extLst>
      <p:ext uri="{BB962C8B-B14F-4D97-AF65-F5344CB8AC3E}">
        <p14:creationId xmlns:p14="http://schemas.microsoft.com/office/powerpoint/2010/main" val="13025812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1A53-732B-4F26-BF4F-C97B1112E396}"/>
              </a:ext>
            </a:extLst>
          </p:cNvPr>
          <p:cNvSpPr>
            <a:spLocks noGrp="1"/>
          </p:cNvSpPr>
          <p:nvPr>
            <p:ph type="title"/>
          </p:nvPr>
        </p:nvSpPr>
        <p:spPr/>
        <p:txBody>
          <a:bodyPr/>
          <a:lstStyle/>
          <a:p>
            <a:r>
              <a:rPr lang="en-US" dirty="0"/>
              <a:t>Types of Metadata</a:t>
            </a:r>
          </a:p>
        </p:txBody>
      </p:sp>
      <p:sp>
        <p:nvSpPr>
          <p:cNvPr id="3" name="Content Placeholder 2">
            <a:extLst>
              <a:ext uri="{FF2B5EF4-FFF2-40B4-BE49-F238E27FC236}">
                <a16:creationId xmlns:a16="http://schemas.microsoft.com/office/drawing/2014/main" id="{8D7AD13D-7629-42EB-AFF4-410204A305B4}"/>
              </a:ext>
            </a:extLst>
          </p:cNvPr>
          <p:cNvSpPr>
            <a:spLocks noGrp="1"/>
          </p:cNvSpPr>
          <p:nvPr>
            <p:ph sz="quarter" idx="1"/>
          </p:nvPr>
        </p:nvSpPr>
        <p:spPr>
          <a:xfrm>
            <a:off x="490330" y="1298714"/>
            <a:ext cx="10813774" cy="4949686"/>
          </a:xfrm>
        </p:spPr>
        <p:txBody>
          <a:bodyPr>
            <a:normAutofit fontScale="92500" lnSpcReduction="20000"/>
          </a:bodyPr>
          <a:lstStyle/>
          <a:p>
            <a:pPr marL="0" indent="0" algn="just">
              <a:buNone/>
            </a:pPr>
            <a:r>
              <a:rPr lang="en-US" dirty="0"/>
              <a:t>There are three main types of metadata:</a:t>
            </a:r>
          </a:p>
          <a:p>
            <a:pPr algn="just"/>
            <a:r>
              <a:rPr lang="en-US" dirty="0">
                <a:solidFill>
                  <a:srgbClr val="FF0000"/>
                </a:solidFill>
              </a:rPr>
              <a:t>Descriptive metadata </a:t>
            </a:r>
            <a:r>
              <a:rPr lang="en-US" dirty="0"/>
              <a:t>describes a resource for purposes such as discovery and identification.</a:t>
            </a:r>
          </a:p>
          <a:p>
            <a:pPr lvl="1" algn="just"/>
            <a:r>
              <a:rPr lang="en-US" dirty="0"/>
              <a:t>It can include elements such as title, abstract, author and keywords.</a:t>
            </a:r>
          </a:p>
          <a:p>
            <a:pPr lvl="1" algn="just"/>
            <a:r>
              <a:rPr lang="en-US" dirty="0"/>
              <a:t>Sample elements of it are unique identifiers (PURL, Handle), physical attributes (media, dimensions condition)and bibliographic attributes (title, author/creator, language, keywords).</a:t>
            </a:r>
          </a:p>
          <a:p>
            <a:pPr algn="just"/>
            <a:r>
              <a:rPr lang="en-US" dirty="0">
                <a:solidFill>
                  <a:srgbClr val="FF0000"/>
                </a:solidFill>
              </a:rPr>
              <a:t>Structural metadata </a:t>
            </a:r>
            <a:r>
              <a:rPr lang="en-US" dirty="0"/>
              <a:t>indicates how compound objects are put together.</a:t>
            </a:r>
          </a:p>
          <a:p>
            <a:pPr lvl="1" algn="just"/>
            <a:r>
              <a:rPr lang="en-US" dirty="0"/>
              <a:t>Example: How pages are ordered to form chapters.</a:t>
            </a:r>
          </a:p>
          <a:p>
            <a:pPr lvl="1" algn="just"/>
            <a:r>
              <a:rPr lang="en-US" dirty="0"/>
              <a:t>Sample elements of it are structuring tags such as title page, table of contents, chapters,</a:t>
            </a:r>
          </a:p>
          <a:p>
            <a:pPr marL="457200" lvl="1" indent="0" algn="just">
              <a:buNone/>
            </a:pPr>
            <a:r>
              <a:rPr lang="en-US" dirty="0"/>
              <a:t>  parts etc.</a:t>
            </a:r>
          </a:p>
          <a:p>
            <a:pPr algn="just"/>
            <a:r>
              <a:rPr lang="en-US" dirty="0">
                <a:solidFill>
                  <a:srgbClr val="FF0000"/>
                </a:solidFill>
              </a:rPr>
              <a:t> Administrative metadata </a:t>
            </a:r>
            <a:r>
              <a:rPr lang="en-US" dirty="0"/>
              <a:t>provides information to help manage a resource, such as when and how it was created, file type and other technical information, and who can access it.</a:t>
            </a:r>
          </a:p>
        </p:txBody>
      </p:sp>
    </p:spTree>
    <p:extLst>
      <p:ext uri="{BB962C8B-B14F-4D97-AF65-F5344CB8AC3E}">
        <p14:creationId xmlns:p14="http://schemas.microsoft.com/office/powerpoint/2010/main" val="18383520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D116-079E-450F-903B-031CB0752EEC}"/>
              </a:ext>
            </a:extLst>
          </p:cNvPr>
          <p:cNvSpPr>
            <a:spLocks noGrp="1"/>
          </p:cNvSpPr>
          <p:nvPr>
            <p:ph type="title"/>
          </p:nvPr>
        </p:nvSpPr>
        <p:spPr/>
        <p:txBody>
          <a:bodyPr/>
          <a:lstStyle/>
          <a:p>
            <a:r>
              <a:rPr lang="en-US" dirty="0"/>
              <a:t>Metadata Functions</a:t>
            </a:r>
          </a:p>
        </p:txBody>
      </p:sp>
      <p:sp>
        <p:nvSpPr>
          <p:cNvPr id="3" name="Content Placeholder 2">
            <a:extLst>
              <a:ext uri="{FF2B5EF4-FFF2-40B4-BE49-F238E27FC236}">
                <a16:creationId xmlns:a16="http://schemas.microsoft.com/office/drawing/2014/main" id="{DD023757-9B85-4340-B9D2-04EF579F0540}"/>
              </a:ext>
            </a:extLst>
          </p:cNvPr>
          <p:cNvSpPr>
            <a:spLocks noGrp="1"/>
          </p:cNvSpPr>
          <p:nvPr>
            <p:ph sz="quarter" idx="1"/>
          </p:nvPr>
        </p:nvSpPr>
        <p:spPr>
          <a:xfrm>
            <a:off x="645130" y="1258958"/>
            <a:ext cx="10658974" cy="5473146"/>
          </a:xfrm>
        </p:spPr>
        <p:txBody>
          <a:bodyPr>
            <a:normAutofit/>
          </a:bodyPr>
          <a:lstStyle/>
          <a:p>
            <a:pPr marL="0" indent="0">
              <a:buNone/>
            </a:pPr>
            <a:r>
              <a:rPr lang="en-US" dirty="0"/>
              <a:t>1. Discovery of resources</a:t>
            </a:r>
          </a:p>
          <a:p>
            <a:pPr lvl="1"/>
            <a:r>
              <a:rPr lang="en-US" dirty="0"/>
              <a:t> Allowing resources to be discovered by applicable criteria.</a:t>
            </a:r>
          </a:p>
          <a:p>
            <a:pPr lvl="1"/>
            <a:r>
              <a:rPr lang="en-US" dirty="0"/>
              <a:t> Identifying assets;</a:t>
            </a:r>
          </a:p>
          <a:p>
            <a:pPr lvl="1"/>
            <a:r>
              <a:rPr lang="en-US" dirty="0"/>
              <a:t> Bringing alike assets simultaneously;</a:t>
            </a:r>
          </a:p>
          <a:p>
            <a:pPr lvl="1"/>
            <a:r>
              <a:rPr lang="en-US" dirty="0"/>
              <a:t> Distinguishing dis-similar assets;</a:t>
            </a:r>
          </a:p>
          <a:p>
            <a:pPr lvl="1"/>
            <a:r>
              <a:rPr lang="en-US" dirty="0"/>
              <a:t> Giving location information.</a:t>
            </a:r>
          </a:p>
          <a:p>
            <a:pPr marL="0" indent="0">
              <a:buNone/>
            </a:pPr>
            <a:r>
              <a:rPr lang="en-US" dirty="0"/>
              <a:t>2. Organizing e-resources</a:t>
            </a:r>
          </a:p>
          <a:p>
            <a:pPr lvl="1"/>
            <a:r>
              <a:rPr lang="en-US" dirty="0"/>
              <a:t> Organizing links to resources based on audience or theme.</a:t>
            </a:r>
          </a:p>
          <a:p>
            <a:pPr lvl="1"/>
            <a:r>
              <a:rPr lang="en-US" dirty="0"/>
              <a:t> Creating these pages dynamically from metadata retained in databases.</a:t>
            </a:r>
          </a:p>
          <a:p>
            <a:endParaRPr lang="en-US" dirty="0"/>
          </a:p>
        </p:txBody>
      </p:sp>
    </p:spTree>
    <p:extLst>
      <p:ext uri="{BB962C8B-B14F-4D97-AF65-F5344CB8AC3E}">
        <p14:creationId xmlns:p14="http://schemas.microsoft.com/office/powerpoint/2010/main" val="9710835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5BF8A-832A-4F47-BDA1-D0959BF08300}"/>
              </a:ext>
            </a:extLst>
          </p:cNvPr>
          <p:cNvSpPr>
            <a:spLocks noGrp="1"/>
          </p:cNvSpPr>
          <p:nvPr>
            <p:ph sz="quarter" idx="1"/>
          </p:nvPr>
        </p:nvSpPr>
        <p:spPr>
          <a:xfrm>
            <a:off x="715618" y="1139688"/>
            <a:ext cx="10535478" cy="5108712"/>
          </a:xfrm>
        </p:spPr>
        <p:txBody>
          <a:bodyPr>
            <a:normAutofit/>
          </a:bodyPr>
          <a:lstStyle/>
          <a:p>
            <a:pPr marL="0" indent="0">
              <a:buNone/>
            </a:pPr>
            <a:r>
              <a:rPr lang="en-US" dirty="0"/>
              <a:t>3. Facilitating interoperability</a:t>
            </a:r>
          </a:p>
          <a:p>
            <a:pPr lvl="1"/>
            <a:r>
              <a:rPr lang="en-US" dirty="0"/>
              <a:t> Using characterized metadata designs, shared protocols, and crosswalks between</a:t>
            </a:r>
          </a:p>
          <a:p>
            <a:pPr lvl="1"/>
            <a:r>
              <a:rPr lang="en-US" dirty="0"/>
              <a:t>designs, resources across the network can be sought more seamlessly.</a:t>
            </a:r>
          </a:p>
          <a:p>
            <a:pPr lvl="1"/>
            <a:r>
              <a:rPr lang="en-US" dirty="0"/>
              <a:t> Cross-system seek, e.g., using Z39.50 protocol;</a:t>
            </a:r>
          </a:p>
          <a:p>
            <a:pPr marL="0" indent="0">
              <a:buNone/>
            </a:pPr>
            <a:r>
              <a:rPr lang="en-US" dirty="0"/>
              <a:t>4. Digital identification</a:t>
            </a:r>
          </a:p>
          <a:p>
            <a:pPr lvl="1"/>
            <a:r>
              <a:rPr lang="en-US" dirty="0"/>
              <a:t> Components for standard number like ISBN</a:t>
            </a:r>
          </a:p>
          <a:p>
            <a:pPr lvl="1"/>
            <a:r>
              <a:rPr lang="en-US" dirty="0"/>
              <a:t> The location of a digital object may also be granted </a:t>
            </a:r>
            <a:r>
              <a:rPr lang="en-US" dirty="0" err="1"/>
              <a:t>utilising</a:t>
            </a:r>
            <a:r>
              <a:rPr lang="en-US" dirty="0"/>
              <a:t>:</a:t>
            </a:r>
          </a:p>
          <a:p>
            <a:pPr marL="274320" lvl="1" indent="0">
              <a:buNone/>
            </a:pPr>
            <a:r>
              <a:rPr lang="en-US" dirty="0"/>
              <a:t>(</a:t>
            </a:r>
            <a:r>
              <a:rPr lang="en-US" dirty="0" err="1"/>
              <a:t>i</a:t>
            </a:r>
            <a:r>
              <a:rPr lang="en-US" dirty="0"/>
              <a:t>) a file name</a:t>
            </a:r>
          </a:p>
          <a:p>
            <a:pPr marL="274320" lvl="1" indent="0">
              <a:buNone/>
            </a:pPr>
            <a:r>
              <a:rPr lang="en-US" dirty="0"/>
              <a:t>(ii) a URL</a:t>
            </a:r>
          </a:p>
        </p:txBody>
      </p:sp>
    </p:spTree>
    <p:extLst>
      <p:ext uri="{BB962C8B-B14F-4D97-AF65-F5344CB8AC3E}">
        <p14:creationId xmlns:p14="http://schemas.microsoft.com/office/powerpoint/2010/main" val="24104942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E85F-00F1-424C-A9FE-5C3E3A0566A5}"/>
              </a:ext>
            </a:extLst>
          </p:cNvPr>
          <p:cNvSpPr>
            <a:spLocks noGrp="1"/>
          </p:cNvSpPr>
          <p:nvPr>
            <p:ph type="title"/>
          </p:nvPr>
        </p:nvSpPr>
        <p:spPr/>
        <p:txBody>
          <a:bodyPr>
            <a:normAutofit/>
          </a:bodyPr>
          <a:lstStyle/>
          <a:p>
            <a:r>
              <a:rPr lang="en-US" dirty="0"/>
              <a:t>Information Consumption User Interfaces</a:t>
            </a:r>
          </a:p>
        </p:txBody>
      </p:sp>
      <p:sp>
        <p:nvSpPr>
          <p:cNvPr id="3" name="Content Placeholder 2">
            <a:extLst>
              <a:ext uri="{FF2B5EF4-FFF2-40B4-BE49-F238E27FC236}">
                <a16:creationId xmlns:a16="http://schemas.microsoft.com/office/drawing/2014/main" id="{21915FDE-2B5F-4FE3-A27E-B8291A2E7A56}"/>
              </a:ext>
            </a:extLst>
          </p:cNvPr>
          <p:cNvSpPr>
            <a:spLocks noGrp="1"/>
          </p:cNvSpPr>
          <p:nvPr>
            <p:ph sz="quarter" idx="1"/>
          </p:nvPr>
        </p:nvSpPr>
        <p:spPr>
          <a:xfrm>
            <a:off x="503583" y="2052918"/>
            <a:ext cx="11304103" cy="4195481"/>
          </a:xfrm>
        </p:spPr>
        <p:txBody>
          <a:bodyPr/>
          <a:lstStyle/>
          <a:p>
            <a:pPr algn="just"/>
            <a:r>
              <a:rPr lang="en-US" dirty="0"/>
              <a:t>In Business Process Management, you can consume and integrate different user interfaces (UI) in your processes as human activities.</a:t>
            </a:r>
          </a:p>
          <a:p>
            <a:pPr algn="just"/>
            <a:r>
              <a:rPr lang="en-US" dirty="0"/>
              <a:t> The human activity illustrates an activity that triggers a task. This task is executed by a human. </a:t>
            </a:r>
          </a:p>
          <a:p>
            <a:pPr algn="just"/>
            <a:r>
              <a:rPr lang="en-US" dirty="0"/>
              <a:t>The interaction between a human and the process is enabled through a UI. The UI assigned to a task allows the user to access and execute that task.</a:t>
            </a:r>
          </a:p>
        </p:txBody>
      </p:sp>
    </p:spTree>
    <p:extLst>
      <p:ext uri="{BB962C8B-B14F-4D97-AF65-F5344CB8AC3E}">
        <p14:creationId xmlns:p14="http://schemas.microsoft.com/office/powerpoint/2010/main" val="15228425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0DC4-6749-475C-BBE7-35CBCDCCB106}"/>
              </a:ext>
            </a:extLst>
          </p:cNvPr>
          <p:cNvSpPr>
            <a:spLocks noGrp="1"/>
          </p:cNvSpPr>
          <p:nvPr>
            <p:ph type="title"/>
          </p:nvPr>
        </p:nvSpPr>
        <p:spPr/>
        <p:txBody>
          <a:bodyPr>
            <a:normAutofit/>
          </a:bodyPr>
          <a:lstStyle/>
          <a:p>
            <a:r>
              <a:rPr lang="en-US" b="1" dirty="0"/>
              <a:t>Desktop Applications</a:t>
            </a:r>
            <a:br>
              <a:rPr lang="en-US" dirty="0"/>
            </a:br>
            <a:endParaRPr lang="en-US" dirty="0"/>
          </a:p>
        </p:txBody>
      </p:sp>
      <p:sp>
        <p:nvSpPr>
          <p:cNvPr id="3" name="Content Placeholder 2">
            <a:extLst>
              <a:ext uri="{FF2B5EF4-FFF2-40B4-BE49-F238E27FC236}">
                <a16:creationId xmlns:a16="http://schemas.microsoft.com/office/drawing/2014/main" id="{C7152140-5EF9-446A-96D3-3CF69B75E41D}"/>
              </a:ext>
            </a:extLst>
          </p:cNvPr>
          <p:cNvSpPr>
            <a:spLocks noGrp="1"/>
          </p:cNvSpPr>
          <p:nvPr>
            <p:ph sz="quarter" idx="1"/>
          </p:nvPr>
        </p:nvSpPr>
        <p:spPr>
          <a:xfrm>
            <a:off x="291548" y="1484244"/>
            <a:ext cx="10895565" cy="4764156"/>
          </a:xfrm>
        </p:spPr>
        <p:txBody>
          <a:bodyPr>
            <a:normAutofit/>
          </a:bodyPr>
          <a:lstStyle/>
          <a:p>
            <a:pPr algn="just"/>
            <a:r>
              <a:rPr lang="en-US" dirty="0"/>
              <a:t>A desktop application is a standalone application that is installed on a desktop or laptop computer.</a:t>
            </a:r>
          </a:p>
          <a:p>
            <a:pPr algn="just"/>
            <a:r>
              <a:rPr lang="en-US" dirty="0"/>
              <a:t> It can be full-featured like Microsoft Excel or perform one or two functions like the calendar app.</a:t>
            </a:r>
          </a:p>
          <a:p>
            <a:pPr algn="just"/>
            <a:r>
              <a:rPr lang="en-US" dirty="0"/>
              <a:t>Usually, desktops apps are limited by the hardware they run on. Combined with the legacy of mainframe terminal applications, they have a less complex user interface.</a:t>
            </a:r>
          </a:p>
          <a:p>
            <a:pPr algn="just"/>
            <a:r>
              <a:rPr lang="en-US" dirty="0"/>
              <a:t> They can also be a hassle to update, especially if hardware upgrades are necessary for the apps to work.</a:t>
            </a:r>
          </a:p>
          <a:p>
            <a:pPr algn="just"/>
            <a:endParaRPr lang="en-US" dirty="0"/>
          </a:p>
        </p:txBody>
      </p:sp>
    </p:spTree>
    <p:extLst>
      <p:ext uri="{BB962C8B-B14F-4D97-AF65-F5344CB8AC3E}">
        <p14:creationId xmlns:p14="http://schemas.microsoft.com/office/powerpoint/2010/main" val="41683661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351-DA57-45D6-A083-5EE26BEE597B}"/>
              </a:ext>
            </a:extLst>
          </p:cNvPr>
          <p:cNvSpPr>
            <a:spLocks noGrp="1"/>
          </p:cNvSpPr>
          <p:nvPr>
            <p:ph type="title"/>
          </p:nvPr>
        </p:nvSpPr>
        <p:spPr/>
        <p:txBody>
          <a:bodyPr>
            <a:normAutofit/>
          </a:bodyPr>
          <a:lstStyle/>
          <a:p>
            <a:r>
              <a:rPr lang="en-US" b="1" dirty="0"/>
              <a:t>Web-based Applications</a:t>
            </a:r>
            <a:br>
              <a:rPr lang="en-US" dirty="0"/>
            </a:br>
            <a:endParaRPr lang="en-US" dirty="0"/>
          </a:p>
        </p:txBody>
      </p:sp>
      <p:sp>
        <p:nvSpPr>
          <p:cNvPr id="3" name="Content Placeholder 2">
            <a:extLst>
              <a:ext uri="{FF2B5EF4-FFF2-40B4-BE49-F238E27FC236}">
                <a16:creationId xmlns:a16="http://schemas.microsoft.com/office/drawing/2014/main" id="{9638B021-05FE-4799-966D-4727840CCD76}"/>
              </a:ext>
            </a:extLst>
          </p:cNvPr>
          <p:cNvSpPr>
            <a:spLocks noGrp="1"/>
          </p:cNvSpPr>
          <p:nvPr>
            <p:ph sz="quarter" idx="1"/>
          </p:nvPr>
        </p:nvSpPr>
        <p:spPr>
          <a:xfrm>
            <a:off x="437322" y="1245704"/>
            <a:ext cx="10641495" cy="5002695"/>
          </a:xfrm>
        </p:spPr>
        <p:txBody>
          <a:bodyPr>
            <a:normAutofit/>
          </a:bodyPr>
          <a:lstStyle/>
          <a:p>
            <a:pPr algn="just"/>
            <a:r>
              <a:rPr lang="en-US" dirty="0"/>
              <a:t>Web apps are those which download some parts of the program from the web onto devices every time they run. </a:t>
            </a:r>
          </a:p>
          <a:p>
            <a:pPr algn="just"/>
            <a:r>
              <a:rPr lang="en-US" dirty="0"/>
              <a:t>These apps are becoming more popular these days as they don’t require installation, manual updates, or hardware upgrades.</a:t>
            </a:r>
          </a:p>
          <a:p>
            <a:pPr algn="just"/>
            <a:r>
              <a:rPr lang="en-US" dirty="0"/>
              <a:t>Now there are two types of web apps:</a:t>
            </a:r>
          </a:p>
          <a:p>
            <a:pPr marL="0" indent="0" algn="just">
              <a:buNone/>
            </a:pPr>
            <a:r>
              <a:rPr lang="en-US" b="1" dirty="0">
                <a:solidFill>
                  <a:srgbClr val="FF0000"/>
                </a:solidFill>
              </a:rPr>
              <a:t>Browser Based Web Apps </a:t>
            </a:r>
            <a:r>
              <a:rPr lang="en-US" b="1" dirty="0"/>
              <a:t>– </a:t>
            </a:r>
          </a:p>
          <a:p>
            <a:pPr lvl="1" algn="just"/>
            <a:r>
              <a:rPr lang="en-US" dirty="0"/>
              <a:t>Written in a combination of HTML and JavaScript, browser-based applications run within web browsers. </a:t>
            </a:r>
          </a:p>
          <a:p>
            <a:pPr lvl="1" algn="just"/>
            <a:r>
              <a:rPr lang="en-US" dirty="0"/>
              <a:t>They aren’t platform dependent, which means that you can run these in a Windows PC, Mac or Linux machine.</a:t>
            </a:r>
          </a:p>
          <a:p>
            <a:pPr lvl="1" algn="just"/>
            <a:r>
              <a:rPr lang="en-US" dirty="0"/>
              <a:t> There may be a few differences in the way these apps may appear on different browsers, but they’re negligible.</a:t>
            </a:r>
          </a:p>
          <a:p>
            <a:pPr algn="just"/>
            <a:endParaRPr lang="en-US" dirty="0"/>
          </a:p>
        </p:txBody>
      </p:sp>
    </p:spTree>
    <p:extLst>
      <p:ext uri="{BB962C8B-B14F-4D97-AF65-F5344CB8AC3E}">
        <p14:creationId xmlns:p14="http://schemas.microsoft.com/office/powerpoint/2010/main" val="426288589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AF844-DD43-4F5D-9D2E-5241838FE376}"/>
              </a:ext>
            </a:extLst>
          </p:cNvPr>
          <p:cNvSpPr>
            <a:spLocks noGrp="1"/>
          </p:cNvSpPr>
          <p:nvPr>
            <p:ph sz="quarter" idx="1"/>
          </p:nvPr>
        </p:nvSpPr>
        <p:spPr>
          <a:xfrm>
            <a:off x="556591" y="1126436"/>
            <a:ext cx="10859121" cy="5121964"/>
          </a:xfrm>
        </p:spPr>
        <p:txBody>
          <a:bodyPr>
            <a:normAutofit/>
          </a:bodyPr>
          <a:lstStyle/>
          <a:p>
            <a:pPr algn="just"/>
            <a:r>
              <a:rPr lang="en-US" b="1" dirty="0">
                <a:solidFill>
                  <a:srgbClr val="FF0000"/>
                </a:solidFill>
              </a:rPr>
              <a:t>Client Based Web Apps </a:t>
            </a:r>
            <a:r>
              <a:rPr lang="en-US" b="1" dirty="0"/>
              <a:t>–</a:t>
            </a:r>
            <a:r>
              <a:rPr lang="en-US" dirty="0"/>
              <a:t> </a:t>
            </a:r>
          </a:p>
          <a:p>
            <a:pPr lvl="1" algn="just"/>
            <a:r>
              <a:rPr lang="en-US" dirty="0"/>
              <a:t>While they require an internet connection, client based applications don’t need a browser to run.</a:t>
            </a:r>
          </a:p>
          <a:p>
            <a:pPr lvl="1" algn="just"/>
            <a:r>
              <a:rPr lang="en-US" dirty="0"/>
              <a:t> Instead, you can install them onto your device (computer or mobile device). </a:t>
            </a:r>
          </a:p>
          <a:p>
            <a:pPr lvl="1" algn="just"/>
            <a:r>
              <a:rPr lang="en-US" dirty="0"/>
              <a:t>This is similar to the client/server architecture which companies used before the internet.</a:t>
            </a:r>
          </a:p>
          <a:p>
            <a:pPr lvl="1" algn="just"/>
            <a:r>
              <a:rPr lang="en-US" dirty="0"/>
              <a:t> The only difference is that the server is online rather than the local network. </a:t>
            </a:r>
          </a:p>
          <a:p>
            <a:pPr lvl="1" algn="just"/>
            <a:r>
              <a:rPr lang="en-US" dirty="0"/>
              <a:t>As for data storage, you can choose to store locally or remotely.</a:t>
            </a:r>
          </a:p>
          <a:p>
            <a:pPr algn="just"/>
            <a:endParaRPr lang="en-US" dirty="0"/>
          </a:p>
        </p:txBody>
      </p:sp>
    </p:spTree>
    <p:extLst>
      <p:ext uri="{BB962C8B-B14F-4D97-AF65-F5344CB8AC3E}">
        <p14:creationId xmlns:p14="http://schemas.microsoft.com/office/powerpoint/2010/main" val="195180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Intelligence Vs Business Value</a:t>
            </a:r>
          </a:p>
        </p:txBody>
      </p:sp>
      <p:pic>
        <p:nvPicPr>
          <p:cNvPr id="4" name="Picture 2" descr="8 levels of analytics | Data science learning, Data science, Data ...">
            <a:extLst>
              <a:ext uri="{FF2B5EF4-FFF2-40B4-BE49-F238E27FC236}">
                <a16:creationId xmlns:a16="http://schemas.microsoft.com/office/drawing/2014/main" id="{46CF393D-5FE2-4375-8633-35F55DF02F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8736" y="1600200"/>
            <a:ext cx="6954528" cy="452596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169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FC4F-FB88-4C0F-BF4F-F6235DE19061}"/>
              </a:ext>
            </a:extLst>
          </p:cNvPr>
          <p:cNvSpPr>
            <a:spLocks noGrp="1"/>
          </p:cNvSpPr>
          <p:nvPr>
            <p:ph type="title"/>
          </p:nvPr>
        </p:nvSpPr>
        <p:spPr/>
        <p:txBody>
          <a:bodyPr>
            <a:normAutofit/>
          </a:bodyPr>
          <a:lstStyle/>
          <a:p>
            <a:r>
              <a:rPr lang="en-US" b="1" dirty="0"/>
              <a:t>Mobile Applications</a:t>
            </a:r>
            <a:br>
              <a:rPr lang="en-US" dirty="0"/>
            </a:br>
            <a:endParaRPr lang="en-US" dirty="0"/>
          </a:p>
        </p:txBody>
      </p:sp>
      <p:sp>
        <p:nvSpPr>
          <p:cNvPr id="3" name="Content Placeholder 2">
            <a:extLst>
              <a:ext uri="{FF2B5EF4-FFF2-40B4-BE49-F238E27FC236}">
                <a16:creationId xmlns:a16="http://schemas.microsoft.com/office/drawing/2014/main" id="{B9A5DA62-A05A-43DF-BBF5-DEC3015A26CC}"/>
              </a:ext>
            </a:extLst>
          </p:cNvPr>
          <p:cNvSpPr>
            <a:spLocks noGrp="1"/>
          </p:cNvSpPr>
          <p:nvPr>
            <p:ph sz="quarter" idx="1"/>
          </p:nvPr>
        </p:nvSpPr>
        <p:spPr>
          <a:xfrm>
            <a:off x="437322" y="1311966"/>
            <a:ext cx="10840278" cy="4936434"/>
          </a:xfrm>
        </p:spPr>
        <p:txBody>
          <a:bodyPr>
            <a:normAutofit fontScale="92500" lnSpcReduction="10000"/>
          </a:bodyPr>
          <a:lstStyle/>
          <a:p>
            <a:pPr algn="just"/>
            <a:r>
              <a:rPr lang="en-US" dirty="0"/>
              <a:t>Mobile apps, by definition, are software applications that run on portable devices such as smartphones and tablets.</a:t>
            </a:r>
          </a:p>
          <a:p>
            <a:pPr algn="just"/>
            <a:r>
              <a:rPr lang="en-US" dirty="0"/>
              <a:t> These apps are available for download through device-specific portals like Google Play Store and are installed onto users’ devices.</a:t>
            </a:r>
          </a:p>
          <a:p>
            <a:pPr algn="just"/>
            <a:r>
              <a:rPr lang="en-US" dirty="0"/>
              <a:t>There are two types of mobile applications you can pick from:</a:t>
            </a:r>
          </a:p>
          <a:p>
            <a:pPr marL="0" indent="0" algn="just">
              <a:buNone/>
            </a:pPr>
            <a:r>
              <a:rPr lang="en-US" b="1" dirty="0">
                <a:solidFill>
                  <a:srgbClr val="FF0000"/>
                </a:solidFill>
              </a:rPr>
              <a:t>Native Apps </a:t>
            </a:r>
            <a:r>
              <a:rPr lang="en-US" b="1" dirty="0"/>
              <a:t>–</a:t>
            </a:r>
          </a:p>
          <a:p>
            <a:pPr lvl="1" algn="just"/>
            <a:r>
              <a:rPr lang="en-US" b="1" dirty="0"/>
              <a:t> </a:t>
            </a:r>
            <a:r>
              <a:rPr lang="en-US" dirty="0"/>
              <a:t>Native mobile apps are programmed in the recommended language for a specific operating system. </a:t>
            </a:r>
          </a:p>
          <a:p>
            <a:pPr lvl="1" algn="just"/>
            <a:r>
              <a:rPr lang="en-US" dirty="0"/>
              <a:t>For example, Android native applications are programmed using Java. </a:t>
            </a:r>
          </a:p>
          <a:p>
            <a:pPr lvl="1" algn="just"/>
            <a:r>
              <a:rPr lang="en-US" dirty="0"/>
              <a:t>These applications are compatible with the device’s hardware and features.</a:t>
            </a:r>
          </a:p>
          <a:p>
            <a:pPr lvl="1" algn="just"/>
            <a:r>
              <a:rPr lang="en-US" dirty="0"/>
              <a:t> They’re also faster and more efficient because they work in tandem with the device they’re developed for.</a:t>
            </a:r>
          </a:p>
          <a:p>
            <a:pPr lvl="1" algn="just"/>
            <a:r>
              <a:rPr lang="en-US" dirty="0"/>
              <a:t> In some cases, this speed can be the result of their limited need for internet connectivity. However, native apps will need user permission to download updates.</a:t>
            </a:r>
          </a:p>
          <a:p>
            <a:pPr algn="just"/>
            <a:endParaRPr lang="en-US" dirty="0"/>
          </a:p>
        </p:txBody>
      </p:sp>
    </p:spTree>
    <p:extLst>
      <p:ext uri="{BB962C8B-B14F-4D97-AF65-F5344CB8AC3E}">
        <p14:creationId xmlns:p14="http://schemas.microsoft.com/office/powerpoint/2010/main" val="186630659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0C42-09AC-4117-9785-86623297C0A3}"/>
              </a:ext>
            </a:extLst>
          </p:cNvPr>
          <p:cNvSpPr>
            <a:spLocks noGrp="1"/>
          </p:cNvSpPr>
          <p:nvPr>
            <p:ph sz="quarter" idx="1"/>
          </p:nvPr>
        </p:nvSpPr>
        <p:spPr>
          <a:xfrm>
            <a:off x="628650" y="1152940"/>
            <a:ext cx="10744200" cy="5095460"/>
          </a:xfrm>
        </p:spPr>
        <p:txBody>
          <a:bodyPr>
            <a:normAutofit/>
          </a:bodyPr>
          <a:lstStyle/>
          <a:p>
            <a:pPr marL="0" indent="0" algn="just">
              <a:buNone/>
            </a:pPr>
            <a:r>
              <a:rPr lang="en-US" b="1" dirty="0">
                <a:solidFill>
                  <a:srgbClr val="FF0000"/>
                </a:solidFill>
              </a:rPr>
              <a:t>Web Apps </a:t>
            </a:r>
            <a:r>
              <a:rPr lang="en-US" b="1" dirty="0"/>
              <a:t>–</a:t>
            </a:r>
          </a:p>
          <a:p>
            <a:pPr lvl="1" algn="just"/>
            <a:r>
              <a:rPr lang="en-US" dirty="0"/>
              <a:t> Mobile web applications are websites that look and feel like native applications.</a:t>
            </a:r>
          </a:p>
          <a:p>
            <a:pPr lvl="1" algn="just"/>
            <a:r>
              <a:rPr lang="en-US" dirty="0"/>
              <a:t> However, they have limited access to the device’s features and require permission before interacting with them. </a:t>
            </a:r>
          </a:p>
          <a:p>
            <a:pPr lvl="1" algn="just"/>
            <a:r>
              <a:rPr lang="en-US" dirty="0"/>
              <a:t>Written in HTML 5 most of the time, they require your device’s native browser to run. </a:t>
            </a:r>
          </a:p>
          <a:p>
            <a:pPr lvl="1" algn="just"/>
            <a:r>
              <a:rPr lang="en-US" dirty="0"/>
              <a:t>A good example of this is Google Maps. Whether you use the app or the website, you won’t see much of a difference.</a:t>
            </a:r>
          </a:p>
          <a:p>
            <a:pPr algn="just"/>
            <a:endParaRPr lang="en-US" dirty="0"/>
          </a:p>
        </p:txBody>
      </p:sp>
    </p:spTree>
    <p:extLst>
      <p:ext uri="{BB962C8B-B14F-4D97-AF65-F5344CB8AC3E}">
        <p14:creationId xmlns:p14="http://schemas.microsoft.com/office/powerpoint/2010/main" val="3350081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455-E217-40C5-B6BB-6DB3B7FED5FC}"/>
              </a:ext>
            </a:extLst>
          </p:cNvPr>
          <p:cNvSpPr>
            <a:spLocks noGrp="1"/>
          </p:cNvSpPr>
          <p:nvPr>
            <p:ph type="title"/>
          </p:nvPr>
        </p:nvSpPr>
        <p:spPr>
          <a:xfrm>
            <a:off x="646111" y="452718"/>
            <a:ext cx="9404723" cy="690282"/>
          </a:xfrm>
        </p:spPr>
        <p:txBody>
          <a:bodyPr>
            <a:normAutofit fontScale="90000"/>
          </a:bodyPr>
          <a:lstStyle/>
          <a:p>
            <a:r>
              <a:rPr lang="en-US" dirty="0"/>
              <a:t>Open Architecture</a:t>
            </a:r>
          </a:p>
        </p:txBody>
      </p:sp>
      <p:sp>
        <p:nvSpPr>
          <p:cNvPr id="3" name="Content Placeholder 2">
            <a:extLst>
              <a:ext uri="{FF2B5EF4-FFF2-40B4-BE49-F238E27FC236}">
                <a16:creationId xmlns:a16="http://schemas.microsoft.com/office/drawing/2014/main" id="{382967E8-23C9-4C5A-89D0-A480CCE6F1EB}"/>
              </a:ext>
            </a:extLst>
          </p:cNvPr>
          <p:cNvSpPr>
            <a:spLocks noGrp="1"/>
          </p:cNvSpPr>
          <p:nvPr>
            <p:ph sz="quarter" idx="1"/>
          </p:nvPr>
        </p:nvSpPr>
        <p:spPr>
          <a:xfrm>
            <a:off x="645130" y="1391478"/>
            <a:ext cx="10742008" cy="5115339"/>
          </a:xfrm>
        </p:spPr>
        <p:txBody>
          <a:bodyPr>
            <a:normAutofit fontScale="92500" lnSpcReduction="20000"/>
          </a:bodyPr>
          <a:lstStyle/>
          <a:p>
            <a:pPr algn="just"/>
            <a:r>
              <a:rPr lang="en-US" dirty="0"/>
              <a:t>Vendor-independent, non-proprietary, computer system or device design based on official and/or popular standards.</a:t>
            </a:r>
          </a:p>
          <a:p>
            <a:pPr algn="just"/>
            <a:r>
              <a:rPr lang="en-US" dirty="0"/>
              <a:t> It allows all vendors (in competition with one another) to create add-on products that increase a system's (or device's) flexibility, functionality, interoperability, potential use, and useful life.</a:t>
            </a:r>
          </a:p>
          <a:p>
            <a:pPr algn="just"/>
            <a:r>
              <a:rPr lang="en-US" dirty="0"/>
              <a:t>It enables the users to customize and extend a system's (or device's) capabilities to suit individual requirements. Also called open system architecture.</a:t>
            </a:r>
          </a:p>
          <a:p>
            <a:pPr algn="just"/>
            <a:r>
              <a:rPr lang="en-US" dirty="0"/>
              <a:t>It is a framework for organizing the data, information management and technology components that are used to build business intelligence (</a:t>
            </a:r>
            <a:r>
              <a:rPr lang="en-US" u="sng" dirty="0">
                <a:hlinkClick r:id="rId2"/>
              </a:rPr>
              <a:t>BI</a:t>
            </a:r>
            <a:r>
              <a:rPr lang="en-US" dirty="0"/>
              <a:t>) systems for reporting and </a:t>
            </a:r>
            <a:r>
              <a:rPr lang="en-US" u="sng" dirty="0">
                <a:hlinkClick r:id="rId3"/>
              </a:rPr>
              <a:t>data analytics</a:t>
            </a:r>
            <a:r>
              <a:rPr lang="en-US" dirty="0"/>
              <a:t>. </a:t>
            </a:r>
          </a:p>
          <a:p>
            <a:pPr algn="just"/>
            <a:r>
              <a:rPr lang="en-US" dirty="0"/>
              <a:t>The underlying BI architecture plays an important role in business intelligence projects because it affects development and implementation decisions.</a:t>
            </a:r>
            <a:br>
              <a:rPr lang="en-US" dirty="0"/>
            </a:br>
            <a:br>
              <a:rPr lang="en-US" dirty="0"/>
            </a:br>
            <a:endParaRPr lang="en-US" dirty="0"/>
          </a:p>
        </p:txBody>
      </p:sp>
    </p:spTree>
    <p:extLst>
      <p:ext uri="{BB962C8B-B14F-4D97-AF65-F5344CB8AC3E}">
        <p14:creationId xmlns:p14="http://schemas.microsoft.com/office/powerpoint/2010/main" val="30590498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90027-D561-42F5-9581-4233D96D2105}"/>
              </a:ext>
            </a:extLst>
          </p:cNvPr>
          <p:cNvSpPr>
            <a:spLocks noGrp="1"/>
          </p:cNvSpPr>
          <p:nvPr>
            <p:ph sz="quarter" idx="1"/>
          </p:nvPr>
        </p:nvSpPr>
        <p:spPr>
          <a:xfrm>
            <a:off x="689113" y="1007166"/>
            <a:ext cx="10826612" cy="5241234"/>
          </a:xfrm>
        </p:spPr>
        <p:txBody>
          <a:bodyPr/>
          <a:lstStyle/>
          <a:p>
            <a:pPr algn="just"/>
            <a:endParaRPr lang="en-US" dirty="0"/>
          </a:p>
          <a:p>
            <a:pPr algn="just"/>
            <a:r>
              <a:rPr lang="en-US" dirty="0"/>
              <a:t>The data components of the architecture include the data sources that corporate executives and other end users need to access and analyze to meet their business requirements. </a:t>
            </a:r>
          </a:p>
          <a:p>
            <a:pPr algn="just"/>
            <a:r>
              <a:rPr lang="en-US" dirty="0"/>
              <a:t>Important criteria in the source selection process include data currency, </a:t>
            </a:r>
            <a:r>
              <a:rPr lang="en-US" dirty="0">
                <a:hlinkClick r:id="rId2">
                  <a:extLst>
                    <a:ext uri="{A12FA001-AC4F-418D-AE19-62706E023703}">
                      <ahyp:hlinkClr xmlns:ahyp="http://schemas.microsoft.com/office/drawing/2018/hyperlinkcolor" val="tx"/>
                    </a:ext>
                  </a:extLst>
                </a:hlinkClick>
              </a:rPr>
              <a:t>data quality</a:t>
            </a:r>
            <a:r>
              <a:rPr lang="en-US" dirty="0"/>
              <a:t> and the level of detail in the data.</a:t>
            </a:r>
          </a:p>
          <a:p>
            <a:pPr algn="just"/>
            <a:r>
              <a:rPr lang="en-US" dirty="0"/>
              <a:t> Both structured and </a:t>
            </a:r>
            <a:r>
              <a:rPr lang="en-US" dirty="0">
                <a:hlinkClick r:id="rId3">
                  <a:extLst>
                    <a:ext uri="{A12FA001-AC4F-418D-AE19-62706E023703}">
                      <ahyp:hlinkClr xmlns:ahyp="http://schemas.microsoft.com/office/drawing/2018/hyperlinkcolor" val="tx"/>
                    </a:ext>
                  </a:extLst>
                </a:hlinkClick>
              </a:rPr>
              <a:t>unstructured data</a:t>
            </a:r>
            <a:r>
              <a:rPr lang="en-US" dirty="0"/>
              <a:t> may be required as part of a BI architecture, as well as information from both internal and external sources.</a:t>
            </a:r>
          </a:p>
        </p:txBody>
      </p:sp>
    </p:spTree>
    <p:extLst>
      <p:ext uri="{BB962C8B-B14F-4D97-AF65-F5344CB8AC3E}">
        <p14:creationId xmlns:p14="http://schemas.microsoft.com/office/powerpoint/2010/main" val="19180242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F379E4-C661-47C8-8FBA-81C8A40F8049}"/>
              </a:ext>
            </a:extLst>
          </p:cNvPr>
          <p:cNvPicPr>
            <a:picLocks noGrp="1" noChangeAspect="1"/>
          </p:cNvPicPr>
          <p:nvPr>
            <p:ph sz="quarter" idx="1"/>
          </p:nvPr>
        </p:nvPicPr>
        <p:blipFill>
          <a:blip r:embed="rId2"/>
          <a:stretch>
            <a:fillRect/>
          </a:stretch>
        </p:blipFill>
        <p:spPr>
          <a:xfrm>
            <a:off x="785812" y="614363"/>
            <a:ext cx="10072687" cy="5700712"/>
          </a:xfrm>
          <a:prstGeom prst="rect">
            <a:avLst/>
          </a:prstGeom>
        </p:spPr>
      </p:pic>
    </p:spTree>
    <p:extLst>
      <p:ext uri="{BB962C8B-B14F-4D97-AF65-F5344CB8AC3E}">
        <p14:creationId xmlns:p14="http://schemas.microsoft.com/office/powerpoint/2010/main" val="275852141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B741-7A57-4B7E-BD09-07147089FEB7}"/>
              </a:ext>
            </a:extLst>
          </p:cNvPr>
          <p:cNvSpPr>
            <a:spLocks noGrp="1"/>
          </p:cNvSpPr>
          <p:nvPr>
            <p:ph type="title"/>
          </p:nvPr>
        </p:nvSpPr>
        <p:spPr/>
        <p:txBody>
          <a:bodyPr/>
          <a:lstStyle/>
          <a:p>
            <a:r>
              <a:rPr lang="en-US" dirty="0"/>
              <a:t>Salability</a:t>
            </a:r>
          </a:p>
        </p:txBody>
      </p:sp>
      <p:sp>
        <p:nvSpPr>
          <p:cNvPr id="3" name="Content Placeholder 2">
            <a:extLst>
              <a:ext uri="{FF2B5EF4-FFF2-40B4-BE49-F238E27FC236}">
                <a16:creationId xmlns:a16="http://schemas.microsoft.com/office/drawing/2014/main" id="{875707A5-0709-457B-A8AD-7906645C8502}"/>
              </a:ext>
            </a:extLst>
          </p:cNvPr>
          <p:cNvSpPr>
            <a:spLocks noGrp="1"/>
          </p:cNvSpPr>
          <p:nvPr>
            <p:ph sz="quarter" idx="1"/>
          </p:nvPr>
        </p:nvSpPr>
        <p:spPr>
          <a:xfrm>
            <a:off x="436098" y="1280160"/>
            <a:ext cx="11109791" cy="4968239"/>
          </a:xfrm>
        </p:spPr>
        <p:txBody>
          <a:bodyPr>
            <a:normAutofit fontScale="92500" lnSpcReduction="10000"/>
          </a:bodyPr>
          <a:lstStyle/>
          <a:p>
            <a:pPr algn="just"/>
            <a:r>
              <a:rPr lang="en-US" dirty="0"/>
              <a:t>Scalability is the capability to make a software application available to those who need it and want it.</a:t>
            </a:r>
          </a:p>
          <a:p>
            <a:pPr algn="just"/>
            <a:r>
              <a:rPr lang="en-US" dirty="0"/>
              <a:t> Scalable applications can help increase user adoption across an organization and may even increase the time users spend engaged in </a:t>
            </a:r>
            <a:r>
              <a:rPr lang="en-US" dirty="0">
                <a:hlinkClick r:id="rId2"/>
              </a:rPr>
              <a:t>self-service activities</a:t>
            </a:r>
            <a:r>
              <a:rPr lang="en-US" dirty="0"/>
              <a:t>.</a:t>
            </a:r>
          </a:p>
          <a:p>
            <a:pPr algn="just"/>
            <a:r>
              <a:rPr lang="en-US" dirty="0"/>
              <a:t>Scalability makes insights accessible to everyone. </a:t>
            </a:r>
            <a:r>
              <a:rPr lang="en-US" dirty="0">
                <a:hlinkClick r:id="rId3"/>
              </a:rPr>
              <a:t>Dashboards and reports</a:t>
            </a:r>
            <a:r>
              <a:rPr lang="en-US" dirty="0"/>
              <a:t> are available to any number of users, not just restricted to the data analysts or executives in an organization. In fact, many companies are embracing the concept of the extended .</a:t>
            </a:r>
          </a:p>
          <a:p>
            <a:pPr algn="just"/>
            <a:r>
              <a:rPr lang="en-US" dirty="0"/>
              <a:t>Scalable applications may be easily deployed on the web via .NET and Java application platforms. </a:t>
            </a:r>
          </a:p>
          <a:p>
            <a:pPr algn="just"/>
            <a:r>
              <a:rPr lang="en-US" dirty="0"/>
              <a:t>Applications can be deployed to any major infrastructure, whether on-premise with </a:t>
            </a:r>
            <a:r>
              <a:rPr lang="en-US" dirty="0">
                <a:hlinkClick r:id="rId4"/>
              </a:rPr>
              <a:t>end-users</a:t>
            </a:r>
            <a:r>
              <a:rPr lang="en-US" dirty="0"/>
              <a:t>, hosted at a data center, or in a </a:t>
            </a:r>
            <a:r>
              <a:rPr lang="en-US" dirty="0">
                <a:hlinkClick r:id="rId5"/>
              </a:rPr>
              <a:t>cloud-based infrastructure</a:t>
            </a:r>
            <a:r>
              <a:rPr lang="en-US" dirty="0"/>
              <a:t> such as </a:t>
            </a:r>
            <a:r>
              <a:rPr lang="en-US" dirty="0">
                <a:hlinkClick r:id="rId6"/>
              </a:rPr>
              <a:t>Amazon Web Services</a:t>
            </a:r>
            <a:r>
              <a:rPr lang="en-US" dirty="0"/>
              <a:t> or </a:t>
            </a:r>
            <a:r>
              <a:rPr lang="en-US" dirty="0">
                <a:hlinkClick r:id="rId7"/>
              </a:rPr>
              <a:t>Microsoft Azure</a:t>
            </a:r>
            <a:r>
              <a:rPr lang="en-US" dirty="0"/>
              <a:t>.</a:t>
            </a:r>
          </a:p>
          <a:p>
            <a:pPr algn="just"/>
            <a:endParaRPr lang="en-US" dirty="0"/>
          </a:p>
        </p:txBody>
      </p:sp>
    </p:spTree>
    <p:extLst>
      <p:ext uri="{BB962C8B-B14F-4D97-AF65-F5344CB8AC3E}">
        <p14:creationId xmlns:p14="http://schemas.microsoft.com/office/powerpoint/2010/main" val="5362563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AA95-40B6-4946-990C-5B4B7E370C0F}"/>
              </a:ext>
            </a:extLst>
          </p:cNvPr>
          <p:cNvSpPr>
            <a:spLocks noGrp="1"/>
          </p:cNvSpPr>
          <p:nvPr>
            <p:ph type="title"/>
          </p:nvPr>
        </p:nvSpPr>
        <p:spPr/>
        <p:txBody>
          <a:bodyPr>
            <a:normAutofit/>
          </a:bodyPr>
          <a:lstStyle/>
          <a:p>
            <a:r>
              <a:rPr lang="en-US" dirty="0"/>
              <a:t>Performance in BI – In Memory Analytics.</a:t>
            </a:r>
          </a:p>
        </p:txBody>
      </p:sp>
      <p:sp>
        <p:nvSpPr>
          <p:cNvPr id="3" name="Content Placeholder 2">
            <a:extLst>
              <a:ext uri="{FF2B5EF4-FFF2-40B4-BE49-F238E27FC236}">
                <a16:creationId xmlns:a16="http://schemas.microsoft.com/office/drawing/2014/main" id="{4EDA1567-1EDF-444A-8940-AA4C3A50F886}"/>
              </a:ext>
            </a:extLst>
          </p:cNvPr>
          <p:cNvSpPr>
            <a:spLocks noGrp="1"/>
          </p:cNvSpPr>
          <p:nvPr>
            <p:ph sz="quarter" idx="1"/>
          </p:nvPr>
        </p:nvSpPr>
        <p:spPr>
          <a:xfrm>
            <a:off x="700087" y="1443038"/>
            <a:ext cx="10887075" cy="5084371"/>
          </a:xfrm>
        </p:spPr>
        <p:txBody>
          <a:bodyPr>
            <a:normAutofit lnSpcReduction="10000"/>
          </a:bodyPr>
          <a:lstStyle/>
          <a:p>
            <a:pPr algn="just"/>
            <a:r>
              <a:rPr lang="en-US" dirty="0"/>
              <a:t>In-memory analytics is a </a:t>
            </a:r>
            <a:r>
              <a:rPr lang="en-US" dirty="0">
                <a:hlinkClick r:id="rId2"/>
              </a:rPr>
              <a:t>business intelligence</a:t>
            </a:r>
            <a:r>
              <a:rPr lang="en-US" dirty="0"/>
              <a:t> (BI) methodology used to solve complex and time-sensitive business scenarios.</a:t>
            </a:r>
          </a:p>
          <a:p>
            <a:pPr algn="just"/>
            <a:r>
              <a:rPr lang="en-US" dirty="0"/>
              <a:t> It works by increasing the speed, performance and reliability when querying data.</a:t>
            </a:r>
          </a:p>
          <a:p>
            <a:pPr algn="just" fontAlgn="base"/>
            <a:r>
              <a:rPr lang="en-US" dirty="0"/>
              <a:t>In-memory analytics, the queries and data reside in the server's random-access memory (</a:t>
            </a:r>
            <a:r>
              <a:rPr lang="en-US" dirty="0">
                <a:hlinkClick r:id="rId3"/>
              </a:rPr>
              <a:t>RAM</a:t>
            </a:r>
            <a:r>
              <a:rPr lang="en-US" dirty="0"/>
              <a:t>). </a:t>
            </a:r>
          </a:p>
          <a:p>
            <a:pPr algn="just" fontAlgn="base"/>
            <a:r>
              <a:rPr lang="en-US" dirty="0"/>
              <a:t>In-memory analytics is achieved through the growth and adoption </a:t>
            </a:r>
            <a:r>
              <a:rPr lang="en-US" dirty="0">
                <a:hlinkClick r:id="rId4"/>
              </a:rPr>
              <a:t>of 64-bit</a:t>
            </a:r>
            <a:r>
              <a:rPr lang="en-US" dirty="0"/>
              <a:t> architectures, which can handle more memory and larger files compared to </a:t>
            </a:r>
            <a:r>
              <a:rPr lang="en-US" dirty="0">
                <a:hlinkClick r:id="rId5"/>
              </a:rPr>
              <a:t>32-bit</a:t>
            </a:r>
            <a:r>
              <a:rPr lang="en-US" dirty="0"/>
              <a:t>–and an overall reduction in the price of memory.</a:t>
            </a:r>
          </a:p>
          <a:p>
            <a:pPr algn="just" fontAlgn="base"/>
            <a:r>
              <a:rPr lang="en-US" dirty="0"/>
              <a:t>In-memory analytics helps improve the overall speed of a BI system and provides business-intelligence users with faster answers compared to traditional disk-based business intelligence, especially for queries that take a long time to process in a large </a:t>
            </a:r>
            <a:r>
              <a:rPr lang="en-US" dirty="0">
                <a:hlinkClick r:id="rId6"/>
              </a:rPr>
              <a:t>database</a:t>
            </a:r>
            <a:r>
              <a:rPr lang="en-US" dirty="0"/>
              <a:t>.</a:t>
            </a:r>
          </a:p>
          <a:p>
            <a:pPr algn="just"/>
            <a:endParaRPr lang="en-US" dirty="0"/>
          </a:p>
        </p:txBody>
      </p:sp>
    </p:spTree>
    <p:extLst>
      <p:ext uri="{BB962C8B-B14F-4D97-AF65-F5344CB8AC3E}">
        <p14:creationId xmlns:p14="http://schemas.microsoft.com/office/powerpoint/2010/main" val="95016505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50943-4B8F-4B14-8363-8B305C3ED8E3}"/>
              </a:ext>
            </a:extLst>
          </p:cNvPr>
          <p:cNvSpPr>
            <a:spLocks noGrp="1"/>
          </p:cNvSpPr>
          <p:nvPr>
            <p:ph sz="quarter" idx="1"/>
          </p:nvPr>
        </p:nvSpPr>
        <p:spPr/>
        <p:txBody>
          <a:bodyPr>
            <a:normAutofit/>
          </a:bodyPr>
          <a:lstStyle/>
          <a:p>
            <a:pPr algn="just"/>
            <a:r>
              <a:rPr lang="en-US" dirty="0"/>
              <a:t>There are a number of in-memory analytics tools and technologies with different architectures.</a:t>
            </a:r>
          </a:p>
          <a:p>
            <a:pPr algn="just"/>
            <a:r>
              <a:rPr lang="en-US" dirty="0"/>
              <a:t> The five types of business intelligence in-memory analytics:</a:t>
            </a:r>
          </a:p>
          <a:p>
            <a:pPr lvl="1" algn="just" fontAlgn="base"/>
            <a:r>
              <a:rPr lang="en-US" b="1" dirty="0"/>
              <a:t>In-memory OLAP</a:t>
            </a:r>
            <a:r>
              <a:rPr lang="en-US" dirty="0"/>
              <a:t>: Classic MOLAP cube loaded entirely in memory</a:t>
            </a:r>
          </a:p>
          <a:p>
            <a:pPr lvl="1" algn="just" fontAlgn="base"/>
            <a:r>
              <a:rPr lang="en-US" b="1" dirty="0"/>
              <a:t>In-memory ROLAP</a:t>
            </a:r>
            <a:r>
              <a:rPr lang="en-US" dirty="0"/>
              <a:t>: ROLAP metadata loaded entirely in memory.</a:t>
            </a:r>
          </a:p>
          <a:p>
            <a:pPr lvl="1" algn="just" fontAlgn="base"/>
            <a:r>
              <a:rPr lang="en-US" b="1" dirty="0"/>
              <a:t>In-memory inverted index</a:t>
            </a:r>
            <a:r>
              <a:rPr lang="en-US" dirty="0"/>
              <a:t>: Index, with data, loaded into memory.</a:t>
            </a:r>
          </a:p>
          <a:p>
            <a:pPr lvl="1" algn="just" fontAlgn="base"/>
            <a:r>
              <a:rPr lang="en-US" b="1" dirty="0"/>
              <a:t>In-memory associative index</a:t>
            </a:r>
            <a:r>
              <a:rPr lang="en-US" dirty="0"/>
              <a:t>: An array/index with every entity/attribute correlated to every other entity/attribute.</a:t>
            </a:r>
          </a:p>
          <a:p>
            <a:pPr lvl="1" algn="just" fontAlgn="base"/>
            <a:r>
              <a:rPr lang="en-US" b="1" dirty="0"/>
              <a:t>In-memory spreadsheet</a:t>
            </a:r>
            <a:r>
              <a:rPr lang="en-US" dirty="0"/>
              <a:t>: Spreadsheet like array loaded entirely into memory</a:t>
            </a:r>
          </a:p>
          <a:p>
            <a:pPr marL="0" indent="0" algn="just">
              <a:buNone/>
            </a:pPr>
            <a:endParaRPr lang="en-US" dirty="0"/>
          </a:p>
        </p:txBody>
      </p:sp>
    </p:spTree>
    <p:extLst>
      <p:ext uri="{BB962C8B-B14F-4D97-AF65-F5344CB8AC3E}">
        <p14:creationId xmlns:p14="http://schemas.microsoft.com/office/powerpoint/2010/main" val="145958411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9EBBE6-D544-428D-A1D1-0A6F4ACAED5B}"/>
              </a:ext>
            </a:extLst>
          </p:cNvPr>
          <p:cNvGraphicFramePr>
            <a:graphicFrameLocks noGrp="1"/>
          </p:cNvGraphicFramePr>
          <p:nvPr>
            <p:ph idx="1"/>
          </p:nvPr>
        </p:nvGraphicFramePr>
        <p:xfrm>
          <a:off x="2083811" y="1669574"/>
          <a:ext cx="8024378" cy="4663440"/>
        </p:xfrm>
        <a:graphic>
          <a:graphicData uri="http://schemas.openxmlformats.org/drawingml/2006/table">
            <a:tbl>
              <a:tblPr firstRow="1" firstCol="1" bandRow="1">
                <a:tableStyleId>{5C22544A-7EE6-4342-B048-85BDC9FD1C3A}</a:tableStyleId>
              </a:tblPr>
              <a:tblGrid>
                <a:gridCol w="1785328">
                  <a:extLst>
                    <a:ext uri="{9D8B030D-6E8A-4147-A177-3AD203B41FA5}">
                      <a16:colId xmlns:a16="http://schemas.microsoft.com/office/drawing/2014/main" val="3439809693"/>
                    </a:ext>
                  </a:extLst>
                </a:gridCol>
                <a:gridCol w="2975547">
                  <a:extLst>
                    <a:ext uri="{9D8B030D-6E8A-4147-A177-3AD203B41FA5}">
                      <a16:colId xmlns:a16="http://schemas.microsoft.com/office/drawing/2014/main" val="3407013038"/>
                    </a:ext>
                  </a:extLst>
                </a:gridCol>
                <a:gridCol w="3263503">
                  <a:extLst>
                    <a:ext uri="{9D8B030D-6E8A-4147-A177-3AD203B41FA5}">
                      <a16:colId xmlns:a16="http://schemas.microsoft.com/office/drawing/2014/main" val="2995100050"/>
                    </a:ext>
                  </a:extLst>
                </a:gridCol>
              </a:tblGrid>
              <a:tr h="255961">
                <a:tc>
                  <a:txBody>
                    <a:bodyPr/>
                    <a:lstStyle/>
                    <a:p>
                      <a:pPr eaLnBrk="0" fontAlgn="base" hangingPunct="0"/>
                      <a:r>
                        <a:rPr lang="en-US" sz="1700" kern="1200">
                          <a:effectLst/>
                        </a:rPr>
                        <a:t>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OLTP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OLAP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939903219"/>
                  </a:ext>
                </a:extLst>
              </a:tr>
              <a:tr h="255961">
                <a:tc>
                  <a:txBody>
                    <a:bodyPr/>
                    <a:lstStyle/>
                    <a:p>
                      <a:pPr eaLnBrk="0" fontAlgn="base" hangingPunct="0"/>
                      <a:r>
                        <a:rPr lang="en-US" sz="1700" kern="1200">
                          <a:effectLst/>
                        </a:rPr>
                        <a:t>Types of User</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Clerk, IT Professional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Knowledge worker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2404032800"/>
                  </a:ext>
                </a:extLst>
              </a:tr>
              <a:tr h="255961">
                <a:tc>
                  <a:txBody>
                    <a:bodyPr/>
                    <a:lstStyle/>
                    <a:p>
                      <a:pPr eaLnBrk="0" fontAlgn="base" hangingPunct="0"/>
                      <a:r>
                        <a:rPr lang="en-US" sz="1700" kern="1200">
                          <a:effectLst/>
                        </a:rPr>
                        <a:t>Function</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Day to day operations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Decision support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1214882812"/>
                  </a:ext>
                </a:extLst>
              </a:tr>
              <a:tr h="511922">
                <a:tc>
                  <a:txBody>
                    <a:bodyPr/>
                    <a:lstStyle/>
                    <a:p>
                      <a:pPr eaLnBrk="0" fontAlgn="base" hangingPunct="0"/>
                      <a:r>
                        <a:rPr lang="en-US" sz="1700" kern="1200">
                          <a:effectLst/>
                        </a:rPr>
                        <a:t>DB Design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dirty="0">
                          <a:effectLst/>
                        </a:rPr>
                        <a:t>Application-oriented </a:t>
                      </a:r>
                      <a:endParaRPr lang="en-IN" sz="1000" dirty="0">
                        <a:effectLst/>
                      </a:endParaRPr>
                    </a:p>
                    <a:p>
                      <a:pPr marL="457200" fontAlgn="base">
                        <a:spcAft>
                          <a:spcPts val="0"/>
                        </a:spcAft>
                      </a:pPr>
                      <a:r>
                        <a:rPr lang="en-US" sz="1700" dirty="0">
                          <a:effectLst/>
                        </a:rPr>
                        <a:t>(E-R based)</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Subject-oriented </a:t>
                      </a:r>
                      <a:endParaRPr lang="en-IN" sz="1000">
                        <a:effectLst/>
                      </a:endParaRPr>
                    </a:p>
                    <a:p>
                      <a:pPr marL="457200" fontAlgn="base">
                        <a:spcAft>
                          <a:spcPts val="0"/>
                        </a:spcAft>
                      </a:pPr>
                      <a:r>
                        <a:rPr lang="en-US" sz="1700">
                          <a:effectLst/>
                        </a:rPr>
                        <a:t>(Star, Snowflake)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1035101449"/>
                  </a:ext>
                </a:extLst>
              </a:tr>
              <a:tr h="255961">
                <a:tc>
                  <a:txBody>
                    <a:bodyPr/>
                    <a:lstStyle/>
                    <a:p>
                      <a:pPr eaLnBrk="0" fontAlgn="base" hangingPunct="0"/>
                      <a:r>
                        <a:rPr lang="en-US" sz="1700" kern="1200">
                          <a:effectLst/>
                        </a:rPr>
                        <a:t>Data </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Current, Isolated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Historical, Consolidated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465251136"/>
                  </a:ext>
                </a:extLst>
              </a:tr>
              <a:tr h="255961">
                <a:tc>
                  <a:txBody>
                    <a:bodyPr/>
                    <a:lstStyle/>
                    <a:p>
                      <a:pPr eaLnBrk="0" fontAlgn="base" hangingPunct="0"/>
                      <a:r>
                        <a:rPr lang="en-US" sz="1700" kern="1200">
                          <a:effectLst/>
                        </a:rPr>
                        <a:t>View</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Detailed, Flat relational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Summarized, Multidimensional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2286617506"/>
                  </a:ext>
                </a:extLst>
              </a:tr>
              <a:tr h="255961">
                <a:tc>
                  <a:txBody>
                    <a:bodyPr/>
                    <a:lstStyle/>
                    <a:p>
                      <a:pPr eaLnBrk="0" fontAlgn="base" hangingPunct="0"/>
                      <a:r>
                        <a:rPr lang="en-US" sz="1700" kern="1200">
                          <a:effectLst/>
                        </a:rPr>
                        <a:t>Usage</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Structured, Repetitive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Ad hoc</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3400984892"/>
                  </a:ext>
                </a:extLst>
              </a:tr>
              <a:tr h="255961">
                <a:tc>
                  <a:txBody>
                    <a:bodyPr/>
                    <a:lstStyle/>
                    <a:p>
                      <a:pPr eaLnBrk="0" fontAlgn="base" hangingPunct="0"/>
                      <a:r>
                        <a:rPr lang="en-US" sz="1700" kern="1200">
                          <a:effectLst/>
                        </a:rPr>
                        <a:t>Unit of work</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Short, Simple transaction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Complex query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3165832859"/>
                  </a:ext>
                </a:extLst>
              </a:tr>
              <a:tr h="255961">
                <a:tc>
                  <a:txBody>
                    <a:bodyPr/>
                    <a:lstStyle/>
                    <a:p>
                      <a:pPr eaLnBrk="0" fontAlgn="base" hangingPunct="0"/>
                      <a:r>
                        <a:rPr lang="en-US" sz="1700" kern="1200">
                          <a:effectLst/>
                        </a:rPr>
                        <a:t>Processing Time</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Less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More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256239972"/>
                  </a:ext>
                </a:extLst>
              </a:tr>
              <a:tr h="255961">
                <a:tc>
                  <a:txBody>
                    <a:bodyPr/>
                    <a:lstStyle/>
                    <a:p>
                      <a:pPr eaLnBrk="0" fontAlgn="base" hangingPunct="0"/>
                      <a:r>
                        <a:rPr lang="en-US" sz="1700" kern="1200">
                          <a:effectLst/>
                        </a:rPr>
                        <a:t>Data in Tables</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Normalized (3NF)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Not Normalized?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318317874"/>
                  </a:ext>
                </a:extLst>
              </a:tr>
              <a:tr h="255961">
                <a:tc>
                  <a:txBody>
                    <a:bodyPr/>
                    <a:lstStyle/>
                    <a:p>
                      <a:pPr eaLnBrk="0" fontAlgn="base" hangingPunct="0"/>
                      <a:r>
                        <a:rPr lang="en-US" sz="1700" kern="1200">
                          <a:effectLst/>
                        </a:rPr>
                        <a:t>Backup</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Need regularly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Not needed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1157358829"/>
                  </a:ext>
                </a:extLst>
              </a:tr>
              <a:tr h="255961">
                <a:tc>
                  <a:txBody>
                    <a:bodyPr/>
                    <a:lstStyle/>
                    <a:p>
                      <a:pPr eaLnBrk="0" fontAlgn="base" hangingPunct="0"/>
                      <a:r>
                        <a:rPr lang="en-US" sz="1700" kern="1200">
                          <a:effectLst/>
                        </a:rPr>
                        <a:t>Access</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Read/Write Mostly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Read Mostly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2321920504"/>
                  </a:ext>
                </a:extLst>
              </a:tr>
              <a:tr h="255961">
                <a:tc>
                  <a:txBody>
                    <a:bodyPr/>
                    <a:lstStyle/>
                    <a:p>
                      <a:pPr eaLnBrk="0" fontAlgn="base" hangingPunct="0"/>
                      <a:r>
                        <a:rPr lang="en-US" sz="1700" kern="1200">
                          <a:effectLst/>
                        </a:rPr>
                        <a:t>Operations</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Index/hash on prim.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Lots of Scans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751261171"/>
                  </a:ext>
                </a:extLst>
              </a:tr>
              <a:tr h="255961">
                <a:tc>
                  <a:txBody>
                    <a:bodyPr/>
                    <a:lstStyle/>
                    <a:p>
                      <a:pPr eaLnBrk="0" fontAlgn="base" hangingPunct="0"/>
                      <a:r>
                        <a:rPr lang="en-US" sz="1700" kern="1200">
                          <a:effectLst/>
                        </a:rPr>
                        <a:t>Records accessed</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Tens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Millions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3077327943"/>
                  </a:ext>
                </a:extLst>
              </a:tr>
              <a:tr h="255961">
                <a:tc>
                  <a:txBody>
                    <a:bodyPr/>
                    <a:lstStyle/>
                    <a:p>
                      <a:pPr eaLnBrk="0" fontAlgn="base" hangingPunct="0"/>
                      <a:r>
                        <a:rPr lang="en-US" sz="1700" kern="1200">
                          <a:effectLst/>
                        </a:rPr>
                        <a:t>No of Users</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Thousands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Hundreds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3085300421"/>
                  </a:ext>
                </a:extLst>
              </a:tr>
              <a:tr h="255961">
                <a:tc>
                  <a:txBody>
                    <a:bodyPr/>
                    <a:lstStyle/>
                    <a:p>
                      <a:pPr eaLnBrk="0" fontAlgn="base" hangingPunct="0"/>
                      <a:r>
                        <a:rPr lang="en-US" sz="1700" kern="1200">
                          <a:effectLst/>
                        </a:rPr>
                        <a:t>Db size</a:t>
                      </a:r>
                      <a:endParaRPr lang="en-IN"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a:effectLst/>
                        </a:rPr>
                        <a:t>100 MB-GB</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tc>
                  <a:txBody>
                    <a:bodyPr/>
                    <a:lstStyle/>
                    <a:p>
                      <a:pPr marL="457200" fontAlgn="base">
                        <a:spcAft>
                          <a:spcPts val="0"/>
                        </a:spcAft>
                      </a:pPr>
                      <a:r>
                        <a:rPr lang="en-US" sz="1700" dirty="0">
                          <a:effectLst/>
                        </a:rPr>
                        <a:t>100GB-TB</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591" marR="57591" marT="0" marB="0"/>
                </a:tc>
                <a:extLst>
                  <a:ext uri="{0D108BD9-81ED-4DB2-BD59-A6C34878D82A}">
                    <a16:rowId xmlns:a16="http://schemas.microsoft.com/office/drawing/2014/main" val="2689313721"/>
                  </a:ext>
                </a:extLst>
              </a:tr>
            </a:tbl>
          </a:graphicData>
        </a:graphic>
      </p:graphicFrame>
      <p:sp>
        <p:nvSpPr>
          <p:cNvPr id="6" name="Rectangle 3">
            <a:extLst>
              <a:ext uri="{FF2B5EF4-FFF2-40B4-BE49-F238E27FC236}">
                <a16:creationId xmlns:a16="http://schemas.microsoft.com/office/drawing/2014/main" id="{9791C316-47A4-4FDC-8336-35F8D8B26E9A}"/>
              </a:ext>
            </a:extLst>
          </p:cNvPr>
          <p:cNvSpPr>
            <a:spLocks noChangeArrowheads="1"/>
          </p:cNvSpPr>
          <p:nvPr/>
        </p:nvSpPr>
        <p:spPr bwMode="auto">
          <a:xfrm>
            <a:off x="4012189" y="5249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ROLAP, MOLAP AND HOLAP</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5524ED2-AFAD-4B3D-A0F2-1EE36AC6E05D}"/>
              </a:ext>
            </a:extLst>
          </p:cNvPr>
          <p:cNvSpPr>
            <a:spLocks noChangeArrowheads="1"/>
          </p:cNvSpPr>
          <p:nvPr/>
        </p:nvSpPr>
        <p:spPr bwMode="auto">
          <a:xfrm>
            <a:off x="2498725" y="5568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EAEA0B7D-DA82-43AD-B310-1B422A921457}"/>
              </a:ext>
            </a:extLst>
          </p:cNvPr>
          <p:cNvSpPr>
            <a:spLocks noChangeArrowheads="1"/>
          </p:cNvSpPr>
          <p:nvPr/>
        </p:nvSpPr>
        <p:spPr bwMode="auto">
          <a:xfrm>
            <a:off x="2498725" y="8902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487828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82307FD-DBDD-4B47-932B-24D99D22C9D2}"/>
              </a:ext>
            </a:extLst>
          </p:cNvPr>
          <p:cNvGraphicFramePr>
            <a:graphicFrameLocks noGrp="1"/>
          </p:cNvGraphicFramePr>
          <p:nvPr>
            <p:extLst>
              <p:ext uri="{D42A27DB-BD31-4B8C-83A1-F6EECF244321}">
                <p14:modId xmlns:p14="http://schemas.microsoft.com/office/powerpoint/2010/main" val="1347191826"/>
              </p:ext>
            </p:extLst>
          </p:nvPr>
        </p:nvGraphicFramePr>
        <p:xfrm>
          <a:off x="2635454" y="964668"/>
          <a:ext cx="7193409" cy="4340846"/>
        </p:xfrm>
        <a:graphic>
          <a:graphicData uri="http://schemas.openxmlformats.org/drawingml/2006/table">
            <a:tbl>
              <a:tblPr firstRow="1" firstCol="1" bandRow="1">
                <a:tableStyleId>{5C22544A-7EE6-4342-B048-85BDC9FD1C3A}</a:tableStyleId>
              </a:tblPr>
              <a:tblGrid>
                <a:gridCol w="3363152">
                  <a:extLst>
                    <a:ext uri="{9D8B030D-6E8A-4147-A177-3AD203B41FA5}">
                      <a16:colId xmlns:a16="http://schemas.microsoft.com/office/drawing/2014/main" val="1844403350"/>
                    </a:ext>
                  </a:extLst>
                </a:gridCol>
                <a:gridCol w="3830257">
                  <a:extLst>
                    <a:ext uri="{9D8B030D-6E8A-4147-A177-3AD203B41FA5}">
                      <a16:colId xmlns:a16="http://schemas.microsoft.com/office/drawing/2014/main" val="1152851754"/>
                    </a:ext>
                  </a:extLst>
                </a:gridCol>
              </a:tblGrid>
              <a:tr h="455167">
                <a:tc>
                  <a:txBody>
                    <a:bodyPr/>
                    <a:lstStyle/>
                    <a:p>
                      <a:pPr algn="ctr">
                        <a:lnSpc>
                          <a:spcPct val="115000"/>
                        </a:lnSpc>
                        <a:spcAft>
                          <a:spcPts val="0"/>
                        </a:spcAft>
                      </a:pPr>
                      <a:r>
                        <a:rPr lang="en-US" sz="1600" dirty="0">
                          <a:effectLst/>
                        </a:rPr>
                        <a:t>ROLAP</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3421" marR="93421" marT="93421" marB="93421"/>
                </a:tc>
                <a:tc>
                  <a:txBody>
                    <a:bodyPr/>
                    <a:lstStyle/>
                    <a:p>
                      <a:pPr algn="ctr">
                        <a:lnSpc>
                          <a:spcPct val="115000"/>
                        </a:lnSpc>
                        <a:spcAft>
                          <a:spcPts val="0"/>
                        </a:spcAft>
                      </a:pPr>
                      <a:r>
                        <a:rPr lang="en-US" sz="1600">
                          <a:effectLst/>
                        </a:rPr>
                        <a:t>MOLAP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93421" marR="93421" marT="93421" marB="93421"/>
                </a:tc>
                <a:extLst>
                  <a:ext uri="{0D108BD9-81ED-4DB2-BD59-A6C34878D82A}">
                    <a16:rowId xmlns:a16="http://schemas.microsoft.com/office/drawing/2014/main" val="1114819625"/>
                  </a:ext>
                </a:extLst>
              </a:tr>
              <a:tr h="0">
                <a:tc>
                  <a:txBody>
                    <a:bodyPr/>
                    <a:lstStyle/>
                    <a:p>
                      <a:pPr marL="190500">
                        <a:lnSpc>
                          <a:spcPct val="115000"/>
                        </a:lnSpc>
                        <a:spcAft>
                          <a:spcPts val="0"/>
                        </a:spcAft>
                      </a:pPr>
                      <a:r>
                        <a:rPr lang="en-US" sz="1600">
                          <a:effectLst/>
                        </a:rPr>
                        <a:t>ROLAP stands for Relational Online Analytical Processing.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dirty="0">
                          <a:effectLst/>
                        </a:rPr>
                        <a:t>MOLAP stands for Multidimensional Online Analytical Processing.</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2828076447"/>
                  </a:ext>
                </a:extLst>
              </a:tr>
              <a:tr h="679378">
                <a:tc>
                  <a:txBody>
                    <a:bodyPr/>
                    <a:lstStyle/>
                    <a:p>
                      <a:pPr marL="190500">
                        <a:lnSpc>
                          <a:spcPct val="115000"/>
                        </a:lnSpc>
                        <a:spcAft>
                          <a:spcPts val="0"/>
                        </a:spcAft>
                      </a:pPr>
                      <a:r>
                        <a:rPr lang="en-US" sz="1600" dirty="0">
                          <a:effectLst/>
                        </a:rPr>
                        <a:t>It usually used when data warehouse contains relational data.</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a:effectLst/>
                        </a:rPr>
                        <a:t>It used when data warehouse contains relational as well as non-relational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3474930439"/>
                  </a:ext>
                </a:extLst>
              </a:tr>
              <a:tr h="392887">
                <a:tc>
                  <a:txBody>
                    <a:bodyPr/>
                    <a:lstStyle/>
                    <a:p>
                      <a:pPr marL="190500">
                        <a:lnSpc>
                          <a:spcPct val="115000"/>
                        </a:lnSpc>
                        <a:spcAft>
                          <a:spcPts val="0"/>
                        </a:spcAft>
                      </a:pPr>
                      <a:r>
                        <a:rPr lang="en-US" sz="1600" dirty="0">
                          <a:effectLst/>
                        </a:rPr>
                        <a:t>It contains Analytical server.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a:effectLst/>
                        </a:rPr>
                        <a:t>It contains the MDDB server.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3650917305"/>
                  </a:ext>
                </a:extLst>
              </a:tr>
              <a:tr h="679378">
                <a:tc>
                  <a:txBody>
                    <a:bodyPr/>
                    <a:lstStyle/>
                    <a:p>
                      <a:pPr marL="190500">
                        <a:lnSpc>
                          <a:spcPct val="115000"/>
                        </a:lnSpc>
                        <a:spcAft>
                          <a:spcPts val="0"/>
                        </a:spcAft>
                      </a:pPr>
                      <a:r>
                        <a:rPr lang="en-US" sz="1600" dirty="0">
                          <a:effectLst/>
                        </a:rPr>
                        <a:t>It creates a multidimensional view of data dynamically.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a:effectLst/>
                        </a:rPr>
                        <a:t>It contains prefabricated data cubes.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492449752"/>
                  </a:ext>
                </a:extLst>
              </a:tr>
              <a:tr h="392887">
                <a:tc>
                  <a:txBody>
                    <a:bodyPr/>
                    <a:lstStyle/>
                    <a:p>
                      <a:pPr marL="190500">
                        <a:lnSpc>
                          <a:spcPct val="115000"/>
                        </a:lnSpc>
                        <a:spcAft>
                          <a:spcPts val="0"/>
                        </a:spcAft>
                      </a:pPr>
                      <a:r>
                        <a:rPr lang="en-US" sz="1600">
                          <a:effectLst/>
                        </a:rPr>
                        <a:t>It is very easy to implement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a:effectLst/>
                        </a:rPr>
                        <a:t>It is difficult to implement.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1950335343"/>
                  </a:ext>
                </a:extLst>
              </a:tr>
              <a:tr h="679378">
                <a:tc>
                  <a:txBody>
                    <a:bodyPr/>
                    <a:lstStyle/>
                    <a:p>
                      <a:pPr marL="190500">
                        <a:lnSpc>
                          <a:spcPct val="115000"/>
                        </a:lnSpc>
                        <a:spcAft>
                          <a:spcPts val="0"/>
                        </a:spcAft>
                      </a:pPr>
                      <a:r>
                        <a:rPr lang="en-US" sz="1600">
                          <a:effectLst/>
                        </a:rPr>
                        <a:t>It has a high response 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a:effectLst/>
                        </a:rPr>
                        <a:t>It has less response time due to prefabricated cubes.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1090917396"/>
                  </a:ext>
                </a:extLst>
              </a:tr>
              <a:tr h="392887">
                <a:tc>
                  <a:txBody>
                    <a:bodyPr/>
                    <a:lstStyle/>
                    <a:p>
                      <a:pPr marL="190500">
                        <a:lnSpc>
                          <a:spcPct val="115000"/>
                        </a:lnSpc>
                        <a:spcAft>
                          <a:spcPts val="0"/>
                        </a:spcAft>
                      </a:pPr>
                      <a:r>
                        <a:rPr lang="en-US" sz="1600">
                          <a:effectLst/>
                        </a:rPr>
                        <a:t>It requires less amount of memory.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tc>
                  <a:txBody>
                    <a:bodyPr/>
                    <a:lstStyle/>
                    <a:p>
                      <a:pPr marL="190500">
                        <a:lnSpc>
                          <a:spcPct val="115000"/>
                        </a:lnSpc>
                        <a:spcAft>
                          <a:spcPts val="0"/>
                        </a:spcAft>
                      </a:pPr>
                      <a:r>
                        <a:rPr lang="en-US" sz="1600" dirty="0">
                          <a:effectLst/>
                        </a:rPr>
                        <a:t>It requires a large amount of memory.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2281" marR="62281" marT="62281" marB="62281"/>
                </a:tc>
                <a:extLst>
                  <a:ext uri="{0D108BD9-81ED-4DB2-BD59-A6C34878D82A}">
                    <a16:rowId xmlns:a16="http://schemas.microsoft.com/office/drawing/2014/main" val="2059585604"/>
                  </a:ext>
                </a:extLst>
              </a:tr>
            </a:tbl>
          </a:graphicData>
        </a:graphic>
      </p:graphicFrame>
    </p:spTree>
    <p:extLst>
      <p:ext uri="{BB962C8B-B14F-4D97-AF65-F5344CB8AC3E}">
        <p14:creationId xmlns:p14="http://schemas.microsoft.com/office/powerpoint/2010/main" val="3902576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6954" y="468924"/>
            <a:ext cx="4841631" cy="5657240"/>
          </a:xfrm>
        </p:spPr>
      </p:pic>
    </p:spTree>
    <p:extLst>
      <p:ext uri="{BB962C8B-B14F-4D97-AF65-F5344CB8AC3E}">
        <p14:creationId xmlns:p14="http://schemas.microsoft.com/office/powerpoint/2010/main" val="3518610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CBF08834-548D-4C3D-92A7-5D5EB647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173" y="661681"/>
            <a:ext cx="2892561" cy="50914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9C6F630-B511-4B5B-A173-EF6BAC028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113" y="661681"/>
            <a:ext cx="2892561" cy="51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817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6324600" y="4624388"/>
            <a:ext cx="4038600" cy="933450"/>
          </a:xfrm>
        </p:spPr>
        <p:txBody>
          <a:bodyPr>
            <a:normAutofit fontScale="90000"/>
          </a:bodyPr>
          <a:lstStyle/>
          <a:p>
            <a:pPr eaLnBrk="1" hangingPunct="1">
              <a:defRPr/>
            </a:pPr>
            <a:r>
              <a:rPr lang="en-US" dirty="0">
                <a:cs typeface="+mj-cs"/>
              </a:rPr>
              <a:t>Chapter 6: Technologies Enabling Presentation</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ea typeface="ＭＳ Ｐゴシック" charset="-128"/>
                <a:cs typeface="ＭＳ Ｐゴシック" charset="-128"/>
              </a:rPr>
              <a:t>Introduction</a:t>
            </a:r>
          </a:p>
        </p:txBody>
      </p:sp>
      <p:sp>
        <p:nvSpPr>
          <p:cNvPr id="24579" name="Content Placeholder 2"/>
          <p:cNvSpPr>
            <a:spLocks noGrp="1"/>
          </p:cNvSpPr>
          <p:nvPr>
            <p:ph idx="1"/>
          </p:nvPr>
        </p:nvSpPr>
        <p:spPr/>
        <p:txBody>
          <a:bodyPr/>
          <a:lstStyle/>
          <a:p>
            <a:r>
              <a:rPr lang="en-US" sz="1600" dirty="0"/>
              <a:t>Importance of presentation capability of BI</a:t>
            </a:r>
          </a:p>
          <a:p>
            <a:r>
              <a:rPr lang="en-US" sz="1600" dirty="0"/>
              <a:t>Technologies that support decision making</a:t>
            </a:r>
          </a:p>
          <a:p>
            <a:r>
              <a:rPr lang="en-US" sz="1600" dirty="0"/>
              <a:t>Tactical decisions</a:t>
            </a:r>
          </a:p>
          <a:p>
            <a:r>
              <a:rPr lang="en-US" sz="1600" dirty="0"/>
              <a:t>Strategic decisions</a:t>
            </a:r>
          </a:p>
          <a:p>
            <a:r>
              <a:rPr lang="en-US" sz="1600" dirty="0"/>
              <a:t>Online analytical processing (OLAP) </a:t>
            </a:r>
          </a:p>
          <a:p>
            <a:r>
              <a:rPr lang="en-US" sz="1600" dirty="0"/>
              <a:t>Visual analytics</a:t>
            </a:r>
          </a:p>
          <a:p>
            <a:r>
              <a:rPr lang="en-US" sz="1600" dirty="0"/>
              <a:t>Performance dashboards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83075"/>
            <a:ext cx="7556500" cy="1116012"/>
          </a:xfrm>
        </p:spPr>
        <p:txBody>
          <a:bodyPr/>
          <a:lstStyle/>
          <a:p>
            <a:r>
              <a:rPr lang="en-US" dirty="0"/>
              <a:t>Online Analytical Processing</a:t>
            </a:r>
          </a:p>
        </p:txBody>
      </p:sp>
      <p:sp>
        <p:nvSpPr>
          <p:cNvPr id="3" name="Content Placeholder 2"/>
          <p:cNvSpPr>
            <a:spLocks noGrp="1"/>
          </p:cNvSpPr>
          <p:nvPr>
            <p:ph idx="1"/>
          </p:nvPr>
        </p:nvSpPr>
        <p:spPr>
          <a:xfrm>
            <a:off x="2022475" y="2333078"/>
            <a:ext cx="7556500" cy="3159431"/>
          </a:xfrm>
        </p:spPr>
        <p:txBody>
          <a:bodyPr/>
          <a:lstStyle/>
          <a:p>
            <a:r>
              <a:rPr lang="en-US" sz="1600" dirty="0"/>
              <a:t>Transactional databases are accessed by online transaction processing (OLTP) applications </a:t>
            </a:r>
          </a:p>
          <a:p>
            <a:r>
              <a:rPr lang="en-US" sz="1600" dirty="0"/>
              <a:t>OLAP was coined by Edgar Codd [1970 ] </a:t>
            </a:r>
          </a:p>
          <a:p>
            <a:r>
              <a:rPr lang="en-US" sz="1600" dirty="0"/>
              <a:t>OLAP is used essentially to query the DW</a:t>
            </a:r>
          </a:p>
          <a:p>
            <a:r>
              <a:rPr lang="en-US" sz="1600" dirty="0"/>
              <a:t>OLAP supports the presentation of data in a multi-dimensional format called a cube </a:t>
            </a:r>
          </a:p>
          <a:p>
            <a:r>
              <a:rPr lang="en-US" sz="1600" dirty="0"/>
              <a:t>The numeric facts in the DW known as the measures  </a:t>
            </a:r>
          </a:p>
          <a:p>
            <a:endParaRPr lang="en-US" sz="1400" dirty="0"/>
          </a:p>
          <a:p>
            <a:endParaRPr lang="en-US" sz="14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59570"/>
            <a:ext cx="7556500" cy="1116012"/>
          </a:xfrm>
        </p:spPr>
        <p:txBody>
          <a:bodyPr>
            <a:normAutofit fontScale="90000"/>
          </a:bodyPr>
          <a:lstStyle/>
          <a:p>
            <a:r>
              <a:rPr lang="en-US" dirty="0"/>
              <a:t>OLAP Cubes </a:t>
            </a:r>
            <a:br>
              <a:rPr lang="en-US" dirty="0"/>
            </a:br>
            <a:endParaRPr lang="en-US" dirty="0"/>
          </a:p>
        </p:txBody>
      </p:sp>
      <p:sp>
        <p:nvSpPr>
          <p:cNvPr id="3" name="Content Placeholder 2"/>
          <p:cNvSpPr>
            <a:spLocks noGrp="1"/>
          </p:cNvSpPr>
          <p:nvPr>
            <p:ph idx="1"/>
          </p:nvPr>
        </p:nvSpPr>
        <p:spPr>
          <a:xfrm>
            <a:off x="2022475" y="2394274"/>
            <a:ext cx="7556500" cy="2256761"/>
          </a:xfrm>
        </p:spPr>
        <p:txBody>
          <a:bodyPr/>
          <a:lstStyle/>
          <a:p>
            <a:r>
              <a:rPr lang="en-US" sz="1600" dirty="0"/>
              <a:t>OLAP offers the ability to have more than three dimensions (hypercube) </a:t>
            </a:r>
          </a:p>
          <a:p>
            <a:r>
              <a:rPr lang="en-US" sz="1600" dirty="0"/>
              <a:t>Pivot Table – A data summarization tool</a:t>
            </a:r>
          </a:p>
          <a:p>
            <a:r>
              <a:rPr lang="en-US" sz="1600" dirty="0"/>
              <a:t>OLAP cubes enable slicing and dicing the data</a:t>
            </a:r>
          </a:p>
          <a:p>
            <a:endParaRPr lang="en-US" sz="14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Cube, Data Slice and Dice </a:t>
            </a:r>
          </a:p>
        </p:txBody>
      </p:sp>
      <p:pic>
        <p:nvPicPr>
          <p:cNvPr id="22534" name="Picture 6" descr="What is the Difference Between Slice and Dice in Data Warehouse - Pediaa.Com">
            <a:extLst>
              <a:ext uri="{FF2B5EF4-FFF2-40B4-BE49-F238E27FC236}">
                <a16:creationId xmlns:a16="http://schemas.microsoft.com/office/drawing/2014/main" id="{1D589649-CF67-480C-B399-CE543C1A7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49401"/>
            <a:ext cx="9144000" cy="4457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13673"/>
            <a:ext cx="7556500" cy="1116012"/>
          </a:xfrm>
        </p:spPr>
        <p:txBody>
          <a:bodyPr/>
          <a:lstStyle/>
          <a:p>
            <a:r>
              <a:rPr lang="en-US" dirty="0"/>
              <a:t>Visual Analytics</a:t>
            </a:r>
          </a:p>
        </p:txBody>
      </p:sp>
      <p:sp>
        <p:nvSpPr>
          <p:cNvPr id="3" name="Content Placeholder 2"/>
          <p:cNvSpPr>
            <a:spLocks noGrp="1"/>
          </p:cNvSpPr>
          <p:nvPr>
            <p:ph idx="1"/>
          </p:nvPr>
        </p:nvSpPr>
        <p:spPr>
          <a:xfrm>
            <a:off x="2022475" y="2271882"/>
            <a:ext cx="7556500" cy="2470954"/>
          </a:xfrm>
        </p:spPr>
        <p:txBody>
          <a:bodyPr/>
          <a:lstStyle/>
          <a:p>
            <a:r>
              <a:rPr lang="en-US" sz="1600" dirty="0"/>
              <a:t>Visual analytics refers to the use of computer graphics to create a visual representation of large collections of information</a:t>
            </a:r>
          </a:p>
          <a:p>
            <a:r>
              <a:rPr lang="en-US" sz="1600" dirty="0"/>
              <a:t>Purpose of visualization is to enable knowledge discovery </a:t>
            </a:r>
          </a:p>
          <a:p>
            <a:r>
              <a:rPr lang="en-US" sz="1600" dirty="0"/>
              <a:t>Importance: visualization helps users see patterns </a:t>
            </a:r>
          </a:p>
          <a:p>
            <a:r>
              <a:rPr lang="en-US" sz="1600" dirty="0"/>
              <a:t>Example: study of a hurricane</a:t>
            </a:r>
          </a:p>
          <a:p>
            <a:endParaRPr lang="en-US" sz="1400" dirty="0"/>
          </a:p>
          <a:p>
            <a:endParaRPr lang="en-US" sz="14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83075"/>
            <a:ext cx="7556500" cy="1116012"/>
          </a:xfrm>
        </p:spPr>
        <p:txBody>
          <a:bodyPr/>
          <a:lstStyle/>
          <a:p>
            <a:r>
              <a:rPr lang="en-US" sz="3200" dirty="0">
                <a:solidFill>
                  <a:srgbClr val="663366"/>
                </a:solidFill>
              </a:rPr>
              <a:t>BI in Practice: The Need for BI for Visual Analytics in Emergency Response</a:t>
            </a:r>
            <a:endParaRPr lang="en-US" dirty="0"/>
          </a:p>
        </p:txBody>
      </p:sp>
      <p:sp>
        <p:nvSpPr>
          <p:cNvPr id="3" name="Content Placeholder 2"/>
          <p:cNvSpPr>
            <a:spLocks noGrp="1"/>
          </p:cNvSpPr>
          <p:nvPr>
            <p:ph idx="1"/>
          </p:nvPr>
        </p:nvSpPr>
        <p:spPr>
          <a:xfrm>
            <a:off x="2022475" y="2409573"/>
            <a:ext cx="7556500" cy="3159431"/>
          </a:xfrm>
        </p:spPr>
        <p:txBody>
          <a:bodyPr/>
          <a:lstStyle/>
          <a:p>
            <a:r>
              <a:rPr lang="en-US" sz="1600" dirty="0"/>
              <a:t>National Visualization and Analytics Center, located at the Pacific Northwest National Lab, supports the US Dept. of Homeland Security </a:t>
            </a:r>
          </a:p>
          <a:p>
            <a:r>
              <a:rPr lang="en-US" sz="1600" dirty="0"/>
              <a:t>The science of analytical reasoning </a:t>
            </a:r>
          </a:p>
          <a:p>
            <a:r>
              <a:rPr lang="en-US" sz="1600" dirty="0"/>
              <a:t>Visual representation and interaction technologies </a:t>
            </a:r>
          </a:p>
          <a:p>
            <a:r>
              <a:rPr lang="en-US" sz="1600" dirty="0"/>
              <a:t>Data representations and transformations </a:t>
            </a:r>
          </a:p>
          <a:p>
            <a:r>
              <a:rPr lang="en-US" sz="1600" dirty="0"/>
              <a:t>Production, presentation, and dissemination </a:t>
            </a:r>
          </a:p>
          <a:p>
            <a:r>
              <a:rPr lang="en-US" sz="1600" dirty="0"/>
              <a:t>Privacy and security issues that are based on an interoperable architecture </a:t>
            </a:r>
          </a:p>
          <a:p>
            <a:endParaRPr lang="en-US" sz="14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98374"/>
            <a:ext cx="7556500" cy="1116012"/>
          </a:xfrm>
        </p:spPr>
        <p:txBody>
          <a:bodyPr/>
          <a:lstStyle/>
          <a:p>
            <a:r>
              <a:rPr lang="en-US" sz="2800" dirty="0">
                <a:solidFill>
                  <a:srgbClr val="663366"/>
                </a:solidFill>
              </a:rPr>
              <a:t>BI in Practice: Improving Sales Performance via Visual Business Intelligence</a:t>
            </a:r>
            <a:endParaRPr lang="en-US" dirty="0"/>
          </a:p>
        </p:txBody>
      </p:sp>
      <p:sp>
        <p:nvSpPr>
          <p:cNvPr id="3" name="Content Placeholder 2"/>
          <p:cNvSpPr>
            <a:spLocks noGrp="1"/>
          </p:cNvSpPr>
          <p:nvPr>
            <p:ph idx="1"/>
          </p:nvPr>
        </p:nvSpPr>
        <p:spPr>
          <a:xfrm>
            <a:off x="2022475" y="2562563"/>
            <a:ext cx="7556500" cy="2792243"/>
          </a:xfrm>
        </p:spPr>
        <p:txBody>
          <a:bodyPr/>
          <a:lstStyle/>
          <a:p>
            <a:r>
              <a:rPr lang="en-US" sz="1600" dirty="0"/>
              <a:t>Field sales representatives’ organizational structures </a:t>
            </a:r>
          </a:p>
          <a:p>
            <a:r>
              <a:rPr lang="en-US" sz="1600" dirty="0"/>
              <a:t>Example: for those working in pharmaceutical and healthcare businesses </a:t>
            </a:r>
          </a:p>
          <a:p>
            <a:r>
              <a:rPr lang="en-US" sz="1600" dirty="0"/>
              <a:t>Visual information mapping tools are helpful to build these sales structures </a:t>
            </a:r>
          </a:p>
          <a:p>
            <a:r>
              <a:rPr lang="en-US" sz="1600" dirty="0"/>
              <a:t>Using color coding to map the sales territories offers several advantages </a:t>
            </a:r>
          </a:p>
          <a:p>
            <a:r>
              <a:rPr lang="en-US" sz="1600" dirty="0"/>
              <a:t>Visual information mapping tools may also allow combining and integrating different values associated with operational parameters to create ‘balanced’ territories </a:t>
            </a:r>
          </a:p>
          <a:p>
            <a:endParaRPr lang="en-US" sz="14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28972"/>
            <a:ext cx="7556500" cy="1116012"/>
          </a:xfrm>
        </p:spPr>
        <p:txBody>
          <a:bodyPr>
            <a:normAutofit fontScale="90000"/>
          </a:bodyPr>
          <a:lstStyle/>
          <a:p>
            <a:r>
              <a:rPr lang="en-US" dirty="0"/>
              <a:t>Performance Dashboards</a:t>
            </a:r>
            <a:br>
              <a:rPr lang="en-US" dirty="0"/>
            </a:br>
            <a:endParaRPr lang="en-US" dirty="0"/>
          </a:p>
        </p:txBody>
      </p:sp>
      <p:sp>
        <p:nvSpPr>
          <p:cNvPr id="3" name="Content Placeholder 2"/>
          <p:cNvSpPr>
            <a:spLocks noGrp="1"/>
          </p:cNvSpPr>
          <p:nvPr>
            <p:ph idx="1"/>
          </p:nvPr>
        </p:nvSpPr>
        <p:spPr>
          <a:xfrm>
            <a:off x="2022475" y="2287181"/>
            <a:ext cx="7556500" cy="2608649"/>
          </a:xfrm>
        </p:spPr>
        <p:txBody>
          <a:bodyPr/>
          <a:lstStyle/>
          <a:p>
            <a:r>
              <a:rPr lang="en-US" sz="1600" dirty="0"/>
              <a:t>Performance dashboards are designed to be similar to a car dashboard</a:t>
            </a:r>
          </a:p>
          <a:p>
            <a:r>
              <a:rPr lang="en-US" sz="1600" dirty="0"/>
              <a:t>Performance dashboards serve as an “organization magnifying glass”</a:t>
            </a:r>
          </a:p>
          <a:p>
            <a:r>
              <a:rPr lang="en-US" sz="1600" dirty="0"/>
              <a:t>Measure performance, reward positive contributions and align efforts </a:t>
            </a:r>
          </a:p>
          <a:p>
            <a:r>
              <a:rPr lang="en-US" sz="1600" dirty="0"/>
              <a:t>Used for forecasting, inventory, production and sales</a:t>
            </a:r>
          </a:p>
          <a:p>
            <a:r>
              <a:rPr lang="en-US" sz="1600" dirty="0"/>
              <a:t>Organizational performance- “Three Threes”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200" y="515816"/>
            <a:ext cx="4724400" cy="561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6517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28972"/>
            <a:ext cx="7556500" cy="1116012"/>
          </a:xfrm>
        </p:spPr>
        <p:txBody>
          <a:bodyPr>
            <a:normAutofit fontScale="90000"/>
          </a:bodyPr>
          <a:lstStyle/>
          <a:p>
            <a:r>
              <a:rPr lang="en-US" dirty="0"/>
              <a:t>Performance Dashboards</a:t>
            </a:r>
            <a:br>
              <a:rPr lang="en-US" dirty="0"/>
            </a:br>
            <a:endParaRPr lang="en-US" dirty="0"/>
          </a:p>
        </p:txBody>
      </p:sp>
      <p:sp>
        <p:nvSpPr>
          <p:cNvPr id="3" name="Content Placeholder 2"/>
          <p:cNvSpPr>
            <a:spLocks noGrp="1"/>
          </p:cNvSpPr>
          <p:nvPr>
            <p:ph idx="1"/>
          </p:nvPr>
        </p:nvSpPr>
        <p:spPr>
          <a:xfrm>
            <a:off x="2022475" y="2333078"/>
            <a:ext cx="7556500" cy="2333258"/>
          </a:xfrm>
        </p:spPr>
        <p:txBody>
          <a:bodyPr/>
          <a:lstStyle/>
          <a:p>
            <a:r>
              <a:rPr lang="en-US" sz="1600" dirty="0"/>
              <a:t>Three applications: a monitoring application, an analysis application, and a management application </a:t>
            </a:r>
          </a:p>
          <a:p>
            <a:r>
              <a:rPr lang="en-US" sz="1600" dirty="0"/>
              <a:t>Three layers: integrates a monitoring layer, an analysis layer, and a detailed information layer  </a:t>
            </a:r>
          </a:p>
          <a:p>
            <a:r>
              <a:rPr lang="en-US" sz="1600" dirty="0"/>
              <a:t>Three types: support operational, tactical or strategic decision-making    </a:t>
            </a:r>
          </a:p>
          <a:p>
            <a:endParaRPr lang="en-US" sz="14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Dashboard</a:t>
            </a:r>
            <a:br>
              <a:rPr lang="en-US" dirty="0"/>
            </a:br>
            <a:endParaRPr lang="en-US" dirty="0"/>
          </a:p>
        </p:txBody>
      </p:sp>
      <p:pic>
        <p:nvPicPr>
          <p:cNvPr id="28676" name="Picture 4" descr="Performance Dashboard Examples | InetSoft Technology">
            <a:extLst>
              <a:ext uri="{FF2B5EF4-FFF2-40B4-BE49-F238E27FC236}">
                <a16:creationId xmlns:a16="http://schemas.microsoft.com/office/drawing/2014/main" id="{B6717856-ACF9-413A-AB52-ADA0ED5AA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5" y="1392702"/>
            <a:ext cx="7556500" cy="4981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hapter 6: Technologies Enabling Presentation - ppt video online download">
            <a:extLst>
              <a:ext uri="{FF2B5EF4-FFF2-40B4-BE49-F238E27FC236}">
                <a16:creationId xmlns:a16="http://schemas.microsoft.com/office/drawing/2014/main" id="{E1C648F1-30A4-414C-9083-037C2C2F92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0266" y="1981201"/>
            <a:ext cx="7168709" cy="414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28355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13673"/>
            <a:ext cx="7556500" cy="1116012"/>
          </a:xfrm>
        </p:spPr>
        <p:txBody>
          <a:bodyPr/>
          <a:lstStyle/>
          <a:p>
            <a:r>
              <a:rPr lang="en-US" dirty="0"/>
              <a:t>Balanced Scorecards</a:t>
            </a:r>
          </a:p>
        </p:txBody>
      </p:sp>
      <p:sp>
        <p:nvSpPr>
          <p:cNvPr id="3" name="Content Placeholder 2"/>
          <p:cNvSpPr>
            <a:spLocks noGrp="1"/>
          </p:cNvSpPr>
          <p:nvPr>
            <p:ph idx="1"/>
          </p:nvPr>
        </p:nvSpPr>
        <p:spPr>
          <a:xfrm>
            <a:off x="2022475" y="2210686"/>
            <a:ext cx="7556500" cy="3220629"/>
          </a:xfrm>
        </p:spPr>
        <p:txBody>
          <a:bodyPr/>
          <a:lstStyle/>
          <a:p>
            <a:r>
              <a:rPr lang="en-US" sz="1600" dirty="0"/>
              <a:t>Monitor and show performance by focusing on certain outcome metrics and comparing them to a target</a:t>
            </a:r>
          </a:p>
          <a:p>
            <a:r>
              <a:rPr lang="en-US" sz="1600" dirty="0"/>
              <a:t>Monitor tactical and strategic goals </a:t>
            </a:r>
          </a:p>
          <a:p>
            <a:r>
              <a:rPr lang="en-US" sz="1600" dirty="0"/>
              <a:t>Balanced Scorecard</a:t>
            </a:r>
          </a:p>
          <a:p>
            <a:r>
              <a:rPr lang="en-US" sz="1600" dirty="0"/>
              <a:t>Focuses on four organizational perspectives:</a:t>
            </a:r>
          </a:p>
          <a:p>
            <a:pPr lvl="1"/>
            <a:r>
              <a:rPr lang="en-US" sz="1400" dirty="0"/>
              <a:t>Financial</a:t>
            </a:r>
          </a:p>
          <a:p>
            <a:pPr lvl="1"/>
            <a:r>
              <a:rPr lang="en-US" sz="1400" dirty="0"/>
              <a:t>Customer</a:t>
            </a:r>
          </a:p>
          <a:p>
            <a:pPr lvl="1"/>
            <a:r>
              <a:rPr lang="en-US" sz="1400" dirty="0"/>
              <a:t>Internal business process</a:t>
            </a:r>
          </a:p>
          <a:p>
            <a:pPr lvl="1"/>
            <a:r>
              <a:rPr lang="en-US" sz="1400" dirty="0"/>
              <a:t>Learning and growth </a:t>
            </a:r>
          </a:p>
          <a:p>
            <a:endParaRPr lang="en-US" sz="14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744271"/>
            <a:ext cx="7556500" cy="1116012"/>
          </a:xfrm>
        </p:spPr>
        <p:txBody>
          <a:bodyPr/>
          <a:lstStyle/>
          <a:p>
            <a:r>
              <a:rPr lang="en-US" dirty="0"/>
              <a:t>Balanced Scorecards</a:t>
            </a:r>
          </a:p>
        </p:txBody>
      </p:sp>
      <p:sp>
        <p:nvSpPr>
          <p:cNvPr id="3" name="Content Placeholder 2"/>
          <p:cNvSpPr>
            <a:spLocks noGrp="1"/>
          </p:cNvSpPr>
          <p:nvPr>
            <p:ph idx="1"/>
          </p:nvPr>
        </p:nvSpPr>
        <p:spPr>
          <a:xfrm>
            <a:off x="2022475" y="2317779"/>
            <a:ext cx="7556500" cy="3128832"/>
          </a:xfrm>
        </p:spPr>
        <p:txBody>
          <a:bodyPr/>
          <a:lstStyle/>
          <a:p>
            <a:r>
              <a:rPr lang="en-US" sz="1600" dirty="0"/>
              <a:t>Approach for organizational assessment developed by Kaplan and Norton</a:t>
            </a:r>
          </a:p>
          <a:p>
            <a:r>
              <a:rPr lang="en-US" sz="1600" dirty="0"/>
              <a:t>Firm’s competitiveness</a:t>
            </a:r>
          </a:p>
          <a:p>
            <a:r>
              <a:rPr lang="en-US" sz="1600" dirty="0"/>
              <a:t>Quantify the intangible assets of an organization </a:t>
            </a:r>
          </a:p>
          <a:p>
            <a:r>
              <a:rPr lang="en-US" sz="1600" dirty="0"/>
              <a:t>Measure past performance</a:t>
            </a:r>
          </a:p>
          <a:p>
            <a:r>
              <a:rPr lang="en-US" sz="1600" dirty="0"/>
              <a:t>Internal processes and intangible assets </a:t>
            </a:r>
          </a:p>
          <a:p>
            <a:r>
              <a:rPr lang="en-US" sz="1600" dirty="0"/>
              <a:t>Measures value creation for the organization </a:t>
            </a:r>
          </a:p>
          <a:p>
            <a:endParaRPr lang="en-US" sz="14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Scorecards</a:t>
            </a:r>
          </a:p>
        </p:txBody>
      </p:sp>
      <p:sp>
        <p:nvSpPr>
          <p:cNvPr id="3" name="Content Placeholder 2"/>
          <p:cNvSpPr>
            <a:spLocks noGrp="1"/>
          </p:cNvSpPr>
          <p:nvPr>
            <p:ph idx="1"/>
          </p:nvPr>
        </p:nvSpPr>
        <p:spPr>
          <a:xfrm>
            <a:off x="2022475" y="2271882"/>
            <a:ext cx="7556500" cy="2715746"/>
          </a:xfrm>
        </p:spPr>
        <p:txBody>
          <a:bodyPr/>
          <a:lstStyle/>
          <a:p>
            <a:r>
              <a:rPr lang="en-US" sz="1600" dirty="0"/>
              <a:t>Organizations can use the balanced scorecard as a means to link their long-term strategic objectives with their short term actions through four management processes. </a:t>
            </a:r>
          </a:p>
          <a:p>
            <a:pPr lvl="1"/>
            <a:r>
              <a:rPr lang="en-US" sz="1400" dirty="0"/>
              <a:t>Translating the vision </a:t>
            </a:r>
          </a:p>
          <a:p>
            <a:pPr lvl="1"/>
            <a:r>
              <a:rPr lang="en-US" sz="1400" dirty="0"/>
              <a:t>Communicating and linking </a:t>
            </a:r>
          </a:p>
          <a:p>
            <a:pPr lvl="1"/>
            <a:r>
              <a:rPr lang="en-US" sz="1400" dirty="0"/>
              <a:t>Business planning </a:t>
            </a:r>
          </a:p>
          <a:p>
            <a:pPr lvl="1"/>
            <a:r>
              <a:rPr lang="en-US" sz="1400" dirty="0"/>
              <a:t>Feedback and learning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Scorecards</a:t>
            </a:r>
          </a:p>
        </p:txBody>
      </p:sp>
      <p:pic>
        <p:nvPicPr>
          <p:cNvPr id="31749" name="Picture 5" descr="Marketing Theories - Balanced Scorecard - Professional Academy">
            <a:extLst>
              <a:ext uri="{FF2B5EF4-FFF2-40B4-BE49-F238E27FC236}">
                <a16:creationId xmlns:a16="http://schemas.microsoft.com/office/drawing/2014/main" id="{8FD1E88D-722B-4D9E-A1E9-5DE94BA81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24" y="1280160"/>
            <a:ext cx="7227277" cy="5577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30278" y="1"/>
            <a:ext cx="3017838"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900" b="1" u="sng" dirty="0">
                <a:latin typeface="Cambria" charset="0"/>
                <a:ea typeface="Times New Roman" charset="0"/>
              </a:rPr>
              <a:t>Vision Statement</a:t>
            </a:r>
            <a:endParaRPr lang="en-US" sz="900" u="sng"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dirty="0">
                <a:latin typeface="Cambria" charset="0"/>
                <a:ea typeface="Times New Roman" charset="0"/>
              </a:rPr>
              <a:t>Our vision is to be internationally-recognized for providing a high-quality, technology-enabled educational experience rooted in our Miami location and focused on the unique requirements of doing business in a global and interconnected market.</a:t>
            </a:r>
          </a:p>
          <a:p>
            <a:pPr fontAlgn="base">
              <a:spcBef>
                <a:spcPct val="0"/>
              </a:spcBef>
              <a:spcAft>
                <a:spcPct val="0"/>
              </a:spcAft>
            </a:pPr>
            <a:endParaRPr lang="en-US" sz="900" dirty="0">
              <a:latin typeface="Cambria" charset="0"/>
              <a:ea typeface="Times New Roman" charset="0"/>
            </a:endParaRPr>
          </a:p>
          <a:p>
            <a:pPr algn="ctr" fontAlgn="base">
              <a:spcBef>
                <a:spcPct val="0"/>
              </a:spcBef>
              <a:spcAft>
                <a:spcPct val="0"/>
              </a:spcAft>
            </a:pPr>
            <a:r>
              <a:rPr lang="en-US" sz="900" b="1" u="sng" dirty="0">
                <a:latin typeface="Cambria" charset="0"/>
                <a:ea typeface="Times New Roman" charset="0"/>
              </a:rPr>
              <a:t>Core Values</a:t>
            </a:r>
            <a:endParaRPr lang="en-US" sz="9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Excellence: </a:t>
            </a:r>
            <a:r>
              <a:rPr lang="en-US" sz="900" i="1" dirty="0">
                <a:latin typeface="Cambria" charset="0"/>
                <a:ea typeface="Times New Roman" charset="0"/>
              </a:rPr>
              <a:t>We</a:t>
            </a:r>
            <a:r>
              <a:rPr lang="en-US" sz="900" dirty="0">
                <a:latin typeface="Cambria" charset="0"/>
                <a:ea typeface="Times New Roman" charset="0"/>
              </a:rPr>
              <a:t> pursue excellence in all we do and nurture this pursuit in others</a:t>
            </a:r>
            <a:r>
              <a:rPr lang="en-US" sz="900" dirty="0">
                <a:latin typeface="Times New Roman" charset="0"/>
                <a:ea typeface="Times New Roman" charset="0"/>
              </a:rPr>
              <a:t>.</a:t>
            </a: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Ethics: </a:t>
            </a:r>
            <a:r>
              <a:rPr lang="en-US" sz="900" i="1" dirty="0">
                <a:latin typeface="Cambria" charset="0"/>
                <a:ea typeface="Times New Roman" charset="0"/>
              </a:rPr>
              <a:t>We</a:t>
            </a:r>
            <a:r>
              <a:rPr lang="en-US" sz="900" dirty="0">
                <a:latin typeface="Cambria" charset="0"/>
                <a:ea typeface="Times New Roman" charset="0"/>
              </a:rPr>
              <a:t> are committed to doing the right thing in both our words and deeds.</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Professionalism: </a:t>
            </a:r>
            <a:r>
              <a:rPr lang="en-US" sz="900" i="1" dirty="0">
                <a:latin typeface="Cambria" charset="0"/>
                <a:ea typeface="Times New Roman" charset="0"/>
              </a:rPr>
              <a:t>We</a:t>
            </a:r>
            <a:r>
              <a:rPr lang="en-US" sz="900" dirty="0">
                <a:latin typeface="Cambria" charset="0"/>
                <a:ea typeface="Times New Roman" charset="0"/>
              </a:rPr>
              <a:t> hold ourselves to the highest standards of expertise and of professional conduct.</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Innovation: </a:t>
            </a:r>
            <a:r>
              <a:rPr lang="en-US" sz="900" i="1" dirty="0">
                <a:latin typeface="Cambria" charset="0"/>
                <a:ea typeface="Times New Roman" charset="0"/>
              </a:rPr>
              <a:t>We</a:t>
            </a:r>
            <a:r>
              <a:rPr lang="en-US" sz="900" dirty="0">
                <a:latin typeface="Cambria" charset="0"/>
                <a:ea typeface="Times New Roman" charset="0"/>
              </a:rPr>
              <a:t> embrace change, uncommon thinking, creativity, and the entrepreneurial spirit.</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Collegiality:</a:t>
            </a:r>
            <a:r>
              <a:rPr lang="en-US" sz="900" i="1" dirty="0">
                <a:latin typeface="Cambria" charset="0"/>
                <a:ea typeface="Times New Roman" charset="0"/>
              </a:rPr>
              <a:t> In</a:t>
            </a:r>
            <a:r>
              <a:rPr lang="en-US" sz="900" dirty="0">
                <a:latin typeface="Cambria" charset="0"/>
                <a:ea typeface="Times New Roman" charset="0"/>
              </a:rPr>
              <a:t> working together, we respect each other and welcome diverse viewpoints.</a:t>
            </a:r>
          </a:p>
          <a:p>
            <a:pPr fontAlgn="base">
              <a:spcBef>
                <a:spcPct val="0"/>
              </a:spcBef>
              <a:spcAft>
                <a:spcPct val="0"/>
              </a:spcAft>
            </a:pPr>
            <a:r>
              <a:rPr lang="en-US" sz="1200" dirty="0">
                <a:latin typeface="Cambria" charset="0"/>
                <a:ea typeface="Times New Roman" charset="0"/>
              </a:rPr>
              <a:t> </a:t>
            </a:r>
            <a:endParaRPr lang="en-US" sz="900"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Mission Statement</a:t>
            </a:r>
            <a:endParaRPr lang="en-US" sz="9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dirty="0">
                <a:latin typeface="Cambria" charset="0"/>
                <a:ea typeface="Times New Roman" charset="0"/>
              </a:rPr>
              <a:t>Our mission is to create enduring educational value for our students, for our alumni, and for the business, professional, and academic communities we serve: </a:t>
            </a:r>
          </a:p>
          <a:p>
            <a:pPr fontAlgn="base">
              <a:spcBef>
                <a:spcPct val="0"/>
              </a:spcBef>
              <a:spcAft>
                <a:spcPct val="0"/>
              </a:spcAft>
            </a:pPr>
            <a:endParaRPr lang="en-US" sz="900" dirty="0">
              <a:latin typeface="Cambria" charset="0"/>
              <a:ea typeface="Times New Roman" charset="0"/>
            </a:endParaRP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our students-</a:t>
            </a:r>
            <a:r>
              <a:rPr lang="en-US" sz="900" dirty="0">
                <a:latin typeface="Cambria" charset="0"/>
                <a:ea typeface="Times New Roman" charset="0"/>
              </a:rPr>
              <a:t>whom we prepare to succeed in a rapidly changing, technology-driven global business environment;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our alumni-</a:t>
            </a:r>
            <a:r>
              <a:rPr lang="en-US" sz="900" dirty="0">
                <a:latin typeface="Cambria" charset="0"/>
                <a:ea typeface="Times New Roman" charset="0"/>
              </a:rPr>
              <a:t>to whom we provide opportunities for continuing professional development and a legacy that appreciates as our excellence grows;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the business and professional communities-</a:t>
            </a:r>
            <a:r>
              <a:rPr lang="en-US" sz="900" dirty="0">
                <a:latin typeface="Cambria" charset="0"/>
                <a:ea typeface="Times New Roman" charset="0"/>
              </a:rPr>
              <a:t>to whom we offer knowledgeable graduates, educational programs, research, and collaborative projects;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the academic community-</a:t>
            </a:r>
            <a:r>
              <a:rPr lang="en-US" sz="900" dirty="0">
                <a:latin typeface="Cambria" charset="0"/>
                <a:ea typeface="Times New Roman" charset="0"/>
              </a:rPr>
              <a:t>to whom we bring new knowledge by creating an environment that nurtures high-quality research and the development of future scholars. </a:t>
            </a:r>
          </a:p>
          <a:p>
            <a:pPr fontAlgn="base">
              <a:spcBef>
                <a:spcPct val="0"/>
              </a:spcBef>
              <a:spcAft>
                <a:spcPct val="0"/>
              </a:spcAft>
            </a:pPr>
            <a:endParaRPr lang="en-US" sz="1000" dirty="0">
              <a:latin typeface="Times New Roman" charset="0"/>
              <a:ea typeface="Times New Roman" charset="0"/>
            </a:endParaRPr>
          </a:p>
        </p:txBody>
      </p:sp>
      <p:sp>
        <p:nvSpPr>
          <p:cNvPr id="47107" name="Text Box 3"/>
          <p:cNvSpPr txBox="1">
            <a:spLocks noChangeArrowheads="1"/>
          </p:cNvSpPr>
          <p:nvPr/>
        </p:nvSpPr>
        <p:spPr bwMode="auto">
          <a:xfrm>
            <a:off x="4555175" y="1"/>
            <a:ext cx="3589275"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1200" b="1" dirty="0">
                <a:latin typeface="Arial" charset="0"/>
                <a:ea typeface="Times New Roman" charset="0"/>
              </a:rPr>
              <a:t>Goals and Objectives</a:t>
            </a:r>
            <a:endParaRPr lang="en-US" sz="900" b="1" u="sng"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Strategic Priorities</a:t>
            </a:r>
          </a:p>
          <a:p>
            <a:pPr algn="ctr" fontAlgn="base">
              <a:spcBef>
                <a:spcPct val="0"/>
              </a:spcBef>
              <a:spcAft>
                <a:spcPct val="0"/>
              </a:spcAft>
            </a:pPr>
            <a:endParaRPr lang="en-US" sz="900" b="1" u="sng"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1.  </a:t>
            </a:r>
            <a:r>
              <a:rPr lang="en-US" sz="800" b="1" dirty="0">
                <a:latin typeface="Cambria" charset="0"/>
                <a:ea typeface="Times New Roman" charset="0"/>
              </a:rPr>
              <a:t>Maintenance of Accreditation</a:t>
            </a:r>
          </a:p>
          <a:p>
            <a:pPr fontAlgn="base">
              <a:spcBef>
                <a:spcPct val="0"/>
              </a:spcBef>
              <a:spcAft>
                <a:spcPct val="0"/>
              </a:spcAft>
            </a:pPr>
            <a:r>
              <a:rPr lang="en-US" sz="800" dirty="0">
                <a:latin typeface="Cambria" charset="0"/>
                <a:ea typeface="Times New Roman" charset="0"/>
              </a:rPr>
              <a:t>2.  </a:t>
            </a:r>
            <a:r>
              <a:rPr lang="en-US" sz="800" b="1" dirty="0">
                <a:latin typeface="Cambria" charset="0"/>
                <a:ea typeface="Times New Roman" charset="0"/>
              </a:rPr>
              <a:t>Focus</a:t>
            </a:r>
            <a:r>
              <a:rPr lang="en-US" sz="800" dirty="0">
                <a:latin typeface="Cambria" charset="0"/>
                <a:ea typeface="Times New Roman" charset="0"/>
              </a:rPr>
              <a:t> - Build excellence and international recognition through investments in programs and faculty in the areas of international business, entrepreneurship, and professional services – accounting, finance, real estate, and insurance</a:t>
            </a:r>
            <a:r>
              <a:rPr lang="en-US" sz="800" dirty="0">
                <a:latin typeface="Times New Roman" charset="0"/>
                <a:ea typeface="Times New Roman" charset="0"/>
              </a:rPr>
              <a:t>.</a:t>
            </a:r>
          </a:p>
          <a:p>
            <a:pPr fontAlgn="base">
              <a:spcBef>
                <a:spcPct val="0"/>
              </a:spcBef>
              <a:spcAft>
                <a:spcPct val="0"/>
              </a:spcAft>
            </a:pPr>
            <a:r>
              <a:rPr lang="en-US" sz="800" dirty="0">
                <a:latin typeface="Cambria" charset="0"/>
                <a:ea typeface="Times New Roman" charset="0"/>
              </a:rPr>
              <a:t>3.  </a:t>
            </a:r>
            <a:r>
              <a:rPr lang="en-US" sz="800" b="1" dirty="0">
                <a:latin typeface="Cambria" charset="0"/>
                <a:ea typeface="Times New Roman" charset="0"/>
              </a:rPr>
              <a:t>Program Portfolio</a:t>
            </a:r>
            <a:r>
              <a:rPr lang="en-US" sz="800" dirty="0">
                <a:latin typeface="Cambria" charset="0"/>
                <a:ea typeface="Times New Roman" charset="0"/>
              </a:rPr>
              <a:t> – Continually evaluate portfolios of programs to ensure excellence in teaching and learning and market need.</a:t>
            </a:r>
          </a:p>
          <a:p>
            <a:pPr fontAlgn="base">
              <a:spcBef>
                <a:spcPct val="0"/>
              </a:spcBef>
              <a:spcAft>
                <a:spcPct val="0"/>
              </a:spcAft>
            </a:pPr>
            <a:r>
              <a:rPr lang="en-US" sz="800" dirty="0">
                <a:latin typeface="Cambria" charset="0"/>
                <a:ea typeface="Times New Roman" charset="0"/>
              </a:rPr>
              <a:t>4.  </a:t>
            </a:r>
            <a:r>
              <a:rPr lang="en-US" sz="800" b="1" dirty="0">
                <a:latin typeface="Cambria" charset="0"/>
                <a:ea typeface="Times New Roman" charset="0"/>
              </a:rPr>
              <a:t>Growth and Quality</a:t>
            </a:r>
            <a:r>
              <a:rPr lang="en-US" sz="800" dirty="0">
                <a:latin typeface="Cambria" charset="0"/>
                <a:ea typeface="Times New Roman" charset="0"/>
              </a:rPr>
              <a:t> - Increase quality of undergraduate students while maintaining current enrollment, grow graduate enrollment by 50% over next 5 years while increasing quality of admitted students.</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5.  </a:t>
            </a:r>
            <a:r>
              <a:rPr lang="en-US" sz="800" b="1" dirty="0">
                <a:latin typeface="Cambria" charset="0"/>
                <a:ea typeface="Times New Roman" charset="0"/>
              </a:rPr>
              <a:t>Faculty </a:t>
            </a:r>
            <a:r>
              <a:rPr lang="en-US" sz="800" dirty="0">
                <a:latin typeface="Cambria" charset="0"/>
                <a:ea typeface="Times New Roman" charset="0"/>
              </a:rPr>
              <a:t>– Recruit, develop and support an outstanding faculty.</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6.  </a:t>
            </a:r>
            <a:r>
              <a:rPr lang="en-US" sz="800" b="1" dirty="0">
                <a:latin typeface="Cambria" charset="0"/>
                <a:ea typeface="Times New Roman" charset="0"/>
              </a:rPr>
              <a:t>Funding</a:t>
            </a:r>
            <a:r>
              <a:rPr lang="en-US" sz="800" dirty="0">
                <a:latin typeface="Cambria" charset="0"/>
                <a:ea typeface="Times New Roman" charset="0"/>
              </a:rPr>
              <a:t> – Acquire needed funds to support the college’s mission.</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7.  </a:t>
            </a:r>
            <a:r>
              <a:rPr lang="en-US" sz="800" b="1" dirty="0">
                <a:latin typeface="Cambria" charset="0"/>
                <a:ea typeface="Times New Roman" charset="0"/>
              </a:rPr>
              <a:t>Space</a:t>
            </a:r>
            <a:r>
              <a:rPr lang="en-US" sz="800" dirty="0">
                <a:latin typeface="Cambria" charset="0"/>
                <a:ea typeface="Times New Roman" charset="0"/>
              </a:rPr>
              <a:t> – Complete construction of Phase II of the Business School Complex. </a:t>
            </a:r>
            <a:endParaRPr lang="en-US" sz="800" dirty="0">
              <a:latin typeface="Times New Roman" charset="0"/>
              <a:ea typeface="Times New Roman" charset="0"/>
            </a:endParaRPr>
          </a:p>
          <a:p>
            <a:pPr fontAlgn="base">
              <a:spcBef>
                <a:spcPct val="0"/>
              </a:spcBef>
              <a:spcAft>
                <a:spcPct val="0"/>
              </a:spcAft>
            </a:pPr>
            <a:endParaRPr lang="en-US" sz="800"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Strategic Initiatives 2008-2009</a:t>
            </a:r>
            <a:endParaRPr lang="en-US" sz="900" dirty="0">
              <a:latin typeface="Times New Roman" charset="0"/>
              <a:ea typeface="Times New Roman" charset="0"/>
            </a:endParaRP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1.Maintenance of Accreditation</a:t>
            </a:r>
            <a:r>
              <a:rPr lang="en-US" sz="800" dirty="0">
                <a:latin typeface="Cambria" charset="0"/>
                <a:ea typeface="Times New Roman" charset="0"/>
              </a:rPr>
              <a:t>:  Implement review recommendations.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2.Undergraduate Programs: </a:t>
            </a:r>
            <a:r>
              <a:rPr lang="en-US" sz="800" dirty="0">
                <a:latin typeface="Cambria" charset="0"/>
                <a:ea typeface="Times New Roman" charset="0"/>
              </a:rPr>
              <a:t>Continue implementation of </a:t>
            </a:r>
            <a:r>
              <a:rPr lang="en-US" sz="800" i="1" dirty="0">
                <a:latin typeface="Cambria" charset="0"/>
                <a:ea typeface="Times New Roman" charset="0"/>
              </a:rPr>
              <a:t>Assurance of Learning System</a:t>
            </a:r>
            <a:r>
              <a:rPr lang="en-US" sz="800" dirty="0">
                <a:latin typeface="Cambria" charset="0"/>
                <a:ea typeface="Times New Roman" charset="0"/>
              </a:rPr>
              <a:t> and enhanced undergraduate career services. </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3.Graduate Programs: </a:t>
            </a:r>
            <a:r>
              <a:rPr lang="en-US" sz="800" dirty="0">
                <a:latin typeface="Cambria" charset="0"/>
                <a:ea typeface="Times New Roman" charset="0"/>
              </a:rPr>
              <a:t>Complete scheduled program reviews and implement recommended changes.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4.Faculty: </a:t>
            </a:r>
            <a:r>
              <a:rPr lang="en-US" sz="800" dirty="0">
                <a:latin typeface="Cambria" charset="0"/>
                <a:ea typeface="Times New Roman" charset="0"/>
              </a:rPr>
              <a:t>Recruit replacements for faculty members who resign or retire and recruit new incremental faculty members.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5.External Relations: </a:t>
            </a:r>
            <a:r>
              <a:rPr lang="en-US" sz="800" dirty="0">
                <a:latin typeface="Cambria" charset="0"/>
                <a:ea typeface="Times New Roman" charset="0"/>
              </a:rPr>
              <a:t> Expand membership on our advisory boards and our community involvement.</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6.External Visibility:  </a:t>
            </a:r>
            <a:r>
              <a:rPr lang="en-US" sz="800" dirty="0">
                <a:latin typeface="Cambria" charset="0"/>
                <a:ea typeface="Times New Roman" charset="0"/>
              </a:rPr>
              <a:t>Maintain rankings.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7.Internal Processes: </a:t>
            </a:r>
            <a:r>
              <a:rPr lang="en-US" sz="800" dirty="0">
                <a:latin typeface="Cambria" charset="0"/>
                <a:ea typeface="Times New Roman" charset="0"/>
              </a:rPr>
              <a:t>Maintain technology for new School of Business Complex.</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8.Revenue Generation: </a:t>
            </a:r>
            <a:r>
              <a:rPr lang="en-US" sz="800" dirty="0">
                <a:latin typeface="Cambria" charset="0"/>
                <a:ea typeface="Times New Roman" charset="0"/>
              </a:rPr>
              <a:t>Secure private funding for faculty support, student support, and the building; grow executive and professional education program; and plan for new value-added programs.</a:t>
            </a:r>
            <a:endParaRPr lang="en-US" sz="800"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Core Competencies and Definition of Metrics</a:t>
            </a:r>
          </a:p>
          <a:p>
            <a:pPr algn="ct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(L)earning, Instruction, and Student Services</a:t>
            </a:r>
            <a:r>
              <a:rPr lang="en-US" sz="800" dirty="0">
                <a:latin typeface="Cambria" charset="0"/>
                <a:ea typeface="Times New Roman" charset="0"/>
              </a:rPr>
              <a:t> - Provide educational programs and learning experiences that prepare individuals to make sustained contributions to organizations and society in a global environment and are recognized for excellence.  Deliver outstanding student services.</a:t>
            </a:r>
          </a:p>
          <a:p>
            <a:pPr fontAlgn="base">
              <a:spcBef>
                <a:spcPct val="0"/>
              </a:spcBef>
              <a:spcAft>
                <a:spcPct val="0"/>
              </a:spcAft>
            </a:pPr>
            <a:r>
              <a:rPr lang="en-US" sz="800" b="1" dirty="0">
                <a:latin typeface="Cambria" charset="0"/>
                <a:ea typeface="Times New Roman" charset="0"/>
              </a:rPr>
              <a:t>(R)search and Scholarship</a:t>
            </a:r>
            <a:r>
              <a:rPr lang="en-US" sz="800" dirty="0">
                <a:latin typeface="Cambria" charset="0"/>
                <a:ea typeface="Times New Roman" charset="0"/>
              </a:rPr>
              <a:t> - Identify and address important business and economic issues through discovery, application, and dissemination of knowledge.</a:t>
            </a:r>
          </a:p>
          <a:p>
            <a:pPr fontAlgn="base">
              <a:spcBef>
                <a:spcPct val="0"/>
              </a:spcBef>
              <a:spcAft>
                <a:spcPct val="0"/>
              </a:spcAft>
            </a:pPr>
            <a:r>
              <a:rPr lang="en-US" sz="800" b="1" dirty="0">
                <a:latin typeface="Cambria" charset="0"/>
                <a:ea typeface="Times New Roman" charset="0"/>
              </a:rPr>
              <a:t>(S)ervice and Outreach</a:t>
            </a:r>
            <a:r>
              <a:rPr lang="en-US" sz="800" dirty="0">
                <a:latin typeface="Cambria" charset="0"/>
                <a:ea typeface="Times New Roman" charset="0"/>
              </a:rPr>
              <a:t> - Offer expertise to government agencies, business and professional organizations, and others, to promote economic development and to provide value-added educational and professional programs.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(E)xternal Relations and Development - </a:t>
            </a:r>
            <a:r>
              <a:rPr lang="en-US" sz="800" dirty="0">
                <a:latin typeface="Cambria" charset="0"/>
                <a:ea typeface="Times New Roman" charset="0"/>
              </a:rPr>
              <a:t>Enhance opportunities for mutually beneficial collaboration between the College and its constituents and grow private investments in the College.</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(P)eople</a:t>
            </a:r>
            <a:r>
              <a:rPr lang="en-US" sz="800" dirty="0">
                <a:latin typeface="Cambria" charset="0"/>
                <a:ea typeface="Times New Roman" charset="0"/>
              </a:rPr>
              <a:t> - Attract, develop, and retain highly qualified faculty and staff.</a:t>
            </a:r>
          </a:p>
          <a:p>
            <a:pPr fontAlgn="base">
              <a:spcBef>
                <a:spcPct val="0"/>
              </a:spcBef>
              <a:spcAft>
                <a:spcPct val="0"/>
              </a:spcAft>
            </a:pPr>
            <a:r>
              <a:rPr lang="en-US" sz="800" b="1" dirty="0">
                <a:latin typeface="Cambria" charset="0"/>
                <a:ea typeface="Times New Roman" charset="0"/>
              </a:rPr>
              <a:t>(I)nternal Operations</a:t>
            </a:r>
            <a:r>
              <a:rPr lang="en-US" sz="800" dirty="0">
                <a:latin typeface="Cambria" charset="0"/>
                <a:ea typeface="Times New Roman" charset="0"/>
              </a:rPr>
              <a:t> - Cultivate an efficient and effective operation that enables faculty and staff to achieve the mission of the College.</a:t>
            </a:r>
            <a:endParaRPr lang="en-US" sz="800" dirty="0">
              <a:latin typeface="Times New Roman" charset="0"/>
              <a:ea typeface="Times New Roman" charset="0"/>
            </a:endParaRPr>
          </a:p>
        </p:txBody>
      </p:sp>
      <p:sp>
        <p:nvSpPr>
          <p:cNvPr id="47108" name="Text Box 4"/>
          <p:cNvSpPr txBox="1">
            <a:spLocks noChangeArrowheads="1"/>
          </p:cNvSpPr>
          <p:nvPr/>
        </p:nvSpPr>
        <p:spPr bwMode="auto">
          <a:xfrm>
            <a:off x="8144449" y="1"/>
            <a:ext cx="2514600"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800" b="1" u="sng" dirty="0">
                <a:latin typeface="Cambria" charset="0"/>
                <a:ea typeface="Times New Roman" charset="0"/>
              </a:rPr>
              <a:t>Key Metrics</a:t>
            </a:r>
            <a:endParaRPr lang="en-US" sz="800" dirty="0">
              <a:latin typeface="Times New Roman" charset="0"/>
              <a:ea typeface="Times New Roman" charset="0"/>
            </a:endParaRP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Undergraduate Programs</a:t>
            </a: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a:t>
            </a:r>
            <a:r>
              <a:rPr lang="en-US" sz="800" dirty="0">
                <a:latin typeface="Times New Roman" charset="0"/>
                <a:ea typeface="Times New Roman" charset="0"/>
              </a:rPr>
              <a:t>.</a:t>
            </a:r>
            <a:r>
              <a:rPr lang="en-US" sz="800" dirty="0">
                <a:latin typeface="Cambria" charset="0"/>
                <a:ea typeface="Times New Roman" charset="0"/>
              </a:rPr>
              <a:t>   Assurance of Learning Outcomes</a:t>
            </a:r>
          </a:p>
          <a:p>
            <a:pPr fontAlgn="base">
              <a:spcBef>
                <a:spcPct val="0"/>
              </a:spcBef>
              <a:spcAft>
                <a:spcPct val="0"/>
              </a:spcAft>
            </a:pPr>
            <a:r>
              <a:rPr lang="en-US" sz="800" b="1" dirty="0">
                <a:latin typeface="Cambria" charset="0"/>
                <a:ea typeface="Times New Roman" charset="0"/>
              </a:rPr>
              <a:t>L2.   </a:t>
            </a:r>
            <a:r>
              <a:rPr lang="en-US" sz="800" dirty="0">
                <a:latin typeface="Cambria" charset="0"/>
                <a:ea typeface="Times New Roman" charset="0"/>
              </a:rPr>
              <a:t>Use and Manage Technology Outcome</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L3.</a:t>
            </a:r>
            <a:r>
              <a:rPr lang="en-US" sz="800" dirty="0">
                <a:latin typeface="Cambria" charset="0"/>
                <a:ea typeface="Times New Roman" charset="0"/>
              </a:rPr>
              <a:t>   Quality of Students</a:t>
            </a:r>
          </a:p>
          <a:p>
            <a:pPr fontAlgn="base">
              <a:spcBef>
                <a:spcPct val="0"/>
              </a:spcBef>
              <a:spcAft>
                <a:spcPct val="0"/>
              </a:spcAft>
            </a:pPr>
            <a:r>
              <a:rPr lang="en-US" sz="800" b="1" dirty="0">
                <a:latin typeface="Cambria" charset="0"/>
                <a:ea typeface="Times New Roman" charset="0"/>
              </a:rPr>
              <a:t>L4.   </a:t>
            </a:r>
            <a:r>
              <a:rPr lang="en-US" sz="800" dirty="0">
                <a:latin typeface="Cambria" charset="0"/>
                <a:ea typeface="Times New Roman" charset="0"/>
              </a:rPr>
              <a:t>Student Recognitions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L5.</a:t>
            </a:r>
            <a:r>
              <a:rPr lang="en-US" sz="800" dirty="0">
                <a:latin typeface="Cambria" charset="0"/>
                <a:ea typeface="Times New Roman" charset="0"/>
              </a:rPr>
              <a:t>   Head Count - # of Graduates</a:t>
            </a:r>
          </a:p>
          <a:p>
            <a:pPr fontAlgn="base">
              <a:spcBef>
                <a:spcPct val="0"/>
              </a:spcBef>
              <a:spcAft>
                <a:spcPct val="0"/>
              </a:spcAft>
            </a:pPr>
            <a:r>
              <a:rPr lang="en-US" sz="800" b="1" dirty="0">
                <a:latin typeface="Cambria" charset="0"/>
                <a:ea typeface="Times New Roman" charset="0"/>
              </a:rPr>
              <a:t>L6.</a:t>
            </a:r>
            <a:r>
              <a:rPr lang="en-US" sz="800" dirty="0">
                <a:latin typeface="Cambria" charset="0"/>
                <a:ea typeface="Times New Roman" charset="0"/>
              </a:rPr>
              <a:t>   FTE enrollment - % of Enrollment Targets Met</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L7. </a:t>
            </a:r>
            <a:r>
              <a:rPr lang="en-US" sz="800" dirty="0">
                <a:latin typeface="Cambria" charset="0"/>
                <a:ea typeface="Times New Roman" charset="0"/>
              </a:rPr>
              <a:t>  Placement – Satisfaction and Outcomes</a:t>
            </a:r>
          </a:p>
          <a:p>
            <a:pPr fontAlgn="base">
              <a:spcBef>
                <a:spcPct val="0"/>
              </a:spcBef>
              <a:spcAft>
                <a:spcPct val="0"/>
              </a:spcAft>
            </a:pPr>
            <a:r>
              <a:rPr lang="en-US" sz="800" b="1" dirty="0">
                <a:latin typeface="Cambria" charset="0"/>
                <a:ea typeface="Times New Roman" charset="0"/>
              </a:rPr>
              <a:t>L8.   </a:t>
            </a:r>
            <a:r>
              <a:rPr lang="en-US" sz="800" dirty="0">
                <a:latin typeface="Cambria" charset="0"/>
                <a:ea typeface="Times New Roman" charset="0"/>
              </a:rPr>
              <a:t>Satisfaction with Advising </a:t>
            </a:r>
          </a:p>
          <a:p>
            <a:pPr fontAlgn="base">
              <a:spcBef>
                <a:spcPct val="0"/>
              </a:spcBef>
              <a:spcAft>
                <a:spcPct val="0"/>
              </a:spcAft>
            </a:pPr>
            <a:r>
              <a:rPr lang="en-US" sz="800" b="1" dirty="0">
                <a:latin typeface="Cambria" charset="0"/>
                <a:ea typeface="Times New Roman" charset="0"/>
              </a:rPr>
              <a:t>L9.   </a:t>
            </a:r>
            <a:r>
              <a:rPr lang="en-US" sz="800" dirty="0">
                <a:latin typeface="Cambria" charset="0"/>
                <a:ea typeface="Times New Roman" charset="0"/>
              </a:rPr>
              <a:t>Quality of Instruction</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L10.</a:t>
            </a:r>
            <a:r>
              <a:rPr lang="en-US" sz="800" dirty="0">
                <a:latin typeface="Cambria" charset="0"/>
                <a:ea typeface="Times New Roman" charset="0"/>
              </a:rPr>
              <a:t> Expectations Met</a:t>
            </a:r>
          </a:p>
          <a:p>
            <a:pPr fontAlgn="base">
              <a:spcBef>
                <a:spcPct val="0"/>
              </a:spcBef>
              <a:spcAft>
                <a:spcPct val="0"/>
              </a:spcAft>
            </a:pPr>
            <a:r>
              <a:rPr lang="en-US" sz="800" b="1" dirty="0">
                <a:latin typeface="Cambria" charset="0"/>
                <a:ea typeface="Times New Roman" charset="0"/>
              </a:rPr>
              <a:t>L11. </a:t>
            </a:r>
            <a:r>
              <a:rPr lang="en-US" sz="800" dirty="0">
                <a:latin typeface="Cambria" charset="0"/>
                <a:ea typeface="Times New Roman" charset="0"/>
              </a:rPr>
              <a:t>Rankings</a:t>
            </a:r>
            <a:r>
              <a:rPr lang="en-US" sz="800" b="1" dirty="0">
                <a:latin typeface="Cambria" charset="0"/>
                <a:ea typeface="Times New Roman" charset="0"/>
              </a:rPr>
              <a:t> </a:t>
            </a:r>
            <a:endParaRPr lang="en-US" sz="800" dirty="0">
              <a:latin typeface="Times New Roman" charset="0"/>
              <a:ea typeface="Times New Roman" charset="0"/>
            </a:endParaRP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Graduate Programs</a:t>
            </a:r>
          </a:p>
          <a:p>
            <a:pPr fontAlgn="base">
              <a:spcBef>
                <a:spcPct val="0"/>
              </a:spcBef>
              <a:spcAft>
                <a:spcPct val="0"/>
              </a:spcAft>
            </a:pPr>
            <a:endParaRPr lang="en-US" sz="800" b="1"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L12. </a:t>
            </a:r>
            <a:r>
              <a:rPr lang="en-US" sz="800" dirty="0">
                <a:latin typeface="Cambria" charset="0"/>
                <a:ea typeface="Times New Roman" charset="0"/>
              </a:rPr>
              <a:t>Assurance of Learning </a:t>
            </a:r>
          </a:p>
          <a:p>
            <a:pPr fontAlgn="base">
              <a:spcBef>
                <a:spcPct val="0"/>
              </a:spcBef>
              <a:spcAft>
                <a:spcPct val="0"/>
              </a:spcAft>
            </a:pPr>
            <a:r>
              <a:rPr lang="en-US" sz="800" b="1" dirty="0">
                <a:latin typeface="Cambria" charset="0"/>
                <a:ea typeface="Times New Roman" charset="0"/>
              </a:rPr>
              <a:t>L13. </a:t>
            </a:r>
            <a:r>
              <a:rPr lang="en-US" sz="800" dirty="0">
                <a:latin typeface="Cambria" charset="0"/>
                <a:ea typeface="Times New Roman" charset="0"/>
              </a:rPr>
              <a:t>Quality of Students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L14. </a:t>
            </a:r>
            <a:r>
              <a:rPr lang="en-US" sz="800" dirty="0">
                <a:latin typeface="Cambria" charset="0"/>
                <a:ea typeface="Times New Roman" charset="0"/>
              </a:rPr>
              <a:t>FTE enrollment - % Enrollment Target Met</a:t>
            </a:r>
          </a:p>
          <a:p>
            <a:pPr fontAlgn="base">
              <a:spcBef>
                <a:spcPct val="0"/>
              </a:spcBef>
              <a:spcAft>
                <a:spcPct val="0"/>
              </a:spcAft>
            </a:pPr>
            <a:r>
              <a:rPr lang="en-US" sz="800" b="1" dirty="0">
                <a:latin typeface="Cambria" charset="0"/>
                <a:ea typeface="Times New Roman" charset="0"/>
              </a:rPr>
              <a:t>L15. </a:t>
            </a:r>
            <a:r>
              <a:rPr lang="en-US" sz="800" dirty="0">
                <a:latin typeface="Cambria" charset="0"/>
                <a:ea typeface="Times New Roman" charset="0"/>
              </a:rPr>
              <a:t>Placement – Satisfaction and Outcomes</a:t>
            </a:r>
          </a:p>
          <a:p>
            <a:pPr fontAlgn="base">
              <a:spcBef>
                <a:spcPct val="0"/>
              </a:spcBef>
              <a:spcAft>
                <a:spcPct val="0"/>
              </a:spcAft>
            </a:pPr>
            <a:r>
              <a:rPr lang="en-US" sz="800" b="1" dirty="0">
                <a:latin typeface="Cambria" charset="0"/>
                <a:ea typeface="Times New Roman" charset="0"/>
              </a:rPr>
              <a:t>L16. </a:t>
            </a:r>
            <a:r>
              <a:rPr lang="en-US" sz="800" dirty="0">
                <a:latin typeface="Cambria" charset="0"/>
                <a:ea typeface="Times New Roman" charset="0"/>
              </a:rPr>
              <a:t>Expectations Met</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L17. </a:t>
            </a:r>
            <a:r>
              <a:rPr lang="en-US" sz="800" dirty="0">
                <a:latin typeface="Cambria" charset="0"/>
                <a:ea typeface="Times New Roman" charset="0"/>
              </a:rPr>
              <a:t>Rankings</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R1</a:t>
            </a:r>
            <a:r>
              <a:rPr lang="en-US" sz="800" b="1" dirty="0">
                <a:latin typeface="Times New Roman" charset="0"/>
                <a:ea typeface="Times New Roman" charset="0"/>
              </a:rPr>
              <a:t>.</a:t>
            </a:r>
            <a:r>
              <a:rPr lang="en-US" sz="800" dirty="0">
                <a:latin typeface="Cambria" charset="0"/>
                <a:ea typeface="Times New Roman" charset="0"/>
              </a:rPr>
              <a:t>  Publications in Premier Journals</a:t>
            </a:r>
          </a:p>
          <a:p>
            <a:pPr fontAlgn="base">
              <a:spcBef>
                <a:spcPct val="0"/>
              </a:spcBef>
              <a:spcAft>
                <a:spcPct val="0"/>
              </a:spcAft>
            </a:pPr>
            <a:r>
              <a:rPr lang="en-US" sz="800" b="1" dirty="0">
                <a:latin typeface="Cambria" charset="0"/>
                <a:ea typeface="Times New Roman" charset="0"/>
              </a:rPr>
              <a:t>R2</a:t>
            </a:r>
            <a:r>
              <a:rPr lang="en-US" sz="800" b="1" dirty="0">
                <a:latin typeface="Times New Roman" charset="0"/>
                <a:ea typeface="Times New Roman" charset="0"/>
              </a:rPr>
              <a:t>.</a:t>
            </a:r>
            <a:r>
              <a:rPr lang="en-US" sz="800" dirty="0">
                <a:latin typeface="Cambria" charset="0"/>
                <a:ea typeface="Times New Roman" charset="0"/>
              </a:rPr>
              <a:t>  Citations in Social Service Index </a:t>
            </a:r>
          </a:p>
          <a:p>
            <a:pPr fontAlgn="base">
              <a:spcBef>
                <a:spcPct val="0"/>
              </a:spcBef>
              <a:spcAft>
                <a:spcPct val="0"/>
              </a:spcAft>
            </a:pPr>
            <a:r>
              <a:rPr lang="en-US" sz="800" b="1" dirty="0">
                <a:latin typeface="Cambria" charset="0"/>
                <a:ea typeface="Times New Roman" charset="0"/>
              </a:rPr>
              <a:t>R3.  </a:t>
            </a:r>
            <a:r>
              <a:rPr lang="en-US" sz="800" dirty="0">
                <a:latin typeface="Cambria" charset="0"/>
                <a:ea typeface="Times New Roman" charset="0"/>
              </a:rPr>
              <a:t>Editorial Board Membership</a:t>
            </a:r>
          </a:p>
          <a:p>
            <a:pPr fontAlgn="base">
              <a:spcBef>
                <a:spcPct val="0"/>
              </a:spcBef>
              <a:spcAft>
                <a:spcPct val="0"/>
              </a:spcAft>
            </a:pPr>
            <a:r>
              <a:rPr lang="en-US" sz="800" b="1" dirty="0">
                <a:latin typeface="Cambria" charset="0"/>
                <a:ea typeface="Times New Roman" charset="0"/>
              </a:rPr>
              <a:t>R4.  </a:t>
            </a:r>
            <a:r>
              <a:rPr lang="en-US" sz="800" dirty="0">
                <a:latin typeface="Cambria" charset="0"/>
                <a:ea typeface="Times New Roman" charset="0"/>
              </a:rPr>
              <a:t>Recognition and Awards</a:t>
            </a:r>
          </a:p>
          <a:p>
            <a:pPr fontAlgn="base">
              <a:spcBef>
                <a:spcPct val="0"/>
              </a:spcBef>
              <a:spcAft>
                <a:spcPct val="0"/>
              </a:spcAft>
            </a:pPr>
            <a:r>
              <a:rPr lang="en-US" sz="800" dirty="0">
                <a:latin typeface="Cambria" charset="0"/>
                <a:ea typeface="Times New Roman" charset="0"/>
              </a:rPr>
              <a:t>_____________________________________________</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S1</a:t>
            </a:r>
            <a:r>
              <a:rPr lang="en-US" sz="800" dirty="0">
                <a:latin typeface="Cambria" charset="0"/>
                <a:ea typeface="Times New Roman" charset="0"/>
              </a:rPr>
              <a:t>.  Revenues from EPE Programs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S2</a:t>
            </a:r>
            <a:r>
              <a:rPr lang="en-US" sz="800" dirty="0">
                <a:latin typeface="Cambria" charset="0"/>
                <a:ea typeface="Times New Roman" charset="0"/>
              </a:rPr>
              <a:t>.  Participation on Boards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b="1"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E1</a:t>
            </a:r>
            <a:r>
              <a:rPr lang="en-US" sz="800" b="1" dirty="0">
                <a:latin typeface="Times New Roman" charset="0"/>
                <a:ea typeface="Times New Roman" charset="0"/>
              </a:rPr>
              <a:t>.</a:t>
            </a:r>
            <a:r>
              <a:rPr lang="en-US" sz="800" dirty="0">
                <a:latin typeface="Cambria" charset="0"/>
                <a:ea typeface="Times New Roman" charset="0"/>
              </a:rPr>
              <a:t>  Corporate Community Participating in Advisory </a:t>
            </a:r>
          </a:p>
          <a:p>
            <a:pPr fontAlgn="base">
              <a:spcBef>
                <a:spcPct val="0"/>
              </a:spcBef>
              <a:spcAft>
                <a:spcPct val="0"/>
              </a:spcAft>
            </a:pPr>
            <a:r>
              <a:rPr lang="en-US" sz="800" dirty="0">
                <a:latin typeface="Cambria" charset="0"/>
                <a:ea typeface="Times New Roman" charset="0"/>
              </a:rPr>
              <a:t>         </a:t>
            </a:r>
            <a:r>
              <a:rPr lang="pt-BR" sz="800" dirty="0">
                <a:latin typeface="Cambria" charset="0"/>
                <a:ea typeface="Times New Roman" charset="0"/>
              </a:rPr>
              <a:t>Boards</a:t>
            </a:r>
          </a:p>
          <a:p>
            <a:pPr fontAlgn="base">
              <a:spcBef>
                <a:spcPct val="0"/>
              </a:spcBef>
              <a:spcAft>
                <a:spcPct val="0"/>
              </a:spcAft>
            </a:pPr>
            <a:r>
              <a:rPr lang="pt-BR" sz="800" b="1" dirty="0">
                <a:latin typeface="Cambria" charset="0"/>
                <a:ea typeface="Times New Roman" charset="0"/>
              </a:rPr>
              <a:t>E2.  </a:t>
            </a:r>
            <a:r>
              <a:rPr lang="en-US" sz="800" dirty="0">
                <a:latin typeface="Cambria" charset="0"/>
                <a:ea typeface="Times New Roman" charset="0"/>
              </a:rPr>
              <a:t>Membership in Business Alumni Chapter</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E3.</a:t>
            </a:r>
            <a:r>
              <a:rPr lang="en-US" sz="800" dirty="0">
                <a:latin typeface="Cambria" charset="0"/>
                <a:ea typeface="Times New Roman" charset="0"/>
              </a:rPr>
              <a:t>  New Private and Corporate Donations</a:t>
            </a:r>
          </a:p>
          <a:p>
            <a:pPr fontAlgn="base">
              <a:spcBef>
                <a:spcPct val="0"/>
              </a:spcBef>
              <a:spcAft>
                <a:spcPct val="0"/>
              </a:spcAft>
            </a:pPr>
            <a:r>
              <a:rPr lang="en-US" sz="900" dirty="0">
                <a:latin typeface="Cambria" charset="0"/>
                <a:ea typeface="Times New Roman" charset="0"/>
              </a:rPr>
              <a:t>________________________________________</a:t>
            </a:r>
          </a:p>
          <a:p>
            <a:pPr fontAlgn="base">
              <a:spcBef>
                <a:spcPct val="0"/>
              </a:spcBef>
              <a:spcAft>
                <a:spcPct val="0"/>
              </a:spcAft>
            </a:pPr>
            <a:endParaRPr lang="en-US" sz="900"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P1</a:t>
            </a:r>
            <a:r>
              <a:rPr lang="en-US" sz="800" b="1" dirty="0">
                <a:latin typeface="Times New Roman" charset="0"/>
                <a:ea typeface="Times New Roman" charset="0"/>
              </a:rPr>
              <a:t>.</a:t>
            </a:r>
            <a:r>
              <a:rPr lang="en-US" sz="800" dirty="0">
                <a:latin typeface="Cambria" charset="0"/>
                <a:ea typeface="Times New Roman" charset="0"/>
              </a:rPr>
              <a:t>  Adequacy and Quality of Faculty</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P2</a:t>
            </a:r>
            <a:r>
              <a:rPr lang="en-US" sz="800" b="1" dirty="0">
                <a:latin typeface="Times New Roman" charset="0"/>
                <a:ea typeface="Times New Roman" charset="0"/>
              </a:rPr>
              <a:t>.</a:t>
            </a:r>
            <a:r>
              <a:rPr lang="en-US" sz="800" b="1" dirty="0">
                <a:latin typeface="Cambria" charset="0"/>
                <a:ea typeface="Times New Roman" charset="0"/>
              </a:rPr>
              <a:t> </a:t>
            </a:r>
            <a:r>
              <a:rPr lang="en-US" sz="800" dirty="0">
                <a:latin typeface="Cambria" charset="0"/>
                <a:ea typeface="Times New Roman" charset="0"/>
              </a:rPr>
              <a:t> Professional Development Support of Faculty and Staff</a:t>
            </a: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I1</a:t>
            </a:r>
            <a:r>
              <a:rPr lang="en-US" sz="800" b="1" dirty="0">
                <a:latin typeface="Times New Roman" charset="0"/>
                <a:ea typeface="Times New Roman" charset="0"/>
              </a:rPr>
              <a:t>.</a:t>
            </a:r>
            <a:r>
              <a:rPr lang="en-US" sz="800" dirty="0">
                <a:latin typeface="Cambria" charset="0"/>
                <a:ea typeface="Times New Roman" charset="0"/>
              </a:rPr>
              <a:t>  Technology Availability and Quality</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I2</a:t>
            </a:r>
            <a:r>
              <a:rPr lang="en-US" sz="800" b="1" dirty="0">
                <a:latin typeface="Times New Roman" charset="0"/>
                <a:ea typeface="Times New Roman" charset="0"/>
              </a:rPr>
              <a:t>.</a:t>
            </a:r>
            <a:r>
              <a:rPr lang="en-US" sz="800" dirty="0">
                <a:latin typeface="Cambria" charset="0"/>
                <a:ea typeface="Times New Roman" charset="0"/>
              </a:rPr>
              <a:t>  User Satisfaction and Use of Technology Resources</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endParaRPr lang="en-US" sz="900" dirty="0">
              <a:latin typeface="Times New Roman" charset="0"/>
              <a:ea typeface="Times New Roman"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83075"/>
            <a:ext cx="7556500" cy="1116012"/>
          </a:xfrm>
        </p:spPr>
        <p:txBody>
          <a:bodyPr/>
          <a:lstStyle/>
          <a:p>
            <a:r>
              <a:rPr lang="en-US" dirty="0"/>
              <a:t>IT Governance</a:t>
            </a:r>
          </a:p>
        </p:txBody>
      </p:sp>
      <p:sp>
        <p:nvSpPr>
          <p:cNvPr id="3" name="Content Placeholder 2"/>
          <p:cNvSpPr>
            <a:spLocks noGrp="1"/>
          </p:cNvSpPr>
          <p:nvPr>
            <p:ph idx="1"/>
          </p:nvPr>
        </p:nvSpPr>
        <p:spPr>
          <a:xfrm>
            <a:off x="2022475" y="2302480"/>
            <a:ext cx="7556500" cy="2853441"/>
          </a:xfrm>
        </p:spPr>
        <p:txBody>
          <a:bodyPr/>
          <a:lstStyle/>
          <a:p>
            <a:r>
              <a:rPr lang="en-US" sz="1600" dirty="0"/>
              <a:t>IT governance refers to “specifying the decision rights and accountability framework to encourage desirable behavior in the use of IT”</a:t>
            </a:r>
          </a:p>
          <a:p>
            <a:r>
              <a:rPr lang="en-US" sz="1600" dirty="0"/>
              <a:t>Goal: determine who makes the key IT decisions in the organization and how </a:t>
            </a:r>
          </a:p>
          <a:p>
            <a:r>
              <a:rPr lang="en-US" sz="1600" dirty="0"/>
              <a:t>Effective IT governance is the single most important predictor of value an organization generates from IT</a:t>
            </a:r>
          </a:p>
          <a:p>
            <a:r>
              <a:rPr lang="en-US" sz="1600" dirty="0"/>
              <a:t>IT Principles – a related set of high-level statements about how IT is used in business </a:t>
            </a:r>
          </a:p>
          <a:p>
            <a:endParaRPr lang="en-US" sz="1400"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98374"/>
            <a:ext cx="7556500" cy="1116012"/>
          </a:xfrm>
        </p:spPr>
        <p:txBody>
          <a:bodyPr/>
          <a:lstStyle/>
          <a:p>
            <a:r>
              <a:rPr lang="en-US" dirty="0"/>
              <a:t>IT Governance</a:t>
            </a:r>
          </a:p>
        </p:txBody>
      </p:sp>
      <p:sp>
        <p:nvSpPr>
          <p:cNvPr id="3" name="Content Placeholder 2"/>
          <p:cNvSpPr>
            <a:spLocks noGrp="1"/>
          </p:cNvSpPr>
          <p:nvPr>
            <p:ph idx="1"/>
          </p:nvPr>
        </p:nvSpPr>
        <p:spPr>
          <a:xfrm>
            <a:off x="2022475" y="2302480"/>
            <a:ext cx="7556500" cy="2914639"/>
          </a:xfrm>
        </p:spPr>
        <p:txBody>
          <a:bodyPr/>
          <a:lstStyle/>
          <a:p>
            <a:r>
              <a:rPr lang="en-US" sz="1600" dirty="0"/>
              <a:t>IT Architecture </a:t>
            </a:r>
          </a:p>
          <a:p>
            <a:r>
              <a:rPr lang="en-US" sz="1600" dirty="0"/>
              <a:t>IT Infrastructure </a:t>
            </a:r>
          </a:p>
          <a:p>
            <a:r>
              <a:rPr lang="en-US" sz="1600" dirty="0"/>
              <a:t>Business Applications Needs </a:t>
            </a:r>
          </a:p>
          <a:p>
            <a:r>
              <a:rPr lang="en-US" sz="1600" dirty="0"/>
              <a:t>IT Investment and Prioritization </a:t>
            </a:r>
          </a:p>
          <a:p>
            <a:r>
              <a:rPr lang="en-US" sz="1600" dirty="0"/>
              <a:t>Communications Mechanisms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Tools</a:t>
            </a:r>
          </a:p>
        </p:txBody>
      </p:sp>
      <p:sp>
        <p:nvSpPr>
          <p:cNvPr id="3" name="Content Placeholder 2"/>
          <p:cNvSpPr>
            <a:spLocks noGrp="1"/>
          </p:cNvSpPr>
          <p:nvPr>
            <p:ph idx="1"/>
          </p:nvPr>
        </p:nvSpPr>
        <p:spPr/>
        <p:txBody>
          <a:bodyPr>
            <a:normAutofit lnSpcReduction="10000"/>
          </a:bodyPr>
          <a:lstStyle/>
          <a:p>
            <a:r>
              <a:rPr lang="en-US" b="1" dirty="0">
                <a:latin typeface="Open Sans"/>
              </a:rPr>
              <a:t>SAP Business Intelligence</a:t>
            </a:r>
          </a:p>
          <a:p>
            <a:r>
              <a:rPr lang="en-US" b="1" dirty="0" err="1">
                <a:latin typeface="Open Sans"/>
              </a:rPr>
              <a:t>MicroStrategy</a:t>
            </a:r>
            <a:endParaRPr lang="en-US" b="1" dirty="0">
              <a:latin typeface="Open Sans"/>
            </a:endParaRPr>
          </a:p>
          <a:p>
            <a:r>
              <a:rPr lang="en-US" b="1" dirty="0" err="1">
                <a:latin typeface="Open Sans"/>
              </a:rPr>
              <a:t>Datapine</a:t>
            </a:r>
            <a:endParaRPr lang="en-US" b="1" dirty="0">
              <a:latin typeface="Open Sans"/>
            </a:endParaRPr>
          </a:p>
          <a:p>
            <a:r>
              <a:rPr lang="en-US" b="1" dirty="0">
                <a:latin typeface="Open Sans"/>
              </a:rPr>
              <a:t>SAS Business Intelligence</a:t>
            </a:r>
          </a:p>
          <a:p>
            <a:r>
              <a:rPr lang="en-US" b="1" dirty="0">
                <a:latin typeface="Open Sans"/>
              </a:rPr>
              <a:t>Yellowfin BI</a:t>
            </a:r>
          </a:p>
          <a:p>
            <a:r>
              <a:rPr lang="en-US" b="1" dirty="0" err="1">
                <a:latin typeface="Open Sans"/>
              </a:rPr>
              <a:t>QlikSense</a:t>
            </a:r>
            <a:endParaRPr lang="en-US" b="1" dirty="0">
              <a:latin typeface="Open Sans"/>
            </a:endParaRPr>
          </a:p>
          <a:p>
            <a:r>
              <a:rPr lang="en-US" b="1" dirty="0" err="1">
                <a:latin typeface="Open Sans"/>
              </a:rPr>
              <a:t>Zoho</a:t>
            </a:r>
            <a:r>
              <a:rPr lang="en-US" b="1" dirty="0">
                <a:latin typeface="Open Sans"/>
              </a:rPr>
              <a:t> Analytics</a:t>
            </a:r>
          </a:p>
          <a:p>
            <a:r>
              <a:rPr lang="en-US" b="1" dirty="0">
                <a:latin typeface="Open Sans"/>
              </a:rPr>
              <a:t>Microsoft Power BI</a:t>
            </a:r>
          </a:p>
          <a:p>
            <a:r>
              <a:rPr lang="en-US" b="1" dirty="0">
                <a:latin typeface="Open Sans"/>
              </a:rPr>
              <a:t>Tableau ..</a:t>
            </a:r>
            <a:r>
              <a:rPr lang="en-US" b="1" dirty="0" err="1">
                <a:latin typeface="Open Sans"/>
              </a:rPr>
              <a:t>etc</a:t>
            </a:r>
            <a:endParaRPr lang="en-US" b="1" dirty="0">
              <a:latin typeface="Open Sans"/>
            </a:endParaRPr>
          </a:p>
          <a:p>
            <a:pPr marL="0" indent="0">
              <a:buNone/>
            </a:pPr>
            <a:endParaRPr lang="en-US" b="1" dirty="0">
              <a:latin typeface="Open Sans"/>
            </a:endParaRPr>
          </a:p>
          <a:p>
            <a:pPr marL="0" indent="0">
              <a:buNone/>
            </a:pPr>
            <a:endParaRPr lang="en-US" dirty="0"/>
          </a:p>
        </p:txBody>
      </p:sp>
    </p:spTree>
    <p:extLst>
      <p:ext uri="{BB962C8B-B14F-4D97-AF65-F5344CB8AC3E}">
        <p14:creationId xmlns:p14="http://schemas.microsoft.com/office/powerpoint/2010/main" val="32060043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83075"/>
            <a:ext cx="7556500" cy="1116012"/>
          </a:xfrm>
        </p:spPr>
        <p:txBody>
          <a:bodyPr>
            <a:normAutofit fontScale="90000"/>
          </a:bodyPr>
          <a:lstStyle/>
          <a:p>
            <a:r>
              <a:rPr lang="en-US" dirty="0"/>
              <a:t>BI in Practice: Achieving IT Value Through Balanced Scorecards</a:t>
            </a:r>
            <a:br>
              <a:rPr lang="en-US" dirty="0"/>
            </a:br>
            <a:endParaRPr lang="en-US" dirty="0"/>
          </a:p>
        </p:txBody>
      </p:sp>
      <p:sp>
        <p:nvSpPr>
          <p:cNvPr id="3" name="Content Placeholder 2"/>
          <p:cNvSpPr>
            <a:spLocks noGrp="1"/>
          </p:cNvSpPr>
          <p:nvPr>
            <p:ph idx="1"/>
          </p:nvPr>
        </p:nvSpPr>
        <p:spPr>
          <a:xfrm>
            <a:off x="2022475" y="2317779"/>
            <a:ext cx="7556500" cy="2929939"/>
          </a:xfrm>
        </p:spPr>
        <p:txBody>
          <a:bodyPr/>
          <a:lstStyle/>
          <a:p>
            <a:r>
              <a:rPr lang="en-US" sz="1600" dirty="0"/>
              <a:t>Implementing the use of Balanced Scorecards in the organization </a:t>
            </a:r>
          </a:p>
          <a:p>
            <a:r>
              <a:rPr lang="en-US" sz="1600" dirty="0"/>
              <a:t>Important steps to ensure their success are:</a:t>
            </a:r>
          </a:p>
          <a:p>
            <a:pPr lvl="1"/>
            <a:r>
              <a:rPr lang="en-US" sz="1400" dirty="0"/>
              <a:t>Preparing the organization for change </a:t>
            </a:r>
          </a:p>
          <a:p>
            <a:pPr lvl="1"/>
            <a:r>
              <a:rPr lang="en-US" sz="1400" dirty="0"/>
              <a:t>Devising the right metrics </a:t>
            </a:r>
          </a:p>
          <a:p>
            <a:pPr lvl="1"/>
            <a:r>
              <a:rPr lang="en-US" sz="1400" dirty="0"/>
              <a:t>Getting buy-in from employees at all levels </a:t>
            </a:r>
          </a:p>
          <a:p>
            <a:pPr lvl="1"/>
            <a:r>
              <a:rPr lang="en-US" sz="1400" dirty="0"/>
              <a:t>Following through the implementation plan </a:t>
            </a:r>
          </a:p>
          <a:p>
            <a:endParaRPr lang="en-US" sz="1400" dirty="0"/>
          </a:p>
          <a:p>
            <a:endParaRPr lang="en-US" sz="1400"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98374"/>
            <a:ext cx="7556500" cy="1116012"/>
          </a:xfrm>
        </p:spPr>
        <p:txBody>
          <a:bodyPr>
            <a:normAutofit fontScale="90000"/>
          </a:bodyPr>
          <a:lstStyle/>
          <a:p>
            <a:r>
              <a:rPr lang="en-US" dirty="0"/>
              <a:t>BI in Practice: Achieving IT Value Through Balanced Scorecards</a:t>
            </a:r>
            <a:br>
              <a:rPr lang="en-US" dirty="0"/>
            </a:br>
            <a:endParaRPr lang="en-US" dirty="0"/>
          </a:p>
        </p:txBody>
      </p:sp>
      <p:sp>
        <p:nvSpPr>
          <p:cNvPr id="3" name="Content Placeholder 2"/>
          <p:cNvSpPr>
            <a:spLocks noGrp="1"/>
          </p:cNvSpPr>
          <p:nvPr>
            <p:ph idx="1"/>
          </p:nvPr>
        </p:nvSpPr>
        <p:spPr>
          <a:xfrm>
            <a:off x="2022475" y="2409573"/>
            <a:ext cx="7556500" cy="1981370"/>
          </a:xfrm>
        </p:spPr>
        <p:txBody>
          <a:bodyPr/>
          <a:lstStyle/>
          <a:p>
            <a:r>
              <a:rPr lang="en-US" sz="1600" dirty="0"/>
              <a:t>Identifying four or five value drivers</a:t>
            </a:r>
          </a:p>
          <a:p>
            <a:r>
              <a:rPr lang="en-US" sz="1600" dirty="0"/>
              <a:t>Organization should appoint a champion, someone who typically oversees the IT budget  </a:t>
            </a:r>
          </a:p>
          <a:p>
            <a:r>
              <a:rPr lang="en-US" sz="1600" dirty="0"/>
              <a:t>Companies that have been able to capitalize on their successful balanced scorecard deployments include Exxon Mobil and Cigna Insurance.</a:t>
            </a:r>
          </a:p>
          <a:p>
            <a:endParaRPr lang="en-US" sz="14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67776"/>
            <a:ext cx="7556500" cy="1116012"/>
          </a:xfrm>
        </p:spPr>
        <p:txBody>
          <a:bodyPr>
            <a:normAutofit fontScale="90000"/>
          </a:bodyPr>
          <a:lstStyle/>
          <a:p>
            <a:r>
              <a:rPr lang="en-US" sz="2800" dirty="0">
                <a:solidFill>
                  <a:srgbClr val="663366"/>
                </a:solidFill>
              </a:rPr>
              <a:t>The Role of BI on IT Governance </a:t>
            </a:r>
            <a:br>
              <a:rPr lang="en-US" sz="2800" dirty="0">
                <a:solidFill>
                  <a:srgbClr val="663366"/>
                </a:solidFill>
              </a:rPr>
            </a:br>
            <a:r>
              <a:rPr lang="en-US" sz="2800" dirty="0">
                <a:solidFill>
                  <a:srgbClr val="663366"/>
                </a:solidFill>
              </a:rPr>
              <a:t>[Adapted from [Busco et. al, 2005], [COBIT, 2000]]</a:t>
            </a:r>
            <a:br>
              <a:rPr lang="en-US" sz="2800" dirty="0">
                <a:solidFill>
                  <a:srgbClr val="663366"/>
                </a:solidFill>
              </a:rPr>
            </a:br>
            <a:r>
              <a:rPr lang="en-US" sz="2800" dirty="0">
                <a:solidFill>
                  <a:srgbClr val="663366"/>
                </a:solidFill>
              </a:rPr>
              <a:t> </a:t>
            </a:r>
            <a:br>
              <a:rPr lang="en-US" sz="2800" dirty="0">
                <a:solidFill>
                  <a:srgbClr val="663366"/>
                </a:solidFill>
              </a:rPr>
            </a:br>
            <a:endParaRPr lang="en-US" dirty="0"/>
          </a:p>
        </p:txBody>
      </p:sp>
      <p:pic>
        <p:nvPicPr>
          <p:cNvPr id="39941" name="Picture 5" descr="Chapter 6: Technologies Enabling Presentation - ppt video online download">
            <a:extLst>
              <a:ext uri="{FF2B5EF4-FFF2-40B4-BE49-F238E27FC236}">
                <a16:creationId xmlns:a16="http://schemas.microsoft.com/office/drawing/2014/main" id="{50F3D008-1825-4349-ACB1-B342FC8CB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BI on Corporate Performance</a:t>
            </a:r>
          </a:p>
        </p:txBody>
      </p:sp>
      <p:sp>
        <p:nvSpPr>
          <p:cNvPr id="3" name="Content Placeholder 2"/>
          <p:cNvSpPr>
            <a:spLocks noGrp="1"/>
          </p:cNvSpPr>
          <p:nvPr>
            <p:ph idx="1"/>
          </p:nvPr>
        </p:nvSpPr>
        <p:spPr>
          <a:xfrm>
            <a:off x="2022475" y="2302480"/>
            <a:ext cx="7556500" cy="2516852"/>
          </a:xfrm>
        </p:spPr>
        <p:txBody>
          <a:bodyPr/>
          <a:lstStyle/>
          <a:p>
            <a:r>
              <a:rPr lang="en-US" sz="1600" dirty="0"/>
              <a:t>Infrastructure for members of the organization to measure, monitor, and manage the key activities and processes that the organization must pursue in order to meet their goals, or their key performance indicators (KPIs)</a:t>
            </a:r>
          </a:p>
          <a:p>
            <a:r>
              <a:rPr lang="en-US" sz="1600" dirty="0"/>
              <a:t>The goal – to provide decision-makers with the following capabilities:</a:t>
            </a:r>
          </a:p>
          <a:p>
            <a:pPr lvl="1"/>
            <a:r>
              <a:rPr lang="en-US" sz="1400" dirty="0"/>
              <a:t>Detect events </a:t>
            </a:r>
          </a:p>
          <a:p>
            <a:pPr lvl="1"/>
            <a:r>
              <a:rPr lang="en-US" sz="1400" dirty="0"/>
              <a:t>Prompt managers </a:t>
            </a:r>
          </a:p>
          <a:p>
            <a:pPr lvl="1"/>
            <a:r>
              <a:rPr lang="en-US" sz="1400" dirty="0"/>
              <a:t>Analyze data in real time </a:t>
            </a:r>
          </a:p>
          <a:p>
            <a:pPr lvl="1"/>
            <a:r>
              <a:rPr lang="en-US" sz="1400" dirty="0"/>
              <a:t>Collect data </a:t>
            </a:r>
          </a:p>
          <a:p>
            <a:endParaRPr lang="en-US" sz="1400" dirty="0"/>
          </a:p>
          <a:p>
            <a:endParaRPr lang="en-US" sz="14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BI on Corporate Performance</a:t>
            </a:r>
          </a:p>
        </p:txBody>
      </p:sp>
      <p:sp>
        <p:nvSpPr>
          <p:cNvPr id="3" name="Content Placeholder 2"/>
          <p:cNvSpPr>
            <a:spLocks noGrp="1"/>
          </p:cNvSpPr>
          <p:nvPr>
            <p:ph idx="1"/>
          </p:nvPr>
        </p:nvSpPr>
        <p:spPr>
          <a:xfrm>
            <a:off x="2022475" y="2195386"/>
            <a:ext cx="7556500" cy="3970301"/>
          </a:xfrm>
        </p:spPr>
        <p:txBody>
          <a:bodyPr/>
          <a:lstStyle/>
          <a:p>
            <a:pPr>
              <a:buNone/>
            </a:pPr>
            <a:r>
              <a:rPr lang="en-US" sz="1800" dirty="0"/>
              <a:t>When designing performance dashboards for the organization it’s important to avoid ten common mistakes:</a:t>
            </a:r>
          </a:p>
          <a:p>
            <a:r>
              <a:rPr lang="en-US" sz="1600" dirty="0"/>
              <a:t>Failure to apply the “Three-Threes”, of three applications, three layers, and three types</a:t>
            </a:r>
          </a:p>
          <a:p>
            <a:r>
              <a:rPr lang="en-US" sz="1600" dirty="0"/>
              <a:t>Overrating the importance of dashboards and scorecards </a:t>
            </a:r>
          </a:p>
          <a:p>
            <a:r>
              <a:rPr lang="en-US" sz="1600" dirty="0"/>
              <a:t>Failing to deliver three applications: Access, Analyze, and Management </a:t>
            </a:r>
          </a:p>
          <a:p>
            <a:r>
              <a:rPr lang="en-US" sz="1600" dirty="0"/>
              <a:t>Failing to deliver three layers</a:t>
            </a:r>
          </a:p>
          <a:p>
            <a:r>
              <a:rPr lang="en-US" sz="1600" dirty="0"/>
              <a:t>Failing to create the right type of performance dashboard:</a:t>
            </a:r>
          </a:p>
          <a:p>
            <a:pPr lvl="1"/>
            <a:r>
              <a:rPr lang="en-US" sz="1400" dirty="0"/>
              <a:t>Operational metrics </a:t>
            </a:r>
          </a:p>
          <a:p>
            <a:pPr lvl="1"/>
            <a:r>
              <a:rPr lang="en-US" sz="1400" dirty="0"/>
              <a:t>Tactical metrics </a:t>
            </a:r>
          </a:p>
          <a:p>
            <a:pPr lvl="1"/>
            <a:r>
              <a:rPr lang="en-US" sz="1400" dirty="0"/>
              <a:t>Strategic metrics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BI on Corporate Performance</a:t>
            </a:r>
          </a:p>
        </p:txBody>
      </p:sp>
      <p:sp>
        <p:nvSpPr>
          <p:cNvPr id="3" name="Content Placeholder 2"/>
          <p:cNvSpPr>
            <a:spLocks noGrp="1"/>
          </p:cNvSpPr>
          <p:nvPr>
            <p:ph idx="1"/>
          </p:nvPr>
        </p:nvSpPr>
        <p:spPr>
          <a:xfrm>
            <a:off x="2022475" y="2088294"/>
            <a:ext cx="7556500" cy="3434822"/>
          </a:xfrm>
        </p:spPr>
        <p:txBody>
          <a:bodyPr/>
          <a:lstStyle/>
          <a:p>
            <a:r>
              <a:rPr lang="en-US" sz="1600" dirty="0"/>
              <a:t>Falling prey to glitz </a:t>
            </a:r>
          </a:p>
          <a:p>
            <a:r>
              <a:rPr lang="en-US" sz="1600" dirty="0"/>
              <a:t>Building a dashboard with a lightweight architecture </a:t>
            </a:r>
          </a:p>
          <a:p>
            <a:r>
              <a:rPr lang="en-US" sz="1600" dirty="0"/>
              <a:t>Delivering real-time data without context </a:t>
            </a:r>
          </a:p>
          <a:p>
            <a:r>
              <a:rPr lang="en-US" sz="1600" dirty="0"/>
              <a:t>Failing to design effective KPIs </a:t>
            </a:r>
          </a:p>
          <a:p>
            <a:r>
              <a:rPr lang="en-US" sz="1600" dirty="0"/>
              <a:t>Failing to apply KPIs correctly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BI on Corporate Performance</a:t>
            </a:r>
          </a:p>
        </p:txBody>
      </p:sp>
      <p:sp>
        <p:nvSpPr>
          <p:cNvPr id="3" name="Content Placeholder 2"/>
          <p:cNvSpPr>
            <a:spLocks noGrp="1"/>
          </p:cNvSpPr>
          <p:nvPr>
            <p:ph idx="1"/>
          </p:nvPr>
        </p:nvSpPr>
        <p:spPr>
          <a:xfrm>
            <a:off x="2022475" y="2287181"/>
            <a:ext cx="7556500" cy="3235929"/>
          </a:xfrm>
        </p:spPr>
        <p:txBody>
          <a:bodyPr/>
          <a:lstStyle/>
          <a:p>
            <a:r>
              <a:rPr lang="en-US" sz="1600" dirty="0"/>
              <a:t>BI can support the implementation of dashboards and scorecards for the creation of KPIs that enable the organization to:</a:t>
            </a:r>
          </a:p>
          <a:p>
            <a:pPr lvl="1"/>
            <a:r>
              <a:rPr lang="en-US" sz="1400" dirty="0"/>
              <a:t>Communicate and refine their business strategy </a:t>
            </a:r>
          </a:p>
          <a:p>
            <a:pPr lvl="1"/>
            <a:r>
              <a:rPr lang="en-US" sz="1400" dirty="0"/>
              <a:t>Increase visibility of the organization’s strategic goals </a:t>
            </a:r>
          </a:p>
          <a:p>
            <a:pPr lvl="1"/>
            <a:r>
              <a:rPr lang="en-US" sz="1400" dirty="0"/>
              <a:t>Increase enterprise-wide coordination of activities </a:t>
            </a:r>
          </a:p>
          <a:p>
            <a:pPr lvl="1"/>
            <a:r>
              <a:rPr lang="en-US" sz="1400" dirty="0"/>
              <a:t>Increased motivation, morale and empowered users </a:t>
            </a:r>
          </a:p>
          <a:p>
            <a:pPr lvl="1"/>
            <a:r>
              <a:rPr lang="en-US" sz="1400" dirty="0"/>
              <a:t>Provide a consistent view of the business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Impact of BI on Corporate Performance</a:t>
            </a:r>
            <a:br>
              <a:rPr lang="en-US" dirty="0"/>
            </a:br>
            <a:r>
              <a:rPr lang="en-US" dirty="0"/>
              <a:t> </a:t>
            </a:r>
            <a:br>
              <a:rPr lang="en-US" dirty="0"/>
            </a:br>
            <a:endParaRPr lang="en-US" dirty="0"/>
          </a:p>
        </p:txBody>
      </p:sp>
      <p:pic>
        <p:nvPicPr>
          <p:cNvPr id="41989" name="Picture 5" descr="Chapter 6: Technologies Enabling Presentation - ppt video online download">
            <a:extLst>
              <a:ext uri="{FF2B5EF4-FFF2-40B4-BE49-F238E27FC236}">
                <a16:creationId xmlns:a16="http://schemas.microsoft.com/office/drawing/2014/main" id="{B78874C9-E5F3-4638-9956-1A50869A4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663366"/>
                </a:solidFill>
              </a:rPr>
              <a:t>Case Study: Designing Vigilant Information Systems with Real-Time Dashboards</a:t>
            </a:r>
            <a:endParaRPr lang="en-US" dirty="0"/>
          </a:p>
        </p:txBody>
      </p:sp>
      <p:sp>
        <p:nvSpPr>
          <p:cNvPr id="3" name="Content Placeholder 2"/>
          <p:cNvSpPr>
            <a:spLocks noGrp="1"/>
          </p:cNvSpPr>
          <p:nvPr>
            <p:ph idx="1"/>
          </p:nvPr>
        </p:nvSpPr>
        <p:spPr/>
        <p:txBody>
          <a:bodyPr/>
          <a:lstStyle/>
          <a:p>
            <a:r>
              <a:rPr lang="en-US" sz="1600" dirty="0"/>
              <a:t>Western Digital (WD), a US $3 Billion designer and manufacturer of high-performance hard drives </a:t>
            </a:r>
          </a:p>
          <a:p>
            <a:r>
              <a:rPr lang="en-US" sz="1600" dirty="0"/>
              <a:t>WD relied on multiple sources of data, ERP reports often produced different results </a:t>
            </a:r>
          </a:p>
          <a:p>
            <a:r>
              <a:rPr lang="en-US" sz="1600" dirty="0"/>
              <a:t>Essence management lacked the necessary information to quickly respond to the business needs</a:t>
            </a:r>
          </a:p>
          <a:p>
            <a:r>
              <a:rPr lang="en-US" sz="1600" dirty="0"/>
              <a:t>Vigilant Information Systems (VIS) - system initiates the process (versus the user), and the database is active (versus passive) </a:t>
            </a:r>
          </a:p>
          <a:p>
            <a:r>
              <a:rPr lang="en-US" sz="1600" dirty="0"/>
              <a:t>VIS must fulfill the following four capabilities, known as the OODA loop :</a:t>
            </a:r>
          </a:p>
          <a:p>
            <a:pPr lvl="1"/>
            <a:r>
              <a:rPr lang="en-US" sz="1400" dirty="0"/>
              <a:t>Observing </a:t>
            </a:r>
          </a:p>
          <a:p>
            <a:pPr lvl="1"/>
            <a:r>
              <a:rPr lang="en-US" sz="1400" dirty="0"/>
              <a:t>Orienting </a:t>
            </a:r>
          </a:p>
          <a:p>
            <a:pPr lvl="1"/>
            <a:r>
              <a:rPr lang="en-US" sz="1400" dirty="0"/>
              <a:t>Deciding </a:t>
            </a:r>
          </a:p>
          <a:p>
            <a:pPr lvl="1"/>
            <a:r>
              <a:rPr lang="en-US" sz="1400" dirty="0"/>
              <a:t>Acting </a:t>
            </a:r>
          </a:p>
          <a:p>
            <a:endParaRPr lang="en-US" sz="1400" dirty="0"/>
          </a:p>
          <a:p>
            <a:endParaRPr lang="en-US" sz="14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663366"/>
                </a:solidFill>
              </a:rPr>
              <a:t>Architecture of WD’s Vigilant Information Systems </a:t>
            </a:r>
            <a:endParaRPr lang="en-US" sz="3200" dirty="0"/>
          </a:p>
        </p:txBody>
      </p:sp>
      <p:pic>
        <p:nvPicPr>
          <p:cNvPr id="47110" name="Picture 6" descr="PDF] Vigilant Information Systems for Managing Enterprises in Dynamic  Supply Chains: Real-Time Dashboards at Western Digital | Semantic Scholar">
            <a:extLst>
              <a:ext uri="{FF2B5EF4-FFF2-40B4-BE49-F238E27FC236}">
                <a16:creationId xmlns:a16="http://schemas.microsoft.com/office/drawing/2014/main" id="{6F90133D-6272-4E39-9638-867400AF3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13" y="1730326"/>
            <a:ext cx="8595359" cy="512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444-3010-4FB4-ACC7-CAAAAFDA5E48}"/>
              </a:ext>
            </a:extLst>
          </p:cNvPr>
          <p:cNvSpPr>
            <a:spLocks noGrp="1"/>
          </p:cNvSpPr>
          <p:nvPr>
            <p:ph type="ctrTitle"/>
          </p:nvPr>
        </p:nvSpPr>
        <p:spPr>
          <a:xfrm>
            <a:off x="914400" y="1406770"/>
            <a:ext cx="10363200" cy="2193684"/>
          </a:xfrm>
        </p:spPr>
        <p:txBody>
          <a:bodyPr>
            <a:normAutofit/>
          </a:bodyPr>
          <a:lstStyle/>
          <a:p>
            <a:r>
              <a:rPr lang="en-US" sz="5400" dirty="0">
                <a:solidFill>
                  <a:srgbClr val="FF0000"/>
                </a:solidFill>
              </a:rPr>
              <a:t>Business Intelligence</a:t>
            </a:r>
          </a:p>
        </p:txBody>
      </p:sp>
      <p:sp>
        <p:nvSpPr>
          <p:cNvPr id="3" name="Subtitle 2">
            <a:extLst>
              <a:ext uri="{FF2B5EF4-FFF2-40B4-BE49-F238E27FC236}">
                <a16:creationId xmlns:a16="http://schemas.microsoft.com/office/drawing/2014/main" id="{DBE217BE-0A5D-4CDB-A8D7-E271CE4396FD}"/>
              </a:ext>
            </a:extLst>
          </p:cNvPr>
          <p:cNvSpPr>
            <a:spLocks noGrp="1"/>
          </p:cNvSpPr>
          <p:nvPr>
            <p:ph type="subTitle" idx="1"/>
          </p:nvPr>
        </p:nvSpPr>
        <p:spPr>
          <a:xfrm>
            <a:off x="1828800" y="3886199"/>
            <a:ext cx="8534400" cy="2092569"/>
          </a:xfrm>
        </p:spPr>
        <p:txBody>
          <a:bodyPr>
            <a:normAutofit/>
          </a:bodyPr>
          <a:lstStyle/>
          <a:p>
            <a:r>
              <a:rPr lang="en-US" dirty="0" err="1"/>
              <a:t>S.Rakesh</a:t>
            </a:r>
            <a:endParaRPr lang="en-US" dirty="0"/>
          </a:p>
          <a:p>
            <a:r>
              <a:rPr lang="en-US" dirty="0"/>
              <a:t>Assistant Professor</a:t>
            </a:r>
          </a:p>
          <a:p>
            <a:r>
              <a:rPr lang="en-US" dirty="0"/>
              <a:t>IT Department</a:t>
            </a:r>
          </a:p>
          <a:p>
            <a:r>
              <a:rPr lang="en-US" dirty="0">
                <a:hlinkClick r:id="rId2"/>
              </a:rPr>
              <a:t>srakesh_it@cbit.ac.in</a:t>
            </a:r>
            <a:endParaRPr lang="en-US" dirty="0"/>
          </a:p>
          <a:p>
            <a:endParaRPr lang="en-US" dirty="0"/>
          </a:p>
          <a:p>
            <a:endParaRPr lang="en-US" dirty="0"/>
          </a:p>
        </p:txBody>
      </p:sp>
    </p:spTree>
    <p:extLst>
      <p:ext uri="{BB962C8B-B14F-4D97-AF65-F5344CB8AC3E}">
        <p14:creationId xmlns:p14="http://schemas.microsoft.com/office/powerpoint/2010/main" val="350985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Tools</a:t>
            </a:r>
          </a:p>
        </p:txBody>
      </p:sp>
      <p:pic>
        <p:nvPicPr>
          <p:cNvPr id="4" name="Picture 2" descr="Business Intelligence tools comparison">
            <a:extLst>
              <a:ext uri="{FF2B5EF4-FFF2-40B4-BE49-F238E27FC236}">
                <a16:creationId xmlns:a16="http://schemas.microsoft.com/office/drawing/2014/main" id="{46E0ABC1-3F7D-47C0-8BE4-03F65EE2B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4954" y="1600200"/>
            <a:ext cx="7537937" cy="452596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4090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Yield Dashboard [Source:  Houghton et al, 2004]</a:t>
            </a:r>
            <a:br>
              <a:rPr lang="en-US" dirty="0"/>
            </a:br>
            <a:endParaRPr lang="en-US" dirty="0"/>
          </a:p>
        </p:txBody>
      </p:sp>
      <p:pic>
        <p:nvPicPr>
          <p:cNvPr id="48134" name="Picture 6" descr="Chapter 6: Technologies Enabling Presentation - ppt video online download">
            <a:extLst>
              <a:ext uri="{FF2B5EF4-FFF2-40B4-BE49-F238E27FC236}">
                <a16:creationId xmlns:a16="http://schemas.microsoft.com/office/drawing/2014/main" id="{C41027F6-8900-4CAE-9547-FDAC43F8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663366"/>
                </a:solidFill>
              </a:rPr>
              <a:t>Case Study: Designing Vigilant Information Systems with Real-Time Dashboards</a:t>
            </a:r>
            <a:endParaRPr lang="en-US" dirty="0"/>
          </a:p>
        </p:txBody>
      </p:sp>
      <p:sp>
        <p:nvSpPr>
          <p:cNvPr id="3" name="Content Placeholder 2"/>
          <p:cNvSpPr>
            <a:spLocks noGrp="1"/>
          </p:cNvSpPr>
          <p:nvPr>
            <p:ph idx="1"/>
          </p:nvPr>
        </p:nvSpPr>
        <p:spPr>
          <a:xfrm>
            <a:off x="2022475" y="1600201"/>
            <a:ext cx="7556500" cy="4144963"/>
          </a:xfrm>
        </p:spPr>
        <p:txBody>
          <a:bodyPr/>
          <a:lstStyle/>
          <a:p>
            <a:pPr>
              <a:buNone/>
            </a:pPr>
            <a:r>
              <a:rPr lang="en-US" sz="1800" dirty="0"/>
              <a:t>The implementation of the VIS at WD demonstrated seven lessons :</a:t>
            </a:r>
          </a:p>
          <a:p>
            <a:r>
              <a:rPr lang="en-US" sz="1600" dirty="0"/>
              <a:t>Design the VIS as the ‘nerve-center’ for managing the enterprise </a:t>
            </a:r>
          </a:p>
          <a:p>
            <a:r>
              <a:rPr lang="en-US" sz="1600" dirty="0"/>
              <a:t>The VIS can serve as the basis for team coordination across the enterprise </a:t>
            </a:r>
          </a:p>
          <a:p>
            <a:r>
              <a:rPr lang="en-US" sz="1600" dirty="0"/>
              <a:t>The VIS ‘OODA’ loops can foster organizational learning across the enterprise</a:t>
            </a:r>
          </a:p>
          <a:p>
            <a:r>
              <a:rPr lang="en-US" sz="1600" dirty="0"/>
              <a:t>Real-time in the VIS should match the organization’s ability to respond, zero latency is not always the goal  </a:t>
            </a:r>
          </a:p>
          <a:p>
            <a:r>
              <a:rPr lang="en-US" sz="1600" dirty="0"/>
              <a:t>VIS can provide the infrastructure for an organization’s ability to sense-and-respond </a:t>
            </a:r>
          </a:p>
          <a:p>
            <a:r>
              <a:rPr lang="en-US" sz="1600" dirty="0"/>
              <a:t>Investment in VIS should be justified not only by return-on-investment, but also on the impact of not having them </a:t>
            </a:r>
          </a:p>
          <a:p>
            <a:r>
              <a:rPr lang="en-US" sz="1600" dirty="0"/>
              <a:t>VIS implementations should not be a technology initiative, but instead a management initiative supported by the leadership of the enterprise </a:t>
            </a:r>
          </a:p>
          <a:p>
            <a:pPr>
              <a:buNone/>
            </a:pPr>
            <a:endParaRPr lang="en-US" sz="1400" dirty="0"/>
          </a:p>
          <a:p>
            <a:endParaRPr lang="en-US" sz="14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475" y="667776"/>
            <a:ext cx="7556500" cy="1116012"/>
          </a:xfrm>
        </p:spPr>
        <p:txBody>
          <a:bodyPr/>
          <a:lstStyle/>
          <a:p>
            <a:r>
              <a:rPr lang="en-US" sz="2800" dirty="0">
                <a:solidFill>
                  <a:srgbClr val="663366"/>
                </a:solidFill>
              </a:rPr>
              <a:t>Case Study: Designing Vigilant Information Systems with Real-Time Dashboards</a:t>
            </a:r>
            <a:endParaRPr lang="en-US" dirty="0"/>
          </a:p>
        </p:txBody>
      </p:sp>
      <p:sp>
        <p:nvSpPr>
          <p:cNvPr id="3" name="Content Placeholder 2"/>
          <p:cNvSpPr>
            <a:spLocks noGrp="1"/>
          </p:cNvSpPr>
          <p:nvPr>
            <p:ph idx="1"/>
          </p:nvPr>
        </p:nvSpPr>
        <p:spPr>
          <a:xfrm>
            <a:off x="2022475" y="2256583"/>
            <a:ext cx="7556500" cy="2440355"/>
          </a:xfrm>
        </p:spPr>
        <p:txBody>
          <a:bodyPr/>
          <a:lstStyle/>
          <a:p>
            <a:r>
              <a:rPr lang="en-US" sz="1600" dirty="0"/>
              <a:t>Real-time management performance dashboards can fall into one of the four categories shown in Figure</a:t>
            </a:r>
          </a:p>
          <a:p>
            <a:pPr lvl="1"/>
            <a:r>
              <a:rPr lang="en-US" sz="1400" dirty="0"/>
              <a:t>EIS Business Performance Dashboards </a:t>
            </a:r>
          </a:p>
          <a:p>
            <a:pPr lvl="1"/>
            <a:r>
              <a:rPr lang="en-US" sz="1400" dirty="0"/>
              <a:t>Operations Control Dashboards </a:t>
            </a:r>
          </a:p>
          <a:p>
            <a:pPr lvl="1"/>
            <a:r>
              <a:rPr lang="en-US" sz="1400" dirty="0"/>
              <a:t>Business Process Dashboards </a:t>
            </a:r>
          </a:p>
          <a:p>
            <a:pPr lvl="1"/>
            <a:r>
              <a:rPr lang="en-US" sz="1400" dirty="0"/>
              <a:t>Collaborative Dashboards </a:t>
            </a:r>
          </a:p>
          <a:p>
            <a:pPr>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Today’s Session</a:t>
            </a:r>
          </a:p>
        </p:txBody>
      </p:sp>
      <p:sp>
        <p:nvSpPr>
          <p:cNvPr id="3" name="Content Placeholder 2"/>
          <p:cNvSpPr>
            <a:spLocks noGrp="1"/>
          </p:cNvSpPr>
          <p:nvPr>
            <p:ph idx="1"/>
          </p:nvPr>
        </p:nvSpPr>
        <p:spPr/>
        <p:txBody>
          <a:bodyPr>
            <a:normAutofit/>
          </a:bodyPr>
          <a:lstStyle/>
          <a:p>
            <a:endParaRPr lang="en-US" dirty="0"/>
          </a:p>
          <a:p>
            <a:r>
              <a:rPr lang="en-US" dirty="0"/>
              <a:t>Syllabus Overview</a:t>
            </a:r>
          </a:p>
          <a:p>
            <a:r>
              <a:rPr lang="en-US" dirty="0"/>
              <a:t>What is BI?</a:t>
            </a:r>
          </a:p>
          <a:p>
            <a:r>
              <a:rPr lang="en-US" dirty="0"/>
              <a:t>Why BI?</a:t>
            </a:r>
          </a:p>
          <a:p>
            <a:r>
              <a:rPr lang="en-US" dirty="0"/>
              <a:t>Importance of BI.</a:t>
            </a:r>
          </a:p>
          <a:p>
            <a:r>
              <a:rPr lang="en-US" dirty="0"/>
              <a:t>Business Value vs Degree of Intelligence.</a:t>
            </a:r>
          </a:p>
          <a:p>
            <a:r>
              <a:rPr lang="en-US" dirty="0"/>
              <a:t>Business Intelligence vs Business Analytics.</a:t>
            </a:r>
          </a:p>
          <a:p>
            <a:r>
              <a:rPr lang="en-US" dirty="0"/>
              <a:t>BI Tools.</a:t>
            </a:r>
          </a:p>
        </p:txBody>
      </p:sp>
    </p:spTree>
    <p:extLst>
      <p:ext uri="{BB962C8B-B14F-4D97-AF65-F5344CB8AC3E}">
        <p14:creationId xmlns:p14="http://schemas.microsoft.com/office/powerpoint/2010/main" val="720119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sz="6000" dirty="0">
                <a:solidFill>
                  <a:srgbClr val="FF0000"/>
                </a:solidFill>
              </a:rPr>
              <a:t>Queries ……?</a:t>
            </a:r>
            <a:br>
              <a:rPr lang="en-US" dirty="0">
                <a:solidFill>
                  <a:srgbClr val="FF0000"/>
                </a:solidFill>
              </a:rPr>
            </a:b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err="1"/>
              <a:t>Yasya</a:t>
            </a:r>
            <a:r>
              <a:rPr lang="en-US" dirty="0"/>
              <a:t> </a:t>
            </a:r>
            <a:r>
              <a:rPr lang="en-US" dirty="0" err="1"/>
              <a:t>Nasthi</a:t>
            </a:r>
            <a:r>
              <a:rPr lang="en-US" dirty="0"/>
              <a:t> </a:t>
            </a:r>
            <a:r>
              <a:rPr lang="en-US" dirty="0" err="1"/>
              <a:t>Swayam</a:t>
            </a:r>
            <a:r>
              <a:rPr lang="en-US" dirty="0"/>
              <a:t> </a:t>
            </a:r>
            <a:r>
              <a:rPr lang="en-US" dirty="0" err="1"/>
              <a:t>Pragna</a:t>
            </a:r>
            <a:endParaRPr lang="en-US" dirty="0"/>
          </a:p>
          <a:p>
            <a:pPr marL="0" indent="0">
              <a:buNone/>
            </a:pPr>
            <a:r>
              <a:rPr lang="en-US" dirty="0" err="1"/>
              <a:t>Tasya</a:t>
            </a:r>
            <a:r>
              <a:rPr lang="en-US" dirty="0"/>
              <a:t> </a:t>
            </a:r>
            <a:r>
              <a:rPr lang="en-US" dirty="0" err="1"/>
              <a:t>Gnanam</a:t>
            </a:r>
            <a:r>
              <a:rPr lang="en-US" dirty="0"/>
              <a:t> </a:t>
            </a:r>
            <a:r>
              <a:rPr lang="en-US" dirty="0" err="1"/>
              <a:t>Karishyathi</a:t>
            </a:r>
            <a:r>
              <a:rPr lang="en-US" dirty="0"/>
              <a:t> Kim</a:t>
            </a:r>
          </a:p>
          <a:p>
            <a:pPr marL="0" indent="0">
              <a:buNone/>
            </a:pPr>
            <a:r>
              <a:rPr lang="en-US" dirty="0" err="1"/>
              <a:t>Lochanabhyam</a:t>
            </a:r>
            <a:r>
              <a:rPr lang="en-US" dirty="0"/>
              <a:t> </a:t>
            </a:r>
            <a:r>
              <a:rPr lang="en-US" dirty="0" err="1"/>
              <a:t>Viheenasya</a:t>
            </a:r>
            <a:r>
              <a:rPr lang="en-US" dirty="0"/>
              <a:t> </a:t>
            </a:r>
          </a:p>
          <a:p>
            <a:pPr marL="0" indent="0">
              <a:buNone/>
            </a:pPr>
            <a:r>
              <a:rPr lang="en-US" dirty="0" err="1"/>
              <a:t>Darpanam</a:t>
            </a:r>
            <a:r>
              <a:rPr lang="en-US" dirty="0"/>
              <a:t> Kim </a:t>
            </a:r>
            <a:r>
              <a:rPr lang="en-US" dirty="0" err="1"/>
              <a:t>Karishyathi</a:t>
            </a:r>
            <a:r>
              <a:rPr lang="en-US" dirty="0"/>
              <a:t>.</a:t>
            </a:r>
          </a:p>
          <a:p>
            <a:pPr marL="0" indent="0">
              <a:buNone/>
            </a:pPr>
            <a:endParaRPr lang="en-US" dirty="0"/>
          </a:p>
          <a:p>
            <a:pPr marL="0" indent="0">
              <a:buNone/>
            </a:pPr>
            <a:r>
              <a:rPr lang="en-US" dirty="0">
                <a:solidFill>
                  <a:srgbClr val="92D050"/>
                </a:solidFill>
              </a:rPr>
              <a:t>(Always Learn New Things)</a:t>
            </a:r>
          </a:p>
        </p:txBody>
      </p:sp>
    </p:spTree>
    <p:extLst>
      <p:ext uri="{BB962C8B-B14F-4D97-AF65-F5344CB8AC3E}">
        <p14:creationId xmlns:p14="http://schemas.microsoft.com/office/powerpoint/2010/main" val="311771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E105701-D651-4C5F-9509-08896D6C7E28}"/>
              </a:ext>
            </a:extLst>
          </p:cNvPr>
          <p:cNvSpPr>
            <a:spLocks noGrp="1"/>
          </p:cNvSpPr>
          <p:nvPr>
            <p:ph type="ctrTitle"/>
          </p:nvPr>
        </p:nvSpPr>
        <p:spPr/>
        <p:txBody>
          <a:bodyPr>
            <a:normAutofit/>
          </a:bodyPr>
          <a:lstStyle/>
          <a:p>
            <a:pPr>
              <a:defRPr/>
            </a:pPr>
            <a:r>
              <a:rPr lang="en-US" dirty="0"/>
              <a:t>Chapter 1:  Business Intelligence and its Impacts</a:t>
            </a:r>
          </a:p>
        </p:txBody>
      </p:sp>
      <p:sp>
        <p:nvSpPr>
          <p:cNvPr id="17411" name="Subtitle 2">
            <a:extLst>
              <a:ext uri="{FF2B5EF4-FFF2-40B4-BE49-F238E27FC236}">
                <a16:creationId xmlns:a16="http://schemas.microsoft.com/office/drawing/2014/main" id="{36E0F1EA-EB0D-4B62-B5F2-640E79FEB1B9}"/>
              </a:ext>
            </a:extLst>
          </p:cNvPr>
          <p:cNvSpPr>
            <a:spLocks noGrp="1"/>
          </p:cNvSpPr>
          <p:nvPr>
            <p:ph type="subTitle" idx="1"/>
          </p:nvPr>
        </p:nvSpPr>
        <p:spPr>
          <a:xfrm>
            <a:off x="2209800" y="3611563"/>
            <a:ext cx="7772400" cy="1200150"/>
          </a:xfrm>
        </p:spPr>
        <p:txBody>
          <a:bodyPr/>
          <a:lstStyle/>
          <a:p>
            <a:endParaRPr lang="en-US" altLang="en-US">
              <a:solidFill>
                <a:srgbClr val="898989"/>
              </a:solidFill>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A1EE3663-FA9E-4B54-8DF1-06F2929336FF}"/>
              </a:ext>
            </a:extLst>
          </p:cNvPr>
          <p:cNvSpPr>
            <a:spLocks noGrp="1"/>
          </p:cNvSpPr>
          <p:nvPr>
            <p:ph idx="1"/>
          </p:nvPr>
        </p:nvSpPr>
        <p:spPr/>
        <p:txBody>
          <a:bodyPr/>
          <a:lstStyle/>
          <a:p>
            <a:r>
              <a:rPr lang="en-US" altLang="en-US" sz="1800">
                <a:ea typeface="ＭＳ Ｐゴシック" panose="020B0600070205080204" pitchFamily="34" charset="-128"/>
              </a:rPr>
              <a:t>Introduction</a:t>
            </a:r>
          </a:p>
          <a:p>
            <a:r>
              <a:rPr lang="en-US" altLang="en-US" sz="1800">
                <a:ea typeface="ＭＳ Ｐゴシック" panose="020B0600070205080204" pitchFamily="34" charset="-128"/>
              </a:rPr>
              <a:t>Information Pyramid-Data, Information, and Knowledge</a:t>
            </a:r>
          </a:p>
          <a:p>
            <a:r>
              <a:rPr lang="en-US" altLang="en-US" sz="1800">
                <a:ea typeface="ＭＳ Ｐゴシック" panose="020B0600070205080204" pitchFamily="34" charset="-128"/>
              </a:rPr>
              <a:t>What is BI</a:t>
            </a:r>
          </a:p>
          <a:p>
            <a:r>
              <a:rPr lang="en-US" altLang="en-US" sz="1800">
                <a:ea typeface="ＭＳ Ｐゴシック" panose="020B0600070205080204" pitchFamily="34" charset="-128"/>
              </a:rPr>
              <a:t>Factors driving BI</a:t>
            </a:r>
          </a:p>
          <a:p>
            <a:r>
              <a:rPr lang="en-US" altLang="en-US" sz="1800">
                <a:ea typeface="ＭＳ Ｐゴシック" panose="020B0600070205080204" pitchFamily="34" charset="-128"/>
              </a:rPr>
              <a:t>BI and Related Technologies</a:t>
            </a:r>
          </a:p>
          <a:p>
            <a:r>
              <a:rPr lang="en-US" altLang="en-US" sz="1800">
                <a:ea typeface="ＭＳ Ｐゴシック" panose="020B0600070205080204" pitchFamily="34" charset="-128"/>
              </a:rPr>
              <a:t>BI in contemporary organizations </a:t>
            </a:r>
          </a:p>
          <a:p>
            <a:r>
              <a:rPr lang="en-US" altLang="en-US" sz="1800">
                <a:ea typeface="ＭＳ Ｐゴシック" panose="020B0600070205080204" pitchFamily="34" charset="-128"/>
              </a:rPr>
              <a:t>Obstacles to Business Intelligence </a:t>
            </a:r>
          </a:p>
        </p:txBody>
      </p:sp>
      <p:sp>
        <p:nvSpPr>
          <p:cNvPr id="23554" name="Title 1">
            <a:extLst>
              <a:ext uri="{FF2B5EF4-FFF2-40B4-BE49-F238E27FC236}">
                <a16:creationId xmlns:a16="http://schemas.microsoft.com/office/drawing/2014/main" id="{700ABE11-1ED2-4FFD-86F6-BC7AC04FB14A}"/>
              </a:ext>
            </a:extLst>
          </p:cNvPr>
          <p:cNvSpPr>
            <a:spLocks noGrp="1"/>
          </p:cNvSpPr>
          <p:nvPr>
            <p:ph type="title"/>
          </p:nvPr>
        </p:nvSpPr>
        <p:spPr/>
        <p:txBody>
          <a:bodyPr/>
          <a:lstStyle/>
          <a:p>
            <a:pPr>
              <a:defRPr/>
            </a:pPr>
            <a:r>
              <a:rPr lang="en-US" altLang="en-US" dirty="0">
                <a:ea typeface="ＭＳ Ｐゴシック" pitchFamily="-106" charset="-128"/>
              </a:rPr>
              <a:t>Topics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2162105A-34DF-4463-9853-DDDC4496F48F}"/>
              </a:ext>
            </a:extLst>
          </p:cNvPr>
          <p:cNvSpPr>
            <a:spLocks noGrp="1"/>
          </p:cNvSpPr>
          <p:nvPr>
            <p:ph idx="1"/>
          </p:nvPr>
        </p:nvSpPr>
        <p:spPr/>
        <p:txBody>
          <a:bodyPr/>
          <a:lstStyle/>
          <a:p>
            <a:endParaRPr lang="en-US" altLang="en-US">
              <a:ea typeface="ＭＳ Ｐゴシック" panose="020B0600070205080204" pitchFamily="34" charset="-128"/>
            </a:endParaRPr>
          </a:p>
          <a:p>
            <a:pPr lvl="3"/>
            <a:r>
              <a:rPr lang="en-US" altLang="en-US" sz="2400">
                <a:ea typeface="ＭＳ Ｐゴシック" panose="020B0600070205080204" pitchFamily="34" charset="-128"/>
              </a:rPr>
              <a:t>Benefits</a:t>
            </a:r>
          </a:p>
          <a:p>
            <a:pPr lvl="4"/>
            <a:r>
              <a:rPr lang="en-US" altLang="en-US">
                <a:ea typeface="ＭＳ Ｐゴシック" panose="020B0600070205080204" pitchFamily="34" charset="-128"/>
              </a:rPr>
              <a:t>Management effectively aided</a:t>
            </a:r>
          </a:p>
          <a:p>
            <a:pPr lvl="4"/>
            <a:r>
              <a:rPr lang="en-US" altLang="en-US">
                <a:ea typeface="ＭＳ Ｐゴシック" panose="020B0600070205080204" pitchFamily="34" charset="-128"/>
              </a:rPr>
              <a:t>Intellectual capital better deployed</a:t>
            </a:r>
          </a:p>
          <a:p>
            <a:pPr lvl="4"/>
            <a:r>
              <a:rPr lang="en-US" altLang="en-US">
                <a:ea typeface="ＭＳ Ｐゴシック" panose="020B0600070205080204" pitchFamily="34" charset="-128"/>
              </a:rPr>
              <a:t>Business operations improved</a:t>
            </a:r>
          </a:p>
          <a:p>
            <a:pPr lvl="4"/>
            <a:r>
              <a:rPr lang="en-US" altLang="en-US">
                <a:ea typeface="ＭＳ Ｐゴシック" panose="020B0600070205080204" pitchFamily="34" charset="-128"/>
              </a:rPr>
              <a:t>Customer service enhanced</a:t>
            </a:r>
          </a:p>
          <a:p>
            <a:pPr lvl="4"/>
            <a:r>
              <a:rPr lang="en-US" altLang="en-US">
                <a:ea typeface="ＭＳ Ｐゴシック" panose="020B0600070205080204" pitchFamily="34" charset="-128"/>
              </a:rPr>
              <a:t>New opportunities identified</a:t>
            </a:r>
          </a:p>
          <a:p>
            <a:pPr lvl="1">
              <a:buFont typeface="Wingdings" panose="05000000000000000000" pitchFamily="2" charset="2"/>
              <a:buNone/>
            </a:pPr>
            <a:endParaRPr lang="en-US" altLang="en-US" sz="1800">
              <a:ea typeface="ＭＳ Ｐゴシック" panose="020B0600070205080204" pitchFamily="34" charset="-128"/>
            </a:endParaRPr>
          </a:p>
          <a:p>
            <a:pPr lvl="1"/>
            <a:endParaRPr lang="en-US" altLang="en-US" sz="1800">
              <a:ea typeface="ＭＳ Ｐゴシック" panose="020B0600070205080204" pitchFamily="34" charset="-128"/>
            </a:endParaRPr>
          </a:p>
          <a:p>
            <a:pPr lvl="2"/>
            <a:endParaRPr lang="en-US" altLang="en-US" sz="1800">
              <a:ea typeface="ＭＳ Ｐゴシック" panose="020B0600070205080204" pitchFamily="34" charset="-128"/>
            </a:endParaRPr>
          </a:p>
        </p:txBody>
      </p:sp>
      <p:sp>
        <p:nvSpPr>
          <p:cNvPr id="24578" name="Title 1">
            <a:extLst>
              <a:ext uri="{FF2B5EF4-FFF2-40B4-BE49-F238E27FC236}">
                <a16:creationId xmlns:a16="http://schemas.microsoft.com/office/drawing/2014/main" id="{618479D9-3082-424D-96B0-A5565697A9EB}"/>
              </a:ext>
            </a:extLst>
          </p:cNvPr>
          <p:cNvSpPr>
            <a:spLocks noGrp="1"/>
          </p:cNvSpPr>
          <p:nvPr>
            <p:ph type="title"/>
          </p:nvPr>
        </p:nvSpPr>
        <p:spPr/>
        <p:txBody>
          <a:bodyPr>
            <a:normAutofit/>
          </a:bodyPr>
          <a:lstStyle/>
          <a:p>
            <a:pPr algn="ctr">
              <a:defRPr/>
            </a:pPr>
            <a:r>
              <a:rPr lang="en-US" altLang="en-US">
                <a:ea typeface="ＭＳ Ｐゴシック" pitchFamily="-106" charset="-128"/>
              </a:rPr>
              <a:t>Business Intelligence – A Highly Important Field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3">
            <a:extLst>
              <a:ext uri="{FF2B5EF4-FFF2-40B4-BE49-F238E27FC236}">
                <a16:creationId xmlns:a16="http://schemas.microsoft.com/office/drawing/2014/main" id="{A1520648-C282-4C6F-852E-51E649D170E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1066800"/>
            <a:ext cx="7467600" cy="5334000"/>
          </a:xfrm>
        </p:spPr>
      </p:pic>
      <p:sp>
        <p:nvSpPr>
          <p:cNvPr id="3" name="Title 2">
            <a:extLst>
              <a:ext uri="{FF2B5EF4-FFF2-40B4-BE49-F238E27FC236}">
                <a16:creationId xmlns:a16="http://schemas.microsoft.com/office/drawing/2014/main" id="{B8BCE7F2-0D03-4473-8E3B-8A34A0FE8142}"/>
              </a:ext>
            </a:extLst>
          </p:cNvPr>
          <p:cNvSpPr>
            <a:spLocks noGrp="1"/>
          </p:cNvSpPr>
          <p:nvPr>
            <p:ph type="title"/>
          </p:nvPr>
        </p:nvSpPr>
        <p:spPr/>
        <p:txBody>
          <a:bodyPr/>
          <a:lstStyle/>
          <a:p>
            <a:pPr>
              <a:defRPr/>
            </a:pPr>
            <a:r>
              <a:rPr lang="en-US" dirty="0"/>
              <a:t>Information Pyramid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41CADAC0-B3B9-43E2-9F33-62A86650ACA7}"/>
              </a:ext>
            </a:extLst>
          </p:cNvPr>
          <p:cNvSpPr>
            <a:spLocks noGrp="1"/>
          </p:cNvSpPr>
          <p:nvPr>
            <p:ph idx="1"/>
          </p:nvPr>
        </p:nvSpPr>
        <p:spPr/>
        <p:txBody>
          <a:bodyPr/>
          <a:lstStyle/>
          <a:p>
            <a:r>
              <a:rPr lang="en-US" altLang="en-US" sz="1400">
                <a:ea typeface="ＭＳ Ｐゴシック" panose="020B0600070205080204" pitchFamily="34" charset="-128"/>
              </a:rPr>
              <a:t>Data</a:t>
            </a:r>
          </a:p>
          <a:p>
            <a:pPr lvl="1"/>
            <a:r>
              <a:rPr lang="en-US" altLang="en-US" sz="1400">
                <a:ea typeface="ＭＳ Ｐゴシック" panose="020B0600070205080204" pitchFamily="34" charset="-128"/>
              </a:rPr>
              <a:t>May or may not be correct</a:t>
            </a:r>
          </a:p>
          <a:p>
            <a:pPr lvl="1"/>
            <a:r>
              <a:rPr lang="en-US" altLang="en-US" sz="1400">
                <a:ea typeface="ＭＳ Ｐゴシック" panose="020B0600070205080204" pitchFamily="34" charset="-128"/>
              </a:rPr>
              <a:t>Ex. Sales order at a restaurant included a large burger, medium fries and milkshake</a:t>
            </a:r>
          </a:p>
          <a:p>
            <a:r>
              <a:rPr lang="en-US" altLang="en-US" sz="1400">
                <a:ea typeface="ＭＳ Ｐゴシック" panose="020B0600070205080204" pitchFamily="34" charset="-128"/>
              </a:rPr>
              <a:t>Information </a:t>
            </a:r>
          </a:p>
          <a:p>
            <a:pPr lvl="1"/>
            <a:r>
              <a:rPr lang="en-US" altLang="en-US" sz="1400">
                <a:ea typeface="ＭＳ Ｐゴシック" panose="020B0600070205080204" pitchFamily="34" charset="-128"/>
              </a:rPr>
              <a:t>Subset of data</a:t>
            </a:r>
          </a:p>
          <a:p>
            <a:pPr lvl="1"/>
            <a:r>
              <a:rPr lang="en-US" altLang="en-US" sz="1400">
                <a:ea typeface="ＭＳ Ｐゴシック" panose="020B0600070205080204" pitchFamily="34" charset="-128"/>
              </a:rPr>
              <a:t>Data possessing context, relevance, and purpose</a:t>
            </a:r>
          </a:p>
          <a:p>
            <a:pPr lvl="1"/>
            <a:r>
              <a:rPr lang="en-US" altLang="en-US" sz="1400">
                <a:ea typeface="ＭＳ Ｐゴシック" panose="020B0600070205080204" pitchFamily="34" charset="-128"/>
              </a:rPr>
              <a:t>Ex. The numbers indicating the daily sales (in dollars, quantity, etc.) of burgers, fries, vanilla milkshakes</a:t>
            </a:r>
          </a:p>
          <a:p>
            <a:r>
              <a:rPr lang="en-US" altLang="en-US" sz="1400">
                <a:ea typeface="ＭＳ Ｐゴシック" panose="020B0600070205080204" pitchFamily="34" charset="-128"/>
              </a:rPr>
              <a:t>Knowledge</a:t>
            </a:r>
          </a:p>
          <a:p>
            <a:pPr lvl="1"/>
            <a:r>
              <a:rPr lang="en-US" altLang="en-US" sz="1400">
                <a:ea typeface="ＭＳ Ｐゴシック" panose="020B0600070205080204" pitchFamily="34" charset="-128"/>
              </a:rPr>
              <a:t>Justified beliefs about relationships among concepts</a:t>
            </a:r>
          </a:p>
          <a:p>
            <a:pPr lvl="1"/>
            <a:r>
              <a:rPr lang="en-US" altLang="en-US" sz="1400">
                <a:ea typeface="ＭＳ Ｐゴシック" panose="020B0600070205080204" pitchFamily="34" charset="-128"/>
              </a:rPr>
              <a:t>Ex.  The relationship between the quantity of bread that should be ordered, the quantity of bread in inventory, and the daily sales of burgers and other products that use bread.</a:t>
            </a:r>
          </a:p>
        </p:txBody>
      </p:sp>
      <p:sp>
        <p:nvSpPr>
          <p:cNvPr id="25602" name="Title 1">
            <a:extLst>
              <a:ext uri="{FF2B5EF4-FFF2-40B4-BE49-F238E27FC236}">
                <a16:creationId xmlns:a16="http://schemas.microsoft.com/office/drawing/2014/main" id="{BE6A59BD-2FD5-413E-9A2D-FD21E4E9BFC5}"/>
              </a:ext>
            </a:extLst>
          </p:cNvPr>
          <p:cNvSpPr>
            <a:spLocks noGrp="1"/>
          </p:cNvSpPr>
          <p:nvPr>
            <p:ph type="title"/>
          </p:nvPr>
        </p:nvSpPr>
        <p:spPr/>
        <p:txBody>
          <a:bodyPr/>
          <a:lstStyle/>
          <a:p>
            <a:pPr>
              <a:defRPr/>
            </a:pPr>
            <a:r>
              <a:rPr lang="en-US" altLang="en-US">
                <a:ea typeface="ＭＳ Ｐゴシック" pitchFamily="-106" charset="-128"/>
              </a:rPr>
              <a:t>Data, Information, Knowledge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7">
            <a:extLst>
              <a:ext uri="{FF2B5EF4-FFF2-40B4-BE49-F238E27FC236}">
                <a16:creationId xmlns:a16="http://schemas.microsoft.com/office/drawing/2014/main" id="{D7D9E794-8077-496F-8489-8F1E250AB2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26626" name="Title 1">
            <a:extLst>
              <a:ext uri="{FF2B5EF4-FFF2-40B4-BE49-F238E27FC236}">
                <a16:creationId xmlns:a16="http://schemas.microsoft.com/office/drawing/2014/main" id="{102191C4-9AD5-420E-B0A3-D856BB7EB55E}"/>
              </a:ext>
            </a:extLst>
          </p:cNvPr>
          <p:cNvSpPr>
            <a:spLocks noGrp="1"/>
          </p:cNvSpPr>
          <p:nvPr>
            <p:ph type="title"/>
          </p:nvPr>
        </p:nvSpPr>
        <p:spPr/>
        <p:txBody>
          <a:bodyPr/>
          <a:lstStyle/>
          <a:p>
            <a:pPr>
              <a:defRPr/>
            </a:pPr>
            <a:r>
              <a:rPr lang="en-US" altLang="en-US" sz="2400">
                <a:ea typeface="ＭＳ Ｐゴシック" pitchFamily="-106" charset="-128"/>
                <a:cs typeface="Arial" charset="0"/>
              </a:rPr>
              <a:t>Data, Information, Knowledge, and Decisions</a:t>
            </a:r>
          </a:p>
        </p:txBody>
      </p:sp>
      <p:sp>
        <p:nvSpPr>
          <p:cNvPr id="22532" name="Cube 4">
            <a:extLst>
              <a:ext uri="{FF2B5EF4-FFF2-40B4-BE49-F238E27FC236}">
                <a16:creationId xmlns:a16="http://schemas.microsoft.com/office/drawing/2014/main" id="{2C986086-6BA0-4449-92BC-AEE358388A0A}"/>
              </a:ext>
            </a:extLst>
          </p:cNvPr>
          <p:cNvSpPr>
            <a:spLocks noChangeArrowheads="1"/>
          </p:cNvSpPr>
          <p:nvPr/>
        </p:nvSpPr>
        <p:spPr bwMode="auto">
          <a:xfrm>
            <a:off x="2460625" y="1905000"/>
            <a:ext cx="2743200" cy="3962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600">
                <a:cs typeface="Arial" panose="020B0604020202020204" pitchFamily="34" charset="0"/>
              </a:rPr>
              <a:t>Data</a:t>
            </a:r>
          </a:p>
        </p:txBody>
      </p:sp>
      <p:sp>
        <p:nvSpPr>
          <p:cNvPr id="22533" name="Cube 3">
            <a:extLst>
              <a:ext uri="{FF2B5EF4-FFF2-40B4-BE49-F238E27FC236}">
                <a16:creationId xmlns:a16="http://schemas.microsoft.com/office/drawing/2014/main" id="{23E7C961-6193-4B02-AD32-384F25E034DB}"/>
              </a:ext>
            </a:extLst>
          </p:cNvPr>
          <p:cNvSpPr>
            <a:spLocks noChangeArrowheads="1"/>
          </p:cNvSpPr>
          <p:nvPr/>
        </p:nvSpPr>
        <p:spPr bwMode="auto">
          <a:xfrm>
            <a:off x="4992689" y="2362200"/>
            <a:ext cx="2116137" cy="30480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600">
                <a:cs typeface="Arial" panose="020B0604020202020204" pitchFamily="34" charset="0"/>
              </a:rPr>
              <a:t>Information</a:t>
            </a:r>
          </a:p>
        </p:txBody>
      </p:sp>
      <p:sp>
        <p:nvSpPr>
          <p:cNvPr id="22534" name="Cube 5">
            <a:extLst>
              <a:ext uri="{FF2B5EF4-FFF2-40B4-BE49-F238E27FC236}">
                <a16:creationId xmlns:a16="http://schemas.microsoft.com/office/drawing/2014/main" id="{CB5CC962-6212-4989-A010-5E0D3A93A572}"/>
              </a:ext>
            </a:extLst>
          </p:cNvPr>
          <p:cNvSpPr>
            <a:spLocks noChangeArrowheads="1"/>
          </p:cNvSpPr>
          <p:nvPr/>
        </p:nvSpPr>
        <p:spPr bwMode="auto">
          <a:xfrm>
            <a:off x="6875463" y="3086100"/>
            <a:ext cx="1604962" cy="1600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600">
                <a:cs typeface="Arial" panose="020B0604020202020204" pitchFamily="34" charset="0"/>
              </a:rPr>
              <a:t>Knowledge</a:t>
            </a:r>
          </a:p>
        </p:txBody>
      </p:sp>
      <p:sp>
        <p:nvSpPr>
          <p:cNvPr id="22535" name="Rounded Rectangle 16">
            <a:extLst>
              <a:ext uri="{FF2B5EF4-FFF2-40B4-BE49-F238E27FC236}">
                <a16:creationId xmlns:a16="http://schemas.microsoft.com/office/drawing/2014/main" id="{A378DA0A-3E28-41CD-9CAC-2C329519EFE5}"/>
              </a:ext>
            </a:extLst>
          </p:cNvPr>
          <p:cNvSpPr>
            <a:spLocks noChangeArrowheads="1"/>
          </p:cNvSpPr>
          <p:nvPr/>
        </p:nvSpPr>
        <p:spPr bwMode="auto">
          <a:xfrm>
            <a:off x="5432425" y="15621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latin typeface="Calibri" panose="020F0502020204030204" pitchFamily="34" charset="0"/>
              </a:rPr>
              <a:t>Data that has been processed so as to have context, relevance, and purpose</a:t>
            </a:r>
            <a:endParaRPr lang="en-US" altLang="en-US" sz="1200">
              <a:latin typeface="Calibri" panose="020F0502020204030204" pitchFamily="34" charset="0"/>
              <a:cs typeface="Arial" panose="020B0604020202020204" pitchFamily="34" charset="0"/>
            </a:endParaRPr>
          </a:p>
        </p:txBody>
      </p:sp>
      <p:sp>
        <p:nvSpPr>
          <p:cNvPr id="22536" name="Rectangle 17">
            <a:extLst>
              <a:ext uri="{FF2B5EF4-FFF2-40B4-BE49-F238E27FC236}">
                <a16:creationId xmlns:a16="http://schemas.microsoft.com/office/drawing/2014/main" id="{7A4CEC99-F958-4D69-BEB1-A42094B92322}"/>
              </a:ext>
            </a:extLst>
          </p:cNvPr>
          <p:cNvSpPr>
            <a:spLocks noChangeArrowheads="1"/>
          </p:cNvSpPr>
          <p:nvPr/>
        </p:nvSpPr>
        <p:spPr bwMode="auto">
          <a:xfrm>
            <a:off x="8796338" y="1763714"/>
            <a:ext cx="118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Decisions</a:t>
            </a:r>
          </a:p>
        </p:txBody>
      </p:sp>
      <p:sp>
        <p:nvSpPr>
          <p:cNvPr id="22537" name="Rounded Rectangle 18">
            <a:extLst>
              <a:ext uri="{FF2B5EF4-FFF2-40B4-BE49-F238E27FC236}">
                <a16:creationId xmlns:a16="http://schemas.microsoft.com/office/drawing/2014/main" id="{ADB68313-DD94-4D1D-896C-8BFD9F5A7FC0}"/>
              </a:ext>
            </a:extLst>
          </p:cNvPr>
          <p:cNvSpPr>
            <a:spLocks noChangeArrowheads="1"/>
          </p:cNvSpPr>
          <p:nvPr/>
        </p:nvSpPr>
        <p:spPr bwMode="auto">
          <a:xfrm>
            <a:off x="3171825" y="12192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latin typeface="Calibri" panose="020F0502020204030204" pitchFamily="34" charset="0"/>
              </a:rPr>
              <a:t>Raw facts, observations, or perceptions</a:t>
            </a:r>
            <a:endParaRPr lang="en-US" altLang="en-US" sz="1200">
              <a:latin typeface="Calibri" panose="020F0502020204030204" pitchFamily="34" charset="0"/>
              <a:cs typeface="Arial" panose="020B0604020202020204" pitchFamily="34" charset="0"/>
            </a:endParaRPr>
          </a:p>
        </p:txBody>
      </p:sp>
      <p:sp>
        <p:nvSpPr>
          <p:cNvPr id="22538" name="Rounded Rectangle 19">
            <a:extLst>
              <a:ext uri="{FF2B5EF4-FFF2-40B4-BE49-F238E27FC236}">
                <a16:creationId xmlns:a16="http://schemas.microsoft.com/office/drawing/2014/main" id="{609D009D-B530-441F-80A4-090278940F47}"/>
              </a:ext>
            </a:extLst>
          </p:cNvPr>
          <p:cNvSpPr>
            <a:spLocks noChangeArrowheads="1"/>
          </p:cNvSpPr>
          <p:nvPr/>
        </p:nvSpPr>
        <p:spPr bwMode="auto">
          <a:xfrm>
            <a:off x="7007225" y="21844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latin typeface="Calibri" panose="020F0502020204030204" pitchFamily="34" charset="0"/>
              </a:rPr>
              <a:t>Justified beliefs about relationships relevant to the decision</a:t>
            </a:r>
            <a:endParaRPr lang="en-US" altLang="en-US" sz="1200">
              <a:latin typeface="Calibri" panose="020F0502020204030204" pitchFamily="34" charset="0"/>
              <a:cs typeface="Arial" panose="020B0604020202020204" pitchFamily="34" charset="0"/>
            </a:endParaRPr>
          </a:p>
        </p:txBody>
      </p:sp>
      <p:sp>
        <p:nvSpPr>
          <p:cNvPr id="22539" name="Oval 21">
            <a:extLst>
              <a:ext uri="{FF2B5EF4-FFF2-40B4-BE49-F238E27FC236}">
                <a16:creationId xmlns:a16="http://schemas.microsoft.com/office/drawing/2014/main" id="{F1B451BA-E37D-4CCE-B0F4-7361E7F193AD}"/>
              </a:ext>
            </a:extLst>
          </p:cNvPr>
          <p:cNvSpPr>
            <a:spLocks noChangeArrowheads="1"/>
          </p:cNvSpPr>
          <p:nvPr/>
        </p:nvSpPr>
        <p:spPr bwMode="auto">
          <a:xfrm>
            <a:off x="9197975" y="2362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2540" name="Oval 22">
            <a:extLst>
              <a:ext uri="{FF2B5EF4-FFF2-40B4-BE49-F238E27FC236}">
                <a16:creationId xmlns:a16="http://schemas.microsoft.com/office/drawing/2014/main" id="{E98BAA92-C431-4BC7-86F3-15650D3675A3}"/>
              </a:ext>
            </a:extLst>
          </p:cNvPr>
          <p:cNvSpPr>
            <a:spLocks noChangeArrowheads="1"/>
          </p:cNvSpPr>
          <p:nvPr/>
        </p:nvSpPr>
        <p:spPr bwMode="auto">
          <a:xfrm>
            <a:off x="9197975" y="3124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2541" name="Oval 23">
            <a:extLst>
              <a:ext uri="{FF2B5EF4-FFF2-40B4-BE49-F238E27FC236}">
                <a16:creationId xmlns:a16="http://schemas.microsoft.com/office/drawing/2014/main" id="{95D020E0-CE68-4D75-8444-3B0EF6CCFFAC}"/>
              </a:ext>
            </a:extLst>
          </p:cNvPr>
          <p:cNvSpPr>
            <a:spLocks noChangeArrowheads="1"/>
          </p:cNvSpPr>
          <p:nvPr/>
        </p:nvSpPr>
        <p:spPr bwMode="auto">
          <a:xfrm>
            <a:off x="9197975" y="3886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2542" name="Oval 24">
            <a:extLst>
              <a:ext uri="{FF2B5EF4-FFF2-40B4-BE49-F238E27FC236}">
                <a16:creationId xmlns:a16="http://schemas.microsoft.com/office/drawing/2014/main" id="{35399277-D299-4A27-B187-94B5AFD12448}"/>
              </a:ext>
            </a:extLst>
          </p:cNvPr>
          <p:cNvSpPr>
            <a:spLocks noChangeArrowheads="1"/>
          </p:cNvSpPr>
          <p:nvPr/>
        </p:nvSpPr>
        <p:spPr bwMode="auto">
          <a:xfrm>
            <a:off x="9197975" y="4648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2543" name="Oval 25">
            <a:extLst>
              <a:ext uri="{FF2B5EF4-FFF2-40B4-BE49-F238E27FC236}">
                <a16:creationId xmlns:a16="http://schemas.microsoft.com/office/drawing/2014/main" id="{C71ECEE4-3142-4797-A286-F5647A047A18}"/>
              </a:ext>
            </a:extLst>
          </p:cNvPr>
          <p:cNvSpPr>
            <a:spLocks noChangeArrowheads="1"/>
          </p:cNvSpPr>
          <p:nvPr/>
        </p:nvSpPr>
        <p:spPr bwMode="auto">
          <a:xfrm>
            <a:off x="9197975" y="5410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2544" name="Chevron 26">
            <a:extLst>
              <a:ext uri="{FF2B5EF4-FFF2-40B4-BE49-F238E27FC236}">
                <a16:creationId xmlns:a16="http://schemas.microsoft.com/office/drawing/2014/main" id="{005B45D8-D479-4A8F-B06F-59B486DAD100}"/>
              </a:ext>
            </a:extLst>
          </p:cNvPr>
          <p:cNvSpPr>
            <a:spLocks noChangeArrowheads="1"/>
          </p:cNvSpPr>
          <p:nvPr/>
        </p:nvSpPr>
        <p:spPr bwMode="auto">
          <a:xfrm>
            <a:off x="60420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a:latin typeface="Calibri" panose="020F0502020204030204" pitchFamily="34" charset="0"/>
              </a:rPr>
              <a:t>Interpret</a:t>
            </a:r>
          </a:p>
        </p:txBody>
      </p:sp>
      <p:sp>
        <p:nvSpPr>
          <p:cNvPr id="22545" name="Chevron 27">
            <a:extLst>
              <a:ext uri="{FF2B5EF4-FFF2-40B4-BE49-F238E27FC236}">
                <a16:creationId xmlns:a16="http://schemas.microsoft.com/office/drawing/2014/main" id="{9F525460-9321-474D-834F-2BA313F4C9E9}"/>
              </a:ext>
            </a:extLst>
          </p:cNvPr>
          <p:cNvSpPr>
            <a:spLocks noChangeArrowheads="1"/>
          </p:cNvSpPr>
          <p:nvPr/>
        </p:nvSpPr>
        <p:spPr bwMode="auto">
          <a:xfrm>
            <a:off x="39846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a:latin typeface="Calibri" panose="020F0502020204030204" pitchFamily="34" charset="0"/>
              </a:rPr>
              <a:t>Analyze</a:t>
            </a:r>
          </a:p>
        </p:txBody>
      </p:sp>
      <p:sp>
        <p:nvSpPr>
          <p:cNvPr id="22546" name="Chevron 28">
            <a:extLst>
              <a:ext uri="{FF2B5EF4-FFF2-40B4-BE49-F238E27FC236}">
                <a16:creationId xmlns:a16="http://schemas.microsoft.com/office/drawing/2014/main" id="{241E238D-A0A9-4FC9-BC60-6BC57CD22034}"/>
              </a:ext>
            </a:extLst>
          </p:cNvPr>
          <p:cNvSpPr>
            <a:spLocks noChangeArrowheads="1"/>
          </p:cNvSpPr>
          <p:nvPr/>
        </p:nvSpPr>
        <p:spPr bwMode="auto">
          <a:xfrm>
            <a:off x="7685088"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a:latin typeface="Calibri" panose="020F0502020204030204" pitchFamily="34" charset="0"/>
              </a:rPr>
              <a:t>Apply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2C3CA484-6C3F-4F44-A0D9-3150DB6F2511}"/>
              </a:ext>
            </a:extLst>
          </p:cNvPr>
          <p:cNvSpPr>
            <a:spLocks noGrp="1"/>
          </p:cNvSpPr>
          <p:nvPr>
            <p:ph idx="1"/>
          </p:nvPr>
        </p:nvSpPr>
        <p:spPr/>
        <p:txBody>
          <a:bodyPr/>
          <a:lstStyle/>
          <a:p>
            <a:pPr algn="just"/>
            <a:endParaRPr lang="en-US" altLang="en-US">
              <a:ea typeface="ＭＳ Ｐゴシック" panose="020B0600070205080204" pitchFamily="34" charset="-128"/>
            </a:endParaRPr>
          </a:p>
          <a:p>
            <a:pPr algn="just"/>
            <a:r>
              <a:rPr lang="en-US" altLang="en-US">
                <a:ea typeface="ＭＳ Ｐゴシック" panose="020B0600070205080204" pitchFamily="34" charset="-128"/>
              </a:rPr>
              <a:t>Information technology which provides decision makers with valuable information and knowledge by leveraging a variety of data sources as well as structured and unstructured information.</a:t>
            </a:r>
          </a:p>
          <a:p>
            <a:pPr lvl="1"/>
            <a:r>
              <a:rPr lang="en-US" altLang="en-US" sz="1800" i="1">
                <a:ea typeface="ＭＳ Ｐゴシック" panose="020B0600070205080204" pitchFamily="34" charset="-128"/>
              </a:rPr>
              <a:t>Data sources external or internal to the organization</a:t>
            </a:r>
          </a:p>
          <a:p>
            <a:pPr lvl="1"/>
            <a:r>
              <a:rPr lang="en-US" altLang="en-US" sz="1800" i="1">
                <a:ea typeface="ＭＳ Ｐゴシック" panose="020B0600070205080204" pitchFamily="34" charset="-128"/>
              </a:rPr>
              <a:t>Information quantitative or qualitative</a:t>
            </a:r>
          </a:p>
          <a:p>
            <a:pPr lvl="1"/>
            <a:r>
              <a:rPr lang="en-US" altLang="en-US" sz="1800" i="1">
                <a:ea typeface="ＭＳ Ｐゴシック" panose="020B0600070205080204" pitchFamily="34" charset="-128"/>
              </a:rPr>
              <a:t>Output: knowledge </a:t>
            </a:r>
          </a:p>
          <a:p>
            <a:pPr lvl="1"/>
            <a:r>
              <a:rPr lang="en-US" altLang="en-US" sz="1800" i="1">
                <a:ea typeface="ＭＳ Ｐゴシック" panose="020B0600070205080204" pitchFamily="34" charset="-128"/>
              </a:rPr>
              <a:t>Input: information and data</a:t>
            </a:r>
          </a:p>
          <a:p>
            <a:pPr lvl="1"/>
            <a:endParaRPr lang="en-US" altLang="en-US" sz="1800" i="1">
              <a:ea typeface="ＭＳ Ｐゴシック" panose="020B0600070205080204" pitchFamily="34" charset="-128"/>
            </a:endParaRPr>
          </a:p>
          <a:p>
            <a:pPr lvl="1"/>
            <a:endParaRPr lang="en-US" altLang="en-US" sz="1800">
              <a:ea typeface="ＭＳ Ｐゴシック" panose="020B0600070205080204" pitchFamily="34" charset="-128"/>
            </a:endParaRPr>
          </a:p>
        </p:txBody>
      </p:sp>
      <p:sp>
        <p:nvSpPr>
          <p:cNvPr id="27650" name="Title 1">
            <a:extLst>
              <a:ext uri="{FF2B5EF4-FFF2-40B4-BE49-F238E27FC236}">
                <a16:creationId xmlns:a16="http://schemas.microsoft.com/office/drawing/2014/main" id="{EA38F3B4-9B69-4CF8-B249-218C1131243D}"/>
              </a:ext>
            </a:extLst>
          </p:cNvPr>
          <p:cNvSpPr>
            <a:spLocks noGrp="1"/>
          </p:cNvSpPr>
          <p:nvPr>
            <p:ph type="title"/>
          </p:nvPr>
        </p:nvSpPr>
        <p:spPr/>
        <p:txBody>
          <a:bodyPr>
            <a:normAutofit fontScale="90000"/>
          </a:bodyPr>
          <a:lstStyle/>
          <a:p>
            <a:pPr>
              <a:defRPr/>
            </a:pPr>
            <a:br>
              <a:rPr lang="en-US" altLang="en-US" dirty="0">
                <a:ea typeface="ＭＳ Ｐゴシック" pitchFamily="-106" charset="-128"/>
              </a:rPr>
            </a:br>
            <a:br>
              <a:rPr lang="en-US" altLang="en-US" dirty="0">
                <a:ea typeface="ＭＳ Ｐゴシック" pitchFamily="-106" charset="-128"/>
              </a:rPr>
            </a:br>
            <a:r>
              <a:rPr lang="en-US" altLang="en-US" dirty="0">
                <a:ea typeface="ＭＳ Ｐゴシック" pitchFamily="-106" charset="-128"/>
              </a:rPr>
              <a:t>What is Business Intelligence (BI)?</a:t>
            </a:r>
            <a:br>
              <a:rPr lang="en-US" altLang="en-US" dirty="0">
                <a:ea typeface="ＭＳ Ｐゴシック" pitchFamily="-106" charset="-128"/>
              </a:rPr>
            </a:br>
            <a:r>
              <a:rPr lang="en-US" altLang="en-US" dirty="0">
                <a:ea typeface="ＭＳ Ｐゴシック" pitchFamily="-106" charset="-128"/>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endParaRPr lang="en-US" dirty="0"/>
          </a:p>
          <a:p>
            <a:pPr marL="0" indent="0">
              <a:buNone/>
            </a:pPr>
            <a:r>
              <a:rPr lang="en-US" sz="3600" dirty="0">
                <a:latin typeface="Times New Roman" panose="02020603050405020304" pitchFamily="18" charset="0"/>
                <a:cs typeface="Times New Roman" panose="02020603050405020304" pitchFamily="18" charset="0"/>
              </a:rPr>
              <a:t>011100110111010101111001100001010101100101010111010101010111001110000100</a:t>
            </a:r>
          </a:p>
          <a:p>
            <a:pPr marL="0" indent="0">
              <a:buNone/>
            </a:pPr>
            <a:endParaRPr lang="en-US" dirty="0"/>
          </a:p>
        </p:txBody>
      </p:sp>
    </p:spTree>
    <p:extLst>
      <p:ext uri="{BB962C8B-B14F-4D97-AF65-F5344CB8AC3E}">
        <p14:creationId xmlns:p14="http://schemas.microsoft.com/office/powerpoint/2010/main" val="3604936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90C272-51C2-4DB7-BDEC-CBCADF5BB7EF}"/>
              </a:ext>
            </a:extLst>
          </p:cNvPr>
          <p:cNvSpPr>
            <a:spLocks noGrp="1"/>
          </p:cNvSpPr>
          <p:nvPr>
            <p:ph idx="1"/>
          </p:nvPr>
        </p:nvSpPr>
        <p:spPr/>
        <p:txBody>
          <a:bodyPr>
            <a:normAutofit fontScale="92500" lnSpcReduction="20000"/>
          </a:bodyPr>
          <a:lstStyle/>
          <a:p>
            <a:pPr marL="365760" indent="-256032">
              <a:buFont typeface="Wingdings 3"/>
              <a:buChar char=""/>
              <a:defRPr/>
            </a:pPr>
            <a:r>
              <a:rPr lang="en-US" i="1" dirty="0"/>
              <a:t>Quantitative data </a:t>
            </a:r>
            <a:r>
              <a:rPr lang="en-US" dirty="0"/>
              <a:t>are measures of values or counts and are expressed as numbers.</a:t>
            </a:r>
          </a:p>
          <a:p>
            <a:pPr marL="365760" indent="-256032">
              <a:buFont typeface="Wingdings 3"/>
              <a:buChar char=""/>
              <a:defRPr/>
            </a:pPr>
            <a:endParaRPr lang="en-US" dirty="0"/>
          </a:p>
          <a:p>
            <a:pPr marL="365760" indent="-256032">
              <a:buFont typeface="Wingdings 3"/>
              <a:buChar char=""/>
              <a:defRPr/>
            </a:pPr>
            <a:r>
              <a:rPr lang="en-US" dirty="0"/>
              <a:t>Quantitative data are data about numeric variables (e.g. how many; how much; or how often).</a:t>
            </a:r>
          </a:p>
          <a:p>
            <a:pPr marL="365760" indent="-256032">
              <a:buFont typeface="Wingdings 3"/>
              <a:buChar char=""/>
              <a:defRPr/>
            </a:pPr>
            <a:endParaRPr lang="en-US" dirty="0"/>
          </a:p>
          <a:p>
            <a:pPr marL="365760" indent="-256032">
              <a:buFont typeface="Wingdings 3"/>
              <a:buChar char=""/>
              <a:defRPr/>
            </a:pPr>
            <a:endParaRPr lang="en-US" dirty="0"/>
          </a:p>
          <a:p>
            <a:pPr marL="365760" indent="-256032">
              <a:buFont typeface="Wingdings 3"/>
              <a:buChar char=""/>
              <a:defRPr/>
            </a:pPr>
            <a:r>
              <a:rPr lang="en-US" dirty="0"/>
              <a:t>Qualitative data are measures of 'types' and may be represented by a name, symbol, or a number code.</a:t>
            </a:r>
          </a:p>
          <a:p>
            <a:pPr marL="365760" indent="-256032">
              <a:buFont typeface="Wingdings 3"/>
              <a:buChar char=""/>
              <a:defRPr/>
            </a:pPr>
            <a:endParaRPr lang="en-US" dirty="0"/>
          </a:p>
          <a:p>
            <a:pPr marL="365760" indent="-256032">
              <a:buFont typeface="Wingdings 3"/>
              <a:buChar char=""/>
              <a:defRPr/>
            </a:pPr>
            <a:r>
              <a:rPr lang="en-US" dirty="0"/>
              <a:t>Qualitative data are data about categorical variables (e.g. what type).</a:t>
            </a:r>
          </a:p>
          <a:p>
            <a:pPr marL="365760" indent="-256032">
              <a:buFont typeface="Wingdings 3"/>
              <a:buChar char=""/>
              <a:defRPr/>
            </a:pPr>
            <a:endParaRPr lang="en-US" dirty="0"/>
          </a:p>
          <a:p>
            <a:pPr marL="365760" indent="-256032">
              <a:buFont typeface="Wingdings 3"/>
              <a:buChar char=""/>
              <a:defRPr/>
            </a:pPr>
            <a:endParaRPr lang="en-US" dirty="0"/>
          </a:p>
          <a:p>
            <a:pPr marL="365760" indent="-256032">
              <a:buFont typeface="Wingdings 3"/>
              <a:buChar char=""/>
              <a:defRPr/>
            </a:pPr>
            <a:endParaRPr lang="en-US" dirty="0"/>
          </a:p>
        </p:txBody>
      </p:sp>
      <p:sp>
        <p:nvSpPr>
          <p:cNvPr id="3" name="Title 2">
            <a:extLst>
              <a:ext uri="{FF2B5EF4-FFF2-40B4-BE49-F238E27FC236}">
                <a16:creationId xmlns:a16="http://schemas.microsoft.com/office/drawing/2014/main" id="{07ABE063-C158-4043-98A5-90E382672D92}"/>
              </a:ext>
            </a:extLst>
          </p:cNvPr>
          <p:cNvSpPr>
            <a:spLocks noGrp="1"/>
          </p:cNvSpPr>
          <p:nvPr>
            <p:ph type="title"/>
          </p:nvPr>
        </p:nvSpPr>
        <p:spPr/>
        <p:txBody>
          <a:bodyPr/>
          <a:lstStyle/>
          <a:p>
            <a:pPr>
              <a:defRPr/>
            </a:pPr>
            <a:r>
              <a:rPr lang="en-US" dirty="0"/>
              <a:t>Quantitative Vs Qualitative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2125D7-31FF-40EA-9D20-8B0102414075}"/>
              </a:ext>
            </a:extLst>
          </p:cNvPr>
          <p:cNvSpPr>
            <a:spLocks noGrp="1"/>
          </p:cNvSpPr>
          <p:nvPr>
            <p:ph idx="1"/>
          </p:nvPr>
        </p:nvSpPr>
        <p:spPr/>
        <p:txBody>
          <a:bodyPr>
            <a:normAutofit/>
          </a:bodyPr>
          <a:lstStyle/>
          <a:p>
            <a:pPr marL="365760" indent="-256032" algn="just">
              <a:buFont typeface="Wingdings 3"/>
              <a:buChar char=""/>
              <a:defRPr/>
            </a:pPr>
            <a:r>
              <a:rPr lang="en-US" dirty="0"/>
              <a:t>Suppose we have chronicled data of a Shopping Mart of 3-6 months. Here, in the data we have different products with their respective specifications. Let us select one of the products-say Candles. We have three kinds of Candles in this class say Candle A, Candle B, Candle C. On studying of these data we come to know that sale of Candle C was at peak out of these three classes. Now on afresh and deep study into these data we got the outcome that the sale of this Candle C was maximum between the time intervals of 9 am to 11 am. On further deeper analysis, we came to the conclusion that this specific Candle is the one used in place of worship. </a:t>
            </a:r>
          </a:p>
          <a:p>
            <a:pPr marL="365760" indent="-256032">
              <a:buFont typeface="Wingdings 3"/>
              <a:buChar char=""/>
              <a:defRPr/>
            </a:pPr>
            <a:endParaRPr lang="en-US" dirty="0"/>
          </a:p>
        </p:txBody>
      </p:sp>
      <p:sp>
        <p:nvSpPr>
          <p:cNvPr id="3" name="Title 2">
            <a:extLst>
              <a:ext uri="{FF2B5EF4-FFF2-40B4-BE49-F238E27FC236}">
                <a16:creationId xmlns:a16="http://schemas.microsoft.com/office/drawing/2014/main" id="{D6DC5A11-E68D-43DB-83FD-34CF4A6FC07C}"/>
              </a:ext>
            </a:extLst>
          </p:cNvPr>
          <p:cNvSpPr>
            <a:spLocks noGrp="1"/>
          </p:cNvSpPr>
          <p:nvPr>
            <p:ph type="title"/>
          </p:nvPr>
        </p:nvSpPr>
        <p:spPr/>
        <p:txBody>
          <a:bodyPr/>
          <a:lstStyle/>
          <a:p>
            <a:pPr>
              <a:defRPr/>
            </a:pPr>
            <a:r>
              <a:rPr lang="en-US" dirty="0"/>
              <a:t>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2293-2344-41A1-9635-1048DF6C6A59}"/>
              </a:ext>
            </a:extLst>
          </p:cNvPr>
          <p:cNvSpPr>
            <a:spLocks noGrp="1"/>
          </p:cNvSpPr>
          <p:nvPr>
            <p:ph idx="1"/>
          </p:nvPr>
        </p:nvSpPr>
        <p:spPr/>
        <p:txBody>
          <a:bodyPr>
            <a:normAutofit/>
          </a:bodyPr>
          <a:lstStyle/>
          <a:p>
            <a:pPr marL="365760" indent="-256032" algn="just">
              <a:buFont typeface="Wingdings 3"/>
              <a:buChar char=""/>
              <a:defRPr/>
            </a:pPr>
            <a:r>
              <a:rPr lang="en-US" dirty="0"/>
              <a:t>Now, let’s apply Business Intelligence for this analysis. What an enterprise firm or the organization can do is, get other material that can be used in church and place them nearby those candles. Now the customers approaching the Shopping Mart to purchase the candles for place of worship can also have a look on the other material and may be tempted to purchase them as well. Now this will surely enhance the sales and hence the income of Shopping Mart.</a:t>
            </a:r>
          </a:p>
          <a:p>
            <a:pPr marL="365760" indent="-256032">
              <a:buFont typeface="Wingdings 3"/>
              <a:buChar char=""/>
              <a:defRPr/>
            </a:pPr>
            <a:endParaRPr lang="en-US" dirty="0"/>
          </a:p>
        </p:txBody>
      </p:sp>
      <p:sp>
        <p:nvSpPr>
          <p:cNvPr id="3" name="Title 2">
            <a:extLst>
              <a:ext uri="{FF2B5EF4-FFF2-40B4-BE49-F238E27FC236}">
                <a16:creationId xmlns:a16="http://schemas.microsoft.com/office/drawing/2014/main" id="{396A8B75-5237-4143-9CA5-0DE29880F6E4}"/>
              </a:ext>
            </a:extLst>
          </p:cNvPr>
          <p:cNvSpPr>
            <a:spLocks noGrp="1"/>
          </p:cNvSpPr>
          <p:nvPr>
            <p:ph type="title"/>
          </p:nvPr>
        </p:nvSpPr>
        <p:spPr/>
        <p:txBody>
          <a:bodyPr/>
          <a:lstStyle/>
          <a:p>
            <a:pPr>
              <a:defRPr/>
            </a:pPr>
            <a:r>
              <a:rPr lang="en-US" dirty="0"/>
              <a:t>Example Contd..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75EBA384-B4A7-44EC-93EB-7ADC45123A73}"/>
              </a:ext>
            </a:extLst>
          </p:cNvPr>
          <p:cNvSpPr>
            <a:spLocks noGrp="1"/>
          </p:cNvSpPr>
          <p:nvPr>
            <p:ph idx="1"/>
          </p:nvPr>
        </p:nvSpPr>
        <p:spPr/>
        <p:txBody>
          <a:bodyPr/>
          <a:lstStyle/>
          <a:p>
            <a:pPr marL="109538" indent="0">
              <a:buNone/>
            </a:pPr>
            <a:endParaRPr lang="en-US" altLang="en-US"/>
          </a:p>
          <a:p>
            <a:pPr marL="109538" indent="0">
              <a:buNone/>
            </a:pPr>
            <a:endParaRPr lang="en-US" altLang="en-US"/>
          </a:p>
        </p:txBody>
      </p:sp>
      <p:sp>
        <p:nvSpPr>
          <p:cNvPr id="3" name="Title 2">
            <a:extLst>
              <a:ext uri="{FF2B5EF4-FFF2-40B4-BE49-F238E27FC236}">
                <a16:creationId xmlns:a16="http://schemas.microsoft.com/office/drawing/2014/main" id="{973A8652-FBCA-4C9A-BDFF-3007C9F7BFB6}"/>
              </a:ext>
            </a:extLst>
          </p:cNvPr>
          <p:cNvSpPr>
            <a:spLocks noGrp="1"/>
          </p:cNvSpPr>
          <p:nvPr>
            <p:ph type="title"/>
          </p:nvPr>
        </p:nvSpPr>
        <p:spPr/>
        <p:txBody>
          <a:bodyPr>
            <a:normAutofit fontScale="90000"/>
          </a:bodyPr>
          <a:lstStyle/>
          <a:p>
            <a:pPr>
              <a:defRPr/>
            </a:pPr>
            <a:br>
              <a:rPr lang="en-US" altLang="en-US" dirty="0">
                <a:ea typeface="ＭＳ Ｐゴシック" pitchFamily="-106" charset="-128"/>
                <a:cs typeface="Arial" charset="0"/>
              </a:rPr>
            </a:br>
            <a:r>
              <a:rPr lang="en-US" altLang="en-US" dirty="0">
                <a:ea typeface="ＭＳ Ｐゴシック" pitchFamily="-106" charset="-128"/>
                <a:cs typeface="Arial" charset="0"/>
              </a:rPr>
              <a:t>BI Product, Process, Solution, and Tools</a:t>
            </a:r>
            <a:br>
              <a:rPr lang="en-US" altLang="en-US" dirty="0">
                <a:ea typeface="ＭＳ Ｐゴシック" pitchFamily="-106" charset="-128"/>
                <a:cs typeface="Arial" charset="0"/>
              </a:rPr>
            </a:br>
            <a:endParaRPr lang="en-US" dirty="0"/>
          </a:p>
        </p:txBody>
      </p:sp>
      <p:sp>
        <p:nvSpPr>
          <p:cNvPr id="27652" name="Footer Placeholder 16">
            <a:extLst>
              <a:ext uri="{FF2B5EF4-FFF2-40B4-BE49-F238E27FC236}">
                <a16:creationId xmlns:a16="http://schemas.microsoft.com/office/drawing/2014/main" id="{AD16F670-7B40-40DB-8675-EEA4ED60274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FD451423-6D13-465E-847C-15136ECC4F8E}"/>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27654" name="Cube 4">
            <a:extLst>
              <a:ext uri="{FF2B5EF4-FFF2-40B4-BE49-F238E27FC236}">
                <a16:creationId xmlns:a16="http://schemas.microsoft.com/office/drawing/2014/main" id="{B16547A9-71ED-495C-8499-B4BD6560516D}"/>
              </a:ext>
            </a:extLst>
          </p:cNvPr>
          <p:cNvSpPr>
            <a:spLocks noChangeArrowheads="1"/>
          </p:cNvSpPr>
          <p:nvPr/>
        </p:nvSpPr>
        <p:spPr bwMode="auto">
          <a:xfrm>
            <a:off x="4979988" y="3468688"/>
            <a:ext cx="2241550" cy="838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cs typeface="Arial" panose="020B0604020202020204" pitchFamily="34" charset="0"/>
              </a:rPr>
              <a:t>BI Solution</a:t>
            </a:r>
          </a:p>
        </p:txBody>
      </p:sp>
      <p:sp>
        <p:nvSpPr>
          <p:cNvPr id="27655" name="Oval 6">
            <a:extLst>
              <a:ext uri="{FF2B5EF4-FFF2-40B4-BE49-F238E27FC236}">
                <a16:creationId xmlns:a16="http://schemas.microsoft.com/office/drawing/2014/main" id="{D965B3B6-949A-491F-A399-186F65C70DC0}"/>
              </a:ext>
            </a:extLst>
          </p:cNvPr>
          <p:cNvSpPr>
            <a:spLocks noChangeArrowheads="1"/>
          </p:cNvSpPr>
          <p:nvPr/>
        </p:nvSpPr>
        <p:spPr bwMode="auto">
          <a:xfrm>
            <a:off x="5195888" y="4802188"/>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7656" name="Oval 7">
            <a:extLst>
              <a:ext uri="{FF2B5EF4-FFF2-40B4-BE49-F238E27FC236}">
                <a16:creationId xmlns:a16="http://schemas.microsoft.com/office/drawing/2014/main" id="{9CCA16A0-F040-44A2-8AB4-8715CE439803}"/>
              </a:ext>
            </a:extLst>
          </p:cNvPr>
          <p:cNvSpPr>
            <a:spLocks noChangeArrowheads="1"/>
          </p:cNvSpPr>
          <p:nvPr/>
        </p:nvSpPr>
        <p:spPr bwMode="auto">
          <a:xfrm>
            <a:off x="4662488" y="4802188"/>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7657" name="Oval 8">
            <a:extLst>
              <a:ext uri="{FF2B5EF4-FFF2-40B4-BE49-F238E27FC236}">
                <a16:creationId xmlns:a16="http://schemas.microsoft.com/office/drawing/2014/main" id="{584C9361-D1E9-4CDF-9039-6FC488830699}"/>
              </a:ext>
            </a:extLst>
          </p:cNvPr>
          <p:cNvSpPr>
            <a:spLocks noChangeArrowheads="1"/>
          </p:cNvSpPr>
          <p:nvPr/>
        </p:nvSpPr>
        <p:spPr bwMode="auto">
          <a:xfrm>
            <a:off x="4173538" y="4802188"/>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27658" name="Rectangle 10">
            <a:extLst>
              <a:ext uri="{FF2B5EF4-FFF2-40B4-BE49-F238E27FC236}">
                <a16:creationId xmlns:a16="http://schemas.microsoft.com/office/drawing/2014/main" id="{16432F4D-5472-4495-A2B6-A2EEFB49EEF3}"/>
              </a:ext>
            </a:extLst>
          </p:cNvPr>
          <p:cNvSpPr>
            <a:spLocks noChangeArrowheads="1"/>
          </p:cNvSpPr>
          <p:nvPr/>
        </p:nvSpPr>
        <p:spPr bwMode="auto">
          <a:xfrm>
            <a:off x="4381501" y="5156200"/>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cs typeface="Arial" panose="020B0604020202020204" pitchFamily="34" charset="0"/>
              </a:rPr>
              <a:t>BI Tools</a:t>
            </a:r>
          </a:p>
        </p:txBody>
      </p:sp>
      <p:sp>
        <p:nvSpPr>
          <p:cNvPr id="11" name="Right Brace 10">
            <a:extLst>
              <a:ext uri="{FF2B5EF4-FFF2-40B4-BE49-F238E27FC236}">
                <a16:creationId xmlns:a16="http://schemas.microsoft.com/office/drawing/2014/main" id="{478ABFFF-443A-4AE7-AC6D-CECE4678D040}"/>
              </a:ext>
            </a:extLst>
          </p:cNvPr>
          <p:cNvSpPr/>
          <p:nvPr/>
        </p:nvSpPr>
        <p:spPr>
          <a:xfrm rot="5400000" flipH="1">
            <a:off x="5936457" y="2855119"/>
            <a:ext cx="214312" cy="3422650"/>
          </a:xfrm>
          <a:prstGeom prst="rightBrace">
            <a:avLst>
              <a:gd name="adj1" fmla="val 8333"/>
              <a:gd name="adj2" fmla="val 4886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lIns="0" rIns="0" anchor="ctr"/>
          <a:lstStyle/>
          <a:p>
            <a:pPr algn="ctr">
              <a:defRPr/>
            </a:pPr>
            <a:endParaRPr lang="en-US" sz="1100">
              <a:ea typeface="ＭＳ Ｐゴシック" pitchFamily="-65" charset="-128"/>
            </a:endParaRPr>
          </a:p>
        </p:txBody>
      </p:sp>
      <p:sp>
        <p:nvSpPr>
          <p:cNvPr id="27660" name="Rounded Rectangle 14">
            <a:extLst>
              <a:ext uri="{FF2B5EF4-FFF2-40B4-BE49-F238E27FC236}">
                <a16:creationId xmlns:a16="http://schemas.microsoft.com/office/drawing/2014/main" id="{182ACC55-F51A-4F98-BC11-A0537EB5675A}"/>
              </a:ext>
            </a:extLst>
          </p:cNvPr>
          <p:cNvSpPr>
            <a:spLocks noChangeArrowheads="1"/>
          </p:cNvSpPr>
          <p:nvPr/>
        </p:nvSpPr>
        <p:spPr bwMode="auto">
          <a:xfrm>
            <a:off x="6072188" y="4802188"/>
            <a:ext cx="1682750" cy="6858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solidFill>
                  <a:srgbClr val="FF0000"/>
                </a:solidFill>
                <a:latin typeface="Calibri" panose="020F0502020204030204" pitchFamily="34" charset="0"/>
              </a:rPr>
              <a:t>Other Technologies (e.g., Data Warehouse, Data Mining)</a:t>
            </a:r>
            <a:endParaRPr lang="en-US" altLang="en-US" sz="1200">
              <a:solidFill>
                <a:srgbClr val="FF0000"/>
              </a:solidFill>
              <a:latin typeface="Calibri" panose="020F0502020204030204" pitchFamily="34" charset="0"/>
              <a:cs typeface="Arial" panose="020B0604020202020204" pitchFamily="34" charset="0"/>
            </a:endParaRPr>
          </a:p>
        </p:txBody>
      </p:sp>
      <p:sp>
        <p:nvSpPr>
          <p:cNvPr id="27661" name="Rectangle 5">
            <a:extLst>
              <a:ext uri="{FF2B5EF4-FFF2-40B4-BE49-F238E27FC236}">
                <a16:creationId xmlns:a16="http://schemas.microsoft.com/office/drawing/2014/main" id="{A8902066-ED67-46DA-866A-D2E26A71CE6A}"/>
              </a:ext>
            </a:extLst>
          </p:cNvPr>
          <p:cNvSpPr>
            <a:spLocks noChangeArrowheads="1"/>
          </p:cNvSpPr>
          <p:nvPr/>
        </p:nvSpPr>
        <p:spPr bwMode="auto">
          <a:xfrm>
            <a:off x="1752600" y="2173289"/>
            <a:ext cx="23939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1400">
                <a:cs typeface="Arial" panose="020B0604020202020204" pitchFamily="34" charset="0"/>
              </a:rPr>
              <a:t>Data and Information (External &amp; Internal; Structured &amp; Unstructured)</a:t>
            </a:r>
            <a:endParaRPr lang="en-US" altLang="en-US" sz="1400"/>
          </a:p>
        </p:txBody>
      </p:sp>
      <p:sp>
        <p:nvSpPr>
          <p:cNvPr id="27662" name="Up Arrow 23">
            <a:extLst>
              <a:ext uri="{FF2B5EF4-FFF2-40B4-BE49-F238E27FC236}">
                <a16:creationId xmlns:a16="http://schemas.microsoft.com/office/drawing/2014/main" id="{CEF3DD93-47C6-4F93-AF00-4F61FF552065}"/>
              </a:ext>
            </a:extLst>
          </p:cNvPr>
          <p:cNvSpPr>
            <a:spLocks noChangeArrowheads="1"/>
          </p:cNvSpPr>
          <p:nvPr/>
        </p:nvSpPr>
        <p:spPr bwMode="auto">
          <a:xfrm>
            <a:off x="5773738" y="2859088"/>
            <a:ext cx="533400" cy="685800"/>
          </a:xfrm>
          <a:prstGeom prst="upArrow">
            <a:avLst>
              <a:gd name="adj1" fmla="val 50000"/>
              <a:gd name="adj2" fmla="val 50000"/>
            </a:avLst>
          </a:prstGeom>
          <a:solidFill>
            <a:srgbClr val="7F7F7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27663" name="Oval 24">
            <a:extLst>
              <a:ext uri="{FF2B5EF4-FFF2-40B4-BE49-F238E27FC236}">
                <a16:creationId xmlns:a16="http://schemas.microsoft.com/office/drawing/2014/main" id="{C0E6F1DE-B77D-4ED2-945E-C0AA66130404}"/>
              </a:ext>
            </a:extLst>
          </p:cNvPr>
          <p:cNvSpPr>
            <a:spLocks noChangeArrowheads="1"/>
          </p:cNvSpPr>
          <p:nvPr/>
        </p:nvSpPr>
        <p:spPr bwMode="auto">
          <a:xfrm>
            <a:off x="4852988" y="2249488"/>
            <a:ext cx="2393950" cy="5334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B050"/>
                </a:solidFill>
                <a:cs typeface="Arial" panose="020B0604020202020204" pitchFamily="34" charset="0"/>
              </a:rPr>
              <a:t>BI Process</a:t>
            </a:r>
          </a:p>
        </p:txBody>
      </p:sp>
      <p:sp>
        <p:nvSpPr>
          <p:cNvPr id="27664" name="Rectangle 26">
            <a:extLst>
              <a:ext uri="{FF2B5EF4-FFF2-40B4-BE49-F238E27FC236}">
                <a16:creationId xmlns:a16="http://schemas.microsoft.com/office/drawing/2014/main" id="{13B5D94F-386D-4F14-9A73-EB7D987A7001}"/>
              </a:ext>
            </a:extLst>
          </p:cNvPr>
          <p:cNvSpPr>
            <a:spLocks noChangeArrowheads="1"/>
          </p:cNvSpPr>
          <p:nvPr/>
        </p:nvSpPr>
        <p:spPr bwMode="auto">
          <a:xfrm>
            <a:off x="7988300" y="2136775"/>
            <a:ext cx="22050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cs typeface="Arial" panose="020B0604020202020204" pitchFamily="34" charset="0"/>
              </a:rPr>
              <a:t>Information (that leads to knowledge and/or enables decision making)</a:t>
            </a:r>
            <a:endParaRPr lang="en-US" altLang="en-US" sz="1400"/>
          </a:p>
        </p:txBody>
      </p:sp>
      <p:sp>
        <p:nvSpPr>
          <p:cNvPr id="27665" name="Right Arrow 27">
            <a:extLst>
              <a:ext uri="{FF2B5EF4-FFF2-40B4-BE49-F238E27FC236}">
                <a16:creationId xmlns:a16="http://schemas.microsoft.com/office/drawing/2014/main" id="{72D6D7FD-594B-40D7-AD14-CC7C513370B2}"/>
              </a:ext>
            </a:extLst>
          </p:cNvPr>
          <p:cNvSpPr>
            <a:spLocks noChangeArrowheads="1"/>
          </p:cNvSpPr>
          <p:nvPr/>
        </p:nvSpPr>
        <p:spPr bwMode="auto">
          <a:xfrm>
            <a:off x="4173539" y="2325688"/>
            <a:ext cx="617537" cy="381000"/>
          </a:xfrm>
          <a:prstGeom prst="rightArrow">
            <a:avLst>
              <a:gd name="adj1" fmla="val 50000"/>
              <a:gd name="adj2" fmla="val 49998"/>
            </a:avLst>
          </a:prstGeom>
          <a:solidFill>
            <a:srgbClr val="7F7F7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27666" name="Right Arrow 28">
            <a:extLst>
              <a:ext uri="{FF2B5EF4-FFF2-40B4-BE49-F238E27FC236}">
                <a16:creationId xmlns:a16="http://schemas.microsoft.com/office/drawing/2014/main" id="{AA03A30B-74C1-4EB0-98CA-D7D0E3C0EF6D}"/>
              </a:ext>
            </a:extLst>
          </p:cNvPr>
          <p:cNvSpPr>
            <a:spLocks noChangeArrowheads="1"/>
          </p:cNvSpPr>
          <p:nvPr/>
        </p:nvSpPr>
        <p:spPr bwMode="auto">
          <a:xfrm>
            <a:off x="7318376" y="2325688"/>
            <a:ext cx="619125" cy="381000"/>
          </a:xfrm>
          <a:prstGeom prst="rightArrow">
            <a:avLst>
              <a:gd name="adj1" fmla="val 50000"/>
              <a:gd name="adj2" fmla="val 49999"/>
            </a:avLst>
          </a:prstGeom>
          <a:solidFill>
            <a:srgbClr val="7F7F7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27667" name="Rectangle 29">
            <a:extLst>
              <a:ext uri="{FF2B5EF4-FFF2-40B4-BE49-F238E27FC236}">
                <a16:creationId xmlns:a16="http://schemas.microsoft.com/office/drawing/2014/main" id="{41F6B686-D7C3-46ED-9D3E-8780E2D61AF4}"/>
              </a:ext>
            </a:extLst>
          </p:cNvPr>
          <p:cNvSpPr>
            <a:spLocks noChangeArrowheads="1"/>
          </p:cNvSpPr>
          <p:nvPr/>
        </p:nvSpPr>
        <p:spPr bwMode="auto">
          <a:xfrm>
            <a:off x="7988301" y="1639889"/>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u="sng">
                <a:cs typeface="Arial" panose="020B0604020202020204" pitchFamily="34" charset="0"/>
              </a:rPr>
              <a:t>BI Product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388D3F04-CA26-4C7C-BACF-66671A452F22}"/>
              </a:ext>
            </a:extLst>
          </p:cNvPr>
          <p:cNvSpPr>
            <a:spLocks noGrp="1"/>
          </p:cNvSpPr>
          <p:nvPr>
            <p:ph idx="1"/>
          </p:nvPr>
        </p:nvSpPr>
        <p:spPr>
          <a:xfrm>
            <a:off x="2022475" y="1371601"/>
            <a:ext cx="7556500" cy="4754563"/>
          </a:xfrm>
        </p:spPr>
        <p:txBody>
          <a:bodyPr/>
          <a:lstStyle/>
          <a:p>
            <a:pPr lvl="2"/>
            <a:endParaRPr lang="en-US" altLang="en-US" sz="2400">
              <a:ea typeface="ＭＳ Ｐゴシック" panose="020B0600070205080204" pitchFamily="34" charset="-128"/>
            </a:endParaRPr>
          </a:p>
          <a:p>
            <a:pPr lvl="2"/>
            <a:r>
              <a:rPr lang="en-US" altLang="en-US" sz="2400">
                <a:ea typeface="ＭＳ Ｐゴシック" panose="020B0600070205080204" pitchFamily="34" charset="-128"/>
              </a:rPr>
              <a:t>Exploding data volumes</a:t>
            </a:r>
          </a:p>
          <a:p>
            <a:pPr lvl="2"/>
            <a:r>
              <a:rPr lang="en-US" altLang="en-US" sz="2400">
                <a:ea typeface="ＭＳ Ｐゴシック" panose="020B0600070205080204" pitchFamily="34" charset="-128"/>
              </a:rPr>
              <a:t>Increasingly complicated decisions</a:t>
            </a:r>
          </a:p>
          <a:p>
            <a:pPr lvl="2"/>
            <a:r>
              <a:rPr lang="en-US" altLang="en-US" sz="2400">
                <a:ea typeface="ＭＳ Ｐゴシック" panose="020B0600070205080204" pitchFamily="34" charset="-128"/>
              </a:rPr>
              <a:t>Need for quick reflexes</a:t>
            </a:r>
          </a:p>
          <a:p>
            <a:pPr lvl="2"/>
            <a:r>
              <a:rPr lang="en-US" altLang="en-US" sz="2400">
                <a:ea typeface="ＭＳ Ｐゴシック" panose="020B0600070205080204" pitchFamily="34" charset="-128"/>
              </a:rPr>
              <a:t>Technological Progress</a:t>
            </a:r>
          </a:p>
          <a:p>
            <a:pPr lvl="2"/>
            <a:endParaRPr lang="en-US" altLang="en-US" sz="1800">
              <a:ea typeface="ＭＳ Ｐゴシック" panose="020B0600070205080204" pitchFamily="34" charset="-128"/>
            </a:endParaRPr>
          </a:p>
          <a:p>
            <a:pPr lvl="2"/>
            <a:endParaRPr lang="en-US" altLang="en-US" sz="1800">
              <a:ea typeface="ＭＳ Ｐゴシック" panose="020B0600070205080204" pitchFamily="34" charset="-128"/>
            </a:endParaRPr>
          </a:p>
          <a:p>
            <a:pPr lvl="2"/>
            <a:endParaRPr lang="en-US" altLang="en-US" sz="1800">
              <a:ea typeface="ＭＳ Ｐゴシック" panose="020B0600070205080204" pitchFamily="34" charset="-128"/>
            </a:endParaRPr>
          </a:p>
          <a:p>
            <a:pPr lvl="2"/>
            <a:endParaRPr lang="en-US" altLang="en-US" sz="1800" b="1">
              <a:ea typeface="ＭＳ Ｐゴシック" panose="020B0600070205080204" pitchFamily="34" charset="-128"/>
            </a:endParaRPr>
          </a:p>
        </p:txBody>
      </p:sp>
      <p:sp>
        <p:nvSpPr>
          <p:cNvPr id="29698" name="Title 1">
            <a:extLst>
              <a:ext uri="{FF2B5EF4-FFF2-40B4-BE49-F238E27FC236}">
                <a16:creationId xmlns:a16="http://schemas.microsoft.com/office/drawing/2014/main" id="{79E601B0-B310-456B-9296-0D48BEDC2C36}"/>
              </a:ext>
            </a:extLst>
          </p:cNvPr>
          <p:cNvSpPr>
            <a:spLocks noGrp="1"/>
          </p:cNvSpPr>
          <p:nvPr>
            <p:ph type="title"/>
          </p:nvPr>
        </p:nvSpPr>
        <p:spPr/>
        <p:txBody>
          <a:bodyPr/>
          <a:lstStyle/>
          <a:p>
            <a:pPr algn="ctr">
              <a:defRPr/>
            </a:pPr>
            <a:r>
              <a:rPr lang="en-US" altLang="en-US" dirty="0">
                <a:ea typeface="ＭＳ Ｐゴシック" pitchFamily="-106" charset="-128"/>
              </a:rPr>
              <a:t>Factors driving BI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CE76C337-5039-4C8F-84A5-CB542609BE90}"/>
              </a:ext>
            </a:extLst>
          </p:cNvPr>
          <p:cNvSpPr>
            <a:spLocks noGrp="1"/>
          </p:cNvSpPr>
          <p:nvPr>
            <p:ph idx="1"/>
          </p:nvPr>
        </p:nvSpPr>
        <p:spPr/>
        <p:txBody>
          <a:bodyPr/>
          <a:lstStyle/>
          <a:p>
            <a:pPr lvl="2"/>
            <a:r>
              <a:rPr lang="en-US" altLang="en-US" sz="2600">
                <a:ea typeface="ＭＳ Ｐゴシック" panose="020B0600070205080204" pitchFamily="34" charset="-128"/>
              </a:rPr>
              <a:t>Exploding data volumes</a:t>
            </a:r>
          </a:p>
          <a:p>
            <a:pPr lvl="2">
              <a:buFont typeface="Wingdings 2" panose="05020102010507070707" pitchFamily="18" charset="2"/>
              <a:buNone/>
            </a:pPr>
            <a:endParaRPr lang="en-US" altLang="en-US" sz="2600">
              <a:ea typeface="ＭＳ Ｐゴシック" panose="020B0600070205080204" pitchFamily="34" charset="-128"/>
            </a:endParaRPr>
          </a:p>
          <a:p>
            <a:pPr lvl="3"/>
            <a:r>
              <a:rPr lang="en-US" altLang="en-US">
                <a:ea typeface="ＭＳ Ｐゴシック" panose="020B0600070205080204" pitchFamily="34" charset="-128"/>
              </a:rPr>
              <a:t>Cheaper storage</a:t>
            </a:r>
          </a:p>
          <a:p>
            <a:pPr lvl="3"/>
            <a:r>
              <a:rPr lang="en-US" altLang="en-US">
                <a:ea typeface="ＭＳ Ｐゴシック" panose="020B0600070205080204" pitchFamily="34" charset="-128"/>
              </a:rPr>
              <a:t>More electronic connections (Internet, intranet,…)</a:t>
            </a:r>
          </a:p>
          <a:p>
            <a:pPr lvl="3"/>
            <a:r>
              <a:rPr lang="en-US" altLang="en-US">
                <a:ea typeface="ＭＳ Ｐゴシック" panose="020B0600070205080204" pitchFamily="34" charset="-128"/>
              </a:rPr>
              <a:t>Regulatory changes (Sarbanes Oxley Act 2002)</a:t>
            </a:r>
          </a:p>
          <a:p>
            <a:pPr lvl="3">
              <a:buFont typeface="Wingdings 2" panose="05020102010507070707" pitchFamily="18" charset="2"/>
              <a:buNone/>
            </a:pPr>
            <a:endParaRPr lang="en-US" altLang="en-US">
              <a:ea typeface="ＭＳ Ｐゴシック" panose="020B0600070205080204" pitchFamily="34" charset="-128"/>
            </a:endParaRPr>
          </a:p>
          <a:p>
            <a:pPr lvl="3">
              <a:buFont typeface="Wingdings 2" panose="05020102010507070707" pitchFamily="18" charset="2"/>
              <a:buNone/>
            </a:pPr>
            <a:r>
              <a:rPr lang="en-US" altLang="en-US" b="1">
                <a:ea typeface="ＭＳ Ｐゴシック" panose="020B0600070205080204" pitchFamily="34" charset="-128"/>
              </a:rPr>
              <a:t>BI solutions provide managers the ability to more effectively utilize these larger data volumes</a:t>
            </a:r>
          </a:p>
          <a:p>
            <a:endParaRPr lang="en-US" altLang="en-US"/>
          </a:p>
        </p:txBody>
      </p:sp>
      <p:sp>
        <p:nvSpPr>
          <p:cNvPr id="3" name="Title 2">
            <a:extLst>
              <a:ext uri="{FF2B5EF4-FFF2-40B4-BE49-F238E27FC236}">
                <a16:creationId xmlns:a16="http://schemas.microsoft.com/office/drawing/2014/main" id="{821329A6-127A-4851-BAD4-6F3BB5103C90}"/>
              </a:ext>
            </a:extLst>
          </p:cNvPr>
          <p:cNvSpPr>
            <a:spLocks noGrp="1"/>
          </p:cNvSpPr>
          <p:nvPr>
            <p:ph type="title"/>
          </p:nvPr>
        </p:nvSpPr>
        <p:spPr/>
        <p:txBody>
          <a:bodyPr/>
          <a:lstStyle/>
          <a:p>
            <a:pPr algn="ctr">
              <a:defRPr/>
            </a:pPr>
            <a:r>
              <a:rPr lang="en-US" altLang="en-US" dirty="0">
                <a:ea typeface="ＭＳ Ｐゴシック" pitchFamily="-106" charset="-128"/>
              </a:rPr>
              <a:t>Factors that drive BI</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EB92177D-15A5-43A1-9F00-28B495797D14}"/>
              </a:ext>
            </a:extLst>
          </p:cNvPr>
          <p:cNvSpPr>
            <a:spLocks noGrp="1"/>
          </p:cNvSpPr>
          <p:nvPr>
            <p:ph idx="1"/>
          </p:nvPr>
        </p:nvSpPr>
        <p:spPr>
          <a:xfrm>
            <a:off x="2022475" y="1600201"/>
            <a:ext cx="7556500" cy="4144963"/>
          </a:xfrm>
        </p:spPr>
        <p:txBody>
          <a:bodyPr/>
          <a:lstStyle/>
          <a:p>
            <a:r>
              <a:rPr lang="en-US" altLang="en-US">
                <a:ea typeface="ＭＳ Ｐゴシック" panose="020B0600070205080204" pitchFamily="34" charset="-128"/>
              </a:rPr>
              <a:t>Increasingly complicated decisions</a:t>
            </a:r>
          </a:p>
          <a:p>
            <a:pPr lvl="1"/>
            <a:endParaRPr lang="en-US" altLang="en-US" sz="1800">
              <a:ea typeface="ＭＳ Ｐゴシック" panose="020B0600070205080204" pitchFamily="34" charset="-128"/>
            </a:endParaRPr>
          </a:p>
          <a:p>
            <a:pPr lvl="1"/>
            <a:r>
              <a:rPr lang="en-US" altLang="en-US" sz="1800">
                <a:ea typeface="ＭＳ Ｐゴシック" panose="020B0600070205080204" pitchFamily="34" charset="-128"/>
              </a:rPr>
              <a:t>Multi-industry, global competition</a:t>
            </a:r>
          </a:p>
          <a:p>
            <a:pPr lvl="1"/>
            <a:r>
              <a:rPr lang="en-US" altLang="en-US" sz="1800">
                <a:ea typeface="ＭＳ Ｐゴシック" panose="020B0600070205080204" pitchFamily="34" charset="-128"/>
              </a:rPr>
              <a:t>Decisions from structured and unstructured data</a:t>
            </a:r>
          </a:p>
          <a:p>
            <a:pPr lvl="1"/>
            <a:endParaRPr lang="en-US" altLang="en-US" sz="1800">
              <a:ea typeface="ＭＳ Ｐゴシック" panose="020B0600070205080204" pitchFamily="34" charset="-128"/>
            </a:endParaRPr>
          </a:p>
          <a:p>
            <a:pPr lvl="1">
              <a:buFont typeface="Wingdings" panose="05000000000000000000" pitchFamily="2" charset="2"/>
              <a:buNone/>
            </a:pPr>
            <a:r>
              <a:rPr lang="en-US" altLang="en-US" sz="1800" b="1">
                <a:ea typeface="ＭＳ Ｐゴシック" panose="020B0600070205080204" pitchFamily="34" charset="-128"/>
              </a:rPr>
              <a:t>BI solutions provide managers the ability to make decisions that incorporate all the important factors and are based on integration across the information.</a:t>
            </a:r>
          </a:p>
        </p:txBody>
      </p:sp>
      <p:sp>
        <p:nvSpPr>
          <p:cNvPr id="2" name="Title 1">
            <a:extLst>
              <a:ext uri="{FF2B5EF4-FFF2-40B4-BE49-F238E27FC236}">
                <a16:creationId xmlns:a16="http://schemas.microsoft.com/office/drawing/2014/main" id="{B954602D-6661-45C8-92C8-C844B18977CC}"/>
              </a:ext>
            </a:extLst>
          </p:cNvPr>
          <p:cNvSpPr>
            <a:spLocks noGrp="1"/>
          </p:cNvSpPr>
          <p:nvPr>
            <p:ph type="title"/>
          </p:nvPr>
        </p:nvSpPr>
        <p:spPr/>
        <p:txBody>
          <a:bodyPr/>
          <a:lstStyle/>
          <a:p>
            <a:pPr algn="ctr">
              <a:defRPr/>
            </a:pPr>
            <a:r>
              <a:rPr lang="en-US" altLang="en-US" dirty="0">
                <a:ea typeface="ＭＳ Ｐゴシック" pitchFamily="-106" charset="-128"/>
              </a:rPr>
              <a:t>Factors that drive BI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E1DEE361-E5E9-4DED-B13A-1F4687120A85}"/>
              </a:ext>
            </a:extLst>
          </p:cNvPr>
          <p:cNvSpPr>
            <a:spLocks noGrp="1"/>
          </p:cNvSpPr>
          <p:nvPr>
            <p:ph idx="1"/>
          </p:nvPr>
        </p:nvSpPr>
        <p:spPr>
          <a:xfrm>
            <a:off x="2022475" y="1600201"/>
            <a:ext cx="7556500" cy="4525963"/>
          </a:xfrm>
        </p:spPr>
        <p:txBody>
          <a:bodyPr/>
          <a:lstStyle/>
          <a:p>
            <a:r>
              <a:rPr lang="en-US" altLang="en-US">
                <a:ea typeface="ＭＳ Ｐゴシック" panose="020B0600070205080204" pitchFamily="34" charset="-128"/>
              </a:rPr>
              <a:t>Need for quick reflexes</a:t>
            </a:r>
          </a:p>
          <a:p>
            <a:pPr lvl="1"/>
            <a:endParaRPr lang="en-US" altLang="en-US" sz="1500">
              <a:ea typeface="ＭＳ Ｐゴシック" panose="020B0600070205080204" pitchFamily="34" charset="-128"/>
            </a:endParaRPr>
          </a:p>
          <a:p>
            <a:pPr lvl="1"/>
            <a:r>
              <a:rPr lang="en-US" altLang="en-US" sz="1800">
                <a:ea typeface="ＭＳ Ｐゴシック" panose="020B0600070205080204" pitchFamily="34" charset="-128"/>
              </a:rPr>
              <a:t>Faster pace of change (volatility)</a:t>
            </a:r>
          </a:p>
          <a:p>
            <a:pPr lvl="1"/>
            <a:r>
              <a:rPr lang="en-US" altLang="en-US" sz="1800">
                <a:ea typeface="ＭＳ Ｐゴシック" panose="020B0600070205080204" pitchFamily="34" charset="-128"/>
              </a:rPr>
              <a:t>Windows of opportunity close rapidly</a:t>
            </a:r>
          </a:p>
          <a:p>
            <a:pPr lvl="1"/>
            <a:r>
              <a:rPr lang="en-US" altLang="en-US" sz="1800">
                <a:ea typeface="ＭＳ Ｐゴシック" panose="020B0600070205080204" pitchFamily="34" charset="-128"/>
              </a:rPr>
              <a:t>Overcome processing delays</a:t>
            </a:r>
          </a:p>
          <a:p>
            <a:pPr lvl="2"/>
            <a:r>
              <a:rPr lang="en-US" altLang="en-US" sz="1800">
                <a:ea typeface="ＭＳ Ｐゴシック" panose="020B0600070205080204" pitchFamily="34" charset="-128"/>
              </a:rPr>
              <a:t>Converting data from variety of sources</a:t>
            </a:r>
          </a:p>
          <a:p>
            <a:pPr lvl="2"/>
            <a:r>
              <a:rPr lang="en-US" altLang="en-US" sz="1800">
                <a:ea typeface="ＭＳ Ｐゴシック" panose="020B0600070205080204" pitchFamily="34" charset="-128"/>
              </a:rPr>
              <a:t>Integrating information across sources</a:t>
            </a:r>
          </a:p>
          <a:p>
            <a:pPr lvl="2"/>
            <a:r>
              <a:rPr lang="en-US" altLang="en-US" sz="1800">
                <a:ea typeface="ＭＳ Ｐゴシック" panose="020B0600070205080204" pitchFamily="34" charset="-128"/>
              </a:rPr>
              <a:t>Making the results available to the decision maker </a:t>
            </a:r>
          </a:p>
          <a:p>
            <a:pPr lvl="2">
              <a:buFont typeface="Wingdings" panose="05000000000000000000" pitchFamily="2" charset="2"/>
              <a:buNone/>
            </a:pPr>
            <a:endParaRPr lang="en-US" altLang="en-US" sz="1800">
              <a:ea typeface="ＭＳ Ｐゴシック" panose="020B0600070205080204" pitchFamily="34" charset="-128"/>
            </a:endParaRPr>
          </a:p>
          <a:p>
            <a:pPr lvl="2">
              <a:buFont typeface="Wingdings" panose="05000000000000000000" pitchFamily="2" charset="2"/>
              <a:buNone/>
            </a:pPr>
            <a:r>
              <a:rPr lang="en-US" altLang="en-US" sz="1800" b="1">
                <a:ea typeface="ＭＳ Ｐゴシック" panose="020B0600070205080204" pitchFamily="34" charset="-128"/>
              </a:rPr>
              <a:t>BI solutions help address each of the three types of delays.</a:t>
            </a:r>
          </a:p>
        </p:txBody>
      </p:sp>
      <p:sp>
        <p:nvSpPr>
          <p:cNvPr id="2" name="Title 1">
            <a:extLst>
              <a:ext uri="{FF2B5EF4-FFF2-40B4-BE49-F238E27FC236}">
                <a16:creationId xmlns:a16="http://schemas.microsoft.com/office/drawing/2014/main" id="{C039BC56-C34A-4557-B2CE-8D2DA81D9B39}"/>
              </a:ext>
            </a:extLst>
          </p:cNvPr>
          <p:cNvSpPr>
            <a:spLocks noGrp="1"/>
          </p:cNvSpPr>
          <p:nvPr>
            <p:ph type="title"/>
          </p:nvPr>
        </p:nvSpPr>
        <p:spPr/>
        <p:txBody>
          <a:bodyPr/>
          <a:lstStyle/>
          <a:p>
            <a:pPr algn="ctr">
              <a:defRPr/>
            </a:pPr>
            <a:r>
              <a:rPr lang="en-US" altLang="en-US">
                <a:ea typeface="ＭＳ Ｐゴシック" pitchFamily="-106" charset="-128"/>
              </a:rPr>
              <a:t>Factors that drive BI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B9003EEF-C9F9-4ED5-A2B1-18CB04D8751D}"/>
              </a:ext>
            </a:extLst>
          </p:cNvPr>
          <p:cNvSpPr>
            <a:spLocks noGrp="1"/>
          </p:cNvSpPr>
          <p:nvPr>
            <p:ph idx="1"/>
          </p:nvPr>
        </p:nvSpPr>
        <p:spPr/>
        <p:txBody>
          <a:bodyPr/>
          <a:lstStyle/>
          <a:p>
            <a:r>
              <a:rPr lang="en-US" altLang="en-US">
                <a:ea typeface="ＭＳ Ｐゴシック" panose="020B0600070205080204" pitchFamily="34" charset="-128"/>
              </a:rPr>
              <a:t>Technological Progress</a:t>
            </a:r>
          </a:p>
          <a:p>
            <a:pPr lvl="1"/>
            <a:endParaRPr lang="en-US" altLang="en-US" sz="1500">
              <a:ea typeface="ＭＳ Ｐゴシック" panose="020B0600070205080204" pitchFamily="34" charset="-128"/>
            </a:endParaRPr>
          </a:p>
          <a:p>
            <a:pPr lvl="1"/>
            <a:r>
              <a:rPr lang="en-US" altLang="en-US" sz="1800">
                <a:ea typeface="ＭＳ Ｐゴシック" panose="020B0600070205080204" pitchFamily="34" charset="-128"/>
              </a:rPr>
              <a:t>Decision Support Systems (DSS)</a:t>
            </a:r>
          </a:p>
          <a:p>
            <a:pPr lvl="1"/>
            <a:r>
              <a:rPr lang="en-US" altLang="en-US" sz="1800">
                <a:ea typeface="ＭＳ Ｐゴシック" panose="020B0600070205080204" pitchFamily="34" charset="-128"/>
              </a:rPr>
              <a:t>Enterprise Resource Planning Systems (ERPS)</a:t>
            </a:r>
          </a:p>
          <a:p>
            <a:pPr lvl="1"/>
            <a:r>
              <a:rPr lang="en-US" altLang="en-US" sz="1800">
                <a:ea typeface="ＭＳ Ｐゴシック" panose="020B0600070205080204" pitchFamily="34" charset="-128"/>
              </a:rPr>
              <a:t>Data warehousing</a:t>
            </a:r>
          </a:p>
          <a:p>
            <a:pPr lvl="1"/>
            <a:r>
              <a:rPr lang="en-US" altLang="en-US" sz="1800">
                <a:ea typeface="ＭＳ Ｐゴシック" panose="020B0600070205080204" pitchFamily="34" charset="-128"/>
              </a:rPr>
              <a:t>Data mining</a:t>
            </a:r>
          </a:p>
          <a:p>
            <a:pPr lvl="1"/>
            <a:r>
              <a:rPr lang="en-US" altLang="en-US" sz="1800">
                <a:ea typeface="ＭＳ Ｐゴシック" panose="020B0600070205080204" pitchFamily="34" charset="-128"/>
              </a:rPr>
              <a:t>Text mining</a:t>
            </a:r>
          </a:p>
          <a:p>
            <a:pPr>
              <a:buFont typeface="Wingdings" panose="05000000000000000000" pitchFamily="2" charset="2"/>
              <a:buNone/>
            </a:pPr>
            <a:r>
              <a:rPr lang="en-US" altLang="en-US" sz="1800" b="1">
                <a:ea typeface="ＭＳ Ｐゴシック" panose="020B0600070205080204" pitchFamily="34" charset="-128"/>
              </a:rPr>
              <a:t>BI vendors have the necessary inputs for developing effective BI tools, and organizations adopting them have the platform to make BI solutions most effective</a:t>
            </a:r>
          </a:p>
        </p:txBody>
      </p:sp>
      <p:sp>
        <p:nvSpPr>
          <p:cNvPr id="2" name="Title 1">
            <a:extLst>
              <a:ext uri="{FF2B5EF4-FFF2-40B4-BE49-F238E27FC236}">
                <a16:creationId xmlns:a16="http://schemas.microsoft.com/office/drawing/2014/main" id="{7F6831B3-3B96-4E30-A701-E8E3A856CA04}"/>
              </a:ext>
            </a:extLst>
          </p:cNvPr>
          <p:cNvSpPr>
            <a:spLocks noGrp="1"/>
          </p:cNvSpPr>
          <p:nvPr>
            <p:ph type="title"/>
          </p:nvPr>
        </p:nvSpPr>
        <p:spPr/>
        <p:txBody>
          <a:bodyPr/>
          <a:lstStyle/>
          <a:p>
            <a:pPr algn="ctr">
              <a:defRPr/>
            </a:pPr>
            <a:r>
              <a:rPr lang="en-US" altLang="en-US">
                <a:ea typeface="ＭＳ Ｐゴシック" pitchFamily="-106" charset="-128"/>
              </a:rPr>
              <a:t>Factors that drive BI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a:extLst>
              <a:ext uri="{FF2B5EF4-FFF2-40B4-BE49-F238E27FC236}">
                <a16:creationId xmlns:a16="http://schemas.microsoft.com/office/drawing/2014/main" id="{50440BBB-4225-4DA9-8B23-640782F92A70}"/>
              </a:ext>
            </a:extLst>
          </p:cNvPr>
          <p:cNvSpPr>
            <a:spLocks noGrp="1"/>
          </p:cNvSpPr>
          <p:nvPr>
            <p:ph sz="half" idx="1"/>
          </p:nvPr>
        </p:nvSpPr>
        <p:spPr>
          <a:xfrm>
            <a:off x="1981200" y="1481138"/>
            <a:ext cx="4038600" cy="4525962"/>
          </a:xfrm>
        </p:spPr>
        <p:txBody>
          <a:bodyPr>
            <a:normAutofit lnSpcReduction="10000"/>
          </a:bodyPr>
          <a:lstStyle/>
          <a:p>
            <a:pPr marL="365760" indent="-256032">
              <a:buNone/>
              <a:defRPr/>
            </a:pPr>
            <a:r>
              <a:rPr lang="en-US" altLang="en-US" dirty="0">
                <a:ea typeface="ＭＳ Ｐゴシック" pitchFamily="-106" charset="-128"/>
              </a:rPr>
              <a:t>   </a:t>
            </a:r>
            <a:r>
              <a:rPr lang="en-US" altLang="en-US" u="sng" dirty="0">
                <a:ea typeface="ＭＳ Ｐゴシック" pitchFamily="-106" charset="-128"/>
              </a:rPr>
              <a:t>Knowledge Management (KM)</a:t>
            </a:r>
          </a:p>
          <a:p>
            <a:pPr marL="365760" indent="-256032">
              <a:buFont typeface="Wingdings 3"/>
              <a:buChar char=""/>
              <a:defRPr/>
            </a:pPr>
            <a:r>
              <a:rPr lang="en-US" altLang="en-US" dirty="0">
                <a:ea typeface="ＭＳ Ｐゴシック" pitchFamily="-106" charset="-128"/>
              </a:rPr>
              <a:t>Inputs </a:t>
            </a:r>
          </a:p>
          <a:p>
            <a:pPr marL="621792" lvl="1">
              <a:spcBef>
                <a:spcPts val="324"/>
              </a:spcBef>
              <a:buFont typeface="Verdana"/>
              <a:buChar char="◦"/>
              <a:defRPr/>
            </a:pPr>
            <a:r>
              <a:rPr lang="en-US" altLang="en-US" dirty="0">
                <a:ea typeface="ＭＳ Ｐゴシック" pitchFamily="-106" charset="-128"/>
              </a:rPr>
              <a:t>Information </a:t>
            </a:r>
          </a:p>
          <a:p>
            <a:pPr marL="621792" lvl="1">
              <a:spcBef>
                <a:spcPts val="324"/>
              </a:spcBef>
              <a:buFont typeface="Verdana"/>
              <a:buChar char="◦"/>
              <a:defRPr/>
            </a:pPr>
            <a:r>
              <a:rPr lang="en-US" altLang="en-US" dirty="0">
                <a:ea typeface="ＭＳ Ｐゴシック" pitchFamily="-106" charset="-128"/>
              </a:rPr>
              <a:t>Knowledge</a:t>
            </a:r>
          </a:p>
          <a:p>
            <a:pPr marL="365760" indent="-256032">
              <a:buFont typeface="Wingdings 3"/>
              <a:buChar char=""/>
              <a:defRPr/>
            </a:pPr>
            <a:r>
              <a:rPr lang="en-US" altLang="en-US" dirty="0">
                <a:ea typeface="ＭＳ Ｐゴシック" pitchFamily="-106" charset="-128"/>
              </a:rPr>
              <a:t>Output</a:t>
            </a:r>
          </a:p>
          <a:p>
            <a:pPr marL="621792" lvl="1">
              <a:spcBef>
                <a:spcPts val="324"/>
              </a:spcBef>
              <a:buFont typeface="Verdana"/>
              <a:buChar char="◦"/>
              <a:defRPr/>
            </a:pPr>
            <a:r>
              <a:rPr lang="en-US" altLang="en-US" dirty="0">
                <a:ea typeface="ＭＳ Ｐゴシック" pitchFamily="-106" charset="-128"/>
              </a:rPr>
              <a:t>Creation of new knowledge</a:t>
            </a:r>
          </a:p>
          <a:p>
            <a:pPr marL="621792" lvl="1">
              <a:spcBef>
                <a:spcPts val="324"/>
              </a:spcBef>
              <a:buFont typeface="Verdana"/>
              <a:buChar char="◦"/>
              <a:defRPr/>
            </a:pPr>
            <a:r>
              <a:rPr lang="en-US" altLang="en-US" dirty="0">
                <a:ea typeface="ＭＳ Ｐゴシック" pitchFamily="-106" charset="-128"/>
              </a:rPr>
              <a:t>Conversion to another form of knowledge</a:t>
            </a:r>
          </a:p>
          <a:p>
            <a:pPr marL="621792" lvl="1">
              <a:spcBef>
                <a:spcPts val="324"/>
              </a:spcBef>
              <a:buFont typeface="Verdana"/>
              <a:buChar char="◦"/>
              <a:defRPr/>
            </a:pPr>
            <a:r>
              <a:rPr lang="en-US" altLang="en-US" dirty="0">
                <a:ea typeface="ＭＳ Ｐゴシック" pitchFamily="-106" charset="-128"/>
              </a:rPr>
              <a:t>Application of knowledge in making a decision</a:t>
            </a:r>
          </a:p>
          <a:p>
            <a:pPr marL="365760" indent="-256032">
              <a:buNone/>
              <a:defRPr/>
            </a:pPr>
            <a:endParaRPr lang="en-US" altLang="en-US" dirty="0">
              <a:ea typeface="ＭＳ Ｐゴシック" pitchFamily="-106" charset="-128"/>
            </a:endParaRPr>
          </a:p>
        </p:txBody>
      </p:sp>
      <p:sp>
        <p:nvSpPr>
          <p:cNvPr id="33796" name="Content Placeholder 3">
            <a:extLst>
              <a:ext uri="{FF2B5EF4-FFF2-40B4-BE49-F238E27FC236}">
                <a16:creationId xmlns:a16="http://schemas.microsoft.com/office/drawing/2014/main" id="{E485A3FF-B2F7-44AC-B13D-6E641BF82FBF}"/>
              </a:ext>
            </a:extLst>
          </p:cNvPr>
          <p:cNvSpPr>
            <a:spLocks noGrp="1"/>
          </p:cNvSpPr>
          <p:nvPr>
            <p:ph sz="half" idx="2"/>
          </p:nvPr>
        </p:nvSpPr>
        <p:spPr>
          <a:xfrm>
            <a:off x="6172200" y="1481138"/>
            <a:ext cx="4038600" cy="4525962"/>
          </a:xfrm>
        </p:spPr>
        <p:txBody>
          <a:bodyPr>
            <a:normAutofit lnSpcReduction="10000"/>
          </a:bodyPr>
          <a:lstStyle/>
          <a:p>
            <a:pPr marL="365760" indent="-256032">
              <a:buNone/>
              <a:defRPr/>
            </a:pPr>
            <a:r>
              <a:rPr lang="en-US" altLang="en-US" u="sng" dirty="0">
                <a:ea typeface="ＭＳ Ｐゴシック" pitchFamily="-106" charset="-128"/>
              </a:rPr>
              <a:t>Business Intelligence (BI)</a:t>
            </a:r>
          </a:p>
          <a:p>
            <a:pPr marL="365760" indent="-256032">
              <a:buFont typeface="Wingdings 3"/>
              <a:buChar char=""/>
              <a:defRPr/>
            </a:pPr>
            <a:r>
              <a:rPr lang="en-US" altLang="en-US" dirty="0">
                <a:ea typeface="ＭＳ Ｐゴシック" pitchFamily="-106" charset="-128"/>
              </a:rPr>
              <a:t>Inputs</a:t>
            </a:r>
          </a:p>
          <a:p>
            <a:pPr marL="621792" lvl="1">
              <a:spcBef>
                <a:spcPts val="324"/>
              </a:spcBef>
              <a:buFont typeface="Verdana"/>
              <a:buChar char="◦"/>
              <a:defRPr/>
            </a:pPr>
            <a:r>
              <a:rPr lang="en-US" altLang="en-US" dirty="0">
                <a:ea typeface="ＭＳ Ｐゴシック" pitchFamily="-106" charset="-128"/>
              </a:rPr>
              <a:t>Data</a:t>
            </a:r>
          </a:p>
          <a:p>
            <a:pPr marL="621792" lvl="1">
              <a:spcBef>
                <a:spcPts val="324"/>
              </a:spcBef>
              <a:buFont typeface="Verdana"/>
              <a:buChar char="◦"/>
              <a:defRPr/>
            </a:pPr>
            <a:r>
              <a:rPr lang="en-US" altLang="en-US" dirty="0">
                <a:ea typeface="ＭＳ Ｐゴシック" pitchFamily="-106" charset="-128"/>
              </a:rPr>
              <a:t>Information</a:t>
            </a:r>
          </a:p>
          <a:p>
            <a:pPr marL="365760" indent="-256032">
              <a:buFont typeface="Wingdings 3"/>
              <a:buChar char=""/>
              <a:defRPr/>
            </a:pPr>
            <a:r>
              <a:rPr lang="en-US" altLang="en-US" dirty="0">
                <a:ea typeface="ＭＳ Ｐゴシック" pitchFamily="-106" charset="-128"/>
              </a:rPr>
              <a:t>Output</a:t>
            </a:r>
          </a:p>
          <a:p>
            <a:pPr marL="621792" lvl="1">
              <a:spcBef>
                <a:spcPts val="324"/>
              </a:spcBef>
              <a:buFont typeface="Verdana"/>
              <a:buChar char="◦"/>
              <a:defRPr/>
            </a:pPr>
            <a:r>
              <a:rPr lang="en-US" altLang="en-US" dirty="0">
                <a:ea typeface="ＭＳ Ｐゴシック" pitchFamily="-106" charset="-128"/>
              </a:rPr>
              <a:t>Information presented in a friendly fashion</a:t>
            </a:r>
          </a:p>
          <a:p>
            <a:pPr marL="621792" lvl="1">
              <a:spcBef>
                <a:spcPts val="324"/>
              </a:spcBef>
              <a:buFont typeface="Verdana"/>
              <a:buChar char="◦"/>
              <a:defRPr/>
            </a:pPr>
            <a:r>
              <a:rPr lang="en-US" altLang="en-US" dirty="0">
                <a:ea typeface="ＭＳ Ｐゴシック" pitchFamily="-106" charset="-128"/>
              </a:rPr>
              <a:t>New knowledge or insight</a:t>
            </a:r>
          </a:p>
          <a:p>
            <a:pPr marL="621792" lvl="1">
              <a:spcBef>
                <a:spcPts val="324"/>
              </a:spcBef>
              <a:buFont typeface="Verdana"/>
              <a:buChar char="◦"/>
              <a:defRPr/>
            </a:pPr>
            <a:endParaRPr lang="en-US" altLang="en-US" dirty="0">
              <a:ea typeface="ＭＳ Ｐゴシック" pitchFamily="-106" charset="-128"/>
            </a:endParaRPr>
          </a:p>
          <a:p>
            <a:pPr marL="365760" indent="-256032">
              <a:buFont typeface="Arial" charset="0"/>
              <a:buChar char="•"/>
              <a:defRPr/>
            </a:pPr>
            <a:endParaRPr lang="en-US" altLang="en-US" dirty="0">
              <a:ea typeface="ＭＳ Ｐゴシック" pitchFamily="-106" charset="-128"/>
            </a:endParaRPr>
          </a:p>
        </p:txBody>
      </p:sp>
      <p:sp>
        <p:nvSpPr>
          <p:cNvPr id="33794" name="Title 1">
            <a:extLst>
              <a:ext uri="{FF2B5EF4-FFF2-40B4-BE49-F238E27FC236}">
                <a16:creationId xmlns:a16="http://schemas.microsoft.com/office/drawing/2014/main" id="{0A3200C6-4173-4632-A11C-A847CF38BB97}"/>
              </a:ext>
            </a:extLst>
          </p:cNvPr>
          <p:cNvSpPr>
            <a:spLocks noGrp="1"/>
          </p:cNvSpPr>
          <p:nvPr>
            <p:ph type="title"/>
          </p:nvPr>
        </p:nvSpPr>
        <p:spPr/>
        <p:txBody>
          <a:bodyPr/>
          <a:lstStyle/>
          <a:p>
            <a:pPr algn="ctr">
              <a:defRPr/>
            </a:pPr>
            <a:r>
              <a:rPr lang="en-US" altLang="en-US" dirty="0">
                <a:ea typeface="ＭＳ Ｐゴシック" pitchFamily="-106" charset="-128"/>
              </a:rPr>
              <a:t>BI vs KM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p>
        </p:txBody>
      </p:sp>
      <p:sp>
        <p:nvSpPr>
          <p:cNvPr id="3" name="Content Placeholder 2"/>
          <p:cNvSpPr>
            <a:spLocks noGrp="1"/>
          </p:cNvSpPr>
          <p:nvPr>
            <p:ph idx="1"/>
          </p:nvPr>
        </p:nvSpPr>
        <p:spPr/>
        <p:txBody>
          <a:bodyPr/>
          <a:lstStyle/>
          <a:p>
            <a:endParaRPr lang="en-US" dirty="0"/>
          </a:p>
          <a:p>
            <a:r>
              <a:rPr lang="en-US" dirty="0"/>
              <a:t>Divide the given data into group of 8 bits.</a:t>
            </a:r>
          </a:p>
          <a:p>
            <a:r>
              <a:rPr lang="en-US" dirty="0"/>
              <a:t>Binary  </a:t>
            </a:r>
            <a:r>
              <a:rPr lang="en-US" dirty="0">
                <a:sym typeface="Wingdings" panose="05000000000000000000" pitchFamily="2" charset="2"/>
              </a:rPr>
              <a:t> </a:t>
            </a:r>
            <a:r>
              <a:rPr lang="en-US" dirty="0" err="1">
                <a:sym typeface="Wingdings" panose="05000000000000000000" pitchFamily="2" charset="2"/>
              </a:rPr>
              <a:t>Hexa</a:t>
            </a:r>
            <a:r>
              <a:rPr lang="en-US" dirty="0">
                <a:sym typeface="Wingdings" panose="05000000000000000000" pitchFamily="2" charset="2"/>
              </a:rPr>
              <a:t> Decimal   ASCII Character</a:t>
            </a:r>
          </a:p>
          <a:p>
            <a:pPr marL="0" indent="0">
              <a:buNone/>
            </a:pPr>
            <a:endParaRPr lang="en-US" dirty="0">
              <a:sym typeface="Wingdings" panose="05000000000000000000" pitchFamily="2" charset="2"/>
            </a:endParaRPr>
          </a:p>
          <a:p>
            <a:pPr marL="0" indent="0">
              <a:buNone/>
            </a:pPr>
            <a:r>
              <a:rPr lang="en-US" dirty="0">
                <a:latin typeface="Times New Roman" panose="02020603050405020304" pitchFamily="18" charset="0"/>
                <a:cs typeface="Times New Roman" panose="02020603050405020304" pitchFamily="18" charset="0"/>
              </a:rPr>
              <a:t>011100110111010101111001100001010101100101010111010101010111001110000100</a:t>
            </a:r>
          </a:p>
          <a:p>
            <a:pPr marL="0" indent="0">
              <a:buNone/>
            </a:pPr>
            <a:endParaRPr lang="en-US" dirty="0"/>
          </a:p>
        </p:txBody>
      </p:sp>
    </p:spTree>
    <p:extLst>
      <p:ext uri="{BB962C8B-B14F-4D97-AF65-F5344CB8AC3E}">
        <p14:creationId xmlns:p14="http://schemas.microsoft.com/office/powerpoint/2010/main" val="2519950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a:extLst>
              <a:ext uri="{FF2B5EF4-FFF2-40B4-BE49-F238E27FC236}">
                <a16:creationId xmlns:a16="http://schemas.microsoft.com/office/drawing/2014/main" id="{66F30AEF-08F2-4B48-AEAA-CDFAE1E91C58}"/>
              </a:ext>
            </a:extLst>
          </p:cNvPr>
          <p:cNvSpPr>
            <a:spLocks noGrp="1"/>
          </p:cNvSpPr>
          <p:nvPr>
            <p:ph idx="1"/>
          </p:nvPr>
        </p:nvSpPr>
        <p:spPr/>
        <p:txBody>
          <a:bodyPr/>
          <a:lstStyle/>
          <a:p>
            <a:pPr marL="109538" indent="0">
              <a:buNone/>
            </a:pPr>
            <a:endParaRPr lang="en-US" altLang="en-US"/>
          </a:p>
          <a:p>
            <a:pPr marL="109538" indent="0">
              <a:buNone/>
            </a:pPr>
            <a:endParaRPr lang="en-US" altLang="en-US"/>
          </a:p>
        </p:txBody>
      </p:sp>
      <p:sp>
        <p:nvSpPr>
          <p:cNvPr id="3" name="Title 2">
            <a:extLst>
              <a:ext uri="{FF2B5EF4-FFF2-40B4-BE49-F238E27FC236}">
                <a16:creationId xmlns:a16="http://schemas.microsoft.com/office/drawing/2014/main" id="{444D0770-B470-4C5C-8D01-E10009D72EE5}"/>
              </a:ext>
            </a:extLst>
          </p:cNvPr>
          <p:cNvSpPr>
            <a:spLocks noGrp="1"/>
          </p:cNvSpPr>
          <p:nvPr>
            <p:ph type="title"/>
          </p:nvPr>
        </p:nvSpPr>
        <p:spPr/>
        <p:txBody>
          <a:bodyPr>
            <a:normAutofit fontScale="90000"/>
          </a:bodyPr>
          <a:lstStyle/>
          <a:p>
            <a:pPr>
              <a:defRPr/>
            </a:pPr>
            <a:br>
              <a:rPr lang="en-US" altLang="en-US" sz="3600" dirty="0">
                <a:ea typeface="ＭＳ Ｐゴシック" pitchFamily="-106" charset="-128"/>
                <a:cs typeface="Arial" charset="0"/>
              </a:rPr>
            </a:br>
            <a:r>
              <a:rPr lang="en-US" altLang="en-US" sz="3600" dirty="0">
                <a:ea typeface="ＭＳ Ｐゴシック" pitchFamily="-106" charset="-128"/>
                <a:cs typeface="Arial" charset="0"/>
              </a:rPr>
              <a:t>Roles of Data, Information, and Knowledge in Business Intelligence</a:t>
            </a:r>
            <a:br>
              <a:rPr lang="en-US" altLang="en-US" dirty="0">
                <a:ea typeface="ＭＳ Ｐゴシック" pitchFamily="-106" charset="-128"/>
                <a:cs typeface="Arial" charset="0"/>
              </a:rPr>
            </a:br>
            <a:endParaRPr lang="en-US" dirty="0"/>
          </a:p>
        </p:txBody>
      </p:sp>
      <p:sp>
        <p:nvSpPr>
          <p:cNvPr id="34820" name="Footer Placeholder 20">
            <a:extLst>
              <a:ext uri="{FF2B5EF4-FFF2-40B4-BE49-F238E27FC236}">
                <a16:creationId xmlns:a16="http://schemas.microsoft.com/office/drawing/2014/main" id="{51091FB9-54F1-4BD0-AADF-3CDFECD5F73B}"/>
              </a:ext>
            </a:extLst>
          </p:cNvPr>
          <p:cNvSpPr>
            <a:spLocks noGrp="1"/>
          </p:cNvSpPr>
          <p:nvPr>
            <p:ph type="ftr" sz="quarter" idx="11"/>
          </p:nvPr>
        </p:nvSpPr>
        <p:spPr bwMode="auto">
          <a:xfrm>
            <a:off x="5159375" y="797401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B808EC7C-FE7A-4D2B-AF89-9FC9C31F918E}"/>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34822" name="Cube 2">
            <a:extLst>
              <a:ext uri="{FF2B5EF4-FFF2-40B4-BE49-F238E27FC236}">
                <a16:creationId xmlns:a16="http://schemas.microsoft.com/office/drawing/2014/main" id="{C0B33386-BBB5-4454-B3C3-43329872649D}"/>
              </a:ext>
            </a:extLst>
          </p:cNvPr>
          <p:cNvSpPr>
            <a:spLocks noChangeArrowheads="1"/>
          </p:cNvSpPr>
          <p:nvPr/>
        </p:nvSpPr>
        <p:spPr bwMode="auto">
          <a:xfrm>
            <a:off x="6911975" y="3541713"/>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Knowledge</a:t>
            </a:r>
          </a:p>
        </p:txBody>
      </p:sp>
      <p:sp>
        <p:nvSpPr>
          <p:cNvPr id="34823" name="Cube 3">
            <a:extLst>
              <a:ext uri="{FF2B5EF4-FFF2-40B4-BE49-F238E27FC236}">
                <a16:creationId xmlns:a16="http://schemas.microsoft.com/office/drawing/2014/main" id="{3A0BC272-C77D-485C-BAB6-A5126883AA62}"/>
              </a:ext>
            </a:extLst>
          </p:cNvPr>
          <p:cNvSpPr>
            <a:spLocks noChangeArrowheads="1"/>
          </p:cNvSpPr>
          <p:nvPr/>
        </p:nvSpPr>
        <p:spPr bwMode="auto">
          <a:xfrm>
            <a:off x="5218113" y="3541713"/>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Information</a:t>
            </a:r>
          </a:p>
        </p:txBody>
      </p:sp>
      <p:sp>
        <p:nvSpPr>
          <p:cNvPr id="34824" name="Cube 4">
            <a:extLst>
              <a:ext uri="{FF2B5EF4-FFF2-40B4-BE49-F238E27FC236}">
                <a16:creationId xmlns:a16="http://schemas.microsoft.com/office/drawing/2014/main" id="{B2BE3CEC-1326-47DB-B34C-1F1E3F3B6D77}"/>
              </a:ext>
            </a:extLst>
          </p:cNvPr>
          <p:cNvSpPr>
            <a:spLocks noChangeArrowheads="1"/>
          </p:cNvSpPr>
          <p:nvPr/>
        </p:nvSpPr>
        <p:spPr bwMode="auto">
          <a:xfrm>
            <a:off x="2746375" y="3541713"/>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Data</a:t>
            </a:r>
          </a:p>
        </p:txBody>
      </p:sp>
      <p:grpSp>
        <p:nvGrpSpPr>
          <p:cNvPr id="34825" name="Group 13">
            <a:extLst>
              <a:ext uri="{FF2B5EF4-FFF2-40B4-BE49-F238E27FC236}">
                <a16:creationId xmlns:a16="http://schemas.microsoft.com/office/drawing/2014/main" id="{339345E9-34B4-4FCA-85C1-8668E22E6909}"/>
              </a:ext>
            </a:extLst>
          </p:cNvPr>
          <p:cNvGrpSpPr>
            <a:grpSpLocks/>
          </p:cNvGrpSpPr>
          <p:nvPr/>
        </p:nvGrpSpPr>
        <p:grpSpPr bwMode="auto">
          <a:xfrm>
            <a:off x="8664575" y="3362326"/>
            <a:ext cx="914400" cy="561975"/>
            <a:chOff x="3200400" y="4066401"/>
            <a:chExt cx="914400" cy="562958"/>
          </a:xfrm>
        </p:grpSpPr>
        <p:sp>
          <p:nvSpPr>
            <p:cNvPr id="34833" name="Oval 6">
              <a:extLst>
                <a:ext uri="{FF2B5EF4-FFF2-40B4-BE49-F238E27FC236}">
                  <a16:creationId xmlns:a16="http://schemas.microsoft.com/office/drawing/2014/main" id="{4B5473FB-24EE-459C-B583-8FB3D43C079D}"/>
                </a:ext>
              </a:extLst>
            </p:cNvPr>
            <p:cNvSpPr>
              <a:spLocks noChangeArrowheads="1"/>
            </p:cNvSpPr>
            <p:nvPr/>
          </p:nvSpPr>
          <p:spPr bwMode="auto">
            <a:xfrm>
              <a:off x="3200400" y="4362192"/>
              <a:ext cx="260350" cy="267167"/>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4834" name="Oval 8">
              <a:extLst>
                <a:ext uri="{FF2B5EF4-FFF2-40B4-BE49-F238E27FC236}">
                  <a16:creationId xmlns:a16="http://schemas.microsoft.com/office/drawing/2014/main" id="{2E62B9F1-15DA-430E-88EE-546DFDA34391}"/>
                </a:ext>
              </a:extLst>
            </p:cNvPr>
            <p:cNvSpPr>
              <a:spLocks noChangeArrowheads="1"/>
            </p:cNvSpPr>
            <p:nvPr/>
          </p:nvSpPr>
          <p:spPr bwMode="auto">
            <a:xfrm>
              <a:off x="3532188" y="4362192"/>
              <a:ext cx="260350" cy="267167"/>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4835" name="Oval 11">
              <a:extLst>
                <a:ext uri="{FF2B5EF4-FFF2-40B4-BE49-F238E27FC236}">
                  <a16:creationId xmlns:a16="http://schemas.microsoft.com/office/drawing/2014/main" id="{C8D62493-B339-4523-9C4B-EEE35CF4C9FD}"/>
                </a:ext>
              </a:extLst>
            </p:cNvPr>
            <p:cNvSpPr>
              <a:spLocks noChangeArrowheads="1"/>
            </p:cNvSpPr>
            <p:nvPr/>
          </p:nvSpPr>
          <p:spPr bwMode="auto">
            <a:xfrm>
              <a:off x="3854450" y="4362192"/>
              <a:ext cx="260350" cy="267167"/>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4836" name="Rectangle 12">
              <a:extLst>
                <a:ext uri="{FF2B5EF4-FFF2-40B4-BE49-F238E27FC236}">
                  <a16:creationId xmlns:a16="http://schemas.microsoft.com/office/drawing/2014/main" id="{C9B76E3B-4599-458E-B11B-D349875F75FD}"/>
                </a:ext>
              </a:extLst>
            </p:cNvPr>
            <p:cNvSpPr>
              <a:spLocks noChangeArrowheads="1"/>
            </p:cNvSpPr>
            <p:nvPr/>
          </p:nvSpPr>
          <p:spPr bwMode="auto">
            <a:xfrm>
              <a:off x="3200400" y="4066401"/>
              <a:ext cx="851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Decisions</a:t>
              </a:r>
            </a:p>
          </p:txBody>
        </p:sp>
      </p:grpSp>
      <p:sp>
        <p:nvSpPr>
          <p:cNvPr id="34826" name="Rounded Rectangle 16">
            <a:extLst>
              <a:ext uri="{FF2B5EF4-FFF2-40B4-BE49-F238E27FC236}">
                <a16:creationId xmlns:a16="http://schemas.microsoft.com/office/drawing/2014/main" id="{8D865A97-5ED4-4875-806B-BD14CD5B1D42}"/>
              </a:ext>
            </a:extLst>
          </p:cNvPr>
          <p:cNvSpPr>
            <a:spLocks noChangeArrowheads="1"/>
          </p:cNvSpPr>
          <p:nvPr/>
        </p:nvSpPr>
        <p:spPr bwMode="auto">
          <a:xfrm>
            <a:off x="3617913" y="2855913"/>
            <a:ext cx="1782762" cy="381000"/>
          </a:xfrm>
          <a:prstGeom prst="roundRect">
            <a:avLst>
              <a:gd name="adj" fmla="val 16667"/>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Calibri" panose="020F0502020204030204" pitchFamily="34" charset="0"/>
                <a:cs typeface="Arial" panose="020B0604020202020204" pitchFamily="34" charset="0"/>
              </a:rPr>
              <a:t>Business Intelligence</a:t>
            </a:r>
          </a:p>
        </p:txBody>
      </p:sp>
      <p:sp>
        <p:nvSpPr>
          <p:cNvPr id="34827" name="Bent Arrow 17">
            <a:extLst>
              <a:ext uri="{FF2B5EF4-FFF2-40B4-BE49-F238E27FC236}">
                <a16:creationId xmlns:a16="http://schemas.microsoft.com/office/drawing/2014/main" id="{F2C0AD50-E85B-4F2F-894D-0ACF38EF03EA}"/>
              </a:ext>
            </a:extLst>
          </p:cNvPr>
          <p:cNvSpPr>
            <a:spLocks noChangeArrowheads="1"/>
          </p:cNvSpPr>
          <p:nvPr/>
        </p:nvSpPr>
        <p:spPr bwMode="auto">
          <a:xfrm>
            <a:off x="3152776" y="3016251"/>
            <a:ext cx="473075" cy="568325"/>
          </a:xfrm>
          <a:custGeom>
            <a:avLst/>
            <a:gdLst>
              <a:gd name="T0" fmla="*/ 354806 w 473075"/>
              <a:gd name="T1" fmla="*/ 0 h 568325"/>
              <a:gd name="T2" fmla="*/ 354806 w 473075"/>
              <a:gd name="T3" fmla="*/ 236538 h 568325"/>
              <a:gd name="T4" fmla="*/ 59134 w 473075"/>
              <a:gd name="T5" fmla="*/ 568325 h 568325"/>
              <a:gd name="T6" fmla="*/ 473075 w 473075"/>
              <a:gd name="T7" fmla="*/ 118269 h 568325"/>
              <a:gd name="T8" fmla="*/ 0 60000 65536"/>
              <a:gd name="T9" fmla="*/ 0 60000 65536"/>
              <a:gd name="T10" fmla="*/ 0 60000 65536"/>
              <a:gd name="T11" fmla="*/ 0 60000 65536"/>
              <a:gd name="T12" fmla="*/ 0 w 473075"/>
              <a:gd name="T13" fmla="*/ 0 h 568325"/>
              <a:gd name="T14" fmla="*/ 473075 w 473075"/>
              <a:gd name="T15" fmla="*/ 568325 h 568325"/>
            </a:gdLst>
            <a:ahLst/>
            <a:cxnLst>
              <a:cxn ang="T8">
                <a:pos x="T0" y="T1"/>
              </a:cxn>
              <a:cxn ang="T9">
                <a:pos x="T2" y="T3"/>
              </a:cxn>
              <a:cxn ang="T10">
                <a:pos x="T4" y="T5"/>
              </a:cxn>
              <a:cxn ang="T11">
                <a:pos x="T6" y="T7"/>
              </a:cxn>
            </a:cxnLst>
            <a:rect l="T12" t="T13" r="T14" b="T15"/>
            <a:pathLst>
              <a:path w="473075" h="568325">
                <a:moveTo>
                  <a:pt x="0" y="568325"/>
                </a:moveTo>
                <a:lnTo>
                  <a:pt x="0" y="266105"/>
                </a:lnTo>
                <a:cubicBezTo>
                  <a:pt x="0" y="151798"/>
                  <a:pt x="92663" y="59135"/>
                  <a:pt x="206969" y="59135"/>
                </a:cubicBezTo>
                <a:lnTo>
                  <a:pt x="354806" y="59134"/>
                </a:lnTo>
                <a:lnTo>
                  <a:pt x="354806" y="0"/>
                </a:lnTo>
                <a:lnTo>
                  <a:pt x="473075" y="118269"/>
                </a:lnTo>
                <a:lnTo>
                  <a:pt x="354806" y="236538"/>
                </a:lnTo>
                <a:lnTo>
                  <a:pt x="354806" y="177403"/>
                </a:lnTo>
                <a:lnTo>
                  <a:pt x="206970" y="177403"/>
                </a:lnTo>
                <a:lnTo>
                  <a:pt x="206969" y="177403"/>
                </a:lnTo>
                <a:cubicBezTo>
                  <a:pt x="157981" y="177403"/>
                  <a:pt x="118268" y="217116"/>
                  <a:pt x="118268" y="266104"/>
                </a:cubicBezTo>
                <a:lnTo>
                  <a:pt x="118269" y="568325"/>
                </a:lnTo>
                <a:lnTo>
                  <a:pt x="0" y="568325"/>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4828" name="Bent Arrow 18">
            <a:extLst>
              <a:ext uri="{FF2B5EF4-FFF2-40B4-BE49-F238E27FC236}">
                <a16:creationId xmlns:a16="http://schemas.microsoft.com/office/drawing/2014/main" id="{EF0914CD-375D-4479-A0F4-7FDC54935CF8}"/>
              </a:ext>
            </a:extLst>
          </p:cNvPr>
          <p:cNvSpPr>
            <a:spLocks noChangeArrowheads="1"/>
          </p:cNvSpPr>
          <p:nvPr/>
        </p:nvSpPr>
        <p:spPr bwMode="auto">
          <a:xfrm rot="-5400000">
            <a:off x="4601370" y="3274220"/>
            <a:ext cx="623887" cy="574675"/>
          </a:xfrm>
          <a:custGeom>
            <a:avLst/>
            <a:gdLst>
              <a:gd name="T0" fmla="*/ 480215 w 623888"/>
              <a:gd name="T1" fmla="*/ 0 h 574675"/>
              <a:gd name="T2" fmla="*/ 480215 w 623888"/>
              <a:gd name="T3" fmla="*/ 287338 h 574675"/>
              <a:gd name="T4" fmla="*/ 71834 w 623888"/>
              <a:gd name="T5" fmla="*/ 574675 h 574675"/>
              <a:gd name="T6" fmla="*/ 623884 w 623888"/>
              <a:gd name="T7" fmla="*/ 143669 h 574675"/>
              <a:gd name="T8" fmla="*/ 0 60000 65536"/>
              <a:gd name="T9" fmla="*/ 0 60000 65536"/>
              <a:gd name="T10" fmla="*/ 0 60000 65536"/>
              <a:gd name="T11" fmla="*/ 0 60000 65536"/>
              <a:gd name="T12" fmla="*/ 0 w 623888"/>
              <a:gd name="T13" fmla="*/ 0 h 574675"/>
              <a:gd name="T14" fmla="*/ 623888 w 623888"/>
              <a:gd name="T15" fmla="*/ 574675 h 574675"/>
            </a:gdLst>
            <a:ahLst/>
            <a:cxnLst>
              <a:cxn ang="T8">
                <a:pos x="T0" y="T1"/>
              </a:cxn>
              <a:cxn ang="T9">
                <a:pos x="T2" y="T3"/>
              </a:cxn>
              <a:cxn ang="T10">
                <a:pos x="T4" y="T5"/>
              </a:cxn>
              <a:cxn ang="T11">
                <a:pos x="T6" y="T7"/>
              </a:cxn>
            </a:cxnLst>
            <a:rect l="T12" t="T13" r="T14" b="T15"/>
            <a:pathLst>
              <a:path w="623888" h="574675">
                <a:moveTo>
                  <a:pt x="0" y="574675"/>
                </a:moveTo>
                <a:lnTo>
                  <a:pt x="0" y="323255"/>
                </a:lnTo>
                <a:cubicBezTo>
                  <a:pt x="0" y="184399"/>
                  <a:pt x="112564" y="71835"/>
                  <a:pt x="251419" y="71835"/>
                </a:cubicBezTo>
                <a:lnTo>
                  <a:pt x="480219" y="71834"/>
                </a:lnTo>
                <a:lnTo>
                  <a:pt x="480219" y="0"/>
                </a:lnTo>
                <a:lnTo>
                  <a:pt x="623888" y="143669"/>
                </a:lnTo>
                <a:lnTo>
                  <a:pt x="480219" y="287338"/>
                </a:lnTo>
                <a:lnTo>
                  <a:pt x="480219" y="215503"/>
                </a:lnTo>
                <a:lnTo>
                  <a:pt x="251420" y="215503"/>
                </a:lnTo>
                <a:lnTo>
                  <a:pt x="251419" y="215503"/>
                </a:lnTo>
                <a:cubicBezTo>
                  <a:pt x="191910" y="215503"/>
                  <a:pt x="143668" y="263745"/>
                  <a:pt x="143668" y="323254"/>
                </a:cubicBezTo>
                <a:lnTo>
                  <a:pt x="143669" y="574675"/>
                </a:lnTo>
                <a:lnTo>
                  <a:pt x="0" y="574675"/>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4829" name="Bent Arrow 19">
            <a:extLst>
              <a:ext uri="{FF2B5EF4-FFF2-40B4-BE49-F238E27FC236}">
                <a16:creationId xmlns:a16="http://schemas.microsoft.com/office/drawing/2014/main" id="{0252FEDA-49F8-4D89-AA2B-380486C4E8BD}"/>
              </a:ext>
            </a:extLst>
          </p:cNvPr>
          <p:cNvSpPr>
            <a:spLocks noChangeArrowheads="1"/>
          </p:cNvSpPr>
          <p:nvPr/>
        </p:nvSpPr>
        <p:spPr bwMode="auto">
          <a:xfrm rot="5400000">
            <a:off x="5345113" y="3132138"/>
            <a:ext cx="549275" cy="431800"/>
          </a:xfrm>
          <a:custGeom>
            <a:avLst/>
            <a:gdLst>
              <a:gd name="T0" fmla="*/ 441325 w 549275"/>
              <a:gd name="T1" fmla="*/ 0 h 431800"/>
              <a:gd name="T2" fmla="*/ 441325 w 549275"/>
              <a:gd name="T3" fmla="*/ 215900 h 431800"/>
              <a:gd name="T4" fmla="*/ 66674 w 549275"/>
              <a:gd name="T5" fmla="*/ 431800 h 431800"/>
              <a:gd name="T6" fmla="*/ 549275 w 549275"/>
              <a:gd name="T7" fmla="*/ 107950 h 431800"/>
              <a:gd name="T8" fmla="*/ 0 60000 65536"/>
              <a:gd name="T9" fmla="*/ 0 60000 65536"/>
              <a:gd name="T10" fmla="*/ 0 60000 65536"/>
              <a:gd name="T11" fmla="*/ 0 60000 65536"/>
              <a:gd name="T12" fmla="*/ 0 w 549275"/>
              <a:gd name="T13" fmla="*/ 0 h 431800"/>
              <a:gd name="T14" fmla="*/ 549275 w 549275"/>
              <a:gd name="T15" fmla="*/ 431800 h 431800"/>
            </a:gdLst>
            <a:ahLst/>
            <a:cxnLst>
              <a:cxn ang="T8">
                <a:pos x="T0" y="T1"/>
              </a:cxn>
              <a:cxn ang="T9">
                <a:pos x="T2" y="T3"/>
              </a:cxn>
              <a:cxn ang="T10">
                <a:pos x="T4" y="T5"/>
              </a:cxn>
              <a:cxn ang="T11">
                <a:pos x="T6" y="T7"/>
              </a:cxn>
            </a:cxnLst>
            <a:rect l="T12" t="T13" r="T14" b="T15"/>
            <a:pathLst>
              <a:path w="549275" h="431800">
                <a:moveTo>
                  <a:pt x="0" y="431800"/>
                </a:moveTo>
                <a:lnTo>
                  <a:pt x="0" y="230188"/>
                </a:lnTo>
                <a:cubicBezTo>
                  <a:pt x="0" y="125854"/>
                  <a:pt x="84579" y="41275"/>
                  <a:pt x="188912" y="41275"/>
                </a:cubicBezTo>
                <a:lnTo>
                  <a:pt x="441325" y="41276"/>
                </a:lnTo>
                <a:lnTo>
                  <a:pt x="441325" y="0"/>
                </a:lnTo>
                <a:lnTo>
                  <a:pt x="549275" y="107950"/>
                </a:lnTo>
                <a:lnTo>
                  <a:pt x="441325" y="215900"/>
                </a:lnTo>
                <a:lnTo>
                  <a:pt x="441325" y="174624"/>
                </a:lnTo>
                <a:lnTo>
                  <a:pt x="188913" y="174624"/>
                </a:lnTo>
                <a:lnTo>
                  <a:pt x="188912" y="174624"/>
                </a:lnTo>
                <a:cubicBezTo>
                  <a:pt x="158225" y="174624"/>
                  <a:pt x="133349" y="199500"/>
                  <a:pt x="133349" y="230187"/>
                </a:cubicBezTo>
                <a:lnTo>
                  <a:pt x="133348" y="431800"/>
                </a:lnTo>
                <a:lnTo>
                  <a:pt x="0" y="431800"/>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4830" name="Right Arrow 27">
            <a:extLst>
              <a:ext uri="{FF2B5EF4-FFF2-40B4-BE49-F238E27FC236}">
                <a16:creationId xmlns:a16="http://schemas.microsoft.com/office/drawing/2014/main" id="{ECD86C78-479D-4AA0-B0B4-BCF299F7D05E}"/>
              </a:ext>
            </a:extLst>
          </p:cNvPr>
          <p:cNvSpPr>
            <a:spLocks noChangeArrowheads="1"/>
          </p:cNvSpPr>
          <p:nvPr/>
        </p:nvSpPr>
        <p:spPr bwMode="auto">
          <a:xfrm>
            <a:off x="7902575" y="3694113"/>
            <a:ext cx="685800" cy="214312"/>
          </a:xfrm>
          <a:prstGeom prst="rightArrow">
            <a:avLst>
              <a:gd name="adj1" fmla="val 50000"/>
              <a:gd name="adj2" fmla="val 50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34831" name="Rectangle 20">
            <a:extLst>
              <a:ext uri="{FF2B5EF4-FFF2-40B4-BE49-F238E27FC236}">
                <a16:creationId xmlns:a16="http://schemas.microsoft.com/office/drawing/2014/main" id="{52B469E4-2AEE-4C02-926D-C8011B017FE5}"/>
              </a:ext>
            </a:extLst>
          </p:cNvPr>
          <p:cNvSpPr>
            <a:spLocks noChangeArrowheads="1"/>
          </p:cNvSpPr>
          <p:nvPr/>
        </p:nvSpPr>
        <p:spPr bwMode="auto">
          <a:xfrm>
            <a:off x="7237413" y="2760663"/>
            <a:ext cx="1409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Only Explicit (but not Tacit) Knowledge</a:t>
            </a:r>
          </a:p>
        </p:txBody>
      </p:sp>
      <p:sp>
        <p:nvSpPr>
          <p:cNvPr id="34832" name="Bent Arrow 21">
            <a:extLst>
              <a:ext uri="{FF2B5EF4-FFF2-40B4-BE49-F238E27FC236}">
                <a16:creationId xmlns:a16="http://schemas.microsoft.com/office/drawing/2014/main" id="{B56C5993-A044-4A4A-AFB4-93D13233816E}"/>
              </a:ext>
            </a:extLst>
          </p:cNvPr>
          <p:cNvSpPr>
            <a:spLocks noChangeArrowheads="1"/>
          </p:cNvSpPr>
          <p:nvPr/>
        </p:nvSpPr>
        <p:spPr bwMode="auto">
          <a:xfrm rot="5400000">
            <a:off x="6104732" y="2201069"/>
            <a:ext cx="733425" cy="2141538"/>
          </a:xfrm>
          <a:custGeom>
            <a:avLst/>
            <a:gdLst>
              <a:gd name="T0" fmla="*/ 550069 w 733425"/>
              <a:gd name="T1" fmla="*/ 0 h 2141538"/>
              <a:gd name="T2" fmla="*/ 550069 w 733425"/>
              <a:gd name="T3" fmla="*/ 277851 h 2141538"/>
              <a:gd name="T4" fmla="*/ 68872 w 733425"/>
              <a:gd name="T5" fmla="*/ 2141537 h 2141538"/>
              <a:gd name="T6" fmla="*/ 733425 w 733425"/>
              <a:gd name="T7" fmla="*/ 138925 h 2141538"/>
              <a:gd name="T8" fmla="*/ 0 60000 65536"/>
              <a:gd name="T9" fmla="*/ 0 60000 65536"/>
              <a:gd name="T10" fmla="*/ 0 60000 65536"/>
              <a:gd name="T11" fmla="*/ 0 60000 65536"/>
              <a:gd name="T12" fmla="*/ 0 w 733425"/>
              <a:gd name="T13" fmla="*/ 0 h 2141538"/>
              <a:gd name="T14" fmla="*/ 733425 w 733425"/>
              <a:gd name="T15" fmla="*/ 2141538 h 2141538"/>
            </a:gdLst>
            <a:ahLst/>
            <a:cxnLst>
              <a:cxn ang="T8">
                <a:pos x="T0" y="T1"/>
              </a:cxn>
              <a:cxn ang="T9">
                <a:pos x="T2" y="T3"/>
              </a:cxn>
              <a:cxn ang="T10">
                <a:pos x="T4" y="T5"/>
              </a:cxn>
              <a:cxn ang="T11">
                <a:pos x="T6" y="T7"/>
              </a:cxn>
            </a:cxnLst>
            <a:rect l="T12" t="T13" r="T14" b="T15"/>
            <a:pathLst>
              <a:path w="733425" h="2141538">
                <a:moveTo>
                  <a:pt x="0" y="2141538"/>
                </a:moveTo>
                <a:lnTo>
                  <a:pt x="0" y="390927"/>
                </a:lnTo>
                <a:cubicBezTo>
                  <a:pt x="0" y="213713"/>
                  <a:pt x="143659" y="70054"/>
                  <a:pt x="320872" y="70054"/>
                </a:cubicBezTo>
                <a:lnTo>
                  <a:pt x="550069" y="70053"/>
                </a:lnTo>
                <a:lnTo>
                  <a:pt x="550069" y="0"/>
                </a:lnTo>
                <a:lnTo>
                  <a:pt x="733425" y="138925"/>
                </a:lnTo>
                <a:lnTo>
                  <a:pt x="550069" y="277851"/>
                </a:lnTo>
                <a:lnTo>
                  <a:pt x="550069" y="207798"/>
                </a:lnTo>
                <a:lnTo>
                  <a:pt x="320873" y="207798"/>
                </a:lnTo>
                <a:lnTo>
                  <a:pt x="320872" y="207798"/>
                </a:lnTo>
                <a:cubicBezTo>
                  <a:pt x="219733" y="207798"/>
                  <a:pt x="137744" y="289787"/>
                  <a:pt x="137744" y="390926"/>
                </a:cubicBezTo>
                <a:lnTo>
                  <a:pt x="137745" y="2141538"/>
                </a:lnTo>
                <a:lnTo>
                  <a:pt x="0" y="2141538"/>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2746A611-040B-4FBA-9B39-9D0B9473C20C}"/>
              </a:ext>
            </a:extLst>
          </p:cNvPr>
          <p:cNvSpPr>
            <a:spLocks noGrp="1"/>
          </p:cNvSpPr>
          <p:nvPr>
            <p:ph idx="1"/>
          </p:nvPr>
        </p:nvSpPr>
        <p:spPr/>
        <p:txBody>
          <a:bodyPr/>
          <a:lstStyle/>
          <a:p>
            <a:pPr marL="109538" indent="0">
              <a:buNone/>
            </a:pPr>
            <a:endParaRPr lang="en-US" altLang="en-US"/>
          </a:p>
          <a:p>
            <a:pPr marL="109538" indent="0">
              <a:buNone/>
            </a:pPr>
            <a:endParaRPr lang="en-US" altLang="en-US"/>
          </a:p>
        </p:txBody>
      </p:sp>
      <p:sp>
        <p:nvSpPr>
          <p:cNvPr id="3" name="Title 2">
            <a:extLst>
              <a:ext uri="{FF2B5EF4-FFF2-40B4-BE49-F238E27FC236}">
                <a16:creationId xmlns:a16="http://schemas.microsoft.com/office/drawing/2014/main" id="{C70FEFE4-CD75-41CE-AEFC-C6ABA35E0FE5}"/>
              </a:ext>
            </a:extLst>
          </p:cNvPr>
          <p:cNvSpPr>
            <a:spLocks noGrp="1"/>
          </p:cNvSpPr>
          <p:nvPr>
            <p:ph type="title"/>
          </p:nvPr>
        </p:nvSpPr>
        <p:spPr/>
        <p:txBody>
          <a:bodyPr>
            <a:normAutofit fontScale="90000"/>
          </a:bodyPr>
          <a:lstStyle/>
          <a:p>
            <a:pPr>
              <a:defRPr/>
            </a:pPr>
            <a:br>
              <a:rPr lang="en-US" altLang="en-US" sz="3600" dirty="0">
                <a:ea typeface="ＭＳ Ｐゴシック" pitchFamily="-106" charset="-128"/>
                <a:cs typeface="Arial" charset="0"/>
              </a:rPr>
            </a:br>
            <a:r>
              <a:rPr lang="en-US" altLang="en-US" sz="3600" dirty="0">
                <a:ea typeface="ＭＳ Ｐゴシック" pitchFamily="-106" charset="-128"/>
                <a:cs typeface="Arial" charset="0"/>
              </a:rPr>
              <a:t>Roles of Data, Information, and Knowledge in Knowledge Management</a:t>
            </a:r>
            <a:br>
              <a:rPr lang="en-US" altLang="en-US" dirty="0">
                <a:ea typeface="ＭＳ Ｐゴシック" pitchFamily="-106" charset="-128"/>
                <a:cs typeface="Arial" charset="0"/>
              </a:rPr>
            </a:br>
            <a:endParaRPr lang="en-US" dirty="0"/>
          </a:p>
        </p:txBody>
      </p:sp>
      <p:sp>
        <p:nvSpPr>
          <p:cNvPr id="35844" name="Footer Placeholder 18">
            <a:extLst>
              <a:ext uri="{FF2B5EF4-FFF2-40B4-BE49-F238E27FC236}">
                <a16:creationId xmlns:a16="http://schemas.microsoft.com/office/drawing/2014/main" id="{E8335C77-5A89-4A05-AF47-80EDCEED714E}"/>
              </a:ext>
            </a:extLst>
          </p:cNvPr>
          <p:cNvSpPr>
            <a:spLocks noGrp="1"/>
          </p:cNvSpPr>
          <p:nvPr>
            <p:ph type="ftr" sz="quarter" idx="11"/>
          </p:nvPr>
        </p:nvSpPr>
        <p:spPr bwMode="auto">
          <a:xfrm>
            <a:off x="4865688" y="75850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8D6BBF42-80E7-412F-8C0C-790715BFAEE4}"/>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35846" name="Cube 2">
            <a:extLst>
              <a:ext uri="{FF2B5EF4-FFF2-40B4-BE49-F238E27FC236}">
                <a16:creationId xmlns:a16="http://schemas.microsoft.com/office/drawing/2014/main" id="{B9037D4D-F22A-4142-B808-502617651470}"/>
              </a:ext>
            </a:extLst>
          </p:cNvPr>
          <p:cNvSpPr>
            <a:spLocks noChangeArrowheads="1"/>
          </p:cNvSpPr>
          <p:nvPr/>
        </p:nvSpPr>
        <p:spPr bwMode="auto">
          <a:xfrm>
            <a:off x="6846888" y="329882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Knowledge</a:t>
            </a:r>
          </a:p>
        </p:txBody>
      </p:sp>
      <p:sp>
        <p:nvSpPr>
          <p:cNvPr id="35847" name="Cube 3">
            <a:extLst>
              <a:ext uri="{FF2B5EF4-FFF2-40B4-BE49-F238E27FC236}">
                <a16:creationId xmlns:a16="http://schemas.microsoft.com/office/drawing/2014/main" id="{3FEE47BD-1EAF-4465-9696-E3D3F8C2F8EE}"/>
              </a:ext>
            </a:extLst>
          </p:cNvPr>
          <p:cNvSpPr>
            <a:spLocks noChangeArrowheads="1"/>
          </p:cNvSpPr>
          <p:nvPr/>
        </p:nvSpPr>
        <p:spPr bwMode="auto">
          <a:xfrm>
            <a:off x="4924425" y="329882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Information</a:t>
            </a:r>
          </a:p>
        </p:txBody>
      </p:sp>
      <p:sp>
        <p:nvSpPr>
          <p:cNvPr id="35848" name="Cube 4">
            <a:extLst>
              <a:ext uri="{FF2B5EF4-FFF2-40B4-BE49-F238E27FC236}">
                <a16:creationId xmlns:a16="http://schemas.microsoft.com/office/drawing/2014/main" id="{D8AB5F98-9DE7-4F8D-982C-F4997AC7CB42}"/>
              </a:ext>
            </a:extLst>
          </p:cNvPr>
          <p:cNvSpPr>
            <a:spLocks noChangeArrowheads="1"/>
          </p:cNvSpPr>
          <p:nvPr/>
        </p:nvSpPr>
        <p:spPr bwMode="auto">
          <a:xfrm>
            <a:off x="2681288" y="329882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Data</a:t>
            </a:r>
          </a:p>
        </p:txBody>
      </p:sp>
      <p:grpSp>
        <p:nvGrpSpPr>
          <p:cNvPr id="35849" name="Group 13">
            <a:extLst>
              <a:ext uri="{FF2B5EF4-FFF2-40B4-BE49-F238E27FC236}">
                <a16:creationId xmlns:a16="http://schemas.microsoft.com/office/drawing/2014/main" id="{07A110D7-0BB8-49A0-9344-1272B9A8E10E}"/>
              </a:ext>
            </a:extLst>
          </p:cNvPr>
          <p:cNvGrpSpPr>
            <a:grpSpLocks/>
          </p:cNvGrpSpPr>
          <p:nvPr/>
        </p:nvGrpSpPr>
        <p:grpSpPr bwMode="auto">
          <a:xfrm>
            <a:off x="8599488" y="3141663"/>
            <a:ext cx="914400" cy="563562"/>
            <a:chOff x="3200400" y="4066401"/>
            <a:chExt cx="914400" cy="562958"/>
          </a:xfrm>
        </p:grpSpPr>
        <p:sp>
          <p:nvSpPr>
            <p:cNvPr id="35858" name="Oval 6">
              <a:extLst>
                <a:ext uri="{FF2B5EF4-FFF2-40B4-BE49-F238E27FC236}">
                  <a16:creationId xmlns:a16="http://schemas.microsoft.com/office/drawing/2014/main" id="{E9C87F33-D485-441D-B54B-0C8A42644279}"/>
                </a:ext>
              </a:extLst>
            </p:cNvPr>
            <p:cNvSpPr>
              <a:spLocks noChangeArrowheads="1"/>
            </p:cNvSpPr>
            <p:nvPr/>
          </p:nvSpPr>
          <p:spPr bwMode="auto">
            <a:xfrm>
              <a:off x="320040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5859" name="Oval 8">
              <a:extLst>
                <a:ext uri="{FF2B5EF4-FFF2-40B4-BE49-F238E27FC236}">
                  <a16:creationId xmlns:a16="http://schemas.microsoft.com/office/drawing/2014/main" id="{26814CFE-DCC0-49EB-BE59-CCEBDBEF42BF}"/>
                </a:ext>
              </a:extLst>
            </p:cNvPr>
            <p:cNvSpPr>
              <a:spLocks noChangeArrowheads="1"/>
            </p:cNvSpPr>
            <p:nvPr/>
          </p:nvSpPr>
          <p:spPr bwMode="auto">
            <a:xfrm>
              <a:off x="3532187"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5860" name="Oval 11">
              <a:extLst>
                <a:ext uri="{FF2B5EF4-FFF2-40B4-BE49-F238E27FC236}">
                  <a16:creationId xmlns:a16="http://schemas.microsoft.com/office/drawing/2014/main" id="{8CCFFA6D-8793-4FDD-9A6D-E6AAA89A1B33}"/>
                </a:ext>
              </a:extLst>
            </p:cNvPr>
            <p:cNvSpPr>
              <a:spLocks noChangeArrowheads="1"/>
            </p:cNvSpPr>
            <p:nvPr/>
          </p:nvSpPr>
          <p:spPr bwMode="auto">
            <a:xfrm>
              <a:off x="385445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5861" name="Rectangle 12">
              <a:extLst>
                <a:ext uri="{FF2B5EF4-FFF2-40B4-BE49-F238E27FC236}">
                  <a16:creationId xmlns:a16="http://schemas.microsoft.com/office/drawing/2014/main" id="{0F440B69-D0DC-4562-9436-2EF9E6D95F6B}"/>
                </a:ext>
              </a:extLst>
            </p:cNvPr>
            <p:cNvSpPr>
              <a:spLocks noChangeArrowheads="1"/>
            </p:cNvSpPr>
            <p:nvPr/>
          </p:nvSpPr>
          <p:spPr bwMode="auto">
            <a:xfrm>
              <a:off x="3200400" y="4066401"/>
              <a:ext cx="851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Decisions</a:t>
              </a:r>
            </a:p>
          </p:txBody>
        </p:sp>
      </p:grpSp>
      <p:sp>
        <p:nvSpPr>
          <p:cNvPr id="35850" name="Rounded Rectangle 16">
            <a:extLst>
              <a:ext uri="{FF2B5EF4-FFF2-40B4-BE49-F238E27FC236}">
                <a16:creationId xmlns:a16="http://schemas.microsoft.com/office/drawing/2014/main" id="{6CBB45AC-0F73-4E9F-8FAA-D8E6E9596A65}"/>
              </a:ext>
            </a:extLst>
          </p:cNvPr>
          <p:cNvSpPr>
            <a:spLocks noChangeArrowheads="1"/>
          </p:cNvSpPr>
          <p:nvPr/>
        </p:nvSpPr>
        <p:spPr bwMode="auto">
          <a:xfrm>
            <a:off x="5762625" y="2687638"/>
            <a:ext cx="1270000" cy="381000"/>
          </a:xfrm>
          <a:prstGeom prst="roundRect">
            <a:avLst>
              <a:gd name="adj" fmla="val 16667"/>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Calibri" panose="020F0502020204030204" pitchFamily="34" charset="0"/>
                <a:cs typeface="Arial" panose="020B0604020202020204" pitchFamily="34" charset="0"/>
              </a:rPr>
              <a:t>Knowledge Management</a:t>
            </a:r>
          </a:p>
        </p:txBody>
      </p:sp>
      <p:sp>
        <p:nvSpPr>
          <p:cNvPr id="35851" name="Bent Arrow 24">
            <a:extLst>
              <a:ext uri="{FF2B5EF4-FFF2-40B4-BE49-F238E27FC236}">
                <a16:creationId xmlns:a16="http://schemas.microsoft.com/office/drawing/2014/main" id="{6E242A83-C6F8-4056-8C93-35E262BE5CDF}"/>
              </a:ext>
            </a:extLst>
          </p:cNvPr>
          <p:cNvSpPr>
            <a:spLocks noChangeArrowheads="1"/>
          </p:cNvSpPr>
          <p:nvPr/>
        </p:nvSpPr>
        <p:spPr bwMode="auto">
          <a:xfrm rot="-5400000">
            <a:off x="6242051" y="3105151"/>
            <a:ext cx="623887" cy="576262"/>
          </a:xfrm>
          <a:custGeom>
            <a:avLst/>
            <a:gdLst>
              <a:gd name="T0" fmla="*/ 479821 w 623887"/>
              <a:gd name="T1" fmla="*/ 0 h 576263"/>
              <a:gd name="T2" fmla="*/ 479821 w 623887"/>
              <a:gd name="T3" fmla="*/ 288131 h 576263"/>
              <a:gd name="T4" fmla="*/ 72033 w 623887"/>
              <a:gd name="T5" fmla="*/ 576259 h 576263"/>
              <a:gd name="T6" fmla="*/ 623887 w 623887"/>
              <a:gd name="T7" fmla="*/ 144066 h 576263"/>
              <a:gd name="T8" fmla="*/ 0 60000 65536"/>
              <a:gd name="T9" fmla="*/ 0 60000 65536"/>
              <a:gd name="T10" fmla="*/ 0 60000 65536"/>
              <a:gd name="T11" fmla="*/ 0 60000 65536"/>
              <a:gd name="T12" fmla="*/ 0 w 623887"/>
              <a:gd name="T13" fmla="*/ 0 h 576263"/>
              <a:gd name="T14" fmla="*/ 623887 w 623887"/>
              <a:gd name="T15" fmla="*/ 576263 h 576263"/>
            </a:gdLst>
            <a:ahLst/>
            <a:cxnLst>
              <a:cxn ang="T8">
                <a:pos x="T0" y="T1"/>
              </a:cxn>
              <a:cxn ang="T9">
                <a:pos x="T2" y="T3"/>
              </a:cxn>
              <a:cxn ang="T10">
                <a:pos x="T4" y="T5"/>
              </a:cxn>
              <a:cxn ang="T11">
                <a:pos x="T6" y="T7"/>
              </a:cxn>
            </a:cxnLst>
            <a:rect l="T12" t="T13" r="T14" b="T15"/>
            <a:pathLst>
              <a:path w="623887" h="576263">
                <a:moveTo>
                  <a:pt x="0" y="576263"/>
                </a:moveTo>
                <a:lnTo>
                  <a:pt x="0" y="324148"/>
                </a:lnTo>
                <a:cubicBezTo>
                  <a:pt x="0" y="184908"/>
                  <a:pt x="112875" y="72033"/>
                  <a:pt x="252114" y="72033"/>
                </a:cubicBezTo>
                <a:lnTo>
                  <a:pt x="479821" y="72033"/>
                </a:lnTo>
                <a:lnTo>
                  <a:pt x="479821" y="0"/>
                </a:lnTo>
                <a:lnTo>
                  <a:pt x="623887" y="144066"/>
                </a:lnTo>
                <a:lnTo>
                  <a:pt x="479821" y="288132"/>
                </a:lnTo>
                <a:lnTo>
                  <a:pt x="479821" y="216099"/>
                </a:lnTo>
                <a:lnTo>
                  <a:pt x="252115" y="216099"/>
                </a:lnTo>
                <a:lnTo>
                  <a:pt x="252114" y="216099"/>
                </a:lnTo>
                <a:cubicBezTo>
                  <a:pt x="192441" y="216099"/>
                  <a:pt x="144066" y="264474"/>
                  <a:pt x="144066" y="324147"/>
                </a:cubicBezTo>
                <a:lnTo>
                  <a:pt x="144066" y="576263"/>
                </a:lnTo>
                <a:lnTo>
                  <a:pt x="0" y="576263"/>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5852" name="Bent Arrow 26">
            <a:extLst>
              <a:ext uri="{FF2B5EF4-FFF2-40B4-BE49-F238E27FC236}">
                <a16:creationId xmlns:a16="http://schemas.microsoft.com/office/drawing/2014/main" id="{FC8471D7-6723-4C70-896A-4F7531CBFC88}"/>
              </a:ext>
            </a:extLst>
          </p:cNvPr>
          <p:cNvSpPr>
            <a:spLocks noChangeArrowheads="1"/>
          </p:cNvSpPr>
          <p:nvPr/>
        </p:nvSpPr>
        <p:spPr bwMode="auto">
          <a:xfrm rot="5400000">
            <a:off x="6986588" y="2876551"/>
            <a:ext cx="549275" cy="431800"/>
          </a:xfrm>
          <a:custGeom>
            <a:avLst/>
            <a:gdLst>
              <a:gd name="T0" fmla="*/ 441325 w 549275"/>
              <a:gd name="T1" fmla="*/ 0 h 431800"/>
              <a:gd name="T2" fmla="*/ 441325 w 549275"/>
              <a:gd name="T3" fmla="*/ 215900 h 431800"/>
              <a:gd name="T4" fmla="*/ 53975 w 549275"/>
              <a:gd name="T5" fmla="*/ 431800 h 431800"/>
              <a:gd name="T6" fmla="*/ 549275 w 549275"/>
              <a:gd name="T7" fmla="*/ 107950 h 431800"/>
              <a:gd name="T8" fmla="*/ 0 60000 65536"/>
              <a:gd name="T9" fmla="*/ 0 60000 65536"/>
              <a:gd name="T10" fmla="*/ 0 60000 65536"/>
              <a:gd name="T11" fmla="*/ 0 60000 65536"/>
              <a:gd name="T12" fmla="*/ 0 w 549275"/>
              <a:gd name="T13" fmla="*/ 0 h 431800"/>
              <a:gd name="T14" fmla="*/ 549275 w 549275"/>
              <a:gd name="T15" fmla="*/ 431800 h 431800"/>
            </a:gdLst>
            <a:ahLst/>
            <a:cxnLst>
              <a:cxn ang="T8">
                <a:pos x="T0" y="T1"/>
              </a:cxn>
              <a:cxn ang="T9">
                <a:pos x="T2" y="T3"/>
              </a:cxn>
              <a:cxn ang="T10">
                <a:pos x="T4" y="T5"/>
              </a:cxn>
              <a:cxn ang="T11">
                <a:pos x="T6" y="T7"/>
              </a:cxn>
            </a:cxnLst>
            <a:rect l="T12" t="T13" r="T14" b="T15"/>
            <a:pathLst>
              <a:path w="549275" h="431800">
                <a:moveTo>
                  <a:pt x="0" y="431800"/>
                </a:moveTo>
                <a:lnTo>
                  <a:pt x="0" y="242888"/>
                </a:lnTo>
                <a:cubicBezTo>
                  <a:pt x="0" y="138554"/>
                  <a:pt x="84579" y="53975"/>
                  <a:pt x="188912" y="53975"/>
                </a:cubicBezTo>
                <a:lnTo>
                  <a:pt x="441325" y="53975"/>
                </a:lnTo>
                <a:lnTo>
                  <a:pt x="441325" y="0"/>
                </a:lnTo>
                <a:lnTo>
                  <a:pt x="549275" y="107950"/>
                </a:lnTo>
                <a:lnTo>
                  <a:pt x="441325" y="215900"/>
                </a:lnTo>
                <a:lnTo>
                  <a:pt x="441325" y="161925"/>
                </a:lnTo>
                <a:lnTo>
                  <a:pt x="188913" y="161925"/>
                </a:lnTo>
                <a:lnTo>
                  <a:pt x="188912" y="161925"/>
                </a:lnTo>
                <a:cubicBezTo>
                  <a:pt x="144198" y="161925"/>
                  <a:pt x="107950" y="198173"/>
                  <a:pt x="107950" y="242887"/>
                </a:cubicBezTo>
                <a:lnTo>
                  <a:pt x="107950" y="431800"/>
                </a:lnTo>
                <a:lnTo>
                  <a:pt x="0" y="431800"/>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5853" name="Right Arrow 28">
            <a:extLst>
              <a:ext uri="{FF2B5EF4-FFF2-40B4-BE49-F238E27FC236}">
                <a16:creationId xmlns:a16="http://schemas.microsoft.com/office/drawing/2014/main" id="{53F7DDE5-D101-474F-9679-4774407C67BF}"/>
              </a:ext>
            </a:extLst>
          </p:cNvPr>
          <p:cNvSpPr>
            <a:spLocks noChangeArrowheads="1"/>
          </p:cNvSpPr>
          <p:nvPr/>
        </p:nvSpPr>
        <p:spPr bwMode="auto">
          <a:xfrm>
            <a:off x="7837488" y="3451226"/>
            <a:ext cx="685800" cy="214313"/>
          </a:xfrm>
          <a:prstGeom prst="rightArrow">
            <a:avLst>
              <a:gd name="adj1" fmla="val 50000"/>
              <a:gd name="adj2" fmla="val 50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35854" name="Bent Arrow 29">
            <a:extLst>
              <a:ext uri="{FF2B5EF4-FFF2-40B4-BE49-F238E27FC236}">
                <a16:creationId xmlns:a16="http://schemas.microsoft.com/office/drawing/2014/main" id="{E7F69975-E9EE-475C-8A2C-1D03EBC76E8F}"/>
              </a:ext>
            </a:extLst>
          </p:cNvPr>
          <p:cNvSpPr>
            <a:spLocks noChangeArrowheads="1"/>
          </p:cNvSpPr>
          <p:nvPr/>
        </p:nvSpPr>
        <p:spPr bwMode="auto">
          <a:xfrm>
            <a:off x="3105150" y="2773363"/>
            <a:ext cx="2674938" cy="525462"/>
          </a:xfrm>
          <a:custGeom>
            <a:avLst/>
            <a:gdLst>
              <a:gd name="T0" fmla="*/ 2543572 w 2674938"/>
              <a:gd name="T1" fmla="*/ 0 h 525462"/>
              <a:gd name="T2" fmla="*/ 2543572 w 2674938"/>
              <a:gd name="T3" fmla="*/ 234577 h 525462"/>
              <a:gd name="T4" fmla="*/ 65683 w 2674938"/>
              <a:gd name="T5" fmla="*/ 525462 h 525462"/>
              <a:gd name="T6" fmla="*/ 2674938 w 2674938"/>
              <a:gd name="T7" fmla="*/ 117288 h 525462"/>
              <a:gd name="T8" fmla="*/ 0 60000 65536"/>
              <a:gd name="T9" fmla="*/ 0 60000 65536"/>
              <a:gd name="T10" fmla="*/ 0 60000 65536"/>
              <a:gd name="T11" fmla="*/ 0 60000 65536"/>
              <a:gd name="T12" fmla="*/ 0 w 2674938"/>
              <a:gd name="T13" fmla="*/ 0 h 525462"/>
              <a:gd name="T14" fmla="*/ 2674938 w 2674938"/>
              <a:gd name="T15" fmla="*/ 525462 h 525462"/>
            </a:gdLst>
            <a:ahLst/>
            <a:cxnLst>
              <a:cxn ang="T8">
                <a:pos x="T0" y="T1"/>
              </a:cxn>
              <a:cxn ang="T9">
                <a:pos x="T2" y="T3"/>
              </a:cxn>
              <a:cxn ang="T10">
                <a:pos x="T4" y="T5"/>
              </a:cxn>
              <a:cxn ang="T11">
                <a:pos x="T6" y="T7"/>
              </a:cxn>
            </a:cxnLst>
            <a:rect l="T12" t="T13" r="T14" b="T15"/>
            <a:pathLst>
              <a:path w="2674938" h="525462">
                <a:moveTo>
                  <a:pt x="0" y="525462"/>
                </a:moveTo>
                <a:lnTo>
                  <a:pt x="0" y="281495"/>
                </a:lnTo>
                <a:cubicBezTo>
                  <a:pt x="0" y="154530"/>
                  <a:pt x="102925" y="51605"/>
                  <a:pt x="229889" y="51605"/>
                </a:cubicBezTo>
                <a:lnTo>
                  <a:pt x="2543573" y="51606"/>
                </a:lnTo>
                <a:lnTo>
                  <a:pt x="2543573" y="0"/>
                </a:lnTo>
                <a:lnTo>
                  <a:pt x="2674938" y="117288"/>
                </a:lnTo>
                <a:lnTo>
                  <a:pt x="2543573" y="234577"/>
                </a:lnTo>
                <a:lnTo>
                  <a:pt x="2543573" y="182971"/>
                </a:lnTo>
                <a:lnTo>
                  <a:pt x="229890" y="182971"/>
                </a:lnTo>
                <a:lnTo>
                  <a:pt x="229889" y="182971"/>
                </a:lnTo>
                <a:cubicBezTo>
                  <a:pt x="175476" y="182971"/>
                  <a:pt x="131366" y="227081"/>
                  <a:pt x="131366" y="281494"/>
                </a:cubicBezTo>
                <a:lnTo>
                  <a:pt x="131366" y="525462"/>
                </a:lnTo>
                <a:lnTo>
                  <a:pt x="0" y="525462"/>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5855" name="Rectangle 30">
            <a:extLst>
              <a:ext uri="{FF2B5EF4-FFF2-40B4-BE49-F238E27FC236}">
                <a16:creationId xmlns:a16="http://schemas.microsoft.com/office/drawing/2014/main" id="{E2FD9D62-5E14-4DFA-AD7E-714F1A78A3AB}"/>
              </a:ext>
            </a:extLst>
          </p:cNvPr>
          <p:cNvSpPr>
            <a:spLocks noChangeArrowheads="1"/>
          </p:cNvSpPr>
          <p:nvPr/>
        </p:nvSpPr>
        <p:spPr bwMode="auto">
          <a:xfrm>
            <a:off x="2463800" y="2295526"/>
            <a:ext cx="346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Knowledge discovery in data and information; potential overlap between BI and KM</a:t>
            </a:r>
          </a:p>
        </p:txBody>
      </p:sp>
      <p:sp>
        <p:nvSpPr>
          <p:cNvPr id="35856" name="Rectangle 17">
            <a:extLst>
              <a:ext uri="{FF2B5EF4-FFF2-40B4-BE49-F238E27FC236}">
                <a16:creationId xmlns:a16="http://schemas.microsoft.com/office/drawing/2014/main" id="{6BC58B47-E291-407C-9304-EFCB70E510B4}"/>
              </a:ext>
            </a:extLst>
          </p:cNvPr>
          <p:cNvSpPr>
            <a:spLocks noChangeArrowheads="1"/>
          </p:cNvSpPr>
          <p:nvPr/>
        </p:nvSpPr>
        <p:spPr bwMode="auto">
          <a:xfrm>
            <a:off x="7324725" y="2841625"/>
            <a:ext cx="1409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Both Explicit and Tacit Knowledge</a:t>
            </a:r>
          </a:p>
        </p:txBody>
      </p:sp>
      <p:sp>
        <p:nvSpPr>
          <p:cNvPr id="35857" name="Bent Arrow 17">
            <a:extLst>
              <a:ext uri="{FF2B5EF4-FFF2-40B4-BE49-F238E27FC236}">
                <a16:creationId xmlns:a16="http://schemas.microsoft.com/office/drawing/2014/main" id="{A247D2FC-D796-4F79-8011-D233ED8D352A}"/>
              </a:ext>
            </a:extLst>
          </p:cNvPr>
          <p:cNvSpPr>
            <a:spLocks noChangeArrowheads="1"/>
          </p:cNvSpPr>
          <p:nvPr/>
        </p:nvSpPr>
        <p:spPr bwMode="auto">
          <a:xfrm>
            <a:off x="5307014" y="2773364"/>
            <a:ext cx="473075" cy="568325"/>
          </a:xfrm>
          <a:custGeom>
            <a:avLst/>
            <a:gdLst>
              <a:gd name="T0" fmla="*/ 354806 w 473075"/>
              <a:gd name="T1" fmla="*/ 0 h 568325"/>
              <a:gd name="T2" fmla="*/ 354806 w 473075"/>
              <a:gd name="T3" fmla="*/ 236538 h 568325"/>
              <a:gd name="T4" fmla="*/ 59134 w 473075"/>
              <a:gd name="T5" fmla="*/ 568325 h 568325"/>
              <a:gd name="T6" fmla="*/ 473075 w 473075"/>
              <a:gd name="T7" fmla="*/ 118269 h 568325"/>
              <a:gd name="T8" fmla="*/ 0 60000 65536"/>
              <a:gd name="T9" fmla="*/ 0 60000 65536"/>
              <a:gd name="T10" fmla="*/ 0 60000 65536"/>
              <a:gd name="T11" fmla="*/ 0 60000 65536"/>
              <a:gd name="T12" fmla="*/ 0 w 473075"/>
              <a:gd name="T13" fmla="*/ 0 h 568325"/>
              <a:gd name="T14" fmla="*/ 473075 w 473075"/>
              <a:gd name="T15" fmla="*/ 568325 h 568325"/>
            </a:gdLst>
            <a:ahLst/>
            <a:cxnLst>
              <a:cxn ang="T8">
                <a:pos x="T0" y="T1"/>
              </a:cxn>
              <a:cxn ang="T9">
                <a:pos x="T2" y="T3"/>
              </a:cxn>
              <a:cxn ang="T10">
                <a:pos x="T4" y="T5"/>
              </a:cxn>
              <a:cxn ang="T11">
                <a:pos x="T6" y="T7"/>
              </a:cxn>
            </a:cxnLst>
            <a:rect l="T12" t="T13" r="T14" b="T15"/>
            <a:pathLst>
              <a:path w="473075" h="568325">
                <a:moveTo>
                  <a:pt x="0" y="568325"/>
                </a:moveTo>
                <a:lnTo>
                  <a:pt x="0" y="266105"/>
                </a:lnTo>
                <a:cubicBezTo>
                  <a:pt x="0" y="151798"/>
                  <a:pt x="92663" y="59135"/>
                  <a:pt x="206969" y="59135"/>
                </a:cubicBezTo>
                <a:lnTo>
                  <a:pt x="354806" y="59134"/>
                </a:lnTo>
                <a:lnTo>
                  <a:pt x="354806" y="0"/>
                </a:lnTo>
                <a:lnTo>
                  <a:pt x="473075" y="118269"/>
                </a:lnTo>
                <a:lnTo>
                  <a:pt x="354806" y="236538"/>
                </a:lnTo>
                <a:lnTo>
                  <a:pt x="354806" y="177403"/>
                </a:lnTo>
                <a:lnTo>
                  <a:pt x="206970" y="177403"/>
                </a:lnTo>
                <a:lnTo>
                  <a:pt x="206969" y="177403"/>
                </a:lnTo>
                <a:cubicBezTo>
                  <a:pt x="157981" y="177403"/>
                  <a:pt x="118268" y="217116"/>
                  <a:pt x="118268" y="266104"/>
                </a:cubicBezTo>
                <a:lnTo>
                  <a:pt x="118269" y="568325"/>
                </a:lnTo>
                <a:lnTo>
                  <a:pt x="0" y="568325"/>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A081C3AC-5EE4-49B1-B7E7-0876345F566C}"/>
              </a:ext>
            </a:extLst>
          </p:cNvPr>
          <p:cNvSpPr>
            <a:spLocks noGrp="1"/>
          </p:cNvSpPr>
          <p:nvPr>
            <p:ph idx="1"/>
          </p:nvPr>
        </p:nvSpPr>
        <p:spPr/>
        <p:txBody>
          <a:bodyPr/>
          <a:lstStyle/>
          <a:p>
            <a:r>
              <a:rPr lang="en-US" altLang="en-US">
                <a:ea typeface="ＭＳ Ｐゴシック" panose="020B0600070205080204" pitchFamily="34" charset="-128"/>
              </a:rPr>
              <a:t>Data warehouse</a:t>
            </a:r>
          </a:p>
          <a:p>
            <a:pPr lvl="1"/>
            <a:r>
              <a:rPr lang="en-US" altLang="en-US" sz="1800">
                <a:ea typeface="ＭＳ Ｐゴシック" panose="020B0600070205080204" pitchFamily="34" charset="-128"/>
              </a:rPr>
              <a:t>A single logical repository for an organizations data</a:t>
            </a:r>
          </a:p>
          <a:p>
            <a:r>
              <a:rPr lang="en-US" altLang="en-US">
                <a:ea typeface="ＭＳ Ｐゴシック" panose="020B0600070205080204" pitchFamily="34" charset="-128"/>
              </a:rPr>
              <a:t>Data mining</a:t>
            </a:r>
          </a:p>
          <a:p>
            <a:pPr lvl="1"/>
            <a:r>
              <a:rPr lang="en-US" altLang="en-US" sz="1800">
                <a:ea typeface="ＭＳ Ｐゴシック" panose="020B0600070205080204" pitchFamily="34" charset="-128"/>
              </a:rPr>
              <a:t>The process of discovering hidden patterns from data stored electronically (ex. in a data warehouse)</a:t>
            </a:r>
          </a:p>
          <a:p>
            <a:r>
              <a:rPr lang="en-US" altLang="en-US">
                <a:ea typeface="ＭＳ Ｐゴシック" panose="020B0600070205080204" pitchFamily="34" charset="-128"/>
              </a:rPr>
              <a:t>Decision support systems</a:t>
            </a:r>
          </a:p>
          <a:p>
            <a:pPr lvl="1"/>
            <a:r>
              <a:rPr lang="en-US" altLang="en-US" sz="1800">
                <a:ea typeface="ＭＳ Ｐゴシック" panose="020B0600070205080204" pitchFamily="34" charset="-128"/>
              </a:rPr>
              <a:t>Use data as input along with prior knowledge to create rules that guide decisions</a:t>
            </a:r>
          </a:p>
          <a:p>
            <a:r>
              <a:rPr lang="en-US" altLang="en-US">
                <a:ea typeface="ＭＳ Ｐゴシック" panose="020B0600070205080204" pitchFamily="34" charset="-128"/>
              </a:rPr>
              <a:t>Business Intelligence</a:t>
            </a:r>
          </a:p>
          <a:p>
            <a:pPr lvl="1"/>
            <a:r>
              <a:rPr lang="en-US" altLang="en-US" sz="1800">
                <a:ea typeface="ＭＳ Ｐゴシック" panose="020B0600070205080204" pitchFamily="34" charset="-128"/>
              </a:rPr>
              <a:t>Presents information to individuals with little technical expertise</a:t>
            </a:r>
          </a:p>
        </p:txBody>
      </p:sp>
      <p:sp>
        <p:nvSpPr>
          <p:cNvPr id="2" name="Title 1">
            <a:extLst>
              <a:ext uri="{FF2B5EF4-FFF2-40B4-BE49-F238E27FC236}">
                <a16:creationId xmlns:a16="http://schemas.microsoft.com/office/drawing/2014/main" id="{40D0FF3C-CB89-4208-B763-9428858BBBC6}"/>
              </a:ext>
            </a:extLst>
          </p:cNvPr>
          <p:cNvSpPr>
            <a:spLocks noGrp="1"/>
          </p:cNvSpPr>
          <p:nvPr>
            <p:ph type="title"/>
          </p:nvPr>
        </p:nvSpPr>
        <p:spPr/>
        <p:txBody>
          <a:bodyPr/>
          <a:lstStyle/>
          <a:p>
            <a:pPr algn="ctr">
              <a:defRPr/>
            </a:pPr>
            <a:r>
              <a:rPr lang="en-US" altLang="en-US" sz="2400">
                <a:ea typeface="ＭＳ Ｐゴシック" pitchFamily="-106" charset="-128"/>
              </a:rPr>
              <a:t>BI is not data warehousing, data mining nor decision support systems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5B0B35C5-2D56-4619-ADE5-31A022283805}"/>
              </a:ext>
            </a:extLst>
          </p:cNvPr>
          <p:cNvSpPr>
            <a:spLocks noGrp="1"/>
          </p:cNvSpPr>
          <p:nvPr>
            <p:ph idx="1"/>
          </p:nvPr>
        </p:nvSpPr>
        <p:spPr/>
        <p:txBody>
          <a:bodyPr/>
          <a:lstStyle/>
          <a:p>
            <a:pPr marL="109538" indent="0">
              <a:buNone/>
            </a:pPr>
            <a:endParaRPr lang="en-US" altLang="en-US"/>
          </a:p>
          <a:p>
            <a:pPr marL="109538" indent="0">
              <a:buNone/>
            </a:pPr>
            <a:endParaRPr lang="en-US" altLang="en-US"/>
          </a:p>
        </p:txBody>
      </p:sp>
      <p:sp>
        <p:nvSpPr>
          <p:cNvPr id="3" name="Title 2">
            <a:extLst>
              <a:ext uri="{FF2B5EF4-FFF2-40B4-BE49-F238E27FC236}">
                <a16:creationId xmlns:a16="http://schemas.microsoft.com/office/drawing/2014/main" id="{BDF6E9AF-FA7F-4325-B6CB-5391FAB121E7}"/>
              </a:ext>
            </a:extLst>
          </p:cNvPr>
          <p:cNvSpPr>
            <a:spLocks noGrp="1"/>
          </p:cNvSpPr>
          <p:nvPr>
            <p:ph type="title"/>
          </p:nvPr>
        </p:nvSpPr>
        <p:spPr/>
        <p:txBody>
          <a:bodyPr>
            <a:noAutofit/>
          </a:bodyPr>
          <a:lstStyle/>
          <a:p>
            <a:pPr>
              <a:defRPr/>
            </a:pPr>
            <a:br>
              <a:rPr lang="en-US" altLang="en-US" sz="3200" dirty="0">
                <a:ea typeface="ＭＳ Ｐゴシック" pitchFamily="-106" charset="-128"/>
                <a:cs typeface="Arial" charset="0"/>
              </a:rPr>
            </a:br>
            <a:r>
              <a:rPr lang="en-US" altLang="en-US" sz="3200" dirty="0">
                <a:ea typeface="ＭＳ Ｐゴシック" pitchFamily="-106" charset="-128"/>
                <a:cs typeface="Arial" charset="0"/>
              </a:rPr>
              <a:t>Roles of Data, Information, and Knowledge in Data Warehousing</a:t>
            </a:r>
            <a:br>
              <a:rPr lang="en-US" altLang="en-US" sz="3200" dirty="0">
                <a:ea typeface="ＭＳ Ｐゴシック" pitchFamily="-106" charset="-128"/>
                <a:cs typeface="Arial" charset="0"/>
              </a:rPr>
            </a:br>
            <a:endParaRPr lang="en-US" sz="3200" dirty="0"/>
          </a:p>
        </p:txBody>
      </p:sp>
      <p:sp>
        <p:nvSpPr>
          <p:cNvPr id="37892" name="Footer Placeholder 14">
            <a:extLst>
              <a:ext uri="{FF2B5EF4-FFF2-40B4-BE49-F238E27FC236}">
                <a16:creationId xmlns:a16="http://schemas.microsoft.com/office/drawing/2014/main" id="{17774C9A-B31E-4907-8954-6DD5963E68C0}"/>
              </a:ext>
            </a:extLst>
          </p:cNvPr>
          <p:cNvSpPr>
            <a:spLocks noGrp="1"/>
          </p:cNvSpPr>
          <p:nvPr>
            <p:ph type="ftr" sz="quarter" idx="11"/>
          </p:nvPr>
        </p:nvSpPr>
        <p:spPr bwMode="auto">
          <a:xfrm>
            <a:off x="4772025" y="764381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B199A393-ACF4-4BA2-A84D-1E1A3F932CC5}"/>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37894" name="Cube 2">
            <a:extLst>
              <a:ext uri="{FF2B5EF4-FFF2-40B4-BE49-F238E27FC236}">
                <a16:creationId xmlns:a16="http://schemas.microsoft.com/office/drawing/2014/main" id="{05868262-7797-4D12-883A-3A6637C73093}"/>
              </a:ext>
            </a:extLst>
          </p:cNvPr>
          <p:cNvSpPr>
            <a:spLocks noChangeArrowheads="1"/>
          </p:cNvSpPr>
          <p:nvPr/>
        </p:nvSpPr>
        <p:spPr bwMode="auto">
          <a:xfrm>
            <a:off x="6829425" y="352425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Knowledge</a:t>
            </a:r>
          </a:p>
        </p:txBody>
      </p:sp>
      <p:sp>
        <p:nvSpPr>
          <p:cNvPr id="37895" name="Cube 3">
            <a:extLst>
              <a:ext uri="{FF2B5EF4-FFF2-40B4-BE49-F238E27FC236}">
                <a16:creationId xmlns:a16="http://schemas.microsoft.com/office/drawing/2014/main" id="{CD50EA2A-299B-424E-B41F-B2FBFE4FD1D5}"/>
              </a:ext>
            </a:extLst>
          </p:cNvPr>
          <p:cNvSpPr>
            <a:spLocks noChangeArrowheads="1"/>
          </p:cNvSpPr>
          <p:nvPr/>
        </p:nvSpPr>
        <p:spPr bwMode="auto">
          <a:xfrm>
            <a:off x="5135563" y="352425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Information</a:t>
            </a:r>
          </a:p>
        </p:txBody>
      </p:sp>
      <p:sp>
        <p:nvSpPr>
          <p:cNvPr id="37896" name="Cube 4">
            <a:extLst>
              <a:ext uri="{FF2B5EF4-FFF2-40B4-BE49-F238E27FC236}">
                <a16:creationId xmlns:a16="http://schemas.microsoft.com/office/drawing/2014/main" id="{C42B7E71-E148-44A5-8298-0531C491D1D9}"/>
              </a:ext>
            </a:extLst>
          </p:cNvPr>
          <p:cNvSpPr>
            <a:spLocks noChangeArrowheads="1"/>
          </p:cNvSpPr>
          <p:nvPr/>
        </p:nvSpPr>
        <p:spPr bwMode="auto">
          <a:xfrm>
            <a:off x="2663825" y="352425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Data</a:t>
            </a:r>
          </a:p>
        </p:txBody>
      </p:sp>
      <p:grpSp>
        <p:nvGrpSpPr>
          <p:cNvPr id="37897" name="Group 13">
            <a:extLst>
              <a:ext uri="{FF2B5EF4-FFF2-40B4-BE49-F238E27FC236}">
                <a16:creationId xmlns:a16="http://schemas.microsoft.com/office/drawing/2014/main" id="{C5C8E9AB-9A76-43A1-8537-2D4B3E3C09F0}"/>
              </a:ext>
            </a:extLst>
          </p:cNvPr>
          <p:cNvGrpSpPr>
            <a:grpSpLocks/>
          </p:cNvGrpSpPr>
          <p:nvPr/>
        </p:nvGrpSpPr>
        <p:grpSpPr bwMode="auto">
          <a:xfrm>
            <a:off x="8582025" y="3494088"/>
            <a:ext cx="914400" cy="563562"/>
            <a:chOff x="3200400" y="4066401"/>
            <a:chExt cx="914400" cy="562958"/>
          </a:xfrm>
        </p:grpSpPr>
        <p:sp>
          <p:nvSpPr>
            <p:cNvPr id="37902" name="Oval 6">
              <a:extLst>
                <a:ext uri="{FF2B5EF4-FFF2-40B4-BE49-F238E27FC236}">
                  <a16:creationId xmlns:a16="http://schemas.microsoft.com/office/drawing/2014/main" id="{816A0EE4-6A43-4993-A4F2-725F8FDF1EF6}"/>
                </a:ext>
              </a:extLst>
            </p:cNvPr>
            <p:cNvSpPr>
              <a:spLocks noChangeArrowheads="1"/>
            </p:cNvSpPr>
            <p:nvPr/>
          </p:nvSpPr>
          <p:spPr bwMode="auto">
            <a:xfrm>
              <a:off x="320040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7903" name="Oval 8">
              <a:extLst>
                <a:ext uri="{FF2B5EF4-FFF2-40B4-BE49-F238E27FC236}">
                  <a16:creationId xmlns:a16="http://schemas.microsoft.com/office/drawing/2014/main" id="{91D13C79-E3C1-4BD5-81E1-C740B1C06C25}"/>
                </a:ext>
              </a:extLst>
            </p:cNvPr>
            <p:cNvSpPr>
              <a:spLocks noChangeArrowheads="1"/>
            </p:cNvSpPr>
            <p:nvPr/>
          </p:nvSpPr>
          <p:spPr bwMode="auto">
            <a:xfrm>
              <a:off x="3532188"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7904" name="Oval 11">
              <a:extLst>
                <a:ext uri="{FF2B5EF4-FFF2-40B4-BE49-F238E27FC236}">
                  <a16:creationId xmlns:a16="http://schemas.microsoft.com/office/drawing/2014/main" id="{AA5EDFB3-6313-4915-B021-0EC0F5BB9888}"/>
                </a:ext>
              </a:extLst>
            </p:cNvPr>
            <p:cNvSpPr>
              <a:spLocks noChangeArrowheads="1"/>
            </p:cNvSpPr>
            <p:nvPr/>
          </p:nvSpPr>
          <p:spPr bwMode="auto">
            <a:xfrm>
              <a:off x="385445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7905" name="Rectangle 12">
              <a:extLst>
                <a:ext uri="{FF2B5EF4-FFF2-40B4-BE49-F238E27FC236}">
                  <a16:creationId xmlns:a16="http://schemas.microsoft.com/office/drawing/2014/main" id="{01F3430E-8E73-498D-B47B-50CAD1F4DF8F}"/>
                </a:ext>
              </a:extLst>
            </p:cNvPr>
            <p:cNvSpPr>
              <a:spLocks noChangeArrowheads="1"/>
            </p:cNvSpPr>
            <p:nvPr/>
          </p:nvSpPr>
          <p:spPr bwMode="auto">
            <a:xfrm>
              <a:off x="3200400" y="4066401"/>
              <a:ext cx="851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Decisions</a:t>
              </a:r>
            </a:p>
          </p:txBody>
        </p:sp>
      </p:grpSp>
      <p:sp>
        <p:nvSpPr>
          <p:cNvPr id="37898" name="Rounded Rectangle 16">
            <a:extLst>
              <a:ext uri="{FF2B5EF4-FFF2-40B4-BE49-F238E27FC236}">
                <a16:creationId xmlns:a16="http://schemas.microsoft.com/office/drawing/2014/main" id="{29E4D8F3-1F40-4E92-BFF8-714E6084C070}"/>
              </a:ext>
            </a:extLst>
          </p:cNvPr>
          <p:cNvSpPr>
            <a:spLocks noChangeArrowheads="1"/>
          </p:cNvSpPr>
          <p:nvPr/>
        </p:nvSpPr>
        <p:spPr bwMode="auto">
          <a:xfrm>
            <a:off x="3535363" y="2924175"/>
            <a:ext cx="1782762" cy="381000"/>
          </a:xfrm>
          <a:prstGeom prst="roundRect">
            <a:avLst>
              <a:gd name="adj" fmla="val 16667"/>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Calibri" panose="020F0502020204030204" pitchFamily="34" charset="0"/>
                <a:cs typeface="Arial" panose="020B0604020202020204" pitchFamily="34" charset="0"/>
              </a:rPr>
              <a:t>Data Warehousing</a:t>
            </a:r>
          </a:p>
        </p:txBody>
      </p:sp>
      <p:sp>
        <p:nvSpPr>
          <p:cNvPr id="37899" name="Bent Arrow 17">
            <a:extLst>
              <a:ext uri="{FF2B5EF4-FFF2-40B4-BE49-F238E27FC236}">
                <a16:creationId xmlns:a16="http://schemas.microsoft.com/office/drawing/2014/main" id="{115A1FAF-AF8A-4E2A-A19A-179FDF7D59FD}"/>
              </a:ext>
            </a:extLst>
          </p:cNvPr>
          <p:cNvSpPr>
            <a:spLocks noChangeArrowheads="1"/>
          </p:cNvSpPr>
          <p:nvPr/>
        </p:nvSpPr>
        <p:spPr bwMode="auto">
          <a:xfrm>
            <a:off x="3070226" y="2998789"/>
            <a:ext cx="473075" cy="566737"/>
          </a:xfrm>
          <a:custGeom>
            <a:avLst/>
            <a:gdLst>
              <a:gd name="T0" fmla="*/ 354806 w 473075"/>
              <a:gd name="T1" fmla="*/ 0 h 566738"/>
              <a:gd name="T2" fmla="*/ 354806 w 473075"/>
              <a:gd name="T3" fmla="*/ 236538 h 566738"/>
              <a:gd name="T4" fmla="*/ 59134 w 473075"/>
              <a:gd name="T5" fmla="*/ 566734 h 566738"/>
              <a:gd name="T6" fmla="*/ 473075 w 473075"/>
              <a:gd name="T7" fmla="*/ 118269 h 566738"/>
              <a:gd name="T8" fmla="*/ 0 60000 65536"/>
              <a:gd name="T9" fmla="*/ 0 60000 65536"/>
              <a:gd name="T10" fmla="*/ 0 60000 65536"/>
              <a:gd name="T11" fmla="*/ 0 60000 65536"/>
              <a:gd name="T12" fmla="*/ 0 w 473075"/>
              <a:gd name="T13" fmla="*/ 0 h 566738"/>
              <a:gd name="T14" fmla="*/ 473075 w 473075"/>
              <a:gd name="T15" fmla="*/ 566738 h 566738"/>
            </a:gdLst>
            <a:ahLst/>
            <a:cxnLst>
              <a:cxn ang="T8">
                <a:pos x="T0" y="T1"/>
              </a:cxn>
              <a:cxn ang="T9">
                <a:pos x="T2" y="T3"/>
              </a:cxn>
              <a:cxn ang="T10">
                <a:pos x="T4" y="T5"/>
              </a:cxn>
              <a:cxn ang="T11">
                <a:pos x="T6" y="T7"/>
              </a:cxn>
            </a:cxnLst>
            <a:rect l="T12" t="T13" r="T14" b="T15"/>
            <a:pathLst>
              <a:path w="473075" h="566738">
                <a:moveTo>
                  <a:pt x="0" y="566738"/>
                </a:moveTo>
                <a:lnTo>
                  <a:pt x="0" y="266105"/>
                </a:lnTo>
                <a:cubicBezTo>
                  <a:pt x="0" y="151798"/>
                  <a:pt x="92663" y="59135"/>
                  <a:pt x="206969" y="59135"/>
                </a:cubicBezTo>
                <a:lnTo>
                  <a:pt x="354806" y="59134"/>
                </a:lnTo>
                <a:lnTo>
                  <a:pt x="354806" y="0"/>
                </a:lnTo>
                <a:lnTo>
                  <a:pt x="473075" y="118269"/>
                </a:lnTo>
                <a:lnTo>
                  <a:pt x="354806" y="236538"/>
                </a:lnTo>
                <a:lnTo>
                  <a:pt x="354806" y="177403"/>
                </a:lnTo>
                <a:lnTo>
                  <a:pt x="206970" y="177403"/>
                </a:lnTo>
                <a:lnTo>
                  <a:pt x="206969" y="177403"/>
                </a:lnTo>
                <a:cubicBezTo>
                  <a:pt x="157981" y="177403"/>
                  <a:pt x="118268" y="217116"/>
                  <a:pt x="118268" y="266104"/>
                </a:cubicBezTo>
                <a:lnTo>
                  <a:pt x="118269" y="566738"/>
                </a:lnTo>
                <a:lnTo>
                  <a:pt x="0" y="566738"/>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7900" name="Rectangle 22">
            <a:extLst>
              <a:ext uri="{FF2B5EF4-FFF2-40B4-BE49-F238E27FC236}">
                <a16:creationId xmlns:a16="http://schemas.microsoft.com/office/drawing/2014/main" id="{EE6F1EFB-2C5F-4ACF-968A-28D8CF0ECB3C}"/>
              </a:ext>
            </a:extLst>
          </p:cNvPr>
          <p:cNvSpPr>
            <a:spLocks noChangeArrowheads="1"/>
          </p:cNvSpPr>
          <p:nvPr/>
        </p:nvSpPr>
        <p:spPr bwMode="auto">
          <a:xfrm>
            <a:off x="2663825" y="2278063"/>
            <a:ext cx="1195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Structured data, primarily internal</a:t>
            </a:r>
          </a:p>
        </p:txBody>
      </p:sp>
      <p:sp>
        <p:nvSpPr>
          <p:cNvPr id="37901" name="Bent Arrow 20">
            <a:extLst>
              <a:ext uri="{FF2B5EF4-FFF2-40B4-BE49-F238E27FC236}">
                <a16:creationId xmlns:a16="http://schemas.microsoft.com/office/drawing/2014/main" id="{4C84823A-22E2-416F-B682-5FA6225B57FE}"/>
              </a:ext>
            </a:extLst>
          </p:cNvPr>
          <p:cNvSpPr>
            <a:spLocks noChangeArrowheads="1"/>
          </p:cNvSpPr>
          <p:nvPr/>
        </p:nvSpPr>
        <p:spPr bwMode="auto">
          <a:xfrm rot="10800000">
            <a:off x="3659188" y="3317875"/>
            <a:ext cx="474662" cy="566738"/>
          </a:xfrm>
          <a:custGeom>
            <a:avLst/>
            <a:gdLst>
              <a:gd name="T0" fmla="*/ 355997 w 474662"/>
              <a:gd name="T1" fmla="*/ 0 h 566737"/>
              <a:gd name="T2" fmla="*/ 355997 w 474662"/>
              <a:gd name="T3" fmla="*/ 237331 h 566737"/>
              <a:gd name="T4" fmla="*/ 59333 w 474662"/>
              <a:gd name="T5" fmla="*/ 566741 h 566737"/>
              <a:gd name="T6" fmla="*/ 474662 w 474662"/>
              <a:gd name="T7" fmla="*/ 118666 h 566737"/>
              <a:gd name="T8" fmla="*/ 0 60000 65536"/>
              <a:gd name="T9" fmla="*/ 0 60000 65536"/>
              <a:gd name="T10" fmla="*/ 0 60000 65536"/>
              <a:gd name="T11" fmla="*/ 0 60000 65536"/>
              <a:gd name="T12" fmla="*/ 0 w 474662"/>
              <a:gd name="T13" fmla="*/ 0 h 566737"/>
              <a:gd name="T14" fmla="*/ 474662 w 474662"/>
              <a:gd name="T15" fmla="*/ 566737 h 566737"/>
            </a:gdLst>
            <a:ahLst/>
            <a:cxnLst>
              <a:cxn ang="T8">
                <a:pos x="T0" y="T1"/>
              </a:cxn>
              <a:cxn ang="T9">
                <a:pos x="T2" y="T3"/>
              </a:cxn>
              <a:cxn ang="T10">
                <a:pos x="T4" y="T5"/>
              </a:cxn>
              <a:cxn ang="T11">
                <a:pos x="T6" y="T7"/>
              </a:cxn>
            </a:cxnLst>
            <a:rect l="T12" t="T13" r="T14" b="T15"/>
            <a:pathLst>
              <a:path w="474662" h="566737">
                <a:moveTo>
                  <a:pt x="0" y="566737"/>
                </a:moveTo>
                <a:lnTo>
                  <a:pt x="0" y="266997"/>
                </a:lnTo>
                <a:cubicBezTo>
                  <a:pt x="0" y="152306"/>
                  <a:pt x="92974" y="59332"/>
                  <a:pt x="207664" y="59332"/>
                </a:cubicBezTo>
                <a:lnTo>
                  <a:pt x="355997" y="59333"/>
                </a:lnTo>
                <a:lnTo>
                  <a:pt x="355997" y="0"/>
                </a:lnTo>
                <a:lnTo>
                  <a:pt x="474662" y="118666"/>
                </a:lnTo>
                <a:lnTo>
                  <a:pt x="355997" y="237331"/>
                </a:lnTo>
                <a:lnTo>
                  <a:pt x="355997" y="177998"/>
                </a:lnTo>
                <a:lnTo>
                  <a:pt x="207665" y="177998"/>
                </a:lnTo>
                <a:lnTo>
                  <a:pt x="207664" y="177998"/>
                </a:lnTo>
                <a:cubicBezTo>
                  <a:pt x="158512" y="177998"/>
                  <a:pt x="118666" y="217844"/>
                  <a:pt x="118666" y="266996"/>
                </a:cubicBezTo>
                <a:lnTo>
                  <a:pt x="118666" y="566737"/>
                </a:lnTo>
                <a:lnTo>
                  <a:pt x="0" y="566737"/>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85B32-49E7-4D7A-86AF-CB39867D2DA3}"/>
              </a:ext>
            </a:extLst>
          </p:cNvPr>
          <p:cNvSpPr>
            <a:spLocks noGrp="1"/>
          </p:cNvSpPr>
          <p:nvPr>
            <p:ph idx="1"/>
          </p:nvPr>
        </p:nvSpPr>
        <p:spPr/>
        <p:txBody>
          <a:bodyPr>
            <a:normAutofit/>
          </a:bodyPr>
          <a:lstStyle/>
          <a:p>
            <a:pPr marL="365760" indent="-256032">
              <a:buFont typeface="Wingdings 3"/>
              <a:buChar char=""/>
              <a:defRPr/>
            </a:pPr>
            <a:endParaRPr lang="en-US" dirty="0"/>
          </a:p>
          <a:p>
            <a:pPr marL="109728" indent="0">
              <a:buNone/>
              <a:defRPr/>
            </a:pPr>
            <a:endParaRPr lang="en-US" dirty="0"/>
          </a:p>
        </p:txBody>
      </p:sp>
      <p:sp>
        <p:nvSpPr>
          <p:cNvPr id="3" name="Title 2">
            <a:extLst>
              <a:ext uri="{FF2B5EF4-FFF2-40B4-BE49-F238E27FC236}">
                <a16:creationId xmlns:a16="http://schemas.microsoft.com/office/drawing/2014/main" id="{0BE69E24-E625-4F1B-B9D3-43B7C6CE6428}"/>
              </a:ext>
            </a:extLst>
          </p:cNvPr>
          <p:cNvSpPr>
            <a:spLocks noGrp="1"/>
          </p:cNvSpPr>
          <p:nvPr>
            <p:ph type="title"/>
          </p:nvPr>
        </p:nvSpPr>
        <p:spPr/>
        <p:txBody>
          <a:bodyPr>
            <a:noAutofit/>
          </a:bodyPr>
          <a:lstStyle/>
          <a:p>
            <a:pPr>
              <a:defRPr/>
            </a:pPr>
            <a:br>
              <a:rPr lang="en-US" altLang="en-US" sz="3200" dirty="0">
                <a:ea typeface="ＭＳ Ｐゴシック" pitchFamily="-106" charset="-128"/>
                <a:cs typeface="Arial" charset="0"/>
              </a:rPr>
            </a:br>
            <a:r>
              <a:rPr lang="en-US" altLang="en-US" sz="3200" dirty="0">
                <a:ea typeface="ＭＳ Ｐゴシック" pitchFamily="-106" charset="-128"/>
                <a:cs typeface="Arial" charset="0"/>
              </a:rPr>
              <a:t>Roles of Data, Information, and Knowledge in Data Mining</a:t>
            </a:r>
            <a:br>
              <a:rPr lang="en-US" altLang="en-US" sz="3200" dirty="0">
                <a:ea typeface="ＭＳ Ｐゴシック" pitchFamily="-106" charset="-128"/>
                <a:cs typeface="Arial" charset="0"/>
              </a:rPr>
            </a:br>
            <a:endParaRPr lang="en-US" sz="3200" dirty="0"/>
          </a:p>
        </p:txBody>
      </p:sp>
      <p:sp>
        <p:nvSpPr>
          <p:cNvPr id="38916" name="Footer Placeholder 13">
            <a:extLst>
              <a:ext uri="{FF2B5EF4-FFF2-40B4-BE49-F238E27FC236}">
                <a16:creationId xmlns:a16="http://schemas.microsoft.com/office/drawing/2014/main" id="{82FF732F-A543-4FD7-9D9F-5E25516920A8}"/>
              </a:ext>
            </a:extLst>
          </p:cNvPr>
          <p:cNvSpPr>
            <a:spLocks noGrp="1"/>
          </p:cNvSpPr>
          <p:nvPr>
            <p:ph type="ftr" sz="quarter" idx="11"/>
          </p:nvPr>
        </p:nvSpPr>
        <p:spPr bwMode="auto">
          <a:xfrm>
            <a:off x="4843463" y="77279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55593312-6412-4607-8BB0-49418A43E7F0}"/>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38918" name="Cube 2">
            <a:extLst>
              <a:ext uri="{FF2B5EF4-FFF2-40B4-BE49-F238E27FC236}">
                <a16:creationId xmlns:a16="http://schemas.microsoft.com/office/drawing/2014/main" id="{039832EF-5308-4B95-AEFE-7CE1A1405962}"/>
              </a:ext>
            </a:extLst>
          </p:cNvPr>
          <p:cNvSpPr>
            <a:spLocks noChangeArrowheads="1"/>
          </p:cNvSpPr>
          <p:nvPr/>
        </p:nvSpPr>
        <p:spPr bwMode="auto">
          <a:xfrm>
            <a:off x="6672263" y="326707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Knowledge</a:t>
            </a:r>
          </a:p>
        </p:txBody>
      </p:sp>
      <p:sp>
        <p:nvSpPr>
          <p:cNvPr id="38919" name="Cube 3">
            <a:extLst>
              <a:ext uri="{FF2B5EF4-FFF2-40B4-BE49-F238E27FC236}">
                <a16:creationId xmlns:a16="http://schemas.microsoft.com/office/drawing/2014/main" id="{030D0392-E1DE-48F4-B21A-BC99F2C0B509}"/>
              </a:ext>
            </a:extLst>
          </p:cNvPr>
          <p:cNvSpPr>
            <a:spLocks noChangeArrowheads="1"/>
          </p:cNvSpPr>
          <p:nvPr/>
        </p:nvSpPr>
        <p:spPr bwMode="auto">
          <a:xfrm>
            <a:off x="4978400" y="326707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Information</a:t>
            </a:r>
          </a:p>
        </p:txBody>
      </p:sp>
      <p:sp>
        <p:nvSpPr>
          <p:cNvPr id="38920" name="Cube 4">
            <a:extLst>
              <a:ext uri="{FF2B5EF4-FFF2-40B4-BE49-F238E27FC236}">
                <a16:creationId xmlns:a16="http://schemas.microsoft.com/office/drawing/2014/main" id="{2D1D7789-44B5-4CFC-BC68-F687A4450569}"/>
              </a:ext>
            </a:extLst>
          </p:cNvPr>
          <p:cNvSpPr>
            <a:spLocks noChangeArrowheads="1"/>
          </p:cNvSpPr>
          <p:nvPr/>
        </p:nvSpPr>
        <p:spPr bwMode="auto">
          <a:xfrm>
            <a:off x="2506663" y="3267075"/>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Data</a:t>
            </a:r>
          </a:p>
        </p:txBody>
      </p:sp>
      <p:grpSp>
        <p:nvGrpSpPr>
          <p:cNvPr id="38921" name="Group 13">
            <a:extLst>
              <a:ext uri="{FF2B5EF4-FFF2-40B4-BE49-F238E27FC236}">
                <a16:creationId xmlns:a16="http://schemas.microsoft.com/office/drawing/2014/main" id="{6F79AEB5-0B7E-4782-AC4D-EFB927602BC4}"/>
              </a:ext>
            </a:extLst>
          </p:cNvPr>
          <p:cNvGrpSpPr>
            <a:grpSpLocks/>
          </p:cNvGrpSpPr>
          <p:nvPr/>
        </p:nvGrpSpPr>
        <p:grpSpPr bwMode="auto">
          <a:xfrm>
            <a:off x="8424863" y="3236913"/>
            <a:ext cx="914400" cy="563562"/>
            <a:chOff x="3200400" y="4066401"/>
            <a:chExt cx="914400" cy="562958"/>
          </a:xfrm>
        </p:grpSpPr>
        <p:sp>
          <p:nvSpPr>
            <p:cNvPr id="38925" name="Oval 6">
              <a:extLst>
                <a:ext uri="{FF2B5EF4-FFF2-40B4-BE49-F238E27FC236}">
                  <a16:creationId xmlns:a16="http://schemas.microsoft.com/office/drawing/2014/main" id="{7A6B9CF6-7E2C-45E0-BDE6-3739469770B5}"/>
                </a:ext>
              </a:extLst>
            </p:cNvPr>
            <p:cNvSpPr>
              <a:spLocks noChangeArrowheads="1"/>
            </p:cNvSpPr>
            <p:nvPr/>
          </p:nvSpPr>
          <p:spPr bwMode="auto">
            <a:xfrm>
              <a:off x="320040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8926" name="Oval 8">
              <a:extLst>
                <a:ext uri="{FF2B5EF4-FFF2-40B4-BE49-F238E27FC236}">
                  <a16:creationId xmlns:a16="http://schemas.microsoft.com/office/drawing/2014/main" id="{8F569822-2D57-4479-A126-FC757874AB40}"/>
                </a:ext>
              </a:extLst>
            </p:cNvPr>
            <p:cNvSpPr>
              <a:spLocks noChangeArrowheads="1"/>
            </p:cNvSpPr>
            <p:nvPr/>
          </p:nvSpPr>
          <p:spPr bwMode="auto">
            <a:xfrm>
              <a:off x="3532187"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8927" name="Oval 11">
              <a:extLst>
                <a:ext uri="{FF2B5EF4-FFF2-40B4-BE49-F238E27FC236}">
                  <a16:creationId xmlns:a16="http://schemas.microsoft.com/office/drawing/2014/main" id="{5A925E94-2B8F-47C6-BA76-066A5D367B1F}"/>
                </a:ext>
              </a:extLst>
            </p:cNvPr>
            <p:cNvSpPr>
              <a:spLocks noChangeArrowheads="1"/>
            </p:cNvSpPr>
            <p:nvPr/>
          </p:nvSpPr>
          <p:spPr bwMode="auto">
            <a:xfrm>
              <a:off x="385445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8928" name="Rectangle 12">
              <a:extLst>
                <a:ext uri="{FF2B5EF4-FFF2-40B4-BE49-F238E27FC236}">
                  <a16:creationId xmlns:a16="http://schemas.microsoft.com/office/drawing/2014/main" id="{5AF84BD3-1152-42D0-BE5E-9A5B30A25D8D}"/>
                </a:ext>
              </a:extLst>
            </p:cNvPr>
            <p:cNvSpPr>
              <a:spLocks noChangeArrowheads="1"/>
            </p:cNvSpPr>
            <p:nvPr/>
          </p:nvSpPr>
          <p:spPr bwMode="auto">
            <a:xfrm>
              <a:off x="3200400" y="4066401"/>
              <a:ext cx="851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Decisions</a:t>
              </a:r>
            </a:p>
          </p:txBody>
        </p:sp>
      </p:grpSp>
      <p:sp>
        <p:nvSpPr>
          <p:cNvPr id="38922" name="Rounded Rectangle 16">
            <a:extLst>
              <a:ext uri="{FF2B5EF4-FFF2-40B4-BE49-F238E27FC236}">
                <a16:creationId xmlns:a16="http://schemas.microsoft.com/office/drawing/2014/main" id="{4E526ED6-A50D-4690-92F6-3FB261E1420D}"/>
              </a:ext>
            </a:extLst>
          </p:cNvPr>
          <p:cNvSpPr>
            <a:spLocks noChangeArrowheads="1"/>
          </p:cNvSpPr>
          <p:nvPr/>
        </p:nvSpPr>
        <p:spPr bwMode="auto">
          <a:xfrm>
            <a:off x="3378201" y="2667000"/>
            <a:ext cx="1782763" cy="381000"/>
          </a:xfrm>
          <a:prstGeom prst="roundRect">
            <a:avLst>
              <a:gd name="adj" fmla="val 16667"/>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Calibri" panose="020F0502020204030204" pitchFamily="34" charset="0"/>
                <a:cs typeface="Arial" panose="020B0604020202020204" pitchFamily="34" charset="0"/>
              </a:rPr>
              <a:t>Data Mining</a:t>
            </a:r>
          </a:p>
        </p:txBody>
      </p:sp>
      <p:sp>
        <p:nvSpPr>
          <p:cNvPr id="38923" name="Bent Arrow 17">
            <a:extLst>
              <a:ext uri="{FF2B5EF4-FFF2-40B4-BE49-F238E27FC236}">
                <a16:creationId xmlns:a16="http://schemas.microsoft.com/office/drawing/2014/main" id="{B6D13183-E789-4337-A132-DF190D1D2D03}"/>
              </a:ext>
            </a:extLst>
          </p:cNvPr>
          <p:cNvSpPr>
            <a:spLocks noChangeArrowheads="1"/>
          </p:cNvSpPr>
          <p:nvPr/>
        </p:nvSpPr>
        <p:spPr bwMode="auto">
          <a:xfrm>
            <a:off x="2913064" y="2741614"/>
            <a:ext cx="473075" cy="566737"/>
          </a:xfrm>
          <a:custGeom>
            <a:avLst/>
            <a:gdLst>
              <a:gd name="T0" fmla="*/ 354806 w 473075"/>
              <a:gd name="T1" fmla="*/ 0 h 566737"/>
              <a:gd name="T2" fmla="*/ 354806 w 473075"/>
              <a:gd name="T3" fmla="*/ 236538 h 566737"/>
              <a:gd name="T4" fmla="*/ 59134 w 473075"/>
              <a:gd name="T5" fmla="*/ 566737 h 566737"/>
              <a:gd name="T6" fmla="*/ 473075 w 473075"/>
              <a:gd name="T7" fmla="*/ 118269 h 566737"/>
              <a:gd name="T8" fmla="*/ 0 60000 65536"/>
              <a:gd name="T9" fmla="*/ 0 60000 65536"/>
              <a:gd name="T10" fmla="*/ 0 60000 65536"/>
              <a:gd name="T11" fmla="*/ 0 60000 65536"/>
              <a:gd name="T12" fmla="*/ 0 w 473075"/>
              <a:gd name="T13" fmla="*/ 0 h 566737"/>
              <a:gd name="T14" fmla="*/ 473075 w 473075"/>
              <a:gd name="T15" fmla="*/ 566737 h 566737"/>
            </a:gdLst>
            <a:ahLst/>
            <a:cxnLst>
              <a:cxn ang="T8">
                <a:pos x="T0" y="T1"/>
              </a:cxn>
              <a:cxn ang="T9">
                <a:pos x="T2" y="T3"/>
              </a:cxn>
              <a:cxn ang="T10">
                <a:pos x="T4" y="T5"/>
              </a:cxn>
              <a:cxn ang="T11">
                <a:pos x="T6" y="T7"/>
              </a:cxn>
            </a:cxnLst>
            <a:rect l="T12" t="T13" r="T14" b="T15"/>
            <a:pathLst>
              <a:path w="473075" h="566737">
                <a:moveTo>
                  <a:pt x="0" y="566737"/>
                </a:moveTo>
                <a:lnTo>
                  <a:pt x="0" y="266105"/>
                </a:lnTo>
                <a:cubicBezTo>
                  <a:pt x="0" y="151798"/>
                  <a:pt x="92663" y="59135"/>
                  <a:pt x="206969" y="59135"/>
                </a:cubicBezTo>
                <a:lnTo>
                  <a:pt x="354806" y="59134"/>
                </a:lnTo>
                <a:lnTo>
                  <a:pt x="354806" y="0"/>
                </a:lnTo>
                <a:lnTo>
                  <a:pt x="473075" y="118269"/>
                </a:lnTo>
                <a:lnTo>
                  <a:pt x="354806" y="236538"/>
                </a:lnTo>
                <a:lnTo>
                  <a:pt x="354806" y="177403"/>
                </a:lnTo>
                <a:lnTo>
                  <a:pt x="206970" y="177403"/>
                </a:lnTo>
                <a:lnTo>
                  <a:pt x="206969" y="177403"/>
                </a:lnTo>
                <a:cubicBezTo>
                  <a:pt x="157981" y="177403"/>
                  <a:pt x="118268" y="217116"/>
                  <a:pt x="118268" y="266104"/>
                </a:cubicBezTo>
                <a:lnTo>
                  <a:pt x="118269" y="566737"/>
                </a:lnTo>
                <a:lnTo>
                  <a:pt x="0" y="566737"/>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8924" name="Bent Arrow 20">
            <a:extLst>
              <a:ext uri="{FF2B5EF4-FFF2-40B4-BE49-F238E27FC236}">
                <a16:creationId xmlns:a16="http://schemas.microsoft.com/office/drawing/2014/main" id="{360D9CBE-9076-4FD6-AD7A-FC921A4AA933}"/>
              </a:ext>
            </a:extLst>
          </p:cNvPr>
          <p:cNvSpPr>
            <a:spLocks noChangeArrowheads="1"/>
          </p:cNvSpPr>
          <p:nvPr/>
        </p:nvSpPr>
        <p:spPr bwMode="auto">
          <a:xfrm rot="5400000">
            <a:off x="5105401" y="2867026"/>
            <a:ext cx="549275" cy="431800"/>
          </a:xfrm>
          <a:custGeom>
            <a:avLst/>
            <a:gdLst>
              <a:gd name="T0" fmla="*/ 441325 w 549275"/>
              <a:gd name="T1" fmla="*/ 0 h 431800"/>
              <a:gd name="T2" fmla="*/ 441325 w 549275"/>
              <a:gd name="T3" fmla="*/ 215900 h 431800"/>
              <a:gd name="T4" fmla="*/ 53975 w 549275"/>
              <a:gd name="T5" fmla="*/ 431800 h 431800"/>
              <a:gd name="T6" fmla="*/ 549275 w 549275"/>
              <a:gd name="T7" fmla="*/ 107950 h 431800"/>
              <a:gd name="T8" fmla="*/ 0 60000 65536"/>
              <a:gd name="T9" fmla="*/ 0 60000 65536"/>
              <a:gd name="T10" fmla="*/ 0 60000 65536"/>
              <a:gd name="T11" fmla="*/ 0 60000 65536"/>
              <a:gd name="T12" fmla="*/ 0 w 549275"/>
              <a:gd name="T13" fmla="*/ 0 h 431800"/>
              <a:gd name="T14" fmla="*/ 549275 w 549275"/>
              <a:gd name="T15" fmla="*/ 431800 h 431800"/>
            </a:gdLst>
            <a:ahLst/>
            <a:cxnLst>
              <a:cxn ang="T8">
                <a:pos x="T0" y="T1"/>
              </a:cxn>
              <a:cxn ang="T9">
                <a:pos x="T2" y="T3"/>
              </a:cxn>
              <a:cxn ang="T10">
                <a:pos x="T4" y="T5"/>
              </a:cxn>
              <a:cxn ang="T11">
                <a:pos x="T6" y="T7"/>
              </a:cxn>
            </a:cxnLst>
            <a:rect l="T12" t="T13" r="T14" b="T15"/>
            <a:pathLst>
              <a:path w="549275" h="431800">
                <a:moveTo>
                  <a:pt x="0" y="431800"/>
                </a:moveTo>
                <a:lnTo>
                  <a:pt x="0" y="242888"/>
                </a:lnTo>
                <a:cubicBezTo>
                  <a:pt x="0" y="138554"/>
                  <a:pt x="84579" y="53975"/>
                  <a:pt x="188912" y="53975"/>
                </a:cubicBezTo>
                <a:lnTo>
                  <a:pt x="441325" y="53975"/>
                </a:lnTo>
                <a:lnTo>
                  <a:pt x="441325" y="0"/>
                </a:lnTo>
                <a:lnTo>
                  <a:pt x="549275" y="107950"/>
                </a:lnTo>
                <a:lnTo>
                  <a:pt x="441325" y="215900"/>
                </a:lnTo>
                <a:lnTo>
                  <a:pt x="441325" y="161925"/>
                </a:lnTo>
                <a:lnTo>
                  <a:pt x="188913" y="161925"/>
                </a:lnTo>
                <a:lnTo>
                  <a:pt x="188912" y="161925"/>
                </a:lnTo>
                <a:cubicBezTo>
                  <a:pt x="144198" y="161925"/>
                  <a:pt x="107950" y="198173"/>
                  <a:pt x="107950" y="242887"/>
                </a:cubicBezTo>
                <a:lnTo>
                  <a:pt x="107950" y="431800"/>
                </a:lnTo>
                <a:lnTo>
                  <a:pt x="0" y="431800"/>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48C943-DDFC-4D5A-AB3F-4BE4E1783FA5}"/>
              </a:ext>
            </a:extLst>
          </p:cNvPr>
          <p:cNvSpPr>
            <a:spLocks noGrp="1"/>
          </p:cNvSpPr>
          <p:nvPr>
            <p:ph idx="1"/>
          </p:nvPr>
        </p:nvSpPr>
        <p:spPr/>
        <p:txBody>
          <a:bodyPr>
            <a:normAutofit/>
          </a:bodyPr>
          <a:lstStyle/>
          <a:p>
            <a:pPr marL="365760" indent="-256032">
              <a:buFont typeface="Wingdings 3"/>
              <a:buChar char=""/>
              <a:defRPr/>
            </a:pPr>
            <a:endParaRPr lang="en-US" dirty="0"/>
          </a:p>
          <a:p>
            <a:pPr marL="109728" indent="0">
              <a:buNone/>
              <a:defRPr/>
            </a:pPr>
            <a:endParaRPr lang="en-US" dirty="0"/>
          </a:p>
        </p:txBody>
      </p:sp>
      <p:sp>
        <p:nvSpPr>
          <p:cNvPr id="3" name="Title 2">
            <a:extLst>
              <a:ext uri="{FF2B5EF4-FFF2-40B4-BE49-F238E27FC236}">
                <a16:creationId xmlns:a16="http://schemas.microsoft.com/office/drawing/2014/main" id="{BC995A09-246D-43FF-8D37-F75CFD7459CC}"/>
              </a:ext>
            </a:extLst>
          </p:cNvPr>
          <p:cNvSpPr>
            <a:spLocks noGrp="1"/>
          </p:cNvSpPr>
          <p:nvPr>
            <p:ph type="title"/>
          </p:nvPr>
        </p:nvSpPr>
        <p:spPr/>
        <p:txBody>
          <a:bodyPr>
            <a:noAutofit/>
          </a:bodyPr>
          <a:lstStyle/>
          <a:p>
            <a:pPr>
              <a:defRPr/>
            </a:pPr>
            <a:br>
              <a:rPr lang="en-US" altLang="en-US" sz="3200" dirty="0">
                <a:ea typeface="ＭＳ Ｐゴシック" pitchFamily="-106" charset="-128"/>
                <a:cs typeface="Arial" charset="0"/>
              </a:rPr>
            </a:br>
            <a:r>
              <a:rPr lang="en-US" altLang="en-US" sz="3200" dirty="0">
                <a:ea typeface="ＭＳ Ｐゴシック" pitchFamily="-106" charset="-128"/>
                <a:cs typeface="Arial" charset="0"/>
              </a:rPr>
              <a:t>Roles of Data, Information, and Knowledge in Decision Support Systems</a:t>
            </a:r>
            <a:br>
              <a:rPr lang="en-US" altLang="en-US" sz="3200" dirty="0">
                <a:ea typeface="ＭＳ Ｐゴシック" pitchFamily="-106" charset="-128"/>
                <a:cs typeface="Arial" charset="0"/>
              </a:rPr>
            </a:br>
            <a:endParaRPr lang="en-US" sz="3200" dirty="0"/>
          </a:p>
        </p:txBody>
      </p:sp>
      <p:sp>
        <p:nvSpPr>
          <p:cNvPr id="39940" name="Footer Placeholder 20">
            <a:extLst>
              <a:ext uri="{FF2B5EF4-FFF2-40B4-BE49-F238E27FC236}">
                <a16:creationId xmlns:a16="http://schemas.microsoft.com/office/drawing/2014/main" id="{48FE3F78-A014-4300-BE12-8CD53F79C498}"/>
              </a:ext>
            </a:extLst>
          </p:cNvPr>
          <p:cNvSpPr>
            <a:spLocks noGrp="1"/>
          </p:cNvSpPr>
          <p:nvPr>
            <p:ph type="ftr" sz="quarter" idx="11"/>
          </p:nvPr>
        </p:nvSpPr>
        <p:spPr bwMode="auto">
          <a:xfrm>
            <a:off x="4686300" y="78168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5" name="Title 1">
            <a:extLst>
              <a:ext uri="{FF2B5EF4-FFF2-40B4-BE49-F238E27FC236}">
                <a16:creationId xmlns:a16="http://schemas.microsoft.com/office/drawing/2014/main" id="{DE7D627F-3652-4D74-A0B2-B611D629FE5D}"/>
              </a:ext>
            </a:extLst>
          </p:cNvPr>
          <p:cNvSpPr txBox="1">
            <a:spLocks/>
          </p:cNvSpPr>
          <p:nvPr/>
        </p:nvSpPr>
        <p:spPr>
          <a:xfrm>
            <a:off x="1981200" y="274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endParaRPr lang="en-US" altLang="en-US" sz="2800" dirty="0">
              <a:ea typeface="ＭＳ Ｐゴシック" pitchFamily="-106" charset="-128"/>
              <a:cs typeface="Arial" charset="0"/>
            </a:endParaRPr>
          </a:p>
        </p:txBody>
      </p:sp>
      <p:sp>
        <p:nvSpPr>
          <p:cNvPr id="39942" name="Cube 2">
            <a:extLst>
              <a:ext uri="{FF2B5EF4-FFF2-40B4-BE49-F238E27FC236}">
                <a16:creationId xmlns:a16="http://schemas.microsoft.com/office/drawing/2014/main" id="{2C56BDB3-F60E-4CEB-9F30-AA68A093F9B4}"/>
              </a:ext>
            </a:extLst>
          </p:cNvPr>
          <p:cNvSpPr>
            <a:spLocks noChangeArrowheads="1"/>
          </p:cNvSpPr>
          <p:nvPr/>
        </p:nvSpPr>
        <p:spPr bwMode="auto">
          <a:xfrm>
            <a:off x="6616700" y="345440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Knowledge</a:t>
            </a:r>
          </a:p>
        </p:txBody>
      </p:sp>
      <p:sp>
        <p:nvSpPr>
          <p:cNvPr id="39943" name="Cube 3">
            <a:extLst>
              <a:ext uri="{FF2B5EF4-FFF2-40B4-BE49-F238E27FC236}">
                <a16:creationId xmlns:a16="http://schemas.microsoft.com/office/drawing/2014/main" id="{049617CE-4843-4ECB-A3E2-025E9FA16134}"/>
              </a:ext>
            </a:extLst>
          </p:cNvPr>
          <p:cNvSpPr>
            <a:spLocks noChangeArrowheads="1"/>
          </p:cNvSpPr>
          <p:nvPr/>
        </p:nvSpPr>
        <p:spPr bwMode="auto">
          <a:xfrm>
            <a:off x="4922838" y="345440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Information</a:t>
            </a:r>
          </a:p>
        </p:txBody>
      </p:sp>
      <p:sp>
        <p:nvSpPr>
          <p:cNvPr id="39944" name="Cube 4">
            <a:extLst>
              <a:ext uri="{FF2B5EF4-FFF2-40B4-BE49-F238E27FC236}">
                <a16:creationId xmlns:a16="http://schemas.microsoft.com/office/drawing/2014/main" id="{2D12CDA8-2866-421B-92D5-5CE68F9AA893}"/>
              </a:ext>
            </a:extLst>
          </p:cNvPr>
          <p:cNvSpPr>
            <a:spLocks noChangeArrowheads="1"/>
          </p:cNvSpPr>
          <p:nvPr/>
        </p:nvSpPr>
        <p:spPr bwMode="auto">
          <a:xfrm>
            <a:off x="2451100" y="3454400"/>
            <a:ext cx="1066800" cy="457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cs typeface="Arial" panose="020B0604020202020204" pitchFamily="34" charset="0"/>
              </a:rPr>
              <a:t>Data</a:t>
            </a:r>
          </a:p>
        </p:txBody>
      </p:sp>
      <p:grpSp>
        <p:nvGrpSpPr>
          <p:cNvPr id="39945" name="Group 13">
            <a:extLst>
              <a:ext uri="{FF2B5EF4-FFF2-40B4-BE49-F238E27FC236}">
                <a16:creationId xmlns:a16="http://schemas.microsoft.com/office/drawing/2014/main" id="{F6590F77-81C2-4A39-BC6F-00D6BB44E48C}"/>
              </a:ext>
            </a:extLst>
          </p:cNvPr>
          <p:cNvGrpSpPr>
            <a:grpSpLocks/>
          </p:cNvGrpSpPr>
          <p:nvPr/>
        </p:nvGrpSpPr>
        <p:grpSpPr bwMode="auto">
          <a:xfrm>
            <a:off x="8369300" y="3424238"/>
            <a:ext cx="914400" cy="563562"/>
            <a:chOff x="3200400" y="4066401"/>
            <a:chExt cx="914400" cy="562958"/>
          </a:xfrm>
        </p:grpSpPr>
        <p:sp>
          <p:nvSpPr>
            <p:cNvPr id="39953" name="Oval 6">
              <a:extLst>
                <a:ext uri="{FF2B5EF4-FFF2-40B4-BE49-F238E27FC236}">
                  <a16:creationId xmlns:a16="http://schemas.microsoft.com/office/drawing/2014/main" id="{28BB91C1-7C69-4461-BE60-2B395970434E}"/>
                </a:ext>
              </a:extLst>
            </p:cNvPr>
            <p:cNvSpPr>
              <a:spLocks noChangeArrowheads="1"/>
            </p:cNvSpPr>
            <p:nvPr/>
          </p:nvSpPr>
          <p:spPr bwMode="auto">
            <a:xfrm>
              <a:off x="320040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9954" name="Oval 8">
              <a:extLst>
                <a:ext uri="{FF2B5EF4-FFF2-40B4-BE49-F238E27FC236}">
                  <a16:creationId xmlns:a16="http://schemas.microsoft.com/office/drawing/2014/main" id="{39258D54-C0A7-459B-BD3F-5772D73FDC0F}"/>
                </a:ext>
              </a:extLst>
            </p:cNvPr>
            <p:cNvSpPr>
              <a:spLocks noChangeArrowheads="1"/>
            </p:cNvSpPr>
            <p:nvPr/>
          </p:nvSpPr>
          <p:spPr bwMode="auto">
            <a:xfrm>
              <a:off x="3532188"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9955" name="Oval 11">
              <a:extLst>
                <a:ext uri="{FF2B5EF4-FFF2-40B4-BE49-F238E27FC236}">
                  <a16:creationId xmlns:a16="http://schemas.microsoft.com/office/drawing/2014/main" id="{C849A6C3-F4EC-4A8B-8B97-97FDF111CC59}"/>
                </a:ext>
              </a:extLst>
            </p:cNvPr>
            <p:cNvSpPr>
              <a:spLocks noChangeArrowheads="1"/>
            </p:cNvSpPr>
            <p:nvPr/>
          </p:nvSpPr>
          <p:spPr bwMode="auto">
            <a:xfrm>
              <a:off x="3854450" y="4362945"/>
              <a:ext cx="260350" cy="266414"/>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latin typeface="Calibri" panose="020F0502020204030204" pitchFamily="34" charset="0"/>
              </a:endParaRPr>
            </a:p>
          </p:txBody>
        </p:sp>
        <p:sp>
          <p:nvSpPr>
            <p:cNvPr id="39956" name="Rectangle 12">
              <a:extLst>
                <a:ext uri="{FF2B5EF4-FFF2-40B4-BE49-F238E27FC236}">
                  <a16:creationId xmlns:a16="http://schemas.microsoft.com/office/drawing/2014/main" id="{486F6397-CA15-4120-890E-BDC836F39D0B}"/>
                </a:ext>
              </a:extLst>
            </p:cNvPr>
            <p:cNvSpPr>
              <a:spLocks noChangeArrowheads="1"/>
            </p:cNvSpPr>
            <p:nvPr/>
          </p:nvSpPr>
          <p:spPr bwMode="auto">
            <a:xfrm>
              <a:off x="3200400" y="4066401"/>
              <a:ext cx="851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Decisions</a:t>
              </a:r>
            </a:p>
          </p:txBody>
        </p:sp>
      </p:grpSp>
      <p:sp>
        <p:nvSpPr>
          <p:cNvPr id="39946" name="Rounded Rectangle 16">
            <a:extLst>
              <a:ext uri="{FF2B5EF4-FFF2-40B4-BE49-F238E27FC236}">
                <a16:creationId xmlns:a16="http://schemas.microsoft.com/office/drawing/2014/main" id="{93A3B233-41DA-4A31-AB9D-B3A862342BCE}"/>
              </a:ext>
            </a:extLst>
          </p:cNvPr>
          <p:cNvSpPr>
            <a:spLocks noChangeArrowheads="1"/>
          </p:cNvSpPr>
          <p:nvPr/>
        </p:nvSpPr>
        <p:spPr bwMode="auto">
          <a:xfrm>
            <a:off x="3322638" y="2854325"/>
            <a:ext cx="1782762" cy="381000"/>
          </a:xfrm>
          <a:prstGeom prst="roundRect">
            <a:avLst>
              <a:gd name="adj" fmla="val 16667"/>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Calibri" panose="020F0502020204030204" pitchFamily="34" charset="0"/>
                <a:cs typeface="Arial" panose="020B0604020202020204" pitchFamily="34" charset="0"/>
              </a:rPr>
              <a:t>Decision Support System</a:t>
            </a:r>
          </a:p>
        </p:txBody>
      </p:sp>
      <p:sp>
        <p:nvSpPr>
          <p:cNvPr id="39947" name="Bent Arrow 17">
            <a:extLst>
              <a:ext uri="{FF2B5EF4-FFF2-40B4-BE49-F238E27FC236}">
                <a16:creationId xmlns:a16="http://schemas.microsoft.com/office/drawing/2014/main" id="{D5B94051-38A1-49EF-AA25-88E17330F46B}"/>
              </a:ext>
            </a:extLst>
          </p:cNvPr>
          <p:cNvSpPr>
            <a:spLocks noChangeArrowheads="1"/>
          </p:cNvSpPr>
          <p:nvPr/>
        </p:nvSpPr>
        <p:spPr bwMode="auto">
          <a:xfrm>
            <a:off x="2857501" y="2928939"/>
            <a:ext cx="473075" cy="566737"/>
          </a:xfrm>
          <a:custGeom>
            <a:avLst/>
            <a:gdLst>
              <a:gd name="T0" fmla="*/ 354806 w 473075"/>
              <a:gd name="T1" fmla="*/ 0 h 566737"/>
              <a:gd name="T2" fmla="*/ 354806 w 473075"/>
              <a:gd name="T3" fmla="*/ 236538 h 566737"/>
              <a:gd name="T4" fmla="*/ 59134 w 473075"/>
              <a:gd name="T5" fmla="*/ 566737 h 566737"/>
              <a:gd name="T6" fmla="*/ 473075 w 473075"/>
              <a:gd name="T7" fmla="*/ 118269 h 566737"/>
              <a:gd name="T8" fmla="*/ 0 60000 65536"/>
              <a:gd name="T9" fmla="*/ 0 60000 65536"/>
              <a:gd name="T10" fmla="*/ 0 60000 65536"/>
              <a:gd name="T11" fmla="*/ 0 60000 65536"/>
              <a:gd name="T12" fmla="*/ 0 w 473075"/>
              <a:gd name="T13" fmla="*/ 0 h 566737"/>
              <a:gd name="T14" fmla="*/ 473075 w 473075"/>
              <a:gd name="T15" fmla="*/ 566737 h 566737"/>
            </a:gdLst>
            <a:ahLst/>
            <a:cxnLst>
              <a:cxn ang="T8">
                <a:pos x="T0" y="T1"/>
              </a:cxn>
              <a:cxn ang="T9">
                <a:pos x="T2" y="T3"/>
              </a:cxn>
              <a:cxn ang="T10">
                <a:pos x="T4" y="T5"/>
              </a:cxn>
              <a:cxn ang="T11">
                <a:pos x="T6" y="T7"/>
              </a:cxn>
            </a:cxnLst>
            <a:rect l="T12" t="T13" r="T14" b="T15"/>
            <a:pathLst>
              <a:path w="473075" h="566737">
                <a:moveTo>
                  <a:pt x="0" y="566737"/>
                </a:moveTo>
                <a:lnTo>
                  <a:pt x="0" y="266105"/>
                </a:lnTo>
                <a:cubicBezTo>
                  <a:pt x="0" y="151798"/>
                  <a:pt x="92663" y="59135"/>
                  <a:pt x="206969" y="59135"/>
                </a:cubicBezTo>
                <a:lnTo>
                  <a:pt x="354806" y="59134"/>
                </a:lnTo>
                <a:lnTo>
                  <a:pt x="354806" y="0"/>
                </a:lnTo>
                <a:lnTo>
                  <a:pt x="473075" y="118269"/>
                </a:lnTo>
                <a:lnTo>
                  <a:pt x="354806" y="236538"/>
                </a:lnTo>
                <a:lnTo>
                  <a:pt x="354806" y="177403"/>
                </a:lnTo>
                <a:lnTo>
                  <a:pt x="206970" y="177403"/>
                </a:lnTo>
                <a:lnTo>
                  <a:pt x="206969" y="177403"/>
                </a:lnTo>
                <a:cubicBezTo>
                  <a:pt x="157981" y="177403"/>
                  <a:pt x="118268" y="217116"/>
                  <a:pt x="118268" y="266104"/>
                </a:cubicBezTo>
                <a:lnTo>
                  <a:pt x="118269" y="566737"/>
                </a:lnTo>
                <a:lnTo>
                  <a:pt x="0" y="566737"/>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9948" name="Bent Arrow 18">
            <a:extLst>
              <a:ext uri="{FF2B5EF4-FFF2-40B4-BE49-F238E27FC236}">
                <a16:creationId xmlns:a16="http://schemas.microsoft.com/office/drawing/2014/main" id="{F678D61D-0119-4579-A664-BA908E576A1B}"/>
              </a:ext>
            </a:extLst>
          </p:cNvPr>
          <p:cNvSpPr>
            <a:spLocks noChangeArrowheads="1"/>
          </p:cNvSpPr>
          <p:nvPr/>
        </p:nvSpPr>
        <p:spPr bwMode="auto">
          <a:xfrm rot="-5400000">
            <a:off x="4305301" y="3260726"/>
            <a:ext cx="625475" cy="574675"/>
          </a:xfrm>
          <a:custGeom>
            <a:avLst/>
            <a:gdLst>
              <a:gd name="T0" fmla="*/ 481806 w 625475"/>
              <a:gd name="T1" fmla="*/ 0 h 574675"/>
              <a:gd name="T2" fmla="*/ 481806 w 625475"/>
              <a:gd name="T3" fmla="*/ 287338 h 574675"/>
              <a:gd name="T4" fmla="*/ 71834 w 625475"/>
              <a:gd name="T5" fmla="*/ 574675 h 574675"/>
              <a:gd name="T6" fmla="*/ 625475 w 625475"/>
              <a:gd name="T7" fmla="*/ 143669 h 574675"/>
              <a:gd name="T8" fmla="*/ 0 60000 65536"/>
              <a:gd name="T9" fmla="*/ 0 60000 65536"/>
              <a:gd name="T10" fmla="*/ 0 60000 65536"/>
              <a:gd name="T11" fmla="*/ 0 60000 65536"/>
              <a:gd name="T12" fmla="*/ 0 w 625475"/>
              <a:gd name="T13" fmla="*/ 0 h 574675"/>
              <a:gd name="T14" fmla="*/ 625475 w 625475"/>
              <a:gd name="T15" fmla="*/ 574675 h 574675"/>
            </a:gdLst>
            <a:ahLst/>
            <a:cxnLst>
              <a:cxn ang="T8">
                <a:pos x="T0" y="T1"/>
              </a:cxn>
              <a:cxn ang="T9">
                <a:pos x="T2" y="T3"/>
              </a:cxn>
              <a:cxn ang="T10">
                <a:pos x="T4" y="T5"/>
              </a:cxn>
              <a:cxn ang="T11">
                <a:pos x="T6" y="T7"/>
              </a:cxn>
            </a:cxnLst>
            <a:rect l="T12" t="T13" r="T14" b="T15"/>
            <a:pathLst>
              <a:path w="625475" h="574675">
                <a:moveTo>
                  <a:pt x="0" y="574675"/>
                </a:moveTo>
                <a:lnTo>
                  <a:pt x="0" y="323255"/>
                </a:lnTo>
                <a:cubicBezTo>
                  <a:pt x="0" y="184399"/>
                  <a:pt x="112564" y="71835"/>
                  <a:pt x="251419" y="71835"/>
                </a:cubicBezTo>
                <a:lnTo>
                  <a:pt x="481806" y="71834"/>
                </a:lnTo>
                <a:lnTo>
                  <a:pt x="481806" y="0"/>
                </a:lnTo>
                <a:lnTo>
                  <a:pt x="625475" y="143669"/>
                </a:lnTo>
                <a:lnTo>
                  <a:pt x="481806" y="287338"/>
                </a:lnTo>
                <a:lnTo>
                  <a:pt x="481806" y="215503"/>
                </a:lnTo>
                <a:lnTo>
                  <a:pt x="251420" y="215503"/>
                </a:lnTo>
                <a:lnTo>
                  <a:pt x="251419" y="215503"/>
                </a:lnTo>
                <a:cubicBezTo>
                  <a:pt x="191910" y="215503"/>
                  <a:pt x="143668" y="263745"/>
                  <a:pt x="143668" y="323254"/>
                </a:cubicBezTo>
                <a:lnTo>
                  <a:pt x="143669" y="574675"/>
                </a:lnTo>
                <a:lnTo>
                  <a:pt x="0" y="574675"/>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sp>
        <p:nvSpPr>
          <p:cNvPr id="39949" name="Bent Arrow 19">
            <a:extLst>
              <a:ext uri="{FF2B5EF4-FFF2-40B4-BE49-F238E27FC236}">
                <a16:creationId xmlns:a16="http://schemas.microsoft.com/office/drawing/2014/main" id="{4306CFFB-58CA-4CE3-814A-F42CB693194A}"/>
              </a:ext>
            </a:extLst>
          </p:cNvPr>
          <p:cNvSpPr>
            <a:spLocks noChangeArrowheads="1"/>
          </p:cNvSpPr>
          <p:nvPr/>
        </p:nvSpPr>
        <p:spPr bwMode="auto">
          <a:xfrm rot="5400000">
            <a:off x="6794501" y="1287463"/>
            <a:ext cx="481012" cy="3852863"/>
          </a:xfrm>
          <a:custGeom>
            <a:avLst/>
            <a:gdLst>
              <a:gd name="T0" fmla="*/ 360759 w 481012"/>
              <a:gd name="T1" fmla="*/ 0 h 3852863"/>
              <a:gd name="T2" fmla="*/ 360759 w 481012"/>
              <a:gd name="T3" fmla="*/ 240506 h 3852863"/>
              <a:gd name="T4" fmla="*/ 60127 w 481012"/>
              <a:gd name="T5" fmla="*/ 3852863 h 3852863"/>
              <a:gd name="T6" fmla="*/ 481012 w 481012"/>
              <a:gd name="T7" fmla="*/ 120253 h 3852863"/>
              <a:gd name="T8" fmla="*/ 0 60000 65536"/>
              <a:gd name="T9" fmla="*/ 0 60000 65536"/>
              <a:gd name="T10" fmla="*/ 0 60000 65536"/>
              <a:gd name="T11" fmla="*/ 0 60000 65536"/>
              <a:gd name="T12" fmla="*/ 0 w 481012"/>
              <a:gd name="T13" fmla="*/ 0 h 3852863"/>
              <a:gd name="T14" fmla="*/ 481012 w 481012"/>
              <a:gd name="T15" fmla="*/ 3852863 h 3852863"/>
            </a:gdLst>
            <a:ahLst/>
            <a:cxnLst>
              <a:cxn ang="T8">
                <a:pos x="T0" y="T1"/>
              </a:cxn>
              <a:cxn ang="T9">
                <a:pos x="T2" y="T3"/>
              </a:cxn>
              <a:cxn ang="T10">
                <a:pos x="T4" y="T5"/>
              </a:cxn>
              <a:cxn ang="T11">
                <a:pos x="T6" y="T7"/>
              </a:cxn>
            </a:cxnLst>
            <a:rect l="T12" t="T13" r="T14" b="T15"/>
            <a:pathLst>
              <a:path w="481012" h="3852863">
                <a:moveTo>
                  <a:pt x="0" y="3852863"/>
                </a:moveTo>
                <a:lnTo>
                  <a:pt x="0" y="270569"/>
                </a:lnTo>
                <a:cubicBezTo>
                  <a:pt x="0" y="154344"/>
                  <a:pt x="94218" y="60126"/>
                  <a:pt x="210442" y="60126"/>
                </a:cubicBezTo>
                <a:lnTo>
                  <a:pt x="360759" y="60127"/>
                </a:lnTo>
                <a:lnTo>
                  <a:pt x="360759" y="0"/>
                </a:lnTo>
                <a:lnTo>
                  <a:pt x="481012" y="120253"/>
                </a:lnTo>
                <a:lnTo>
                  <a:pt x="360759" y="240506"/>
                </a:lnTo>
                <a:lnTo>
                  <a:pt x="360759" y="180380"/>
                </a:lnTo>
                <a:lnTo>
                  <a:pt x="210443" y="180380"/>
                </a:lnTo>
                <a:lnTo>
                  <a:pt x="210442" y="180380"/>
                </a:lnTo>
                <a:cubicBezTo>
                  <a:pt x="160632" y="180380"/>
                  <a:pt x="120253" y="220759"/>
                  <a:pt x="120253" y="270569"/>
                </a:cubicBezTo>
                <a:lnTo>
                  <a:pt x="120253" y="3852863"/>
                </a:lnTo>
                <a:lnTo>
                  <a:pt x="0" y="3852863"/>
                </a:lnTo>
                <a:close/>
              </a:path>
            </a:pathLst>
          </a:cu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endParaRPr lang="en-IN"/>
          </a:p>
        </p:txBody>
      </p:sp>
      <p:cxnSp>
        <p:nvCxnSpPr>
          <p:cNvPr id="18" name="Elbow Connector 17">
            <a:extLst>
              <a:ext uri="{FF2B5EF4-FFF2-40B4-BE49-F238E27FC236}">
                <a16:creationId xmlns:a16="http://schemas.microsoft.com/office/drawing/2014/main" id="{89BE5C1D-AC83-44BD-B864-73E80D3BF34F}"/>
              </a:ext>
            </a:extLst>
          </p:cNvPr>
          <p:cNvCxnSpPr>
            <a:stCxn id="39942" idx="3"/>
            <a:endCxn id="39946" idx="2"/>
          </p:cNvCxnSpPr>
          <p:nvPr/>
        </p:nvCxnSpPr>
        <p:spPr>
          <a:xfrm rot="5400000" flipH="1">
            <a:off x="5314951" y="2133601"/>
            <a:ext cx="676275" cy="2879725"/>
          </a:xfrm>
          <a:prstGeom prst="bentConnector3">
            <a:avLst>
              <a:gd name="adj1" fmla="val -338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9951" name="Rectangle 22">
            <a:extLst>
              <a:ext uri="{FF2B5EF4-FFF2-40B4-BE49-F238E27FC236}">
                <a16:creationId xmlns:a16="http://schemas.microsoft.com/office/drawing/2014/main" id="{CD29A31C-F605-4BFD-869D-5E6BF905A0E5}"/>
              </a:ext>
            </a:extLst>
          </p:cNvPr>
          <p:cNvSpPr>
            <a:spLocks noChangeArrowheads="1"/>
          </p:cNvSpPr>
          <p:nvPr/>
        </p:nvSpPr>
        <p:spPr bwMode="auto">
          <a:xfrm>
            <a:off x="3908426" y="4114801"/>
            <a:ext cx="3521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Knowledge embedded as rules within the system</a:t>
            </a:r>
          </a:p>
        </p:txBody>
      </p:sp>
      <p:sp>
        <p:nvSpPr>
          <p:cNvPr id="39952" name="Rectangle 20">
            <a:extLst>
              <a:ext uri="{FF2B5EF4-FFF2-40B4-BE49-F238E27FC236}">
                <a16:creationId xmlns:a16="http://schemas.microsoft.com/office/drawing/2014/main" id="{ACD98896-3148-440F-8C5A-D2FD1461C284}"/>
              </a:ext>
            </a:extLst>
          </p:cNvPr>
          <p:cNvSpPr>
            <a:spLocks noChangeArrowheads="1"/>
          </p:cNvSpPr>
          <p:nvPr/>
        </p:nvSpPr>
        <p:spPr bwMode="auto">
          <a:xfrm>
            <a:off x="5143500" y="2527301"/>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Either support for decision making (DSS) or automation of decision making (Automated Decision Systems)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AD77E43C-8210-4D8D-B7DA-204B19B82C73}"/>
              </a:ext>
            </a:extLst>
          </p:cNvPr>
          <p:cNvSpPr>
            <a:spLocks noGrp="1"/>
          </p:cNvSpPr>
          <p:nvPr>
            <p:ph idx="1"/>
          </p:nvPr>
        </p:nvSpPr>
        <p:spPr/>
        <p:txBody>
          <a:bodyPr/>
          <a:lstStyle/>
          <a:p>
            <a:r>
              <a:rPr lang="en-US" altLang="en-US">
                <a:ea typeface="ＭＳ Ｐゴシック" panose="020B0600070205080204" pitchFamily="34" charset="-128"/>
              </a:rPr>
              <a:t>Dissemination of user-friendly, real-time information</a:t>
            </a:r>
          </a:p>
          <a:p>
            <a:r>
              <a:rPr lang="en-US" altLang="en-US">
                <a:ea typeface="ＭＳ Ｐゴシック" panose="020B0600070205080204" pitchFamily="34" charset="-128"/>
              </a:rPr>
              <a:t>Creation of new knowledge based on the past</a:t>
            </a:r>
          </a:p>
          <a:p>
            <a:r>
              <a:rPr lang="en-US" altLang="en-US">
                <a:ea typeface="ＭＳ Ｐゴシック" panose="020B0600070205080204" pitchFamily="34" charset="-128"/>
              </a:rPr>
              <a:t>Responsive and anticipative decisions</a:t>
            </a:r>
          </a:p>
          <a:p>
            <a:pPr lvl="1"/>
            <a:r>
              <a:rPr lang="en-US" altLang="en-US" sz="1800">
                <a:ea typeface="ＭＳ Ｐゴシック" panose="020B0600070205080204" pitchFamily="34" charset="-128"/>
              </a:rPr>
              <a:t>Decision-making based more closely on all the latest information</a:t>
            </a:r>
          </a:p>
          <a:p>
            <a:pPr lvl="1"/>
            <a:r>
              <a:rPr lang="en-US" altLang="en-US" sz="1800">
                <a:ea typeface="ＭＳ Ｐゴシック" panose="020B0600070205080204" pitchFamily="34" charset="-128"/>
              </a:rPr>
              <a:t>Incorporate predictions regarding the future</a:t>
            </a:r>
          </a:p>
          <a:p>
            <a:r>
              <a:rPr lang="en-US" altLang="en-US">
                <a:ea typeface="ＭＳ Ｐゴシック" panose="020B0600070205080204" pitchFamily="34" charset="-128"/>
              </a:rPr>
              <a:t>Improved planning for the future</a:t>
            </a:r>
          </a:p>
          <a:p>
            <a:pPr lvl="1"/>
            <a:r>
              <a:rPr lang="en-US" altLang="en-US" sz="1800">
                <a:ea typeface="ＭＳ Ｐゴシック" panose="020B0600070205080204" pitchFamily="34" charset="-128"/>
              </a:rPr>
              <a:t>More effective use of information</a:t>
            </a:r>
          </a:p>
          <a:p>
            <a:pPr lvl="1"/>
            <a:r>
              <a:rPr lang="en-US" altLang="en-US" sz="1800">
                <a:ea typeface="ＭＳ Ｐゴシック" panose="020B0600070205080204" pitchFamily="34" charset="-128"/>
              </a:rPr>
              <a:t>Use of past data for predictions about the future</a:t>
            </a:r>
          </a:p>
          <a:p>
            <a:pPr lvl="1"/>
            <a:r>
              <a:rPr lang="en-US" altLang="en-US" sz="1800">
                <a:ea typeface="ＭＳ Ｐゴシック" panose="020B0600070205080204" pitchFamily="34" charset="-128"/>
              </a:rPr>
              <a:t>Development of knowledge based on information about the past</a:t>
            </a:r>
          </a:p>
        </p:txBody>
      </p:sp>
      <p:sp>
        <p:nvSpPr>
          <p:cNvPr id="2" name="Title 1">
            <a:extLst>
              <a:ext uri="{FF2B5EF4-FFF2-40B4-BE49-F238E27FC236}">
                <a16:creationId xmlns:a16="http://schemas.microsoft.com/office/drawing/2014/main" id="{CEB6E830-F5EB-4706-A412-07E2AC43A477}"/>
              </a:ext>
            </a:extLst>
          </p:cNvPr>
          <p:cNvSpPr>
            <a:spLocks noGrp="1"/>
          </p:cNvSpPr>
          <p:nvPr>
            <p:ph type="title"/>
          </p:nvPr>
        </p:nvSpPr>
        <p:spPr/>
        <p:txBody>
          <a:bodyPr/>
          <a:lstStyle/>
          <a:p>
            <a:pPr algn="ctr">
              <a:defRPr/>
            </a:pPr>
            <a:r>
              <a:rPr lang="en-US" altLang="en-US">
                <a:ea typeface="ＭＳ Ｐゴシック" pitchFamily="-106" charset="-128"/>
              </a:rPr>
              <a:t>Four Contributions of BI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BBF7C87E-03DE-4BC9-A4BE-83A8E178DDA1}"/>
              </a:ext>
            </a:extLst>
          </p:cNvPr>
          <p:cNvSpPr>
            <a:spLocks noGrp="1"/>
          </p:cNvSpPr>
          <p:nvPr>
            <p:ph idx="1"/>
          </p:nvPr>
        </p:nvSpPr>
        <p:spPr/>
        <p:txBody>
          <a:bodyPr/>
          <a:lstStyle/>
          <a:p>
            <a:r>
              <a:rPr lang="en-US" altLang="en-US">
                <a:ea typeface="ＭＳ Ｐゴシック" panose="020B0600070205080204" pitchFamily="34" charset="-128"/>
              </a:rPr>
              <a:t>Improvement in operational performance</a:t>
            </a:r>
          </a:p>
          <a:p>
            <a:pPr lvl="1"/>
            <a:r>
              <a:rPr lang="en-US" altLang="en-US" sz="1800">
                <a:ea typeface="ＭＳ Ｐゴシック" panose="020B0600070205080204" pitchFamily="34" charset="-128"/>
              </a:rPr>
              <a:t>Provide real-time information on how performing</a:t>
            </a:r>
          </a:p>
          <a:p>
            <a:pPr lvl="1"/>
            <a:r>
              <a:rPr lang="en-US" altLang="en-US" sz="1800">
                <a:ea typeface="ＭＳ Ｐゴシック" panose="020B0600070205080204" pitchFamily="34" charset="-128"/>
              </a:rPr>
              <a:t>Help make organizations more efficient </a:t>
            </a:r>
          </a:p>
          <a:p>
            <a:r>
              <a:rPr lang="en-US" altLang="en-US">
                <a:ea typeface="ＭＳ Ｐゴシック" panose="020B0600070205080204" pitchFamily="34" charset="-128"/>
              </a:rPr>
              <a:t>Improvement in customer service</a:t>
            </a:r>
          </a:p>
          <a:p>
            <a:pPr lvl="1"/>
            <a:r>
              <a:rPr lang="en-US" altLang="en-US" sz="1800">
                <a:ea typeface="ＭＳ Ｐゴシック" panose="020B0600070205080204" pitchFamily="34" charset="-128"/>
              </a:rPr>
              <a:t>Improve quality of customer service provided</a:t>
            </a:r>
          </a:p>
          <a:p>
            <a:pPr lvl="1"/>
            <a:r>
              <a:rPr lang="en-US" altLang="en-US" sz="1800">
                <a:ea typeface="ＭＳ Ｐゴシック" panose="020B0600070205080204" pitchFamily="34" charset="-128"/>
              </a:rPr>
              <a:t>Identify problems and potential solutions quickly</a:t>
            </a:r>
          </a:p>
          <a:p>
            <a:pPr lvl="1"/>
            <a:r>
              <a:rPr lang="en-US" altLang="en-US" sz="1800">
                <a:ea typeface="ＭＳ Ｐゴシック" panose="020B0600070205080204" pitchFamily="34" charset="-128"/>
              </a:rPr>
              <a:t>Reduce customer concerns and improve retention </a:t>
            </a:r>
          </a:p>
          <a:p>
            <a:r>
              <a:rPr lang="en-US" altLang="en-US">
                <a:ea typeface="ＭＳ Ｐゴシック" panose="020B0600070205080204" pitchFamily="34" charset="-128"/>
              </a:rPr>
              <a:t>Identification of new opportunities</a:t>
            </a:r>
          </a:p>
          <a:p>
            <a:pPr lvl="1"/>
            <a:r>
              <a:rPr lang="en-US" altLang="en-US" sz="1800">
                <a:ea typeface="ＭＳ Ｐゴシック" panose="020B0600070205080204" pitchFamily="34" charset="-128"/>
              </a:rPr>
              <a:t>Facilitate new insights through discover of unknown patterns</a:t>
            </a:r>
          </a:p>
          <a:p>
            <a:pPr lvl="1"/>
            <a:r>
              <a:rPr lang="en-US" altLang="en-US" sz="1800">
                <a:ea typeface="ＭＳ Ｐゴシック" panose="020B0600070205080204" pitchFamily="34" charset="-128"/>
              </a:rPr>
              <a:t>Track innovative projects more effectively</a:t>
            </a:r>
          </a:p>
        </p:txBody>
      </p:sp>
      <p:sp>
        <p:nvSpPr>
          <p:cNvPr id="2" name="Title 1">
            <a:extLst>
              <a:ext uri="{FF2B5EF4-FFF2-40B4-BE49-F238E27FC236}">
                <a16:creationId xmlns:a16="http://schemas.microsoft.com/office/drawing/2014/main" id="{C23BDE9E-1A23-41FA-94DC-11BE660C4373}"/>
              </a:ext>
            </a:extLst>
          </p:cNvPr>
          <p:cNvSpPr>
            <a:spLocks noGrp="1"/>
          </p:cNvSpPr>
          <p:nvPr>
            <p:ph type="title"/>
          </p:nvPr>
        </p:nvSpPr>
        <p:spPr/>
        <p:txBody>
          <a:bodyPr/>
          <a:lstStyle/>
          <a:p>
            <a:pPr algn="ctr">
              <a:defRPr/>
            </a:pPr>
            <a:r>
              <a:rPr lang="en-US" altLang="en-US" sz="3200">
                <a:ea typeface="ＭＳ Ｐゴシック" pitchFamily="-106" charset="-128"/>
              </a:rPr>
              <a:t>Three Benefits of BI to Organizational Success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7">
            <a:extLst>
              <a:ext uri="{FF2B5EF4-FFF2-40B4-BE49-F238E27FC236}">
                <a16:creationId xmlns:a16="http://schemas.microsoft.com/office/drawing/2014/main" id="{250E37BA-7FD3-48FC-B302-62E419692A9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2" name="Title 1">
            <a:extLst>
              <a:ext uri="{FF2B5EF4-FFF2-40B4-BE49-F238E27FC236}">
                <a16:creationId xmlns:a16="http://schemas.microsoft.com/office/drawing/2014/main" id="{CAFC9996-6AA0-4631-BD8A-A7B0ED863246}"/>
              </a:ext>
            </a:extLst>
          </p:cNvPr>
          <p:cNvSpPr>
            <a:spLocks noGrp="1"/>
          </p:cNvSpPr>
          <p:nvPr>
            <p:ph type="title"/>
          </p:nvPr>
        </p:nvSpPr>
        <p:spPr/>
        <p:txBody>
          <a:bodyPr/>
          <a:lstStyle/>
          <a:p>
            <a:pPr>
              <a:defRPr/>
            </a:pPr>
            <a:r>
              <a:rPr lang="en-US" altLang="en-US" sz="2800">
                <a:ea typeface="ＭＳ Ｐゴシック" pitchFamily="-106" charset="-128"/>
              </a:rPr>
              <a:t>Impacts of Business Intelligence</a:t>
            </a:r>
          </a:p>
        </p:txBody>
      </p:sp>
      <p:sp>
        <p:nvSpPr>
          <p:cNvPr id="43012" name="TextBox 2">
            <a:extLst>
              <a:ext uri="{FF2B5EF4-FFF2-40B4-BE49-F238E27FC236}">
                <a16:creationId xmlns:a16="http://schemas.microsoft.com/office/drawing/2014/main" id="{46B5C2C7-EAFA-464D-AA8F-1F9A567629E8}"/>
              </a:ext>
            </a:extLst>
          </p:cNvPr>
          <p:cNvSpPr txBox="1">
            <a:spLocks noChangeArrowheads="1"/>
          </p:cNvSpPr>
          <p:nvPr/>
        </p:nvSpPr>
        <p:spPr bwMode="auto">
          <a:xfrm>
            <a:off x="1828800" y="1143001"/>
            <a:ext cx="1652588"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Dissemination of real-time information in user-friendly format to a variety of users</a:t>
            </a:r>
          </a:p>
        </p:txBody>
      </p:sp>
      <p:sp>
        <p:nvSpPr>
          <p:cNvPr id="43013" name="TextBox 3">
            <a:extLst>
              <a:ext uri="{FF2B5EF4-FFF2-40B4-BE49-F238E27FC236}">
                <a16:creationId xmlns:a16="http://schemas.microsoft.com/office/drawing/2014/main" id="{B6CFCBC7-9DBD-4D93-AFBB-E32FC73428E0}"/>
              </a:ext>
            </a:extLst>
          </p:cNvPr>
          <p:cNvSpPr txBox="1">
            <a:spLocks noChangeArrowheads="1"/>
          </p:cNvSpPr>
          <p:nvPr/>
        </p:nvSpPr>
        <p:spPr bwMode="auto">
          <a:xfrm>
            <a:off x="1828800" y="4278313"/>
            <a:ext cx="1652588"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Facilitation of new knowledge based on the new insights in information</a:t>
            </a:r>
          </a:p>
        </p:txBody>
      </p:sp>
      <p:sp>
        <p:nvSpPr>
          <p:cNvPr id="43014" name="TextBox 4">
            <a:extLst>
              <a:ext uri="{FF2B5EF4-FFF2-40B4-BE49-F238E27FC236}">
                <a16:creationId xmlns:a16="http://schemas.microsoft.com/office/drawing/2014/main" id="{AD1A19ED-A26B-482C-85C5-6271F05078FE}"/>
              </a:ext>
            </a:extLst>
          </p:cNvPr>
          <p:cNvSpPr txBox="1">
            <a:spLocks noChangeArrowheads="1"/>
          </p:cNvSpPr>
          <p:nvPr/>
        </p:nvSpPr>
        <p:spPr bwMode="auto">
          <a:xfrm>
            <a:off x="5181600" y="1143001"/>
            <a:ext cx="1676400"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t>Enablement of responsive and anticipative </a:t>
            </a:r>
          </a:p>
          <a:p>
            <a:pPr algn="ctr" eaLnBrk="1" hangingPunct="1"/>
            <a:r>
              <a:rPr lang="en-US" altLang="en-US" sz="1200"/>
              <a:t>decisions</a:t>
            </a:r>
          </a:p>
        </p:txBody>
      </p:sp>
      <p:sp>
        <p:nvSpPr>
          <p:cNvPr id="43015" name="TextBox 5">
            <a:extLst>
              <a:ext uri="{FF2B5EF4-FFF2-40B4-BE49-F238E27FC236}">
                <a16:creationId xmlns:a16="http://schemas.microsoft.com/office/drawing/2014/main" id="{4852294C-2B30-4FED-AC76-AB6260B15A66}"/>
              </a:ext>
            </a:extLst>
          </p:cNvPr>
          <p:cNvSpPr txBox="1">
            <a:spLocks noChangeArrowheads="1"/>
          </p:cNvSpPr>
          <p:nvPr/>
        </p:nvSpPr>
        <p:spPr bwMode="auto">
          <a:xfrm>
            <a:off x="5181600" y="4278314"/>
            <a:ext cx="1676400" cy="892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400"/>
          </a:p>
          <a:p>
            <a:pPr algn="ctr" eaLnBrk="1" hangingPunct="1"/>
            <a:r>
              <a:rPr lang="en-US" altLang="en-US" sz="1200"/>
              <a:t>Improved planning for the future</a:t>
            </a:r>
          </a:p>
          <a:p>
            <a:pPr algn="ctr" eaLnBrk="1" hangingPunct="1"/>
            <a:endParaRPr lang="en-US" altLang="en-US" sz="1400"/>
          </a:p>
        </p:txBody>
      </p:sp>
      <p:cxnSp>
        <p:nvCxnSpPr>
          <p:cNvPr id="10" name="Straight Arrow Connector 9">
            <a:extLst>
              <a:ext uri="{FF2B5EF4-FFF2-40B4-BE49-F238E27FC236}">
                <a16:creationId xmlns:a16="http://schemas.microsoft.com/office/drawing/2014/main" id="{FB68F038-662F-403A-A8CB-7100B274C5D9}"/>
              </a:ext>
            </a:extLst>
          </p:cNvPr>
          <p:cNvCxnSpPr>
            <a:stCxn id="43012" idx="3"/>
            <a:endCxn id="43014" idx="1"/>
          </p:cNvCxnSpPr>
          <p:nvPr/>
        </p:nvCxnSpPr>
        <p:spPr>
          <a:xfrm>
            <a:off x="3481388" y="1558925"/>
            <a:ext cx="1700212"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AA19333-2230-478C-9808-0A872E4BCF9C}"/>
              </a:ext>
            </a:extLst>
          </p:cNvPr>
          <p:cNvCxnSpPr>
            <a:stCxn id="43013" idx="3"/>
            <a:endCxn id="43015" idx="1"/>
          </p:cNvCxnSpPr>
          <p:nvPr/>
        </p:nvCxnSpPr>
        <p:spPr>
          <a:xfrm>
            <a:off x="3481388" y="4694238"/>
            <a:ext cx="1700212" cy="301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F43364C-A906-49CC-A0E6-A3DC1589F9A7}"/>
              </a:ext>
            </a:extLst>
          </p:cNvPr>
          <p:cNvCxnSpPr>
            <a:stCxn id="43012" idx="2"/>
            <a:endCxn id="43013" idx="0"/>
          </p:cNvCxnSpPr>
          <p:nvPr/>
        </p:nvCxnSpPr>
        <p:spPr>
          <a:xfrm rot="5400000">
            <a:off x="1503363" y="3125788"/>
            <a:ext cx="2303463"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hape 15">
            <a:extLst>
              <a:ext uri="{FF2B5EF4-FFF2-40B4-BE49-F238E27FC236}">
                <a16:creationId xmlns:a16="http://schemas.microsoft.com/office/drawing/2014/main" id="{ED48A363-0834-46A7-B9E1-4974AD2CDD1C}"/>
              </a:ext>
            </a:extLst>
          </p:cNvPr>
          <p:cNvCxnSpPr>
            <a:stCxn id="43012" idx="3"/>
            <a:endCxn id="43015" idx="0"/>
          </p:cNvCxnSpPr>
          <p:nvPr/>
        </p:nvCxnSpPr>
        <p:spPr>
          <a:xfrm>
            <a:off x="3481388" y="1558925"/>
            <a:ext cx="2538412" cy="2719388"/>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hape 17">
            <a:extLst>
              <a:ext uri="{FF2B5EF4-FFF2-40B4-BE49-F238E27FC236}">
                <a16:creationId xmlns:a16="http://schemas.microsoft.com/office/drawing/2014/main" id="{9D43CEF3-0225-4ACE-B7FF-03F851763CBA}"/>
              </a:ext>
            </a:extLst>
          </p:cNvPr>
          <p:cNvCxnSpPr>
            <a:stCxn id="43013" idx="3"/>
            <a:endCxn id="43014" idx="2"/>
          </p:cNvCxnSpPr>
          <p:nvPr/>
        </p:nvCxnSpPr>
        <p:spPr>
          <a:xfrm flipV="1">
            <a:off x="3481388" y="1973264"/>
            <a:ext cx="2538412" cy="2720975"/>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021" name="Right Arrow 18">
            <a:extLst>
              <a:ext uri="{FF2B5EF4-FFF2-40B4-BE49-F238E27FC236}">
                <a16:creationId xmlns:a16="http://schemas.microsoft.com/office/drawing/2014/main" id="{478CCC53-B24A-48E3-8AF4-AFD29F81FD60}"/>
              </a:ext>
            </a:extLst>
          </p:cNvPr>
          <p:cNvSpPr>
            <a:spLocks noChangeArrowheads="1"/>
          </p:cNvSpPr>
          <p:nvPr/>
        </p:nvSpPr>
        <p:spPr bwMode="auto">
          <a:xfrm rot="-2700000">
            <a:off x="4402139" y="2101850"/>
            <a:ext cx="923925" cy="368300"/>
          </a:xfrm>
          <a:prstGeom prst="rightArrow">
            <a:avLst>
              <a:gd name="adj1" fmla="val 50000"/>
              <a:gd name="adj2" fmla="val 49998"/>
            </a:avLst>
          </a:prstGeom>
          <a:solidFill>
            <a:srgbClr val="A6A6A6"/>
          </a:solidFill>
          <a:ln w="9525">
            <a:solidFill>
              <a:schemeClr val="tx1"/>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43022" name="Right Arrow 19">
            <a:extLst>
              <a:ext uri="{FF2B5EF4-FFF2-40B4-BE49-F238E27FC236}">
                <a16:creationId xmlns:a16="http://schemas.microsoft.com/office/drawing/2014/main" id="{4601A9BF-0250-459F-AE03-85D8BCD9CDA1}"/>
              </a:ext>
            </a:extLst>
          </p:cNvPr>
          <p:cNvSpPr>
            <a:spLocks noChangeArrowheads="1"/>
          </p:cNvSpPr>
          <p:nvPr/>
        </p:nvSpPr>
        <p:spPr bwMode="auto">
          <a:xfrm rot="8100000">
            <a:off x="3335339" y="3765550"/>
            <a:ext cx="923925" cy="368300"/>
          </a:xfrm>
          <a:prstGeom prst="rightArrow">
            <a:avLst>
              <a:gd name="adj1" fmla="val 50000"/>
              <a:gd name="adj2" fmla="val 49998"/>
            </a:avLst>
          </a:prstGeom>
          <a:solidFill>
            <a:srgbClr val="A6A6A6"/>
          </a:solidFill>
          <a:ln w="9525">
            <a:solidFill>
              <a:schemeClr val="tx1"/>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43023" name="Right Arrow 20">
            <a:extLst>
              <a:ext uri="{FF2B5EF4-FFF2-40B4-BE49-F238E27FC236}">
                <a16:creationId xmlns:a16="http://schemas.microsoft.com/office/drawing/2014/main" id="{529D0F67-6142-4454-B82E-157CBCDBBE2C}"/>
              </a:ext>
            </a:extLst>
          </p:cNvPr>
          <p:cNvSpPr>
            <a:spLocks noChangeArrowheads="1"/>
          </p:cNvSpPr>
          <p:nvPr/>
        </p:nvSpPr>
        <p:spPr bwMode="auto">
          <a:xfrm rot="2700000">
            <a:off x="4402138" y="3765551"/>
            <a:ext cx="923925" cy="368300"/>
          </a:xfrm>
          <a:prstGeom prst="rightArrow">
            <a:avLst>
              <a:gd name="adj1" fmla="val 50000"/>
              <a:gd name="adj2" fmla="val 49998"/>
            </a:avLst>
          </a:prstGeom>
          <a:solidFill>
            <a:srgbClr val="A6A6A6"/>
          </a:solidFill>
          <a:ln w="9525">
            <a:solidFill>
              <a:schemeClr val="tx1"/>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43024" name="Right Arrow 21">
            <a:extLst>
              <a:ext uri="{FF2B5EF4-FFF2-40B4-BE49-F238E27FC236}">
                <a16:creationId xmlns:a16="http://schemas.microsoft.com/office/drawing/2014/main" id="{78A34C06-D691-4C62-BB7B-32B7DD422D59}"/>
              </a:ext>
            </a:extLst>
          </p:cNvPr>
          <p:cNvSpPr>
            <a:spLocks noChangeArrowheads="1"/>
          </p:cNvSpPr>
          <p:nvPr/>
        </p:nvSpPr>
        <p:spPr bwMode="auto">
          <a:xfrm rot="-8100000">
            <a:off x="3335338" y="2101851"/>
            <a:ext cx="923925" cy="368300"/>
          </a:xfrm>
          <a:prstGeom prst="rightArrow">
            <a:avLst>
              <a:gd name="adj1" fmla="val 50000"/>
              <a:gd name="adj2" fmla="val 49998"/>
            </a:avLst>
          </a:prstGeom>
          <a:solidFill>
            <a:srgbClr val="A6A6A6"/>
          </a:solidFill>
          <a:ln w="9525">
            <a:solidFill>
              <a:schemeClr val="tx1"/>
            </a:solidFill>
            <a:miter lim="800000"/>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a:solidFill>
                <a:srgbClr val="FFFFFF"/>
              </a:solidFill>
              <a:latin typeface="Calibri" panose="020F0502020204030204" pitchFamily="34" charset="0"/>
            </a:endParaRPr>
          </a:p>
        </p:txBody>
      </p:sp>
      <p:sp>
        <p:nvSpPr>
          <p:cNvPr id="43025" name="Oval 23">
            <a:extLst>
              <a:ext uri="{FF2B5EF4-FFF2-40B4-BE49-F238E27FC236}">
                <a16:creationId xmlns:a16="http://schemas.microsoft.com/office/drawing/2014/main" id="{87B6D974-3FE9-4080-AC63-A5158A4BAE40}"/>
              </a:ext>
            </a:extLst>
          </p:cNvPr>
          <p:cNvSpPr>
            <a:spLocks noChangeArrowheads="1"/>
          </p:cNvSpPr>
          <p:nvPr/>
        </p:nvSpPr>
        <p:spPr bwMode="auto">
          <a:xfrm>
            <a:off x="3581400" y="2349500"/>
            <a:ext cx="1524000" cy="14478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1">
                <a:latin typeface="Calibri" panose="020F0502020204030204" pitchFamily="34" charset="0"/>
                <a:cs typeface="Arial" panose="020B0604020202020204" pitchFamily="34" charset="0"/>
              </a:rPr>
              <a:t>Business Intelligence</a:t>
            </a:r>
          </a:p>
        </p:txBody>
      </p:sp>
      <p:sp>
        <p:nvSpPr>
          <p:cNvPr id="25" name="TextBox 24">
            <a:extLst>
              <a:ext uri="{FF2B5EF4-FFF2-40B4-BE49-F238E27FC236}">
                <a16:creationId xmlns:a16="http://schemas.microsoft.com/office/drawing/2014/main" id="{E29D5686-5CF8-4B31-83C8-667BFF9A2DD7}"/>
              </a:ext>
            </a:extLst>
          </p:cNvPr>
          <p:cNvSpPr txBox="1"/>
          <p:nvPr/>
        </p:nvSpPr>
        <p:spPr>
          <a:xfrm>
            <a:off x="7717742" y="1295400"/>
            <a:ext cx="1914307" cy="523220"/>
          </a:xfrm>
          <a:prstGeom prst="rect">
            <a:avLst/>
          </a:prstGeom>
          <a:solidFill>
            <a:schemeClr val="bg1">
              <a:lumMod val="85000"/>
            </a:schemeClr>
          </a:solidFill>
        </p:spPr>
        <p:txBody>
          <a:bodyPr wrap="none">
            <a:spAutoFit/>
          </a:bodyPr>
          <a:lstStyle/>
          <a:p>
            <a:pPr algn="ctr">
              <a:defRPr/>
            </a:pPr>
            <a:r>
              <a:rPr lang="en-US" sz="1400">
                <a:latin typeface="Arial" charset="0"/>
                <a:ea typeface="ＭＳ Ｐゴシック" pitchFamily="-65" charset="-128"/>
              </a:rPr>
              <a:t>Improved operational </a:t>
            </a:r>
          </a:p>
          <a:p>
            <a:pPr algn="ctr">
              <a:defRPr/>
            </a:pPr>
            <a:r>
              <a:rPr lang="en-US" sz="1400">
                <a:latin typeface="Arial" charset="0"/>
                <a:ea typeface="ＭＳ Ｐゴシック" pitchFamily="-65" charset="-128"/>
              </a:rPr>
              <a:t>performance</a:t>
            </a:r>
          </a:p>
        </p:txBody>
      </p:sp>
      <p:sp>
        <p:nvSpPr>
          <p:cNvPr id="26" name="TextBox 25">
            <a:extLst>
              <a:ext uri="{FF2B5EF4-FFF2-40B4-BE49-F238E27FC236}">
                <a16:creationId xmlns:a16="http://schemas.microsoft.com/office/drawing/2014/main" id="{7672150A-71F4-46A1-9B4C-4676BE72755F}"/>
              </a:ext>
            </a:extLst>
          </p:cNvPr>
          <p:cNvSpPr txBox="1"/>
          <p:nvPr/>
        </p:nvSpPr>
        <p:spPr>
          <a:xfrm>
            <a:off x="7739063" y="4470401"/>
            <a:ext cx="1871662" cy="523875"/>
          </a:xfrm>
          <a:prstGeom prst="rect">
            <a:avLst/>
          </a:prstGeom>
          <a:solidFill>
            <a:schemeClr val="bg1">
              <a:lumMod val="85000"/>
            </a:schemeClr>
          </a:solidFill>
        </p:spPr>
        <p:txBody>
          <a:bodyPr>
            <a:spAutoFit/>
          </a:bodyPr>
          <a:lstStyle/>
          <a:p>
            <a:pPr algn="ctr">
              <a:defRPr/>
            </a:pPr>
            <a:r>
              <a:rPr lang="en-US" sz="1400">
                <a:latin typeface="Arial" charset="0"/>
                <a:ea typeface="ＭＳ Ｐゴシック" pitchFamily="-65" charset="-128"/>
              </a:rPr>
              <a:t>Identification of </a:t>
            </a:r>
          </a:p>
          <a:p>
            <a:pPr algn="ctr">
              <a:defRPr/>
            </a:pPr>
            <a:r>
              <a:rPr lang="en-US" sz="1400">
                <a:latin typeface="Arial" charset="0"/>
                <a:ea typeface="ＭＳ Ｐゴシック" pitchFamily="-65" charset="-128"/>
              </a:rPr>
              <a:t>new opportunities</a:t>
            </a:r>
          </a:p>
        </p:txBody>
      </p:sp>
      <p:sp>
        <p:nvSpPr>
          <p:cNvPr id="27" name="TextBox 26">
            <a:extLst>
              <a:ext uri="{FF2B5EF4-FFF2-40B4-BE49-F238E27FC236}">
                <a16:creationId xmlns:a16="http://schemas.microsoft.com/office/drawing/2014/main" id="{E3B60183-4757-4B68-A6E8-40A9EE8AEC25}"/>
              </a:ext>
            </a:extLst>
          </p:cNvPr>
          <p:cNvSpPr txBox="1"/>
          <p:nvPr/>
        </p:nvSpPr>
        <p:spPr>
          <a:xfrm>
            <a:off x="7739063" y="2921001"/>
            <a:ext cx="1871662" cy="523875"/>
          </a:xfrm>
          <a:prstGeom prst="rect">
            <a:avLst/>
          </a:prstGeom>
          <a:solidFill>
            <a:schemeClr val="bg1">
              <a:lumMod val="85000"/>
            </a:schemeClr>
          </a:solidFill>
        </p:spPr>
        <p:txBody>
          <a:bodyPr>
            <a:spAutoFit/>
          </a:bodyPr>
          <a:lstStyle/>
          <a:p>
            <a:pPr algn="ctr">
              <a:defRPr/>
            </a:pPr>
            <a:r>
              <a:rPr lang="en-US" sz="1400">
                <a:latin typeface="Arial" charset="0"/>
                <a:ea typeface="ＭＳ Ｐゴシック" pitchFamily="-65" charset="-128"/>
              </a:rPr>
              <a:t>Improved </a:t>
            </a:r>
          </a:p>
          <a:p>
            <a:pPr algn="ctr">
              <a:defRPr/>
            </a:pPr>
            <a:r>
              <a:rPr lang="en-US" sz="1400">
                <a:latin typeface="Arial" charset="0"/>
                <a:ea typeface="ＭＳ Ｐゴシック" pitchFamily="-65" charset="-128"/>
              </a:rPr>
              <a:t>customer service</a:t>
            </a:r>
          </a:p>
        </p:txBody>
      </p:sp>
      <p:cxnSp>
        <p:nvCxnSpPr>
          <p:cNvPr id="29" name="Straight Arrow Connector 28">
            <a:extLst>
              <a:ext uri="{FF2B5EF4-FFF2-40B4-BE49-F238E27FC236}">
                <a16:creationId xmlns:a16="http://schemas.microsoft.com/office/drawing/2014/main" id="{561A716C-B941-4257-BD61-7B692E64254A}"/>
              </a:ext>
            </a:extLst>
          </p:cNvPr>
          <p:cNvCxnSpPr>
            <a:stCxn id="43014" idx="3"/>
            <a:endCxn id="25" idx="1"/>
          </p:cNvCxnSpPr>
          <p:nvPr/>
        </p:nvCxnSpPr>
        <p:spPr>
          <a:xfrm flipV="1">
            <a:off x="6858001" y="1557010"/>
            <a:ext cx="859741" cy="11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1FB3A99-44C8-4937-AACA-4327664AE82A}"/>
              </a:ext>
            </a:extLst>
          </p:cNvPr>
          <p:cNvCxnSpPr>
            <a:stCxn id="43015" idx="3"/>
            <a:endCxn id="26" idx="1"/>
          </p:cNvCxnSpPr>
          <p:nvPr/>
        </p:nvCxnSpPr>
        <p:spPr>
          <a:xfrm>
            <a:off x="6858001" y="4724400"/>
            <a:ext cx="881063" cy="79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18A5077-9E85-4738-9065-5AB1FE5D63F0}"/>
              </a:ext>
            </a:extLst>
          </p:cNvPr>
          <p:cNvCxnSpPr>
            <a:stCxn id="43014" idx="3"/>
            <a:endCxn id="27" idx="0"/>
          </p:cNvCxnSpPr>
          <p:nvPr/>
        </p:nvCxnSpPr>
        <p:spPr>
          <a:xfrm>
            <a:off x="6858000" y="1558926"/>
            <a:ext cx="1816100" cy="13620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81FC93D-66FB-45A2-8BC0-1A7DD1EBF303}"/>
              </a:ext>
            </a:extLst>
          </p:cNvPr>
          <p:cNvCxnSpPr>
            <a:stCxn id="43014" idx="3"/>
            <a:endCxn id="26" idx="1"/>
          </p:cNvCxnSpPr>
          <p:nvPr/>
        </p:nvCxnSpPr>
        <p:spPr>
          <a:xfrm>
            <a:off x="6858001" y="1558926"/>
            <a:ext cx="881063" cy="31734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30F455C3-6145-4849-88F2-EF9F0623979D}"/>
              </a:ext>
            </a:extLst>
          </p:cNvPr>
          <p:cNvCxnSpPr>
            <a:stCxn id="43013" idx="2"/>
            <a:endCxn id="26" idx="2"/>
          </p:cNvCxnSpPr>
          <p:nvPr/>
        </p:nvCxnSpPr>
        <p:spPr>
          <a:xfrm rot="5400000" flipH="1" flipV="1">
            <a:off x="5607844" y="2042319"/>
            <a:ext cx="114300" cy="6018212"/>
          </a:xfrm>
          <a:prstGeom prst="bentConnector3">
            <a:avLst>
              <a:gd name="adj1" fmla="val -19763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a:extLst>
              <a:ext uri="{FF2B5EF4-FFF2-40B4-BE49-F238E27FC236}">
                <a16:creationId xmlns:a16="http://schemas.microsoft.com/office/drawing/2014/main" id="{EA112275-D12B-45F7-BB83-47B8620564E2}"/>
              </a:ext>
            </a:extLst>
          </p:cNvPr>
          <p:cNvSpPr>
            <a:spLocks noGrp="1"/>
          </p:cNvSpPr>
          <p:nvPr>
            <p:ph idx="1"/>
          </p:nvPr>
        </p:nvSpPr>
        <p:spPr/>
        <p:txBody>
          <a:bodyPr>
            <a:normAutofit/>
          </a:bodyPr>
          <a:lstStyle/>
          <a:p>
            <a:pPr marL="365760" indent="-256032">
              <a:buNone/>
              <a:defRPr/>
            </a:pPr>
            <a:r>
              <a:rPr lang="en-US" altLang="en-US">
                <a:ea typeface="ＭＳ Ｐゴシック" pitchFamily="-106" charset="-128"/>
              </a:rPr>
              <a:t>We have:</a:t>
            </a:r>
          </a:p>
          <a:p>
            <a:pPr marL="365760" indent="-256032">
              <a:buFont typeface="Arial" charset="0"/>
              <a:buChar char="•"/>
              <a:defRPr/>
            </a:pPr>
            <a:r>
              <a:rPr lang="en-US" altLang="en-US" i="1">
                <a:ea typeface="ＭＳ Ｐゴシック" pitchFamily="-106" charset="-128"/>
              </a:rPr>
              <a:t>Discussed some of the basics of BI</a:t>
            </a:r>
          </a:p>
          <a:p>
            <a:pPr marL="365760" indent="-256032">
              <a:buFont typeface="Arial" charset="0"/>
              <a:buChar char="•"/>
              <a:defRPr/>
            </a:pPr>
            <a:r>
              <a:rPr lang="en-US" altLang="en-US" i="1">
                <a:ea typeface="ＭＳ Ｐゴシック" pitchFamily="-106" charset="-128"/>
              </a:rPr>
              <a:t>Distinguished among data, information, and knowledge</a:t>
            </a:r>
          </a:p>
          <a:p>
            <a:pPr marL="365760" indent="-256032">
              <a:buFont typeface="Arial" charset="0"/>
              <a:buChar char="•"/>
              <a:defRPr/>
            </a:pPr>
            <a:r>
              <a:rPr lang="en-US" altLang="en-US" i="1">
                <a:ea typeface="ＭＳ Ｐゴシック" pitchFamily="-106" charset="-128"/>
              </a:rPr>
              <a:t>Explained what BI is and how it differs from other information technologies</a:t>
            </a:r>
          </a:p>
          <a:p>
            <a:pPr marL="365760" indent="-256032">
              <a:buFont typeface="Arial" charset="0"/>
              <a:buChar char="•"/>
              <a:defRPr/>
            </a:pPr>
            <a:r>
              <a:rPr lang="en-US" altLang="en-US" i="1">
                <a:ea typeface="ＭＳ Ｐゴシック" pitchFamily="-106" charset="-128"/>
              </a:rPr>
              <a:t>Discussed the factors driving the importance of BI</a:t>
            </a:r>
          </a:p>
          <a:p>
            <a:pPr marL="365760" indent="-256032">
              <a:buFont typeface="Arial" charset="0"/>
              <a:buChar char="•"/>
              <a:defRPr/>
            </a:pPr>
            <a:r>
              <a:rPr lang="en-US" altLang="en-US" i="1">
                <a:ea typeface="ＭＳ Ｐゴシック" pitchFamily="-106" charset="-128"/>
              </a:rPr>
              <a:t>Examined some direct effects of BI and looked at its </a:t>
            </a:r>
            <a:r>
              <a:rPr lang="en-US" altLang="en-US">
                <a:ea typeface="ＭＳ Ｐゴシック" pitchFamily="-106" charset="-128"/>
              </a:rPr>
              <a:t>impacts on </a:t>
            </a:r>
            <a:r>
              <a:rPr lang="en-US" altLang="en-US" i="1">
                <a:ea typeface="ＭＳ Ｐゴシック" pitchFamily="-106" charset="-128"/>
              </a:rPr>
              <a:t>organizational performance</a:t>
            </a:r>
          </a:p>
        </p:txBody>
      </p:sp>
      <p:sp>
        <p:nvSpPr>
          <p:cNvPr id="44034" name="Title 1">
            <a:extLst>
              <a:ext uri="{FF2B5EF4-FFF2-40B4-BE49-F238E27FC236}">
                <a16:creationId xmlns:a16="http://schemas.microsoft.com/office/drawing/2014/main" id="{835EF5C6-9289-45DE-B064-1C19727F5E65}"/>
              </a:ext>
            </a:extLst>
          </p:cNvPr>
          <p:cNvSpPr>
            <a:spLocks noGrp="1"/>
          </p:cNvSpPr>
          <p:nvPr>
            <p:ph type="title"/>
          </p:nvPr>
        </p:nvSpPr>
        <p:spPr/>
        <p:txBody>
          <a:bodyPr/>
          <a:lstStyle/>
          <a:p>
            <a:pPr>
              <a:defRPr/>
            </a:pPr>
            <a:r>
              <a:rPr lang="en-US" altLang="en-US">
                <a:ea typeface="ＭＳ Ｐゴシック" pitchFamily="-106" charset="-128"/>
              </a:rPr>
              <a:t>Recap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01110011   01110101   01111001    10000101   01011001  01010111   01010101   01110011   10000100</a:t>
            </a:r>
          </a:p>
          <a:p>
            <a:pPr marL="0" indent="0">
              <a:buNone/>
            </a:pPr>
            <a:endParaRPr lang="en-US" dirty="0"/>
          </a:p>
        </p:txBody>
      </p:sp>
    </p:spTree>
    <p:extLst>
      <p:ext uri="{BB962C8B-B14F-4D97-AF65-F5344CB8AC3E}">
        <p14:creationId xmlns:p14="http://schemas.microsoft.com/office/powerpoint/2010/main" val="3517093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B6A3528B-70E2-420B-B338-8EA45F9168EE}"/>
              </a:ext>
            </a:extLst>
          </p:cNvPr>
          <p:cNvSpPr>
            <a:spLocks noGrp="1"/>
          </p:cNvSpPr>
          <p:nvPr>
            <p:ph idx="1"/>
          </p:nvPr>
        </p:nvSpPr>
        <p:spPr>
          <a:xfrm>
            <a:off x="2022476" y="1585913"/>
            <a:ext cx="4073525" cy="4525962"/>
          </a:xfrm>
        </p:spPr>
        <p:txBody>
          <a:bodyPr/>
          <a:lstStyle/>
          <a:p>
            <a:r>
              <a:rPr lang="en-US" altLang="en-US">
                <a:ea typeface="ＭＳ Ｐゴシック" panose="020B0600070205080204" pitchFamily="34" charset="-128"/>
              </a:rPr>
              <a:t>business intelligence</a:t>
            </a:r>
          </a:p>
          <a:p>
            <a:r>
              <a:rPr lang="en-US" altLang="en-US">
                <a:ea typeface="ＭＳ Ｐゴシック" panose="020B0600070205080204" pitchFamily="34" charset="-128"/>
              </a:rPr>
              <a:t>data </a:t>
            </a:r>
          </a:p>
          <a:p>
            <a:r>
              <a:rPr lang="en-US" altLang="en-US">
                <a:ea typeface="ＭＳ Ｐゴシック" panose="020B0600070205080204" pitchFamily="34" charset="-128"/>
              </a:rPr>
              <a:t>data mining</a:t>
            </a:r>
          </a:p>
          <a:p>
            <a:r>
              <a:rPr lang="en-US" altLang="en-US">
                <a:ea typeface="ＭＳ Ｐゴシック" panose="020B0600070205080204" pitchFamily="34" charset="-128"/>
              </a:rPr>
              <a:t>data warehouse</a:t>
            </a:r>
          </a:p>
          <a:p>
            <a:r>
              <a:rPr lang="en-US" altLang="en-US">
                <a:ea typeface="ＭＳ Ｐゴシック" panose="020B0600070205080204" pitchFamily="34" charset="-128"/>
              </a:rPr>
              <a:t>decision support systems</a:t>
            </a:r>
          </a:p>
          <a:p>
            <a:r>
              <a:rPr lang="en-US" altLang="en-US">
                <a:ea typeface="ＭＳ Ｐゴシック" panose="020B0600070205080204" pitchFamily="34" charset="-128"/>
              </a:rPr>
              <a:t>information</a:t>
            </a:r>
          </a:p>
          <a:p>
            <a:endParaRPr lang="en-US" altLang="en-US">
              <a:ea typeface="ＭＳ Ｐゴシック" panose="020B0600070205080204" pitchFamily="34" charset="-128"/>
            </a:endParaRPr>
          </a:p>
        </p:txBody>
      </p:sp>
      <p:sp>
        <p:nvSpPr>
          <p:cNvPr id="45059" name="Footer Placeholder 6">
            <a:extLst>
              <a:ext uri="{FF2B5EF4-FFF2-40B4-BE49-F238E27FC236}">
                <a16:creationId xmlns:a16="http://schemas.microsoft.com/office/drawing/2014/main" id="{2F31B763-0119-444E-B580-F14C9B88D5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595959"/>
                </a:solidFill>
                <a:latin typeface="Rockwell" panose="02060603020205020403" pitchFamily="18" charset="0"/>
              </a:rPr>
              <a:t>©  Sabherwal &amp; Becerra-Fernandez</a:t>
            </a:r>
          </a:p>
        </p:txBody>
      </p:sp>
      <p:sp>
        <p:nvSpPr>
          <p:cNvPr id="45060" name="Slide Number Placeholder 3">
            <a:extLst>
              <a:ext uri="{FF2B5EF4-FFF2-40B4-BE49-F238E27FC236}">
                <a16:creationId xmlns:a16="http://schemas.microsoft.com/office/drawing/2014/main" id="{CC31FFB2-B8F3-4FD4-8F35-CDE7BA2034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5C12CE5-1764-483F-B1F4-AB23C2BD0EB6}" type="slidenum">
              <a:rPr lang="en-US" altLang="en-US">
                <a:solidFill>
                  <a:schemeClr val="bg1"/>
                </a:solidFill>
                <a:latin typeface="Rockwell" panose="02060603020205020403" pitchFamily="18" charset="0"/>
              </a:rPr>
              <a:pPr eaLnBrk="1" hangingPunct="1"/>
              <a:t>50</a:t>
            </a:fld>
            <a:endParaRPr lang="en-US" altLang="en-US">
              <a:solidFill>
                <a:schemeClr val="bg1"/>
              </a:solidFill>
              <a:latin typeface="Rockwell" panose="02060603020205020403" pitchFamily="18" charset="0"/>
            </a:endParaRPr>
          </a:p>
        </p:txBody>
      </p:sp>
      <p:sp>
        <p:nvSpPr>
          <p:cNvPr id="2" name="Title 1">
            <a:extLst>
              <a:ext uri="{FF2B5EF4-FFF2-40B4-BE49-F238E27FC236}">
                <a16:creationId xmlns:a16="http://schemas.microsoft.com/office/drawing/2014/main" id="{809A8164-500B-43AE-918D-829CA006F3FB}"/>
              </a:ext>
            </a:extLst>
          </p:cNvPr>
          <p:cNvSpPr>
            <a:spLocks noGrp="1"/>
          </p:cNvSpPr>
          <p:nvPr>
            <p:ph type="title"/>
          </p:nvPr>
        </p:nvSpPr>
        <p:spPr/>
        <p:txBody>
          <a:bodyPr/>
          <a:lstStyle/>
          <a:p>
            <a:pPr>
              <a:defRPr/>
            </a:pPr>
            <a:r>
              <a:rPr lang="en-US" altLang="en-US">
                <a:ea typeface="ＭＳ Ｐゴシック" pitchFamily="-106" charset="-128"/>
              </a:rPr>
              <a:t>Key Terms</a:t>
            </a:r>
          </a:p>
        </p:txBody>
      </p:sp>
      <p:sp>
        <p:nvSpPr>
          <p:cNvPr id="45062" name="TextBox 4">
            <a:extLst>
              <a:ext uri="{FF2B5EF4-FFF2-40B4-BE49-F238E27FC236}">
                <a16:creationId xmlns:a16="http://schemas.microsoft.com/office/drawing/2014/main" id="{2D923365-D946-4AAF-9BCD-C929DB7896AC}"/>
              </a:ext>
            </a:extLst>
          </p:cNvPr>
          <p:cNvSpPr txBox="1">
            <a:spLocks noChangeArrowheads="1"/>
          </p:cNvSpPr>
          <p:nvPr/>
        </p:nvSpPr>
        <p:spPr bwMode="auto">
          <a:xfrm>
            <a:off x="7956550" y="4038601"/>
            <a:ext cx="18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a:p>
            <a:pPr eaLnBrk="1" hangingPunct="1"/>
            <a:endParaRPr lang="en-US" altLang="en-US"/>
          </a:p>
        </p:txBody>
      </p:sp>
      <p:sp>
        <p:nvSpPr>
          <p:cNvPr id="45063" name="Content Placeholder 2">
            <a:extLst>
              <a:ext uri="{FF2B5EF4-FFF2-40B4-BE49-F238E27FC236}">
                <a16:creationId xmlns:a16="http://schemas.microsoft.com/office/drawing/2014/main" id="{02BC47F1-1B80-4C2A-A1FB-288903481329}"/>
              </a:ext>
            </a:extLst>
          </p:cNvPr>
          <p:cNvSpPr txBox="1">
            <a:spLocks/>
          </p:cNvSpPr>
          <p:nvPr/>
        </p:nvSpPr>
        <p:spPr bwMode="auto">
          <a:xfrm>
            <a:off x="6137276" y="1570038"/>
            <a:ext cx="43783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ts val="2000"/>
              </a:spcBef>
              <a:buClr>
                <a:schemeClr val="accent1"/>
              </a:buClr>
              <a:buSzPct val="75000"/>
              <a:buFont typeface="Wingdings" panose="05000000000000000000" pitchFamily="2" charset="2"/>
              <a:buChar char="n"/>
            </a:pPr>
            <a:r>
              <a:rPr lang="en-US" altLang="en-US" sz="2000">
                <a:solidFill>
                  <a:srgbClr val="595959"/>
                </a:solidFill>
                <a:latin typeface="Rockwell" panose="02060603020205020403" pitchFamily="18" charset="0"/>
              </a:rPr>
              <a:t>knowledge</a:t>
            </a:r>
          </a:p>
          <a:p>
            <a:pPr>
              <a:spcBef>
                <a:spcPts val="2000"/>
              </a:spcBef>
              <a:buClr>
                <a:schemeClr val="accent1"/>
              </a:buClr>
              <a:buSzPct val="75000"/>
              <a:buFont typeface="Wingdings" panose="05000000000000000000" pitchFamily="2" charset="2"/>
              <a:buChar char="n"/>
            </a:pPr>
            <a:r>
              <a:rPr lang="en-US" altLang="en-US" sz="2000">
                <a:solidFill>
                  <a:srgbClr val="595959"/>
                </a:solidFill>
                <a:latin typeface="Rockwell" panose="02060603020205020403" pitchFamily="18" charset="0"/>
              </a:rPr>
              <a:t>knowledge management</a:t>
            </a:r>
          </a:p>
          <a:p>
            <a:pPr>
              <a:spcBef>
                <a:spcPts val="2000"/>
              </a:spcBef>
              <a:buClr>
                <a:schemeClr val="accent1"/>
              </a:buClr>
              <a:buSzPct val="75000"/>
              <a:buFont typeface="Wingdings" panose="05000000000000000000" pitchFamily="2" charset="2"/>
              <a:buChar char="n"/>
            </a:pPr>
            <a:r>
              <a:rPr lang="en-US" altLang="en-US" sz="2000">
                <a:solidFill>
                  <a:srgbClr val="595959"/>
                </a:solidFill>
                <a:latin typeface="Rockwell" panose="02060603020205020403" pitchFamily="18" charset="0"/>
              </a:rPr>
              <a:t>organizational impacts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CA7E044-CA38-48FE-B267-3CA9774448FE}"/>
              </a:ext>
            </a:extLst>
          </p:cNvPr>
          <p:cNvSpPr>
            <a:spLocks noGrp="1"/>
          </p:cNvSpPr>
          <p:nvPr>
            <p:ph type="ctrTitle"/>
          </p:nvPr>
        </p:nvSpPr>
        <p:spPr>
          <a:xfrm>
            <a:off x="6324600" y="4624388"/>
            <a:ext cx="4038600" cy="933450"/>
          </a:xfrm>
        </p:spPr>
        <p:txBody>
          <a:bodyPr>
            <a:normAutofit fontScale="90000"/>
          </a:bodyPr>
          <a:lstStyle/>
          <a:p>
            <a:pPr eaLnBrk="1" hangingPunct="1">
              <a:defRPr/>
            </a:pPr>
            <a:r>
              <a:rPr lang="en-US" dirty="0">
                <a:cs typeface="+mj-cs"/>
              </a:rPr>
              <a:t>Chapter 2:  Business Intelligence Capabilities</a:t>
            </a:r>
          </a:p>
        </p:txBody>
      </p:sp>
      <p:sp>
        <p:nvSpPr>
          <p:cNvPr id="23555" name="Subtitle 2">
            <a:extLst>
              <a:ext uri="{FF2B5EF4-FFF2-40B4-BE49-F238E27FC236}">
                <a16:creationId xmlns:a16="http://schemas.microsoft.com/office/drawing/2014/main" id="{1BCB0AD4-C5AB-480A-A75A-2FAB9D9A9102}"/>
              </a:ext>
            </a:extLst>
          </p:cNvPr>
          <p:cNvSpPr>
            <a:spLocks noGrp="1"/>
          </p:cNvSpPr>
          <p:nvPr>
            <p:ph type="subTitle" idx="1"/>
          </p:nvPr>
        </p:nvSpPr>
        <p:spPr>
          <a:xfrm>
            <a:off x="6324600" y="5562600"/>
            <a:ext cx="4038600" cy="749300"/>
          </a:xfrm>
        </p:spPr>
        <p:txBody>
          <a:bodyPr/>
          <a:lstStyle/>
          <a:p>
            <a:pPr eaLnBrk="1" hangingPunct="1"/>
            <a:endParaRPr lang="en-US" altLang="en-US">
              <a:solidFill>
                <a:srgbClr val="898989"/>
              </a:solidFill>
              <a:ea typeface="ＭＳ Ｐゴシック"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4C2A25D-6B46-47EF-9167-125AABF481DD}"/>
              </a:ext>
            </a:extLst>
          </p:cNvPr>
          <p:cNvSpPr>
            <a:spLocks noGrp="1"/>
          </p:cNvSpPr>
          <p:nvPr>
            <p:ph type="title"/>
          </p:nvPr>
        </p:nvSpPr>
        <p:spPr/>
        <p:txBody>
          <a:bodyPr/>
          <a:lstStyle/>
          <a:p>
            <a:pPr algn="ctr"/>
            <a:r>
              <a:rPr lang="en-US" altLang="en-US">
                <a:ea typeface="ＭＳ Ｐゴシック" panose="020B0600070205080204" pitchFamily="34" charset="-128"/>
              </a:rPr>
              <a:t>Outline</a:t>
            </a:r>
          </a:p>
        </p:txBody>
      </p:sp>
      <p:sp>
        <p:nvSpPr>
          <p:cNvPr id="24579" name="Content Placeholder 2">
            <a:extLst>
              <a:ext uri="{FF2B5EF4-FFF2-40B4-BE49-F238E27FC236}">
                <a16:creationId xmlns:a16="http://schemas.microsoft.com/office/drawing/2014/main" id="{9795E984-CB55-45CD-9D70-CDDD3C4C259A}"/>
              </a:ext>
            </a:extLst>
          </p:cNvPr>
          <p:cNvSpPr>
            <a:spLocks noGrp="1"/>
          </p:cNvSpPr>
          <p:nvPr>
            <p:ph idx="1"/>
          </p:nvPr>
        </p:nvSpPr>
        <p:spPr/>
        <p:txBody>
          <a:bodyPr/>
          <a:lstStyle/>
          <a:p>
            <a:r>
              <a:rPr lang="en-US" altLang="en-US">
                <a:ea typeface="ＭＳ Ｐゴシック" panose="020B0600070205080204" pitchFamily="34" charset="-128"/>
              </a:rPr>
              <a:t>Four key capabilities of BI solutions</a:t>
            </a:r>
          </a:p>
          <a:p>
            <a:pPr lvl="1"/>
            <a:r>
              <a:rPr lang="en-US" altLang="en-US" sz="1600">
                <a:ea typeface="ＭＳ Ｐゴシック" panose="020B0600070205080204" pitchFamily="34" charset="-128"/>
              </a:rPr>
              <a:t>Organizational Memory Capability</a:t>
            </a:r>
          </a:p>
          <a:p>
            <a:pPr lvl="1"/>
            <a:r>
              <a:rPr lang="en-US" altLang="en-US" sz="1600">
                <a:ea typeface="ＭＳ Ｐゴシック" panose="020B0600070205080204" pitchFamily="34" charset="-128"/>
              </a:rPr>
              <a:t>Information Integration</a:t>
            </a:r>
          </a:p>
          <a:p>
            <a:pPr lvl="1"/>
            <a:r>
              <a:rPr lang="en-US" altLang="en-US" sz="1600">
                <a:ea typeface="ＭＳ Ｐゴシック" panose="020B0600070205080204" pitchFamily="34" charset="-128"/>
              </a:rPr>
              <a:t>Insight Creation</a:t>
            </a:r>
          </a:p>
          <a:p>
            <a:pPr lvl="1"/>
            <a:r>
              <a:rPr lang="en-US" altLang="en-US" sz="1600">
                <a:ea typeface="ＭＳ Ｐゴシック" panose="020B0600070205080204" pitchFamily="34" charset="-128"/>
              </a:rPr>
              <a:t>Presentation</a:t>
            </a:r>
          </a:p>
          <a:p>
            <a:r>
              <a:rPr lang="en-US" altLang="en-US">
                <a:ea typeface="ＭＳ Ｐゴシック" panose="020B0600070205080204" pitchFamily="34" charset="-128"/>
              </a:rPr>
              <a:t>We will discuss</a:t>
            </a:r>
          </a:p>
          <a:p>
            <a:pPr lvl="1"/>
            <a:r>
              <a:rPr lang="en-US" altLang="en-US" sz="1800">
                <a:ea typeface="ＭＳ Ｐゴシック" panose="020B0600070205080204" pitchFamily="34" charset="-128"/>
              </a:rPr>
              <a:t>Each capability</a:t>
            </a:r>
          </a:p>
          <a:p>
            <a:pPr lvl="1"/>
            <a:r>
              <a:rPr lang="en-US" altLang="en-US" sz="1800">
                <a:ea typeface="ＭＳ Ｐゴシック" panose="020B0600070205080204" pitchFamily="34" charset="-128"/>
              </a:rPr>
              <a:t>Factors necessitating each capability</a:t>
            </a:r>
          </a:p>
          <a:p>
            <a:pPr lvl="1"/>
            <a:r>
              <a:rPr lang="en-US" altLang="en-US" sz="1800">
                <a:ea typeface="ＭＳ Ｐゴシック" panose="020B0600070205080204" pitchFamily="34" charset="-128"/>
              </a:rPr>
              <a:t>Technologies enabling each capability</a:t>
            </a:r>
          </a:p>
          <a:p>
            <a:pPr lvl="1"/>
            <a:r>
              <a:rPr lang="en-US" altLang="en-US" sz="1800">
                <a:ea typeface="ＭＳ Ｐゴシック" panose="020B0600070205080204" pitchFamily="34" charset="-128"/>
              </a:rPr>
              <a:t>Case Studies</a:t>
            </a:r>
          </a:p>
          <a:p>
            <a:pPr lvl="1"/>
            <a:endParaRPr lang="en-US" altLang="en-US" sz="1600">
              <a:ea typeface="ＭＳ Ｐゴシック" panose="020B0600070205080204"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984CAEE-937D-4B91-ACA0-8B9195ECFF19}"/>
              </a:ext>
            </a:extLst>
          </p:cNvPr>
          <p:cNvSpPr>
            <a:spLocks noGrp="1"/>
          </p:cNvSpPr>
          <p:nvPr>
            <p:ph type="title"/>
          </p:nvPr>
        </p:nvSpPr>
        <p:spPr/>
        <p:txBody>
          <a:bodyPr/>
          <a:lstStyle/>
          <a:p>
            <a:r>
              <a:rPr lang="en-US" altLang="en-US">
                <a:ea typeface="ＭＳ Ｐゴシック" panose="020B0600070205080204" pitchFamily="34" charset="-128"/>
              </a:rPr>
              <a:t>Organizational Memory Capability</a:t>
            </a:r>
          </a:p>
        </p:txBody>
      </p:sp>
      <p:sp>
        <p:nvSpPr>
          <p:cNvPr id="25603" name="Content Placeholder 2">
            <a:extLst>
              <a:ext uri="{FF2B5EF4-FFF2-40B4-BE49-F238E27FC236}">
                <a16:creationId xmlns:a16="http://schemas.microsoft.com/office/drawing/2014/main" id="{6B5FD0E5-B208-4A24-895E-F08ABED75179}"/>
              </a:ext>
            </a:extLst>
          </p:cNvPr>
          <p:cNvSpPr>
            <a:spLocks noGrp="1"/>
          </p:cNvSpPr>
          <p:nvPr>
            <p:ph idx="1"/>
          </p:nvPr>
        </p:nvSpPr>
        <p:spPr>
          <a:xfrm>
            <a:off x="2022475" y="1600201"/>
            <a:ext cx="7556500" cy="4297363"/>
          </a:xfrm>
        </p:spPr>
        <p:txBody>
          <a:bodyPr/>
          <a:lstStyle/>
          <a:p>
            <a:pPr algn="just">
              <a:buFont typeface="Wingdings" panose="05000000000000000000" pitchFamily="2" charset="2"/>
              <a:buNone/>
            </a:pPr>
            <a:r>
              <a:rPr lang="en-US" altLang="en-US">
                <a:ea typeface="ＭＳ Ｐゴシック" panose="020B0600070205080204" pitchFamily="34" charset="-128"/>
              </a:rPr>
              <a:t>The ability to store </a:t>
            </a:r>
          </a:p>
          <a:p>
            <a:pPr algn="just">
              <a:buFont typeface="Wingdings" panose="05000000000000000000" pitchFamily="2" charset="2"/>
              <a:buNone/>
            </a:pPr>
            <a:r>
              <a:rPr lang="en-US" altLang="en-US">
                <a:ea typeface="ＭＳ Ｐゴシック" panose="020B0600070205080204" pitchFamily="34" charset="-128"/>
              </a:rPr>
              <a:t>information and knowledge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3635BE5-2F39-4971-8637-25B9E70CD980}"/>
              </a:ext>
            </a:extLst>
          </p:cNvPr>
          <p:cNvSpPr>
            <a:spLocks noGrp="1"/>
          </p:cNvSpPr>
          <p:nvPr>
            <p:ph type="title"/>
          </p:nvPr>
        </p:nvSpPr>
        <p:spPr/>
        <p:txBody>
          <a:bodyPr/>
          <a:lstStyle/>
          <a:p>
            <a:r>
              <a:rPr lang="en-US" altLang="en-US">
                <a:ea typeface="ＭＳ Ｐゴシック" panose="020B0600070205080204" pitchFamily="34" charset="-128"/>
              </a:rPr>
              <a:t>Factors Necessitating Organizational memory Capability</a:t>
            </a:r>
          </a:p>
        </p:txBody>
      </p:sp>
      <p:sp>
        <p:nvSpPr>
          <p:cNvPr id="26627" name="Content Placeholder 2">
            <a:extLst>
              <a:ext uri="{FF2B5EF4-FFF2-40B4-BE49-F238E27FC236}">
                <a16:creationId xmlns:a16="http://schemas.microsoft.com/office/drawing/2014/main" id="{0D83B01B-CD19-4720-B8EF-9670FCE21B89}"/>
              </a:ext>
            </a:extLst>
          </p:cNvPr>
          <p:cNvSpPr>
            <a:spLocks noGrp="1"/>
          </p:cNvSpPr>
          <p:nvPr>
            <p:ph idx="1"/>
          </p:nvPr>
        </p:nvSpPr>
        <p:spPr/>
        <p:txBody>
          <a:bodyPr/>
          <a:lstStyle/>
          <a:p>
            <a:r>
              <a:rPr lang="en-US" altLang="en-US">
                <a:ea typeface="ＭＳ Ｐゴシック" panose="020B0600070205080204" pitchFamily="34" charset="-128"/>
              </a:rPr>
              <a:t>Technological progress and Storage costs</a:t>
            </a:r>
          </a:p>
          <a:p>
            <a:r>
              <a:rPr lang="en-US" altLang="en-US">
                <a:ea typeface="ＭＳ Ｐゴシック" panose="020B0600070205080204" pitchFamily="34" charset="-128"/>
              </a:rPr>
              <a:t>Increased use of Internet(e-mail and other e-media)</a:t>
            </a:r>
          </a:p>
          <a:p>
            <a:r>
              <a:rPr lang="en-US" altLang="en-US">
                <a:ea typeface="ＭＳ Ｐゴシック" panose="020B0600070205080204" pitchFamily="34" charset="-128"/>
              </a:rPr>
              <a:t>Pervasiveness of computers for creating and modifying documents and presentations</a:t>
            </a:r>
          </a:p>
          <a:p>
            <a:r>
              <a:rPr lang="en-US" altLang="en-US">
                <a:ea typeface="ＭＳ Ｐゴシック" panose="020B0600070205080204" pitchFamily="34" charset="-128"/>
              </a:rPr>
              <a:t>Improvements in knowledge management technologies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E9B3C73-9FEA-46BA-907E-FE1972F484F5}"/>
              </a:ext>
            </a:extLst>
          </p:cNvPr>
          <p:cNvSpPr>
            <a:spLocks noGrp="1"/>
          </p:cNvSpPr>
          <p:nvPr>
            <p:ph type="title"/>
          </p:nvPr>
        </p:nvSpPr>
        <p:spPr/>
        <p:txBody>
          <a:bodyPr/>
          <a:lstStyle/>
          <a:p>
            <a:r>
              <a:rPr lang="en-US" altLang="en-US">
                <a:ea typeface="ＭＳ Ｐゴシック" panose="020B0600070205080204" pitchFamily="34" charset="-128"/>
              </a:rPr>
              <a:t>Technologies enabling Organizational memory Capability</a:t>
            </a:r>
          </a:p>
        </p:txBody>
      </p:sp>
      <p:sp>
        <p:nvSpPr>
          <p:cNvPr id="27651" name="Content Placeholder 2">
            <a:extLst>
              <a:ext uri="{FF2B5EF4-FFF2-40B4-BE49-F238E27FC236}">
                <a16:creationId xmlns:a16="http://schemas.microsoft.com/office/drawing/2014/main" id="{45F3F87B-B006-4A19-8D3E-7772A5B3774D}"/>
              </a:ext>
            </a:extLst>
          </p:cNvPr>
          <p:cNvSpPr>
            <a:spLocks noGrp="1"/>
          </p:cNvSpPr>
          <p:nvPr>
            <p:ph idx="1"/>
          </p:nvPr>
        </p:nvSpPr>
        <p:spPr/>
        <p:txBody>
          <a:bodyPr/>
          <a:lstStyle/>
          <a:p>
            <a:r>
              <a:rPr lang="en-US" altLang="en-US">
                <a:ea typeface="ＭＳ Ｐゴシック" panose="020B0600070205080204" pitchFamily="34" charset="-128"/>
              </a:rPr>
              <a:t>Transactional systems</a:t>
            </a:r>
          </a:p>
          <a:p>
            <a:r>
              <a:rPr lang="en-US" altLang="en-US">
                <a:ea typeface="ＭＳ Ｐゴシック" panose="020B0600070205080204" pitchFamily="34" charset="-128"/>
              </a:rPr>
              <a:t>Enterprise Resource Planning Systems(ERPS)</a:t>
            </a:r>
          </a:p>
          <a:p>
            <a:r>
              <a:rPr lang="en-US" altLang="en-US">
                <a:ea typeface="ＭＳ Ｐゴシック" panose="020B0600070205080204" pitchFamily="34" charset="-128"/>
              </a:rPr>
              <a:t>Data Warehouses</a:t>
            </a:r>
          </a:p>
          <a:p>
            <a:r>
              <a:rPr lang="en-US" altLang="en-US">
                <a:ea typeface="ＭＳ Ｐゴシック" panose="020B0600070205080204" pitchFamily="34" charset="-128"/>
              </a:rPr>
              <a:t>Document management systems</a:t>
            </a:r>
          </a:p>
          <a:p>
            <a:r>
              <a:rPr lang="en-US" altLang="en-US">
                <a:ea typeface="ＭＳ Ｐゴシック" panose="020B0600070205080204" pitchFamily="34" charset="-128"/>
              </a:rPr>
              <a:t>Knowledge repositories</a:t>
            </a:r>
          </a:p>
          <a:p>
            <a:r>
              <a:rPr lang="en-US" altLang="en-US">
                <a:ea typeface="ＭＳ Ｐゴシック" panose="020B0600070205080204" pitchFamily="34" charset="-128"/>
              </a:rPr>
              <a:t>Digital content management systems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82D3772-DE12-4F1D-BD6F-52B23E1A1C3E}"/>
              </a:ext>
            </a:extLst>
          </p:cNvPr>
          <p:cNvSpPr>
            <a:spLocks noGrp="1"/>
          </p:cNvSpPr>
          <p:nvPr>
            <p:ph type="title"/>
          </p:nvPr>
        </p:nvSpPr>
        <p:spPr/>
        <p:txBody>
          <a:bodyPr/>
          <a:lstStyle/>
          <a:p>
            <a:pPr algn="ctr"/>
            <a:r>
              <a:rPr lang="en-US" altLang="en-US">
                <a:ea typeface="ＭＳ Ｐゴシック" panose="020B0600070205080204" pitchFamily="34" charset="-128"/>
              </a:rPr>
              <a:t>Information Integration Capability</a:t>
            </a:r>
          </a:p>
        </p:txBody>
      </p:sp>
      <p:sp>
        <p:nvSpPr>
          <p:cNvPr id="28675" name="Content Placeholder 2">
            <a:extLst>
              <a:ext uri="{FF2B5EF4-FFF2-40B4-BE49-F238E27FC236}">
                <a16:creationId xmlns:a16="http://schemas.microsoft.com/office/drawing/2014/main" id="{ADAF843B-83B4-4CFB-98DA-D79A15520AF2}"/>
              </a:ext>
            </a:extLst>
          </p:cNvPr>
          <p:cNvSpPr>
            <a:spLocks noGrp="1"/>
          </p:cNvSpPr>
          <p:nvPr>
            <p:ph idx="1"/>
          </p:nvPr>
        </p:nvSpPr>
        <p:spPr>
          <a:xfrm>
            <a:off x="2022475" y="1600201"/>
            <a:ext cx="7556500" cy="4297363"/>
          </a:xfrm>
        </p:spPr>
        <p:txBody>
          <a:bodyPr/>
          <a:lstStyle/>
          <a:p>
            <a:pPr>
              <a:buFont typeface="Wingdings" panose="05000000000000000000" pitchFamily="2" charset="2"/>
              <a:buNone/>
            </a:pPr>
            <a:r>
              <a:rPr lang="en-US" altLang="en-US">
                <a:ea typeface="ＭＳ Ｐゴシック" panose="020B0600070205080204" pitchFamily="34" charset="-128"/>
              </a:rPr>
              <a:t>The ability to link </a:t>
            </a:r>
          </a:p>
          <a:p>
            <a:pPr>
              <a:buFont typeface="Wingdings" panose="05000000000000000000" pitchFamily="2" charset="2"/>
              <a:buNone/>
            </a:pPr>
            <a:r>
              <a:rPr lang="en-US" altLang="en-US">
                <a:ea typeface="ＭＳ Ｐゴシック" panose="020B0600070205080204" pitchFamily="34" charset="-128"/>
              </a:rPr>
              <a:t>structured and unstructured data </a:t>
            </a:r>
          </a:p>
          <a:p>
            <a:pPr>
              <a:buFont typeface="Wingdings" panose="05000000000000000000" pitchFamily="2" charset="2"/>
              <a:buNone/>
            </a:pPr>
            <a:r>
              <a:rPr lang="en-US" altLang="en-US">
                <a:ea typeface="ＭＳ Ｐゴシック" panose="020B0600070205080204" pitchFamily="34" charset="-128"/>
              </a:rPr>
              <a:t>from </a:t>
            </a:r>
          </a:p>
          <a:p>
            <a:pPr>
              <a:buFont typeface="Wingdings" panose="05000000000000000000" pitchFamily="2" charset="2"/>
              <a:buNone/>
            </a:pPr>
            <a:r>
              <a:rPr lang="en-US" altLang="en-US">
                <a:ea typeface="ＭＳ Ｐゴシック" panose="020B0600070205080204" pitchFamily="34" charset="-128"/>
              </a:rPr>
              <a:t>a variety of sources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665EE02-D522-4674-AC66-861360365862}"/>
              </a:ext>
            </a:extLst>
          </p:cNvPr>
          <p:cNvSpPr>
            <a:spLocks noGrp="1"/>
          </p:cNvSpPr>
          <p:nvPr>
            <p:ph type="title"/>
          </p:nvPr>
        </p:nvSpPr>
        <p:spPr/>
        <p:txBody>
          <a:bodyPr/>
          <a:lstStyle/>
          <a:p>
            <a:r>
              <a:rPr lang="en-US" altLang="en-US">
                <a:ea typeface="ＭＳ Ｐゴシック" panose="020B0600070205080204" pitchFamily="34" charset="-128"/>
              </a:rPr>
              <a:t>Factors Necessitating Information Integration Capability</a:t>
            </a:r>
          </a:p>
        </p:txBody>
      </p:sp>
      <p:sp>
        <p:nvSpPr>
          <p:cNvPr id="29699" name="Content Placeholder 2">
            <a:extLst>
              <a:ext uri="{FF2B5EF4-FFF2-40B4-BE49-F238E27FC236}">
                <a16:creationId xmlns:a16="http://schemas.microsoft.com/office/drawing/2014/main" id="{9045F640-AC4A-4552-9EA0-0BC9FE3A33DA}"/>
              </a:ext>
            </a:extLst>
          </p:cNvPr>
          <p:cNvSpPr>
            <a:spLocks noGrp="1"/>
          </p:cNvSpPr>
          <p:nvPr>
            <p:ph idx="1"/>
          </p:nvPr>
        </p:nvSpPr>
        <p:spPr/>
        <p:txBody>
          <a:bodyPr/>
          <a:lstStyle/>
          <a:p>
            <a:r>
              <a:rPr lang="en-US" altLang="en-US">
                <a:ea typeface="ＭＳ Ｐゴシック" panose="020B0600070205080204" pitchFamily="34" charset="-128"/>
              </a:rPr>
              <a:t>Structured data and information (often incompatible)</a:t>
            </a:r>
          </a:p>
          <a:p>
            <a:r>
              <a:rPr lang="en-US" altLang="en-US">
                <a:ea typeface="ＭＳ Ｐゴシック" panose="020B0600070205080204" pitchFamily="34" charset="-128"/>
              </a:rPr>
              <a:t>Data outside operational systems (e-mail, audio, video ..etc)</a:t>
            </a:r>
          </a:p>
          <a:p>
            <a:r>
              <a:rPr lang="en-US" altLang="en-US">
                <a:ea typeface="ＭＳ Ｐゴシック" panose="020B0600070205080204" pitchFamily="34" charset="-128"/>
              </a:rPr>
              <a:t>External data (public data, industry reports, experts opinions ..etc)</a:t>
            </a:r>
          </a:p>
          <a:p>
            <a:r>
              <a:rPr lang="en-US" altLang="en-US">
                <a:ea typeface="ＭＳ Ｐゴシック" panose="020B0600070205080204" pitchFamily="34" charset="-128"/>
              </a:rPr>
              <a:t>Increasing decision complexity</a:t>
            </a:r>
          </a:p>
          <a:p>
            <a:endParaRPr lang="en-US" altLang="en-US">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2FA09BF-5753-481D-9719-ED3538A568B8}"/>
              </a:ext>
            </a:extLst>
          </p:cNvPr>
          <p:cNvSpPr>
            <a:spLocks noGrp="1"/>
          </p:cNvSpPr>
          <p:nvPr>
            <p:ph type="title"/>
          </p:nvPr>
        </p:nvSpPr>
        <p:spPr/>
        <p:txBody>
          <a:bodyPr/>
          <a:lstStyle/>
          <a:p>
            <a:r>
              <a:rPr lang="en-US" altLang="en-US">
                <a:ea typeface="ＭＳ Ｐゴシック" panose="020B0600070205080204" pitchFamily="34" charset="-128"/>
              </a:rPr>
              <a:t>Technologies enabling Information Integration Capability</a:t>
            </a:r>
          </a:p>
        </p:txBody>
      </p:sp>
      <p:sp>
        <p:nvSpPr>
          <p:cNvPr id="30723" name="Content Placeholder 2">
            <a:extLst>
              <a:ext uri="{FF2B5EF4-FFF2-40B4-BE49-F238E27FC236}">
                <a16:creationId xmlns:a16="http://schemas.microsoft.com/office/drawing/2014/main" id="{5D4F33AE-9BDD-443C-92E6-C1F164D542A5}"/>
              </a:ext>
            </a:extLst>
          </p:cNvPr>
          <p:cNvSpPr>
            <a:spLocks noGrp="1"/>
          </p:cNvSpPr>
          <p:nvPr>
            <p:ph idx="1"/>
          </p:nvPr>
        </p:nvSpPr>
        <p:spPr/>
        <p:txBody>
          <a:bodyPr/>
          <a:lstStyle/>
          <a:p>
            <a:r>
              <a:rPr lang="en-US" altLang="en-US">
                <a:ea typeface="ＭＳ Ｐゴシック" panose="020B0600070205080204" pitchFamily="34" charset="-128"/>
              </a:rPr>
              <a:t>Environmental scanning</a:t>
            </a:r>
          </a:p>
          <a:p>
            <a:r>
              <a:rPr lang="en-US" altLang="en-US">
                <a:ea typeface="ＭＳ Ｐゴシック" panose="020B0600070205080204" pitchFamily="34" charset="-128"/>
              </a:rPr>
              <a:t>Web mining</a:t>
            </a:r>
          </a:p>
          <a:p>
            <a:r>
              <a:rPr lang="en-US" altLang="en-US">
                <a:ea typeface="ＭＳ Ｐゴシック" panose="020B0600070205080204" pitchFamily="34" charset="-128"/>
              </a:rPr>
              <a:t>Text mining</a:t>
            </a:r>
          </a:p>
          <a:p>
            <a:r>
              <a:rPr lang="en-US" altLang="en-US">
                <a:ea typeface="ＭＳ Ｐゴシック" panose="020B0600070205080204" pitchFamily="34" charset="-128"/>
              </a:rPr>
              <a:t>Radio frequency identification devices (RFID)</a:t>
            </a:r>
          </a:p>
          <a:p>
            <a:endParaRPr lang="en-US" altLang="en-US">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8D29528-1C88-4A29-A1AE-AEAE92576A04}"/>
              </a:ext>
            </a:extLst>
          </p:cNvPr>
          <p:cNvSpPr>
            <a:spLocks noGrp="1"/>
          </p:cNvSpPr>
          <p:nvPr>
            <p:ph type="title"/>
          </p:nvPr>
        </p:nvSpPr>
        <p:spPr/>
        <p:txBody>
          <a:bodyPr/>
          <a:lstStyle/>
          <a:p>
            <a:pPr algn="ctr"/>
            <a:r>
              <a:rPr lang="en-US" altLang="en-US">
                <a:ea typeface="ＭＳ Ｐゴシック" panose="020B0600070205080204" pitchFamily="34" charset="-128"/>
              </a:rPr>
              <a:t>Insight Creation Capability</a:t>
            </a:r>
          </a:p>
        </p:txBody>
      </p:sp>
      <p:sp>
        <p:nvSpPr>
          <p:cNvPr id="31747" name="Content Placeholder 2">
            <a:extLst>
              <a:ext uri="{FF2B5EF4-FFF2-40B4-BE49-F238E27FC236}">
                <a16:creationId xmlns:a16="http://schemas.microsoft.com/office/drawing/2014/main" id="{38ADCC6E-9EC5-4DD2-BFF7-F7F8F5AE7B0A}"/>
              </a:ext>
            </a:extLst>
          </p:cNvPr>
          <p:cNvSpPr>
            <a:spLocks noGrp="1"/>
          </p:cNvSpPr>
          <p:nvPr>
            <p:ph idx="1"/>
          </p:nvPr>
        </p:nvSpPr>
        <p:spPr>
          <a:xfrm>
            <a:off x="2022475" y="1600201"/>
            <a:ext cx="7556500" cy="4297363"/>
          </a:xfrm>
        </p:spPr>
        <p:txBody>
          <a:bodyPr/>
          <a:lstStyle/>
          <a:p>
            <a:pPr>
              <a:buFont typeface="Wingdings" panose="05000000000000000000" pitchFamily="2" charset="2"/>
              <a:buNone/>
            </a:pPr>
            <a:r>
              <a:rPr lang="en-US" altLang="en-US">
                <a:ea typeface="ＭＳ Ｐゴシック" panose="020B0600070205080204" pitchFamily="34" charset="-128"/>
              </a:rPr>
              <a:t>The ability to develop new insights </a:t>
            </a:r>
          </a:p>
          <a:p>
            <a:pPr>
              <a:buFont typeface="Wingdings" panose="05000000000000000000" pitchFamily="2" charset="2"/>
              <a:buNone/>
            </a:pPr>
            <a:r>
              <a:rPr lang="en-US" altLang="en-US">
                <a:ea typeface="ＭＳ Ｐゴシック" panose="020B0600070205080204" pitchFamily="34" charset="-128"/>
              </a:rPr>
              <a:t>and </a:t>
            </a:r>
          </a:p>
          <a:p>
            <a:pPr>
              <a:buFont typeface="Wingdings" panose="05000000000000000000" pitchFamily="2" charset="2"/>
              <a:buNone/>
            </a:pPr>
            <a:r>
              <a:rPr lang="en-US" altLang="en-US">
                <a:ea typeface="ＭＳ Ｐゴシック" panose="020B0600070205080204" pitchFamily="34" charset="-128"/>
              </a:rPr>
              <a:t>use them in the short-term or long-term </a:t>
            </a:r>
          </a:p>
          <a:p>
            <a:pPr>
              <a:buFont typeface="Wingdings" panose="05000000000000000000" pitchFamily="2" charset="2"/>
              <a:buNone/>
            </a:pPr>
            <a:r>
              <a:rPr lang="en-US" altLang="en-US">
                <a:ea typeface="ＭＳ Ｐゴシック" panose="020B0600070205080204" pitchFamily="34" charset="-128"/>
              </a:rPr>
              <a:t>to make better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01110011   01110101   01111001    10000101   01011001 </a:t>
            </a:r>
          </a:p>
          <a:p>
            <a:pPr marL="0" indent="0">
              <a:buNone/>
            </a:pPr>
            <a:r>
              <a:rPr lang="en-US" dirty="0">
                <a:solidFill>
                  <a:srgbClr val="FF0000"/>
                </a:solidFill>
              </a:rPr>
              <a:t>73 		   76			79 		86 		69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01010111   01010101   01110011   10000100</a:t>
            </a:r>
          </a:p>
          <a:p>
            <a:pPr marL="0" indent="0">
              <a:buNone/>
            </a:pPr>
            <a:r>
              <a:rPr lang="en-US" dirty="0">
                <a:solidFill>
                  <a:srgbClr val="FF0000"/>
                </a:solidFill>
              </a:rPr>
              <a:t>67 			66 		73 		84</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6538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1BF64C9-7B1A-41B0-B4F1-3FFA6C076025}"/>
              </a:ext>
            </a:extLst>
          </p:cNvPr>
          <p:cNvSpPr>
            <a:spLocks noGrp="1"/>
          </p:cNvSpPr>
          <p:nvPr>
            <p:ph type="title"/>
          </p:nvPr>
        </p:nvSpPr>
        <p:spPr/>
        <p:txBody>
          <a:bodyPr/>
          <a:lstStyle/>
          <a:p>
            <a:r>
              <a:rPr lang="en-US" altLang="en-US">
                <a:ea typeface="ＭＳ Ｐゴシック" panose="020B0600070205080204" pitchFamily="34" charset="-128"/>
              </a:rPr>
              <a:t>Factors Necessitating Insight Creation Capability</a:t>
            </a:r>
          </a:p>
        </p:txBody>
      </p:sp>
      <p:sp>
        <p:nvSpPr>
          <p:cNvPr id="32771" name="Content Placeholder 2">
            <a:extLst>
              <a:ext uri="{FF2B5EF4-FFF2-40B4-BE49-F238E27FC236}">
                <a16:creationId xmlns:a16="http://schemas.microsoft.com/office/drawing/2014/main" id="{372449EF-C527-46A4-B43D-D53600ECEE7B}"/>
              </a:ext>
            </a:extLst>
          </p:cNvPr>
          <p:cNvSpPr>
            <a:spLocks noGrp="1"/>
          </p:cNvSpPr>
          <p:nvPr>
            <p:ph idx="1"/>
          </p:nvPr>
        </p:nvSpPr>
        <p:spPr/>
        <p:txBody>
          <a:bodyPr/>
          <a:lstStyle/>
          <a:p>
            <a:r>
              <a:rPr lang="en-US" altLang="en-US">
                <a:ea typeface="ＭＳ Ｐゴシック" panose="020B0600070205080204" pitchFamily="34" charset="-128"/>
              </a:rPr>
              <a:t>The need for quick reflexes</a:t>
            </a:r>
          </a:p>
          <a:p>
            <a:r>
              <a:rPr lang="en-US" altLang="en-US">
                <a:ea typeface="ＭＳ Ｐゴシック" panose="020B0600070205080204" pitchFamily="34" charset="-128"/>
              </a:rPr>
              <a:t>Increasing domain complexity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4B468EA-DFCC-4799-9366-10E5ACD3DF4A}"/>
              </a:ext>
            </a:extLst>
          </p:cNvPr>
          <p:cNvSpPr>
            <a:spLocks noGrp="1"/>
          </p:cNvSpPr>
          <p:nvPr>
            <p:ph type="title"/>
          </p:nvPr>
        </p:nvSpPr>
        <p:spPr/>
        <p:txBody>
          <a:bodyPr/>
          <a:lstStyle/>
          <a:p>
            <a:r>
              <a:rPr lang="en-US" altLang="en-US">
                <a:ea typeface="ＭＳ Ｐゴシック" panose="020B0600070205080204" pitchFamily="34" charset="-128"/>
              </a:rPr>
              <a:t>Technologies enabling Insight Creation Capability</a:t>
            </a:r>
          </a:p>
        </p:txBody>
      </p:sp>
      <p:sp>
        <p:nvSpPr>
          <p:cNvPr id="33795" name="Content Placeholder 2">
            <a:extLst>
              <a:ext uri="{FF2B5EF4-FFF2-40B4-BE49-F238E27FC236}">
                <a16:creationId xmlns:a16="http://schemas.microsoft.com/office/drawing/2014/main" id="{621462BB-941E-4272-99A5-9B7AFB3FB8C5}"/>
              </a:ext>
            </a:extLst>
          </p:cNvPr>
          <p:cNvSpPr>
            <a:spLocks noGrp="1"/>
          </p:cNvSpPr>
          <p:nvPr>
            <p:ph idx="1"/>
          </p:nvPr>
        </p:nvSpPr>
        <p:spPr/>
        <p:txBody>
          <a:bodyPr/>
          <a:lstStyle/>
          <a:p>
            <a:r>
              <a:rPr lang="en-US" altLang="en-US">
                <a:ea typeface="ＭＳ Ｐゴシック" panose="020B0600070205080204" pitchFamily="34" charset="-128"/>
              </a:rPr>
              <a:t>Data mining</a:t>
            </a:r>
          </a:p>
          <a:p>
            <a:r>
              <a:rPr lang="en-US" altLang="en-US">
                <a:ea typeface="ＭＳ Ｐゴシック" panose="020B0600070205080204" pitchFamily="34" charset="-128"/>
              </a:rPr>
              <a:t>Business Analytics</a:t>
            </a:r>
          </a:p>
          <a:p>
            <a:r>
              <a:rPr lang="en-US" altLang="en-US">
                <a:ea typeface="ＭＳ Ｐゴシック" panose="020B0600070205080204" pitchFamily="34" charset="-128"/>
              </a:rPr>
              <a:t>Real time decision support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ED2B9C1-C3ED-469A-9E41-05B6E956BC81}"/>
              </a:ext>
            </a:extLst>
          </p:cNvPr>
          <p:cNvSpPr>
            <a:spLocks noGrp="1"/>
          </p:cNvSpPr>
          <p:nvPr>
            <p:ph type="title"/>
          </p:nvPr>
        </p:nvSpPr>
        <p:spPr/>
        <p:txBody>
          <a:bodyPr/>
          <a:lstStyle/>
          <a:p>
            <a:pPr algn="ctr"/>
            <a:r>
              <a:rPr lang="en-US" altLang="en-US">
                <a:ea typeface="ＭＳ Ｐゴシック" panose="020B0600070205080204" pitchFamily="34" charset="-128"/>
              </a:rPr>
              <a:t>Presentation Capability</a:t>
            </a:r>
          </a:p>
        </p:txBody>
      </p:sp>
      <p:sp>
        <p:nvSpPr>
          <p:cNvPr id="34819" name="Content Placeholder 2">
            <a:extLst>
              <a:ext uri="{FF2B5EF4-FFF2-40B4-BE49-F238E27FC236}">
                <a16:creationId xmlns:a16="http://schemas.microsoft.com/office/drawing/2014/main" id="{CBB87E33-E9B7-4A13-9C88-C260783FA216}"/>
              </a:ext>
            </a:extLst>
          </p:cNvPr>
          <p:cNvSpPr>
            <a:spLocks noGrp="1"/>
          </p:cNvSpPr>
          <p:nvPr>
            <p:ph idx="1"/>
          </p:nvPr>
        </p:nvSpPr>
        <p:spPr>
          <a:xfrm>
            <a:off x="2022475" y="1600201"/>
            <a:ext cx="7556500" cy="4297363"/>
          </a:xfrm>
        </p:spPr>
        <p:txBody>
          <a:bodyPr/>
          <a:lstStyle/>
          <a:p>
            <a:pPr>
              <a:buFont typeface="Wingdings" panose="05000000000000000000" pitchFamily="2" charset="2"/>
              <a:buNone/>
            </a:pPr>
            <a:r>
              <a:rPr lang="en-US" altLang="en-US">
                <a:ea typeface="ＭＳ Ｐゴシック" panose="020B0600070205080204" pitchFamily="34" charset="-128"/>
              </a:rPr>
              <a:t>The ability to use appropriate reporting and balanced scorecards tools, </a:t>
            </a:r>
          </a:p>
          <a:p>
            <a:pPr>
              <a:buFont typeface="Wingdings" panose="05000000000000000000" pitchFamily="2" charset="2"/>
              <a:buNone/>
            </a:pPr>
            <a:r>
              <a:rPr lang="en-US" altLang="en-US">
                <a:ea typeface="ＭＳ Ｐゴシック" panose="020B0600070205080204" pitchFamily="34" charset="-128"/>
              </a:rPr>
              <a:t>and </a:t>
            </a:r>
          </a:p>
          <a:p>
            <a:pPr>
              <a:buFont typeface="Wingdings" panose="05000000000000000000" pitchFamily="2" charset="2"/>
              <a:buNone/>
            </a:pPr>
            <a:r>
              <a:rPr lang="en-US" altLang="en-US">
                <a:ea typeface="ＭＳ Ｐゴシック" panose="020B0600070205080204" pitchFamily="34" charset="-128"/>
              </a:rPr>
              <a:t>thereby make BI more valuable to users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E4F5CE6-825A-4F84-B392-918F22E8626C}"/>
              </a:ext>
            </a:extLst>
          </p:cNvPr>
          <p:cNvSpPr>
            <a:spLocks noGrp="1"/>
          </p:cNvSpPr>
          <p:nvPr>
            <p:ph type="title"/>
          </p:nvPr>
        </p:nvSpPr>
        <p:spPr/>
        <p:txBody>
          <a:bodyPr/>
          <a:lstStyle/>
          <a:p>
            <a:r>
              <a:rPr lang="en-US" altLang="en-US">
                <a:ea typeface="ＭＳ Ｐゴシック" panose="020B0600070205080204" pitchFamily="34" charset="-128"/>
              </a:rPr>
              <a:t>Factors Necessitating Presentation Capability</a:t>
            </a:r>
          </a:p>
        </p:txBody>
      </p:sp>
      <p:sp>
        <p:nvSpPr>
          <p:cNvPr id="3" name="Content Placeholder 2">
            <a:extLst>
              <a:ext uri="{FF2B5EF4-FFF2-40B4-BE49-F238E27FC236}">
                <a16:creationId xmlns:a16="http://schemas.microsoft.com/office/drawing/2014/main" id="{DD6CC808-E863-4AE7-B4FE-7E5E47631F29}"/>
              </a:ext>
            </a:extLst>
          </p:cNvPr>
          <p:cNvSpPr>
            <a:spLocks noGrp="1"/>
          </p:cNvSpPr>
          <p:nvPr>
            <p:ph idx="1"/>
          </p:nvPr>
        </p:nvSpPr>
        <p:spPr/>
        <p:txBody>
          <a:bodyPr/>
          <a:lstStyle/>
          <a:p>
            <a:pPr>
              <a:defRPr/>
            </a:pPr>
            <a:r>
              <a:rPr lang="en-US" dirty="0"/>
              <a:t>Role (CEO, Managers, operational-level workers)</a:t>
            </a:r>
          </a:p>
          <a:p>
            <a:pPr>
              <a:defRPr/>
            </a:pPr>
            <a:r>
              <a:rPr lang="en-US" dirty="0"/>
              <a:t>Task</a:t>
            </a:r>
          </a:p>
          <a:p>
            <a:pPr>
              <a:defRPr/>
            </a:pPr>
            <a:r>
              <a:rPr lang="en-US" dirty="0"/>
              <a:t>Preferences</a:t>
            </a:r>
          </a:p>
          <a:p>
            <a:pPr marL="0" indent="0">
              <a:buNone/>
              <a:defRPr/>
            </a:pPr>
            <a:endParaRPr lang="en-US" dirty="0"/>
          </a:p>
          <a:p>
            <a:pPr>
              <a:defRPr/>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DC26028-11A6-420C-A215-9453A784E2E4}"/>
              </a:ext>
            </a:extLst>
          </p:cNvPr>
          <p:cNvSpPr>
            <a:spLocks noGrp="1"/>
          </p:cNvSpPr>
          <p:nvPr>
            <p:ph type="title"/>
          </p:nvPr>
        </p:nvSpPr>
        <p:spPr/>
        <p:txBody>
          <a:bodyPr/>
          <a:lstStyle/>
          <a:p>
            <a:r>
              <a:rPr lang="en-US" altLang="en-US">
                <a:ea typeface="ＭＳ Ｐゴシック" panose="020B0600070205080204" pitchFamily="34" charset="-128"/>
              </a:rPr>
              <a:t>Technologies enabling Presentation Capability</a:t>
            </a:r>
          </a:p>
        </p:txBody>
      </p:sp>
      <p:sp>
        <p:nvSpPr>
          <p:cNvPr id="3" name="Content Placeholder 2">
            <a:extLst>
              <a:ext uri="{FF2B5EF4-FFF2-40B4-BE49-F238E27FC236}">
                <a16:creationId xmlns:a16="http://schemas.microsoft.com/office/drawing/2014/main" id="{C5367A1A-8CC9-4C7C-BC30-6FEBF6A81C3F}"/>
              </a:ext>
            </a:extLst>
          </p:cNvPr>
          <p:cNvSpPr>
            <a:spLocks noGrp="1"/>
          </p:cNvSpPr>
          <p:nvPr>
            <p:ph idx="1"/>
          </p:nvPr>
        </p:nvSpPr>
        <p:spPr/>
        <p:txBody>
          <a:bodyPr/>
          <a:lstStyle/>
          <a:p>
            <a:pPr>
              <a:defRPr/>
            </a:pPr>
            <a:r>
              <a:rPr lang="en-US" dirty="0"/>
              <a:t>OLAP</a:t>
            </a:r>
          </a:p>
          <a:p>
            <a:pPr>
              <a:defRPr/>
            </a:pPr>
            <a:r>
              <a:rPr lang="en-US" dirty="0"/>
              <a:t>Visualization</a:t>
            </a:r>
          </a:p>
          <a:p>
            <a:pPr>
              <a:defRPr/>
            </a:pPr>
            <a:r>
              <a:rPr lang="en-US" dirty="0"/>
              <a:t>Digital dashboards</a:t>
            </a:r>
          </a:p>
          <a:p>
            <a:pPr>
              <a:defRPr/>
            </a:pPr>
            <a:r>
              <a:rPr lang="en-US" dirty="0"/>
              <a:t>Scorecards</a:t>
            </a:r>
          </a:p>
          <a:p>
            <a:pPr>
              <a:defRPr/>
            </a:pPr>
            <a:r>
              <a:rPr lang="en-US" dirty="0"/>
              <a:t>Corporate performance management</a:t>
            </a:r>
          </a:p>
          <a:p>
            <a:pPr marL="0" indent="0">
              <a:buNone/>
              <a:defRPr/>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6B47A1F-F615-4CE3-8368-097359DF9898}"/>
              </a:ext>
            </a:extLst>
          </p:cNvPr>
          <p:cNvSpPr>
            <a:spLocks noGrp="1"/>
          </p:cNvSpPr>
          <p:nvPr>
            <p:ph type="title"/>
          </p:nvPr>
        </p:nvSpPr>
        <p:spPr/>
        <p:txBody>
          <a:bodyPr/>
          <a:lstStyle/>
          <a:p>
            <a:r>
              <a:rPr lang="en-US" altLang="en-US" sz="2800" b="1">
                <a:ea typeface="ＭＳ Ｐゴシック" panose="020B0600070205080204" pitchFamily="34" charset="-128"/>
              </a:rPr>
              <a:t>Four Synergistic Business Intelligence Capabilities</a:t>
            </a:r>
          </a:p>
        </p:txBody>
      </p:sp>
      <p:sp>
        <p:nvSpPr>
          <p:cNvPr id="37891" name="Cube 20">
            <a:extLst>
              <a:ext uri="{FF2B5EF4-FFF2-40B4-BE49-F238E27FC236}">
                <a16:creationId xmlns:a16="http://schemas.microsoft.com/office/drawing/2014/main" id="{BD57AF42-848C-43E9-A08C-E98CDDAB1D60}"/>
              </a:ext>
            </a:extLst>
          </p:cNvPr>
          <p:cNvSpPr>
            <a:spLocks noChangeArrowheads="1"/>
          </p:cNvSpPr>
          <p:nvPr/>
        </p:nvSpPr>
        <p:spPr bwMode="auto">
          <a:xfrm>
            <a:off x="3200401" y="5029200"/>
            <a:ext cx="35337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Organizational Memory</a:t>
            </a:r>
          </a:p>
        </p:txBody>
      </p:sp>
      <p:sp>
        <p:nvSpPr>
          <p:cNvPr id="37892" name="Cube 21">
            <a:extLst>
              <a:ext uri="{FF2B5EF4-FFF2-40B4-BE49-F238E27FC236}">
                <a16:creationId xmlns:a16="http://schemas.microsoft.com/office/drawing/2014/main" id="{8BEDF16E-E5F2-48C8-A224-816162A23EDF}"/>
              </a:ext>
            </a:extLst>
          </p:cNvPr>
          <p:cNvSpPr>
            <a:spLocks noChangeArrowheads="1"/>
          </p:cNvSpPr>
          <p:nvPr/>
        </p:nvSpPr>
        <p:spPr bwMode="auto">
          <a:xfrm>
            <a:off x="3657601" y="3911600"/>
            <a:ext cx="30765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Information</a:t>
            </a:r>
            <a:r>
              <a:rPr lang="en-US" altLang="en-US" sz="1400">
                <a:solidFill>
                  <a:srgbClr val="FFFFFF"/>
                </a:solidFill>
                <a:latin typeface="Calibri" panose="020F0502020204030204" pitchFamily="34" charset="0"/>
                <a:cs typeface="Arial" panose="020B0604020202020204" pitchFamily="34" charset="0"/>
              </a:rPr>
              <a:t> </a:t>
            </a:r>
            <a:r>
              <a:rPr lang="en-US" altLang="en-US" sz="1400">
                <a:solidFill>
                  <a:schemeClr val="tx1"/>
                </a:solidFill>
                <a:latin typeface="Arial" panose="020B0604020202020204" pitchFamily="34" charset="0"/>
                <a:cs typeface="Arial" panose="020B0604020202020204" pitchFamily="34" charset="0"/>
              </a:rPr>
              <a:t>Integration</a:t>
            </a:r>
          </a:p>
        </p:txBody>
      </p:sp>
      <p:sp>
        <p:nvSpPr>
          <p:cNvPr id="37893" name="Cube 22">
            <a:extLst>
              <a:ext uri="{FF2B5EF4-FFF2-40B4-BE49-F238E27FC236}">
                <a16:creationId xmlns:a16="http://schemas.microsoft.com/office/drawing/2014/main" id="{5917721D-32FF-4ABA-9A80-A11E676E7967}"/>
              </a:ext>
            </a:extLst>
          </p:cNvPr>
          <p:cNvSpPr>
            <a:spLocks noChangeArrowheads="1"/>
          </p:cNvSpPr>
          <p:nvPr/>
        </p:nvSpPr>
        <p:spPr bwMode="auto">
          <a:xfrm>
            <a:off x="4122739" y="2794000"/>
            <a:ext cx="2611437"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Insight Creation </a:t>
            </a:r>
          </a:p>
        </p:txBody>
      </p:sp>
      <p:sp>
        <p:nvSpPr>
          <p:cNvPr id="37894" name="Cube 24">
            <a:extLst>
              <a:ext uri="{FF2B5EF4-FFF2-40B4-BE49-F238E27FC236}">
                <a16:creationId xmlns:a16="http://schemas.microsoft.com/office/drawing/2014/main" id="{D1186012-EECB-4295-9FA1-26C511CCF02E}"/>
              </a:ext>
            </a:extLst>
          </p:cNvPr>
          <p:cNvSpPr>
            <a:spLocks noChangeArrowheads="1"/>
          </p:cNvSpPr>
          <p:nvPr/>
        </p:nvSpPr>
        <p:spPr bwMode="auto">
          <a:xfrm>
            <a:off x="4648201" y="1676400"/>
            <a:ext cx="20859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Presentation</a:t>
            </a:r>
          </a:p>
        </p:txBody>
      </p:sp>
      <p:sp>
        <p:nvSpPr>
          <p:cNvPr id="37895" name="Curved Left Arrow 25">
            <a:extLst>
              <a:ext uri="{FF2B5EF4-FFF2-40B4-BE49-F238E27FC236}">
                <a16:creationId xmlns:a16="http://schemas.microsoft.com/office/drawing/2014/main" id="{F748DDAD-DD09-42BD-98F8-290C1F75C564}"/>
              </a:ext>
            </a:extLst>
          </p:cNvPr>
          <p:cNvSpPr>
            <a:spLocks noChangeArrowheads="1"/>
          </p:cNvSpPr>
          <p:nvPr/>
        </p:nvSpPr>
        <p:spPr bwMode="auto">
          <a:xfrm flipV="1">
            <a:off x="6569075" y="2233614"/>
            <a:ext cx="700088" cy="1171575"/>
          </a:xfrm>
          <a:prstGeom prst="curvedLeftArrow">
            <a:avLst>
              <a:gd name="adj1" fmla="val 25001"/>
              <a:gd name="adj2" fmla="val 53931"/>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37896" name="Curved Left Arrow 26">
            <a:extLst>
              <a:ext uri="{FF2B5EF4-FFF2-40B4-BE49-F238E27FC236}">
                <a16:creationId xmlns:a16="http://schemas.microsoft.com/office/drawing/2014/main" id="{333B785D-8ADF-4F25-AA57-1DE69AFAEC46}"/>
              </a:ext>
            </a:extLst>
          </p:cNvPr>
          <p:cNvSpPr>
            <a:spLocks noChangeArrowheads="1"/>
          </p:cNvSpPr>
          <p:nvPr/>
        </p:nvSpPr>
        <p:spPr bwMode="auto">
          <a:xfrm flipV="1">
            <a:off x="6569075" y="3424238"/>
            <a:ext cx="700088"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37897" name="Curved Left Arrow 29">
            <a:extLst>
              <a:ext uri="{FF2B5EF4-FFF2-40B4-BE49-F238E27FC236}">
                <a16:creationId xmlns:a16="http://schemas.microsoft.com/office/drawing/2014/main" id="{73C8515F-F50D-4F9A-B844-F85A6B240A6E}"/>
              </a:ext>
            </a:extLst>
          </p:cNvPr>
          <p:cNvSpPr>
            <a:spLocks noChangeArrowheads="1"/>
          </p:cNvSpPr>
          <p:nvPr/>
        </p:nvSpPr>
        <p:spPr bwMode="auto">
          <a:xfrm flipV="1">
            <a:off x="6569075" y="4643438"/>
            <a:ext cx="700088"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37898" name="Curved Left Arrow 31">
            <a:extLst>
              <a:ext uri="{FF2B5EF4-FFF2-40B4-BE49-F238E27FC236}">
                <a16:creationId xmlns:a16="http://schemas.microsoft.com/office/drawing/2014/main" id="{62C2AF1E-172A-46EA-8C30-EA197FDCDF67}"/>
              </a:ext>
            </a:extLst>
          </p:cNvPr>
          <p:cNvSpPr>
            <a:spLocks noChangeArrowheads="1"/>
          </p:cNvSpPr>
          <p:nvPr/>
        </p:nvSpPr>
        <p:spPr bwMode="auto">
          <a:xfrm flipV="1">
            <a:off x="6569075" y="1036638"/>
            <a:ext cx="700088"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37899" name="Rectangle 37">
            <a:extLst>
              <a:ext uri="{FF2B5EF4-FFF2-40B4-BE49-F238E27FC236}">
                <a16:creationId xmlns:a16="http://schemas.microsoft.com/office/drawing/2014/main" id="{B3B3ABC8-0199-45B3-A1FD-1729E2B74A59}"/>
              </a:ext>
            </a:extLst>
          </p:cNvPr>
          <p:cNvSpPr>
            <a:spLocks noChangeArrowheads="1"/>
          </p:cNvSpPr>
          <p:nvPr/>
        </p:nvSpPr>
        <p:spPr bwMode="auto">
          <a:xfrm>
            <a:off x="5929313" y="1066801"/>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Users</a:t>
            </a:r>
          </a:p>
        </p:txBody>
      </p:sp>
      <p:sp>
        <p:nvSpPr>
          <p:cNvPr id="37900" name="Rectangle 24">
            <a:extLst>
              <a:ext uri="{FF2B5EF4-FFF2-40B4-BE49-F238E27FC236}">
                <a16:creationId xmlns:a16="http://schemas.microsoft.com/office/drawing/2014/main" id="{B6E0BD17-1B7B-4008-917B-61F10E5CB157}"/>
              </a:ext>
            </a:extLst>
          </p:cNvPr>
          <p:cNvSpPr>
            <a:spLocks noChangeArrowheads="1"/>
          </p:cNvSpPr>
          <p:nvPr/>
        </p:nvSpPr>
        <p:spPr bwMode="auto">
          <a:xfrm>
            <a:off x="7345363" y="4876801"/>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Historical information and explicit knowledge accumulated over time (mainly structured and internal)</a:t>
            </a:r>
          </a:p>
        </p:txBody>
      </p:sp>
      <p:sp>
        <p:nvSpPr>
          <p:cNvPr id="37901" name="Rectangle 26">
            <a:extLst>
              <a:ext uri="{FF2B5EF4-FFF2-40B4-BE49-F238E27FC236}">
                <a16:creationId xmlns:a16="http://schemas.microsoft.com/office/drawing/2014/main" id="{16FACC30-EF72-4F6C-8E99-CDA787BF8EBB}"/>
              </a:ext>
            </a:extLst>
          </p:cNvPr>
          <p:cNvSpPr>
            <a:spLocks noChangeArrowheads="1"/>
          </p:cNvSpPr>
          <p:nvPr/>
        </p:nvSpPr>
        <p:spPr bwMode="auto">
          <a:xfrm>
            <a:off x="7345363" y="3556000"/>
            <a:ext cx="2235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Synthesized information about the past and present (structured and unstructured, external and internal)</a:t>
            </a:r>
          </a:p>
        </p:txBody>
      </p:sp>
      <p:sp>
        <p:nvSpPr>
          <p:cNvPr id="37902" name="Rectangle 29">
            <a:extLst>
              <a:ext uri="{FF2B5EF4-FFF2-40B4-BE49-F238E27FC236}">
                <a16:creationId xmlns:a16="http://schemas.microsoft.com/office/drawing/2014/main" id="{8F155E2C-9EF0-43DA-98DD-A41A3FE1CE6C}"/>
              </a:ext>
            </a:extLst>
          </p:cNvPr>
          <p:cNvSpPr>
            <a:spLocks noChangeArrowheads="1"/>
          </p:cNvSpPr>
          <p:nvPr/>
        </p:nvSpPr>
        <p:spPr bwMode="auto">
          <a:xfrm>
            <a:off x="7345363" y="2368550"/>
            <a:ext cx="208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New insights and information to support decision making in a real-time fashion</a:t>
            </a:r>
          </a:p>
        </p:txBody>
      </p:sp>
      <p:sp>
        <p:nvSpPr>
          <p:cNvPr id="37903" name="Rectangle 36">
            <a:extLst>
              <a:ext uri="{FF2B5EF4-FFF2-40B4-BE49-F238E27FC236}">
                <a16:creationId xmlns:a16="http://schemas.microsoft.com/office/drawing/2014/main" id="{733130B8-EE62-449A-BA1B-713ACB6D0E96}"/>
              </a:ext>
            </a:extLst>
          </p:cNvPr>
          <p:cNvSpPr>
            <a:spLocks noChangeArrowheads="1"/>
          </p:cNvSpPr>
          <p:nvPr/>
        </p:nvSpPr>
        <p:spPr bwMode="auto">
          <a:xfrm>
            <a:off x="7345363" y="1260475"/>
            <a:ext cx="208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Information presented in user-friendly fashion and in ways most appropriate for each user </a:t>
            </a:r>
          </a:p>
        </p:txBody>
      </p:sp>
      <p:sp>
        <p:nvSpPr>
          <p:cNvPr id="37904" name="Footer Placeholder 15">
            <a:extLst>
              <a:ext uri="{FF2B5EF4-FFF2-40B4-BE49-F238E27FC236}">
                <a16:creationId xmlns:a16="http://schemas.microsoft.com/office/drawing/2014/main" id="{6ACA6EC5-0A99-488D-A516-0680562CC49F}"/>
              </a:ext>
            </a:extLst>
          </p:cNvPr>
          <p:cNvSpPr>
            <a:spLocks noGrp="1"/>
          </p:cNvSpPr>
          <p:nvPr>
            <p:ph type="ftr" sz="quarter" idx="11"/>
          </p:nvPr>
        </p:nvSpPr>
        <p:spPr bwMode="auto">
          <a:xfrm>
            <a:off x="1801814" y="6423026"/>
            <a:ext cx="61229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B2FEE92-EC1E-419F-B527-89302A1A8C1F}"/>
              </a:ext>
            </a:extLst>
          </p:cNvPr>
          <p:cNvSpPr>
            <a:spLocks noGrp="1"/>
          </p:cNvSpPr>
          <p:nvPr>
            <p:ph type="title"/>
          </p:nvPr>
        </p:nvSpPr>
        <p:spPr/>
        <p:txBody>
          <a:bodyPr/>
          <a:lstStyle/>
          <a:p>
            <a:pPr algn="ctr"/>
            <a:r>
              <a:rPr lang="en-US" altLang="en-US">
                <a:ea typeface="ＭＳ Ｐゴシック" panose="020B0600070205080204" pitchFamily="34" charset="-128"/>
              </a:rPr>
              <a:t>Three Categories of Features</a:t>
            </a:r>
          </a:p>
        </p:txBody>
      </p:sp>
      <p:sp>
        <p:nvSpPr>
          <p:cNvPr id="38915" name="Content Placeholder 2">
            <a:extLst>
              <a:ext uri="{FF2B5EF4-FFF2-40B4-BE49-F238E27FC236}">
                <a16:creationId xmlns:a16="http://schemas.microsoft.com/office/drawing/2014/main" id="{E6BFF812-79EB-4D1C-821F-F64ABC112E6B}"/>
              </a:ext>
            </a:extLst>
          </p:cNvPr>
          <p:cNvSpPr>
            <a:spLocks noGrp="1"/>
          </p:cNvSpPr>
          <p:nvPr>
            <p:ph idx="1"/>
          </p:nvPr>
        </p:nvSpPr>
        <p:spPr/>
        <p:txBody>
          <a:bodyPr/>
          <a:lstStyle/>
          <a:p>
            <a:pPr>
              <a:buFont typeface="Wingdings" panose="05000000000000000000" pitchFamily="2" charset="2"/>
              <a:buNone/>
            </a:pPr>
            <a:r>
              <a:rPr lang="en-US" altLang="en-US" i="1">
                <a:ea typeface="ＭＳ Ｐゴシック" panose="020B0600070205080204" pitchFamily="34" charset="-128"/>
              </a:rPr>
              <a:t>   BI capabilities support features of BI solutions which are classified into 3 broad categories related to capabilities</a:t>
            </a:r>
            <a:endParaRPr lang="en-US" altLang="en-US">
              <a:ea typeface="ＭＳ Ｐゴシック" panose="020B0600070205080204" pitchFamily="34" charset="-128"/>
            </a:endParaRPr>
          </a:p>
          <a:p>
            <a:r>
              <a:rPr lang="en-US" altLang="en-US">
                <a:ea typeface="ＭＳ Ｐゴシック" panose="020B0600070205080204" pitchFamily="34" charset="-128"/>
              </a:rPr>
              <a:t>Benchmarking</a:t>
            </a:r>
          </a:p>
          <a:p>
            <a:pPr lvl="2"/>
            <a:r>
              <a:rPr lang="en-US" altLang="en-US" sz="1800">
                <a:ea typeface="ＭＳ Ｐゴシック" panose="020B0600070205080204" pitchFamily="34" charset="-128"/>
              </a:rPr>
              <a:t>Relative to competition and industry trends</a:t>
            </a:r>
          </a:p>
          <a:p>
            <a:r>
              <a:rPr lang="en-US" altLang="en-US">
                <a:ea typeface="ＭＳ Ｐゴシック" panose="020B0600070205080204" pitchFamily="34" charset="-128"/>
              </a:rPr>
              <a:t>Intelligence</a:t>
            </a:r>
          </a:p>
          <a:p>
            <a:pPr lvl="2"/>
            <a:r>
              <a:rPr lang="en-US" altLang="en-US" sz="1800">
                <a:ea typeface="ＭＳ Ｐゴシック" panose="020B0600070205080204" pitchFamily="34" charset="-128"/>
              </a:rPr>
              <a:t>Ability to search and utilize data across disparate sources</a:t>
            </a:r>
          </a:p>
          <a:p>
            <a:r>
              <a:rPr lang="en-US" altLang="en-US">
                <a:ea typeface="ＭＳ Ｐゴシック" panose="020B0600070205080204" pitchFamily="34" charset="-128"/>
              </a:rPr>
              <a:t>Convenience </a:t>
            </a:r>
          </a:p>
          <a:p>
            <a:pPr lvl="2"/>
            <a:r>
              <a:rPr lang="en-US" altLang="en-US" sz="1800">
                <a:ea typeface="ＭＳ Ｐゴシック" panose="020B0600070205080204" pitchFamily="34" charset="-128"/>
              </a:rPr>
              <a:t>Customization and connectivity</a:t>
            </a:r>
          </a:p>
          <a:p>
            <a:endParaRPr lang="en-US" altLang="en-US">
              <a:ea typeface="ＭＳ Ｐゴシック"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4D777B3-B39D-40CC-936E-D07762AA5839}"/>
              </a:ext>
            </a:extLst>
          </p:cNvPr>
          <p:cNvSpPr>
            <a:spLocks noGrp="1"/>
          </p:cNvSpPr>
          <p:nvPr>
            <p:ph type="title"/>
          </p:nvPr>
        </p:nvSpPr>
        <p:spPr>
          <a:xfrm>
            <a:off x="2022475" y="484188"/>
            <a:ext cx="7556500" cy="811212"/>
          </a:xfrm>
        </p:spPr>
        <p:txBody>
          <a:bodyPr/>
          <a:lstStyle/>
          <a:p>
            <a:pPr algn="ctr"/>
            <a:r>
              <a:rPr lang="en-US" altLang="en-US" sz="3200">
                <a:ea typeface="ＭＳ Ｐゴシック" panose="020B0600070205080204" pitchFamily="34" charset="-128"/>
              </a:rPr>
              <a:t>Relation of Categories to Capabilities</a:t>
            </a:r>
          </a:p>
        </p:txBody>
      </p:sp>
      <p:pic>
        <p:nvPicPr>
          <p:cNvPr id="39939" name="Picture 4">
            <a:extLst>
              <a:ext uri="{FF2B5EF4-FFF2-40B4-BE49-F238E27FC236}">
                <a16:creationId xmlns:a16="http://schemas.microsoft.com/office/drawing/2014/main" id="{E6F26F53-2D9D-4A25-93A1-1261EF0519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1" y="1292225"/>
            <a:ext cx="5884863" cy="4833938"/>
          </a:xfr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F3CBE41-AFAC-4619-AB85-2C9B12D0300B}"/>
              </a:ext>
            </a:extLst>
          </p:cNvPr>
          <p:cNvSpPr>
            <a:spLocks noGrp="1"/>
          </p:cNvSpPr>
          <p:nvPr>
            <p:ph type="title"/>
          </p:nvPr>
        </p:nvSpPr>
        <p:spPr/>
        <p:txBody>
          <a:bodyPr/>
          <a:lstStyle/>
          <a:p>
            <a:r>
              <a:rPr lang="en-US" altLang="en-US">
                <a:ea typeface="ＭＳ Ｐゴシック" panose="020B0600070205080204" pitchFamily="34" charset="-128"/>
              </a:rPr>
              <a:t>Why Information Integration Capability?</a:t>
            </a:r>
          </a:p>
        </p:txBody>
      </p:sp>
      <p:sp>
        <p:nvSpPr>
          <p:cNvPr id="40963" name="Content Placeholder 2">
            <a:extLst>
              <a:ext uri="{FF2B5EF4-FFF2-40B4-BE49-F238E27FC236}">
                <a16:creationId xmlns:a16="http://schemas.microsoft.com/office/drawing/2014/main" id="{35926B5F-87AF-4222-B2AF-81FC6661DDCA}"/>
              </a:ext>
            </a:extLst>
          </p:cNvPr>
          <p:cNvSpPr>
            <a:spLocks noGrp="1"/>
          </p:cNvSpPr>
          <p:nvPr>
            <p:ph idx="1"/>
          </p:nvPr>
        </p:nvSpPr>
        <p:spPr/>
        <p:txBody>
          <a:bodyPr/>
          <a:lstStyle/>
          <a:p>
            <a:r>
              <a:rPr lang="en-US" altLang="en-US">
                <a:ea typeface="ＭＳ Ｐゴシック" panose="020B0600070205080204" pitchFamily="34" charset="-128"/>
              </a:rPr>
              <a:t>Mutually disconnected, incompatible transactional systems exist within an organization </a:t>
            </a:r>
          </a:p>
          <a:p>
            <a:r>
              <a:rPr lang="en-US" altLang="en-US">
                <a:ea typeface="ＭＳ Ｐゴシック" panose="020B0600070205080204" pitchFamily="34" charset="-128"/>
              </a:rPr>
              <a:t>Data exists outside of transactional systems such as e-mail, audio and video files, etc.</a:t>
            </a:r>
          </a:p>
          <a:p>
            <a:r>
              <a:rPr lang="en-US" altLang="en-US">
                <a:ea typeface="ＭＳ Ｐゴシック" panose="020B0600070205080204" pitchFamily="34" charset="-128"/>
              </a:rPr>
              <a:t>A lot of relevant external data is available, such as web sites, industry reports, expert opinions</a:t>
            </a:r>
          </a:p>
          <a:p>
            <a:r>
              <a:rPr lang="en-US" altLang="en-US">
                <a:ea typeface="ＭＳ Ｐゴシック" panose="020B0600070205080204" pitchFamily="34" charset="-128"/>
              </a:rPr>
              <a:t>More complex decision making due to an increase in the diversity of factors to consider</a:t>
            </a:r>
          </a:p>
          <a:p>
            <a:endParaRPr lang="en-US" altLang="en-US">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47CE7A3-FF4B-4C9A-AB54-EB1991B06C98}"/>
              </a:ext>
            </a:extLst>
          </p:cNvPr>
          <p:cNvSpPr>
            <a:spLocks noGrp="1"/>
          </p:cNvSpPr>
          <p:nvPr>
            <p:ph type="title"/>
          </p:nvPr>
        </p:nvSpPr>
        <p:spPr>
          <a:xfrm>
            <a:off x="2022475" y="414338"/>
            <a:ext cx="7556500" cy="1116012"/>
          </a:xfrm>
        </p:spPr>
        <p:txBody>
          <a:bodyPr/>
          <a:lstStyle/>
          <a:p>
            <a:pPr algn="ctr"/>
            <a:r>
              <a:rPr lang="en-US" altLang="en-US" sz="2000" b="1">
                <a:ea typeface="ＭＳ Ｐゴシック" panose="020B0600070205080204" pitchFamily="34" charset="-128"/>
              </a:rPr>
              <a:t>Information Integration Capability</a:t>
            </a:r>
          </a:p>
        </p:txBody>
      </p:sp>
      <p:sp>
        <p:nvSpPr>
          <p:cNvPr id="41987" name="Rectangle 2">
            <a:extLst>
              <a:ext uri="{FF2B5EF4-FFF2-40B4-BE49-F238E27FC236}">
                <a16:creationId xmlns:a16="http://schemas.microsoft.com/office/drawing/2014/main" id="{A3D30D72-B54D-4765-8F42-A1180B21A789}"/>
              </a:ext>
            </a:extLst>
          </p:cNvPr>
          <p:cNvSpPr>
            <a:spLocks noChangeArrowheads="1"/>
          </p:cNvSpPr>
          <p:nvPr/>
        </p:nvSpPr>
        <p:spPr bwMode="auto">
          <a:xfrm>
            <a:off x="3013075" y="1590675"/>
            <a:ext cx="4267200" cy="3352800"/>
          </a:xfrm>
          <a:prstGeom prst="rect">
            <a:avLst/>
          </a:prstGeom>
          <a:solidFill>
            <a:srgbClr val="C0C0C0"/>
          </a:solidFill>
          <a:ln w="25400">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1988" name="Oval 18">
            <a:extLst>
              <a:ext uri="{FF2B5EF4-FFF2-40B4-BE49-F238E27FC236}">
                <a16:creationId xmlns:a16="http://schemas.microsoft.com/office/drawing/2014/main" id="{B01A501B-0A6C-45F8-939C-8794418C8384}"/>
              </a:ext>
            </a:extLst>
          </p:cNvPr>
          <p:cNvSpPr>
            <a:spLocks noChangeArrowheads="1"/>
          </p:cNvSpPr>
          <p:nvPr/>
        </p:nvSpPr>
        <p:spPr bwMode="auto">
          <a:xfrm>
            <a:off x="3125788" y="2824163"/>
            <a:ext cx="1924050" cy="2043112"/>
          </a:xfrm>
          <a:prstGeom prst="ellipse">
            <a:avLst/>
          </a:prstGeom>
          <a:solidFill>
            <a:srgbClr val="D9D9D9"/>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cxnSp>
        <p:nvCxnSpPr>
          <p:cNvPr id="5" name="Straight Connector 4">
            <a:extLst>
              <a:ext uri="{FF2B5EF4-FFF2-40B4-BE49-F238E27FC236}">
                <a16:creationId xmlns:a16="http://schemas.microsoft.com/office/drawing/2014/main" id="{AD9A5D1A-0EA7-43E0-B5B8-2A990968496E}"/>
              </a:ext>
            </a:extLst>
          </p:cNvPr>
          <p:cNvCxnSpPr>
            <a:stCxn id="41987" idx="1"/>
            <a:endCxn id="41987" idx="3"/>
          </p:cNvCxnSpPr>
          <p:nvPr/>
        </p:nvCxnSpPr>
        <p:spPr>
          <a:xfrm rot="10800000" flipH="1">
            <a:off x="3013075" y="3267075"/>
            <a:ext cx="4267200" cy="158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1990" name="Rectangle 7">
            <a:extLst>
              <a:ext uri="{FF2B5EF4-FFF2-40B4-BE49-F238E27FC236}">
                <a16:creationId xmlns:a16="http://schemas.microsoft.com/office/drawing/2014/main" id="{5F886B08-47C3-4FF5-AC52-099D0384BF85}"/>
              </a:ext>
            </a:extLst>
          </p:cNvPr>
          <p:cNvSpPr>
            <a:spLocks noChangeArrowheads="1"/>
          </p:cNvSpPr>
          <p:nvPr/>
        </p:nvSpPr>
        <p:spPr bwMode="auto">
          <a:xfrm>
            <a:off x="3482975" y="5046664"/>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cs typeface="Arial" panose="020B0604020202020204" pitchFamily="34" charset="0"/>
              </a:rPr>
              <a:t>Structured</a:t>
            </a:r>
          </a:p>
        </p:txBody>
      </p:sp>
      <p:sp>
        <p:nvSpPr>
          <p:cNvPr id="41991" name="Rectangle 8">
            <a:extLst>
              <a:ext uri="{FF2B5EF4-FFF2-40B4-BE49-F238E27FC236}">
                <a16:creationId xmlns:a16="http://schemas.microsoft.com/office/drawing/2014/main" id="{975D2889-A267-4E67-8714-32089B5C03BA}"/>
              </a:ext>
            </a:extLst>
          </p:cNvPr>
          <p:cNvSpPr>
            <a:spLocks noChangeArrowheads="1"/>
          </p:cNvSpPr>
          <p:nvPr/>
        </p:nvSpPr>
        <p:spPr bwMode="auto">
          <a:xfrm>
            <a:off x="5489575" y="5046664"/>
            <a:ext cx="1358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cs typeface="Arial" panose="020B0604020202020204" pitchFamily="34" charset="0"/>
              </a:rPr>
              <a:t>Unstructured</a:t>
            </a:r>
          </a:p>
        </p:txBody>
      </p:sp>
      <p:sp>
        <p:nvSpPr>
          <p:cNvPr id="41992" name="Rectangle 9">
            <a:extLst>
              <a:ext uri="{FF2B5EF4-FFF2-40B4-BE49-F238E27FC236}">
                <a16:creationId xmlns:a16="http://schemas.microsoft.com/office/drawing/2014/main" id="{AB718FCC-854C-4D73-AE0E-19360A95F18A}"/>
              </a:ext>
            </a:extLst>
          </p:cNvPr>
          <p:cNvSpPr>
            <a:spLocks noChangeArrowheads="1"/>
          </p:cNvSpPr>
          <p:nvPr/>
        </p:nvSpPr>
        <p:spPr bwMode="auto">
          <a:xfrm rot="-5400000">
            <a:off x="2328863" y="3938588"/>
            <a:ext cx="868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cs typeface="Arial" panose="020B0604020202020204" pitchFamily="34" charset="0"/>
              </a:rPr>
              <a:t>Internal</a:t>
            </a:r>
          </a:p>
        </p:txBody>
      </p:sp>
      <p:sp>
        <p:nvSpPr>
          <p:cNvPr id="41993" name="Rectangle 10">
            <a:extLst>
              <a:ext uri="{FF2B5EF4-FFF2-40B4-BE49-F238E27FC236}">
                <a16:creationId xmlns:a16="http://schemas.microsoft.com/office/drawing/2014/main" id="{EECCB63C-8BDE-4626-A8CF-78365266FD99}"/>
              </a:ext>
            </a:extLst>
          </p:cNvPr>
          <p:cNvSpPr>
            <a:spLocks noChangeArrowheads="1"/>
          </p:cNvSpPr>
          <p:nvPr/>
        </p:nvSpPr>
        <p:spPr bwMode="auto">
          <a:xfrm rot="-5400000">
            <a:off x="2286001" y="2184401"/>
            <a:ext cx="936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cs typeface="Arial" panose="020B0604020202020204" pitchFamily="34" charset="0"/>
              </a:rPr>
              <a:t>External</a:t>
            </a:r>
          </a:p>
        </p:txBody>
      </p:sp>
      <p:sp>
        <p:nvSpPr>
          <p:cNvPr id="41994" name="Rectangle 11">
            <a:extLst>
              <a:ext uri="{FF2B5EF4-FFF2-40B4-BE49-F238E27FC236}">
                <a16:creationId xmlns:a16="http://schemas.microsoft.com/office/drawing/2014/main" id="{876ACE0F-63B3-4DAF-BC59-AB94A438A194}"/>
              </a:ext>
            </a:extLst>
          </p:cNvPr>
          <p:cNvSpPr>
            <a:spLocks noChangeArrowheads="1"/>
          </p:cNvSpPr>
          <p:nvPr/>
        </p:nvSpPr>
        <p:spPr bwMode="auto">
          <a:xfrm>
            <a:off x="4256089" y="5367339"/>
            <a:ext cx="18049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rPr>
              <a:t>Nature of Content</a:t>
            </a:r>
          </a:p>
        </p:txBody>
      </p:sp>
      <p:sp>
        <p:nvSpPr>
          <p:cNvPr id="41995" name="Rectangle 12">
            <a:extLst>
              <a:ext uri="{FF2B5EF4-FFF2-40B4-BE49-F238E27FC236}">
                <a16:creationId xmlns:a16="http://schemas.microsoft.com/office/drawing/2014/main" id="{2424906D-E049-4AB1-961F-6FC12396A021}"/>
              </a:ext>
            </a:extLst>
          </p:cNvPr>
          <p:cNvSpPr>
            <a:spLocks noChangeArrowheads="1"/>
          </p:cNvSpPr>
          <p:nvPr/>
        </p:nvSpPr>
        <p:spPr bwMode="auto">
          <a:xfrm rot="-5400000">
            <a:off x="1447007" y="3117057"/>
            <a:ext cx="183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600">
                <a:solidFill>
                  <a:schemeClr val="tx1"/>
                </a:solidFill>
                <a:latin typeface="Arial" panose="020B0604020202020204" pitchFamily="34" charset="0"/>
              </a:rPr>
              <a:t>Source of Content</a:t>
            </a:r>
          </a:p>
        </p:txBody>
      </p:sp>
      <p:sp>
        <p:nvSpPr>
          <p:cNvPr id="41996" name="Oval 13">
            <a:extLst>
              <a:ext uri="{FF2B5EF4-FFF2-40B4-BE49-F238E27FC236}">
                <a16:creationId xmlns:a16="http://schemas.microsoft.com/office/drawing/2014/main" id="{20782990-2F44-489E-9A61-9DB620C233D2}"/>
              </a:ext>
            </a:extLst>
          </p:cNvPr>
          <p:cNvSpPr>
            <a:spLocks noChangeArrowheads="1"/>
          </p:cNvSpPr>
          <p:nvPr/>
        </p:nvSpPr>
        <p:spPr bwMode="auto">
          <a:xfrm>
            <a:off x="3619500" y="3128964"/>
            <a:ext cx="261938" cy="280987"/>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1997" name="Oval 14">
            <a:extLst>
              <a:ext uri="{FF2B5EF4-FFF2-40B4-BE49-F238E27FC236}">
                <a16:creationId xmlns:a16="http://schemas.microsoft.com/office/drawing/2014/main" id="{8C86B965-0365-46C1-99CB-BBD8DE1FAEE2}"/>
              </a:ext>
            </a:extLst>
          </p:cNvPr>
          <p:cNvSpPr>
            <a:spLocks noChangeArrowheads="1"/>
          </p:cNvSpPr>
          <p:nvPr/>
        </p:nvSpPr>
        <p:spPr bwMode="auto">
          <a:xfrm>
            <a:off x="3352800" y="3925889"/>
            <a:ext cx="260350" cy="280987"/>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1998" name="Oval 15">
            <a:extLst>
              <a:ext uri="{FF2B5EF4-FFF2-40B4-BE49-F238E27FC236}">
                <a16:creationId xmlns:a16="http://schemas.microsoft.com/office/drawing/2014/main" id="{BF83E9A8-2C56-40AD-8549-2B2983EAC7D0}"/>
              </a:ext>
            </a:extLst>
          </p:cNvPr>
          <p:cNvSpPr>
            <a:spLocks noChangeArrowheads="1"/>
          </p:cNvSpPr>
          <p:nvPr/>
        </p:nvSpPr>
        <p:spPr bwMode="auto">
          <a:xfrm>
            <a:off x="4352925" y="3925889"/>
            <a:ext cx="261938" cy="280987"/>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1999" name="Oval 16">
            <a:extLst>
              <a:ext uri="{FF2B5EF4-FFF2-40B4-BE49-F238E27FC236}">
                <a16:creationId xmlns:a16="http://schemas.microsoft.com/office/drawing/2014/main" id="{D27490DB-642F-4567-A17C-7FA8A501C728}"/>
              </a:ext>
            </a:extLst>
          </p:cNvPr>
          <p:cNvSpPr>
            <a:spLocks noChangeArrowheads="1"/>
          </p:cNvSpPr>
          <p:nvPr/>
        </p:nvSpPr>
        <p:spPr bwMode="auto">
          <a:xfrm>
            <a:off x="3749675" y="4357689"/>
            <a:ext cx="261938"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0" name="Oval 17">
            <a:extLst>
              <a:ext uri="{FF2B5EF4-FFF2-40B4-BE49-F238E27FC236}">
                <a16:creationId xmlns:a16="http://schemas.microsoft.com/office/drawing/2014/main" id="{08504E94-EE4A-4E47-AD21-F6283EAAF5CD}"/>
              </a:ext>
            </a:extLst>
          </p:cNvPr>
          <p:cNvSpPr>
            <a:spLocks noChangeArrowheads="1"/>
          </p:cNvSpPr>
          <p:nvPr/>
        </p:nvSpPr>
        <p:spPr bwMode="auto">
          <a:xfrm>
            <a:off x="4495800" y="3267076"/>
            <a:ext cx="261938"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1" name="Oval 24">
            <a:extLst>
              <a:ext uri="{FF2B5EF4-FFF2-40B4-BE49-F238E27FC236}">
                <a16:creationId xmlns:a16="http://schemas.microsoft.com/office/drawing/2014/main" id="{75EEAEF9-DEBA-415D-9AAB-1ED2800608FD}"/>
              </a:ext>
            </a:extLst>
          </p:cNvPr>
          <p:cNvSpPr>
            <a:spLocks noChangeArrowheads="1"/>
          </p:cNvSpPr>
          <p:nvPr/>
        </p:nvSpPr>
        <p:spPr bwMode="auto">
          <a:xfrm>
            <a:off x="3603625" y="1833563"/>
            <a:ext cx="3397250" cy="990600"/>
          </a:xfrm>
          <a:prstGeom prst="ellipse">
            <a:avLst/>
          </a:prstGeom>
          <a:solidFill>
            <a:srgbClr val="D9D9D9"/>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2" name="Oval 19">
            <a:extLst>
              <a:ext uri="{FF2B5EF4-FFF2-40B4-BE49-F238E27FC236}">
                <a16:creationId xmlns:a16="http://schemas.microsoft.com/office/drawing/2014/main" id="{E4C715FD-FB62-42D2-AC3F-07491D294C25}"/>
              </a:ext>
            </a:extLst>
          </p:cNvPr>
          <p:cNvSpPr>
            <a:spLocks noChangeArrowheads="1"/>
          </p:cNvSpPr>
          <p:nvPr/>
        </p:nvSpPr>
        <p:spPr bwMode="auto">
          <a:xfrm>
            <a:off x="4714875" y="1995489"/>
            <a:ext cx="260350" cy="280987"/>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3" name="Oval 20">
            <a:extLst>
              <a:ext uri="{FF2B5EF4-FFF2-40B4-BE49-F238E27FC236}">
                <a16:creationId xmlns:a16="http://schemas.microsoft.com/office/drawing/2014/main" id="{D1A45E06-0E4A-4819-8405-F893D0394CCF}"/>
              </a:ext>
            </a:extLst>
          </p:cNvPr>
          <p:cNvSpPr>
            <a:spLocks noChangeArrowheads="1"/>
          </p:cNvSpPr>
          <p:nvPr/>
        </p:nvSpPr>
        <p:spPr bwMode="auto">
          <a:xfrm>
            <a:off x="4029075" y="2200276"/>
            <a:ext cx="260350"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4" name="Oval 21">
            <a:extLst>
              <a:ext uri="{FF2B5EF4-FFF2-40B4-BE49-F238E27FC236}">
                <a16:creationId xmlns:a16="http://schemas.microsoft.com/office/drawing/2014/main" id="{30B1051E-ADB5-4191-AC15-2F0ECF72F299}"/>
              </a:ext>
            </a:extLst>
          </p:cNvPr>
          <p:cNvSpPr>
            <a:spLocks noChangeArrowheads="1"/>
          </p:cNvSpPr>
          <p:nvPr/>
        </p:nvSpPr>
        <p:spPr bwMode="auto">
          <a:xfrm>
            <a:off x="6281739" y="2047876"/>
            <a:ext cx="261937"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5" name="Oval 22">
            <a:extLst>
              <a:ext uri="{FF2B5EF4-FFF2-40B4-BE49-F238E27FC236}">
                <a16:creationId xmlns:a16="http://schemas.microsoft.com/office/drawing/2014/main" id="{66DE9670-E34F-4C99-A21F-5D2387E64E1A}"/>
              </a:ext>
            </a:extLst>
          </p:cNvPr>
          <p:cNvSpPr>
            <a:spLocks noChangeArrowheads="1"/>
          </p:cNvSpPr>
          <p:nvPr/>
        </p:nvSpPr>
        <p:spPr bwMode="auto">
          <a:xfrm>
            <a:off x="5011739" y="2465389"/>
            <a:ext cx="261937"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06" name="Oval 23">
            <a:extLst>
              <a:ext uri="{FF2B5EF4-FFF2-40B4-BE49-F238E27FC236}">
                <a16:creationId xmlns:a16="http://schemas.microsoft.com/office/drawing/2014/main" id="{23027BAF-DBA3-401A-B32C-8B43DAAEBCF7}"/>
              </a:ext>
            </a:extLst>
          </p:cNvPr>
          <p:cNvSpPr>
            <a:spLocks noChangeArrowheads="1"/>
          </p:cNvSpPr>
          <p:nvPr/>
        </p:nvSpPr>
        <p:spPr bwMode="auto">
          <a:xfrm>
            <a:off x="5627688" y="1971676"/>
            <a:ext cx="260350"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cxnSp>
        <p:nvCxnSpPr>
          <p:cNvPr id="7" name="Straight Connector 6">
            <a:extLst>
              <a:ext uri="{FF2B5EF4-FFF2-40B4-BE49-F238E27FC236}">
                <a16:creationId xmlns:a16="http://schemas.microsoft.com/office/drawing/2014/main" id="{13DBA341-B87D-497E-954B-8152E21FD185}"/>
              </a:ext>
            </a:extLst>
          </p:cNvPr>
          <p:cNvCxnSpPr>
            <a:stCxn id="41987" idx="0"/>
            <a:endCxn id="41987" idx="2"/>
          </p:cNvCxnSpPr>
          <p:nvPr/>
        </p:nvCxnSpPr>
        <p:spPr>
          <a:xfrm rot="16200000" flipH="1">
            <a:off x="3471069" y="3267869"/>
            <a:ext cx="3352800" cy="158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2008" name="Rectangle 25">
            <a:extLst>
              <a:ext uri="{FF2B5EF4-FFF2-40B4-BE49-F238E27FC236}">
                <a16:creationId xmlns:a16="http://schemas.microsoft.com/office/drawing/2014/main" id="{226958E7-6F2C-436C-9E0D-D7880F84FF96}"/>
              </a:ext>
            </a:extLst>
          </p:cNvPr>
          <p:cNvSpPr>
            <a:spLocks noChangeArrowheads="1"/>
          </p:cNvSpPr>
          <p:nvPr/>
        </p:nvSpPr>
        <p:spPr bwMode="auto">
          <a:xfrm>
            <a:off x="5908675" y="700088"/>
            <a:ext cx="2025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External information and knowledge from environmental scanning and web mining</a:t>
            </a:r>
          </a:p>
        </p:txBody>
      </p:sp>
      <p:sp>
        <p:nvSpPr>
          <p:cNvPr id="42009" name="Oval 30">
            <a:extLst>
              <a:ext uri="{FF2B5EF4-FFF2-40B4-BE49-F238E27FC236}">
                <a16:creationId xmlns:a16="http://schemas.microsoft.com/office/drawing/2014/main" id="{5F603F73-5020-4DFF-BAD0-86133C5C4082}"/>
              </a:ext>
            </a:extLst>
          </p:cNvPr>
          <p:cNvSpPr>
            <a:spLocks noChangeArrowheads="1"/>
          </p:cNvSpPr>
          <p:nvPr/>
        </p:nvSpPr>
        <p:spPr bwMode="auto">
          <a:xfrm>
            <a:off x="5303839" y="2352675"/>
            <a:ext cx="1697037" cy="2489200"/>
          </a:xfrm>
          <a:prstGeom prst="ellipse">
            <a:avLst/>
          </a:prstGeom>
          <a:solidFill>
            <a:srgbClr val="D9D9D9"/>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cxnSp>
        <p:nvCxnSpPr>
          <p:cNvPr id="28" name="Shape 27">
            <a:extLst>
              <a:ext uri="{FF2B5EF4-FFF2-40B4-BE49-F238E27FC236}">
                <a16:creationId xmlns:a16="http://schemas.microsoft.com/office/drawing/2014/main" id="{F4856A03-F9DC-4EA9-BDF3-8A516BE64737}"/>
              </a:ext>
            </a:extLst>
          </p:cNvPr>
          <p:cNvCxnSpPr>
            <a:stCxn id="42008" idx="1"/>
            <a:endCxn id="42001" idx="0"/>
          </p:cNvCxnSpPr>
          <p:nvPr/>
        </p:nvCxnSpPr>
        <p:spPr>
          <a:xfrm rot="10800000" flipV="1">
            <a:off x="5302251" y="1116013"/>
            <a:ext cx="606425" cy="71755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011" name="Oval 31">
            <a:extLst>
              <a:ext uri="{FF2B5EF4-FFF2-40B4-BE49-F238E27FC236}">
                <a16:creationId xmlns:a16="http://schemas.microsoft.com/office/drawing/2014/main" id="{1A47B0DA-0627-45A5-9D08-2A21B8D408AC}"/>
              </a:ext>
            </a:extLst>
          </p:cNvPr>
          <p:cNvSpPr>
            <a:spLocks noChangeArrowheads="1"/>
          </p:cNvSpPr>
          <p:nvPr/>
        </p:nvSpPr>
        <p:spPr bwMode="auto">
          <a:xfrm>
            <a:off x="6059489" y="2465389"/>
            <a:ext cx="261937"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12" name="Oval 32">
            <a:extLst>
              <a:ext uri="{FF2B5EF4-FFF2-40B4-BE49-F238E27FC236}">
                <a16:creationId xmlns:a16="http://schemas.microsoft.com/office/drawing/2014/main" id="{E8AB086E-1821-4BA5-AC3B-97C3847E0A28}"/>
              </a:ext>
            </a:extLst>
          </p:cNvPr>
          <p:cNvSpPr>
            <a:spLocks noChangeArrowheads="1"/>
          </p:cNvSpPr>
          <p:nvPr/>
        </p:nvSpPr>
        <p:spPr bwMode="auto">
          <a:xfrm>
            <a:off x="5602289" y="3524250"/>
            <a:ext cx="261937" cy="280988"/>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13" name="Oval 33">
            <a:extLst>
              <a:ext uri="{FF2B5EF4-FFF2-40B4-BE49-F238E27FC236}">
                <a16:creationId xmlns:a16="http://schemas.microsoft.com/office/drawing/2014/main" id="{DA60DE2D-4571-477F-AA1C-87E52BF80EB7}"/>
              </a:ext>
            </a:extLst>
          </p:cNvPr>
          <p:cNvSpPr>
            <a:spLocks noChangeArrowheads="1"/>
          </p:cNvSpPr>
          <p:nvPr/>
        </p:nvSpPr>
        <p:spPr bwMode="auto">
          <a:xfrm>
            <a:off x="6530975" y="3900489"/>
            <a:ext cx="261938" cy="280987"/>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14" name="Oval 34">
            <a:extLst>
              <a:ext uri="{FF2B5EF4-FFF2-40B4-BE49-F238E27FC236}">
                <a16:creationId xmlns:a16="http://schemas.microsoft.com/office/drawing/2014/main" id="{2A59ABF4-92E8-48E3-99E1-00C1B6B3DD64}"/>
              </a:ext>
            </a:extLst>
          </p:cNvPr>
          <p:cNvSpPr>
            <a:spLocks noChangeArrowheads="1"/>
          </p:cNvSpPr>
          <p:nvPr/>
        </p:nvSpPr>
        <p:spPr bwMode="auto">
          <a:xfrm>
            <a:off x="5929313" y="4332289"/>
            <a:ext cx="260350"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15" name="Oval 35">
            <a:extLst>
              <a:ext uri="{FF2B5EF4-FFF2-40B4-BE49-F238E27FC236}">
                <a16:creationId xmlns:a16="http://schemas.microsoft.com/office/drawing/2014/main" id="{9B2DBCB9-99AA-4ED8-AF75-9A80054F14E2}"/>
              </a:ext>
            </a:extLst>
          </p:cNvPr>
          <p:cNvSpPr>
            <a:spLocks noChangeArrowheads="1"/>
          </p:cNvSpPr>
          <p:nvPr/>
        </p:nvSpPr>
        <p:spPr bwMode="auto">
          <a:xfrm>
            <a:off x="6440489" y="3241676"/>
            <a:ext cx="261937" cy="282575"/>
          </a:xfrm>
          <a:prstGeom prst="ellipse">
            <a:avLst/>
          </a:prstGeom>
          <a:solidFill>
            <a:schemeClr val="tx1"/>
          </a:solidFill>
          <a:ln w="9525">
            <a:solidFill>
              <a:srgbClr val="4A7EBB"/>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2016" name="Rectangle 36">
            <a:extLst>
              <a:ext uri="{FF2B5EF4-FFF2-40B4-BE49-F238E27FC236}">
                <a16:creationId xmlns:a16="http://schemas.microsoft.com/office/drawing/2014/main" id="{9710F5E5-BFCB-4BE6-997A-2384D5D4F3DF}"/>
              </a:ext>
            </a:extLst>
          </p:cNvPr>
          <p:cNvSpPr>
            <a:spLocks noChangeArrowheads="1"/>
          </p:cNvSpPr>
          <p:nvPr/>
        </p:nvSpPr>
        <p:spPr bwMode="auto">
          <a:xfrm>
            <a:off x="2022475" y="5564189"/>
            <a:ext cx="2330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Structured information and explicit knowledge from ERP systems, transactional systems, and knowledge repositories</a:t>
            </a:r>
          </a:p>
        </p:txBody>
      </p:sp>
      <p:sp>
        <p:nvSpPr>
          <p:cNvPr id="42017" name="Rectangle 37">
            <a:extLst>
              <a:ext uri="{FF2B5EF4-FFF2-40B4-BE49-F238E27FC236}">
                <a16:creationId xmlns:a16="http://schemas.microsoft.com/office/drawing/2014/main" id="{128F522E-7A48-461E-849C-6AD35AF0DCA2}"/>
              </a:ext>
            </a:extLst>
          </p:cNvPr>
          <p:cNvSpPr>
            <a:spLocks noChangeArrowheads="1"/>
          </p:cNvSpPr>
          <p:nvPr/>
        </p:nvSpPr>
        <p:spPr bwMode="auto">
          <a:xfrm>
            <a:off x="7280275" y="2232025"/>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Unstructured information and knowledge from text mining, web mining and digital content management systems</a:t>
            </a:r>
          </a:p>
        </p:txBody>
      </p:sp>
      <p:cxnSp>
        <p:nvCxnSpPr>
          <p:cNvPr id="39" name="Shape 38">
            <a:extLst>
              <a:ext uri="{FF2B5EF4-FFF2-40B4-BE49-F238E27FC236}">
                <a16:creationId xmlns:a16="http://schemas.microsoft.com/office/drawing/2014/main" id="{FF6CFD5D-7800-4DBD-8C49-701E03C2758B}"/>
              </a:ext>
            </a:extLst>
          </p:cNvPr>
          <p:cNvCxnSpPr>
            <a:stCxn id="42016" idx="0"/>
            <a:endCxn id="41988" idx="3"/>
          </p:cNvCxnSpPr>
          <p:nvPr/>
        </p:nvCxnSpPr>
        <p:spPr>
          <a:xfrm flipV="1">
            <a:off x="3187701" y="4568068"/>
            <a:ext cx="219859" cy="9961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hape 41">
            <a:extLst>
              <a:ext uri="{FF2B5EF4-FFF2-40B4-BE49-F238E27FC236}">
                <a16:creationId xmlns:a16="http://schemas.microsoft.com/office/drawing/2014/main" id="{68EA31D8-162F-4C1E-B7B3-660253BCD743}"/>
              </a:ext>
            </a:extLst>
          </p:cNvPr>
          <p:cNvCxnSpPr>
            <a:stCxn id="42017" idx="2"/>
            <a:endCxn id="42009" idx="6"/>
          </p:cNvCxnSpPr>
          <p:nvPr/>
        </p:nvCxnSpPr>
        <p:spPr>
          <a:xfrm rot="5400000">
            <a:off x="7477125" y="2955925"/>
            <a:ext cx="165100" cy="11176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020" name="Rectangle 65">
            <a:extLst>
              <a:ext uri="{FF2B5EF4-FFF2-40B4-BE49-F238E27FC236}">
                <a16:creationId xmlns:a16="http://schemas.microsoft.com/office/drawing/2014/main" id="{6C158AD7-750B-4BA1-A0E7-8758EF0D9124}"/>
              </a:ext>
            </a:extLst>
          </p:cNvPr>
          <p:cNvSpPr>
            <a:spLocks noChangeArrowheads="1"/>
          </p:cNvSpPr>
          <p:nvPr/>
        </p:nvSpPr>
        <p:spPr bwMode="auto">
          <a:xfrm>
            <a:off x="8728075" y="3595688"/>
            <a:ext cx="1447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Both </a:t>
            </a:r>
            <a:r>
              <a:rPr lang="en-US" altLang="en-US" sz="1200" i="1">
                <a:solidFill>
                  <a:schemeClr val="tx1"/>
                </a:solidFill>
                <a:latin typeface="Arial" panose="020B0604020202020204" pitchFamily="34" charset="0"/>
                <a:cs typeface="Arial" panose="020B0604020202020204" pitchFamily="34" charset="0"/>
              </a:rPr>
              <a:t>past </a:t>
            </a:r>
            <a:r>
              <a:rPr lang="en-US" altLang="en-US" sz="1200">
                <a:solidFill>
                  <a:schemeClr val="tx1"/>
                </a:solidFill>
                <a:latin typeface="Arial" panose="020B0604020202020204" pitchFamily="34" charset="0"/>
                <a:cs typeface="Arial" panose="020B0604020202020204" pitchFamily="34" charset="0"/>
              </a:rPr>
              <a:t>content as well as emergent, </a:t>
            </a:r>
            <a:r>
              <a:rPr lang="en-US" altLang="en-US" sz="1200" i="1">
                <a:solidFill>
                  <a:schemeClr val="tx1"/>
                </a:solidFill>
                <a:latin typeface="Arial" panose="020B0604020202020204" pitchFamily="34" charset="0"/>
                <a:cs typeface="Arial" panose="020B0604020202020204" pitchFamily="34" charset="0"/>
              </a:rPr>
              <a:t>real-time</a:t>
            </a:r>
            <a:r>
              <a:rPr lang="en-US" altLang="en-US" sz="1200">
                <a:solidFill>
                  <a:schemeClr val="tx1"/>
                </a:solidFill>
                <a:latin typeface="Arial" panose="020B0604020202020204" pitchFamily="34" charset="0"/>
                <a:cs typeface="Arial" panose="020B0604020202020204" pitchFamily="34" charset="0"/>
              </a:rPr>
              <a:t> content needs to be integrated in each situation</a:t>
            </a:r>
          </a:p>
        </p:txBody>
      </p:sp>
      <p:cxnSp>
        <p:nvCxnSpPr>
          <p:cNvPr id="70" name="Elbow Connector 69">
            <a:extLst>
              <a:ext uri="{FF2B5EF4-FFF2-40B4-BE49-F238E27FC236}">
                <a16:creationId xmlns:a16="http://schemas.microsoft.com/office/drawing/2014/main" id="{BB532C92-8BDC-409D-B7B1-5D0AE0A3CBAA}"/>
              </a:ext>
            </a:extLst>
          </p:cNvPr>
          <p:cNvCxnSpPr>
            <a:stCxn id="42020" idx="0"/>
            <a:endCxn id="42017" idx="3"/>
          </p:cNvCxnSpPr>
          <p:nvPr/>
        </p:nvCxnSpPr>
        <p:spPr>
          <a:xfrm rot="16200000" flipV="1">
            <a:off x="8822531" y="2966244"/>
            <a:ext cx="763588" cy="495300"/>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Elbow Connector 69">
            <a:extLst>
              <a:ext uri="{FF2B5EF4-FFF2-40B4-BE49-F238E27FC236}">
                <a16:creationId xmlns:a16="http://schemas.microsoft.com/office/drawing/2014/main" id="{2D68E02D-2245-498D-8565-E482AF3838D4}"/>
              </a:ext>
            </a:extLst>
          </p:cNvPr>
          <p:cNvCxnSpPr>
            <a:stCxn id="42020" idx="0"/>
            <a:endCxn id="42008" idx="3"/>
          </p:cNvCxnSpPr>
          <p:nvPr/>
        </p:nvCxnSpPr>
        <p:spPr>
          <a:xfrm rot="16200000" flipV="1">
            <a:off x="7453313" y="1597026"/>
            <a:ext cx="2479675" cy="1517650"/>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7" name="Elbow Connector 69">
            <a:extLst>
              <a:ext uri="{FF2B5EF4-FFF2-40B4-BE49-F238E27FC236}">
                <a16:creationId xmlns:a16="http://schemas.microsoft.com/office/drawing/2014/main" id="{36B9912B-6EAD-4BC6-96EB-24CC26492CDA}"/>
              </a:ext>
            </a:extLst>
          </p:cNvPr>
          <p:cNvCxnSpPr>
            <a:stCxn id="42020" idx="2"/>
            <a:endCxn id="42016" idx="3"/>
          </p:cNvCxnSpPr>
          <p:nvPr/>
        </p:nvCxnSpPr>
        <p:spPr>
          <a:xfrm rot="5400000">
            <a:off x="6356434" y="2976479"/>
            <a:ext cx="1092032" cy="5099050"/>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024" name="Footer Placeholder 39">
            <a:extLst>
              <a:ext uri="{FF2B5EF4-FFF2-40B4-BE49-F238E27FC236}">
                <a16:creationId xmlns:a16="http://schemas.microsoft.com/office/drawing/2014/main" id="{886B278D-BD72-4D1B-A8F7-DB8D9A82F1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p>
        </p:txBody>
      </p:sp>
      <p:sp>
        <p:nvSpPr>
          <p:cNvPr id="3" name="Content Placeholder 2"/>
          <p:cNvSpPr>
            <a:spLocks noGrp="1"/>
          </p:cNvSpPr>
          <p:nvPr>
            <p:ph idx="1"/>
          </p:nvPr>
        </p:nvSpPr>
        <p:spPr/>
        <p:txBody>
          <a:bodyPr/>
          <a:lstStyle/>
          <a:p>
            <a:endParaRPr lang="en-US" dirty="0"/>
          </a:p>
          <a:p>
            <a:pPr marL="0" indent="0">
              <a:buNone/>
            </a:pPr>
            <a:r>
              <a:rPr lang="en-US" dirty="0">
                <a:latin typeface="Times New Roman" panose="02020603050405020304" pitchFamily="18" charset="0"/>
                <a:cs typeface="Times New Roman" panose="02020603050405020304" pitchFamily="18" charset="0"/>
              </a:rPr>
              <a:t>01110011   01110101   01111001    10000101   01011001 </a:t>
            </a:r>
          </a:p>
          <a:p>
            <a:pPr marL="0" indent="0">
              <a:buNone/>
            </a:pPr>
            <a:r>
              <a:rPr lang="en-US" dirty="0">
                <a:solidFill>
                  <a:srgbClr val="FF0000"/>
                </a:solidFill>
                <a:latin typeface="Times New Roman" panose="02020603050405020304" pitchFamily="18" charset="0"/>
                <a:cs typeface="Times New Roman" panose="02020603050405020304" pitchFamily="18" charset="0"/>
              </a:rPr>
              <a:t>73 (I)		   76(L)	     79(O) 		86(V)	69(E)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01010111   01010101   01110011   10000100</a:t>
            </a:r>
          </a:p>
          <a:p>
            <a:pPr marL="0" indent="0">
              <a:buNone/>
            </a:pPr>
            <a:r>
              <a:rPr lang="en-US" dirty="0">
                <a:solidFill>
                  <a:srgbClr val="FF0000"/>
                </a:solidFill>
                <a:latin typeface="Times New Roman" panose="02020603050405020304" pitchFamily="18" charset="0"/>
                <a:cs typeface="Times New Roman" panose="02020603050405020304" pitchFamily="18" charset="0"/>
              </a:rPr>
              <a:t>67 (C)	   66(B) 	      73(I) 		84 (T)</a:t>
            </a:r>
          </a:p>
          <a:p>
            <a:endParaRPr lang="en-US" dirty="0"/>
          </a:p>
        </p:txBody>
      </p:sp>
    </p:spTree>
    <p:extLst>
      <p:ext uri="{BB962C8B-B14F-4D97-AF65-F5344CB8AC3E}">
        <p14:creationId xmlns:p14="http://schemas.microsoft.com/office/powerpoint/2010/main" val="11282772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1A3EE35-1B23-43FC-8E55-1F23783E551F}"/>
              </a:ext>
            </a:extLst>
          </p:cNvPr>
          <p:cNvSpPr>
            <a:spLocks noGrp="1"/>
          </p:cNvSpPr>
          <p:nvPr>
            <p:ph type="title"/>
          </p:nvPr>
        </p:nvSpPr>
        <p:spPr/>
        <p:txBody>
          <a:bodyPr/>
          <a:lstStyle/>
          <a:p>
            <a:r>
              <a:rPr lang="en-US" altLang="en-US">
                <a:ea typeface="ＭＳ Ｐゴシック" panose="020B0600070205080204" pitchFamily="34" charset="-128"/>
              </a:rPr>
              <a:t>Why Insight Creation Capability?</a:t>
            </a:r>
          </a:p>
        </p:txBody>
      </p:sp>
      <p:sp>
        <p:nvSpPr>
          <p:cNvPr id="43011" name="Content Placeholder 2">
            <a:extLst>
              <a:ext uri="{FF2B5EF4-FFF2-40B4-BE49-F238E27FC236}">
                <a16:creationId xmlns:a16="http://schemas.microsoft.com/office/drawing/2014/main" id="{185BD09E-2048-403F-850F-64945F8B8D3C}"/>
              </a:ext>
            </a:extLst>
          </p:cNvPr>
          <p:cNvSpPr>
            <a:spLocks noGrp="1"/>
          </p:cNvSpPr>
          <p:nvPr>
            <p:ph idx="1"/>
          </p:nvPr>
        </p:nvSpPr>
        <p:spPr>
          <a:xfrm>
            <a:off x="2022475" y="2667000"/>
            <a:ext cx="7556500" cy="2133600"/>
          </a:xfrm>
        </p:spPr>
        <p:txBody>
          <a:bodyPr/>
          <a:lstStyle/>
          <a:p>
            <a:r>
              <a:rPr lang="en-US" altLang="en-US">
                <a:ea typeface="ＭＳ Ｐゴシック" panose="020B0600070205080204" pitchFamily="34" charset="-128"/>
              </a:rPr>
              <a:t>Need quick reflexes</a:t>
            </a:r>
          </a:p>
          <a:p>
            <a:pPr lvl="1"/>
            <a:r>
              <a:rPr lang="en-US" altLang="en-US" sz="1800" i="1">
                <a:ea typeface="ＭＳ Ｐゴシック" panose="020B0600070205080204" pitchFamily="34" charset="-128"/>
              </a:rPr>
              <a:t>Decisions must be made quickly to be competitive</a:t>
            </a:r>
          </a:p>
          <a:p>
            <a:r>
              <a:rPr lang="en-US" altLang="en-US">
                <a:ea typeface="ＭＳ Ｐゴシック" panose="020B0600070205080204" pitchFamily="34" charset="-128"/>
              </a:rPr>
              <a:t>Domain complexity is increasing</a:t>
            </a:r>
          </a:p>
          <a:p>
            <a:pPr lvl="1"/>
            <a:r>
              <a:rPr lang="en-US" altLang="en-US" sz="1800" i="1">
                <a:ea typeface="ＭＳ Ｐゴシック" panose="020B0600070205080204" pitchFamily="34" charset="-128"/>
              </a:rPr>
              <a:t>Must consider information from diverse arenas</a:t>
            </a:r>
          </a:p>
          <a:p>
            <a:endParaRPr lang="en-US" altLang="en-US">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A49BC55-B5E6-48F0-A8F1-87234F2AEE76}"/>
              </a:ext>
            </a:extLst>
          </p:cNvPr>
          <p:cNvSpPr>
            <a:spLocks noGrp="1"/>
          </p:cNvSpPr>
          <p:nvPr>
            <p:ph type="title"/>
          </p:nvPr>
        </p:nvSpPr>
        <p:spPr>
          <a:xfrm>
            <a:off x="1966913" y="357188"/>
            <a:ext cx="7556500" cy="1116012"/>
          </a:xfrm>
        </p:spPr>
        <p:txBody>
          <a:bodyPr/>
          <a:lstStyle/>
          <a:p>
            <a:r>
              <a:rPr lang="en-US" altLang="en-US" sz="2400" b="1">
                <a:ea typeface="ＭＳ Ｐゴシック" panose="020B0600070205080204" pitchFamily="34" charset="-128"/>
              </a:rPr>
              <a:t>Insight Creation Capability</a:t>
            </a:r>
          </a:p>
        </p:txBody>
      </p:sp>
      <p:sp>
        <p:nvSpPr>
          <p:cNvPr id="44035" name="Rectangle 40">
            <a:extLst>
              <a:ext uri="{FF2B5EF4-FFF2-40B4-BE49-F238E27FC236}">
                <a16:creationId xmlns:a16="http://schemas.microsoft.com/office/drawing/2014/main" id="{447B1276-C11D-4EAD-87F3-8C7476615671}"/>
              </a:ext>
            </a:extLst>
          </p:cNvPr>
          <p:cNvSpPr>
            <a:spLocks noChangeArrowheads="1"/>
          </p:cNvSpPr>
          <p:nvPr/>
        </p:nvSpPr>
        <p:spPr bwMode="auto">
          <a:xfrm>
            <a:off x="3732213" y="838200"/>
            <a:ext cx="5791200" cy="3581400"/>
          </a:xfrm>
          <a:prstGeom prst="rect">
            <a:avLst/>
          </a:prstGeom>
          <a:solidFill>
            <a:srgbClr val="D9D9D9"/>
          </a:solidFill>
          <a:ln w="25400">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cxnSp>
        <p:nvCxnSpPr>
          <p:cNvPr id="45" name="Straight Connector 44">
            <a:extLst>
              <a:ext uri="{FF2B5EF4-FFF2-40B4-BE49-F238E27FC236}">
                <a16:creationId xmlns:a16="http://schemas.microsoft.com/office/drawing/2014/main" id="{1D16BDB3-0F01-435F-9ADA-6564E2A90422}"/>
              </a:ext>
            </a:extLst>
          </p:cNvPr>
          <p:cNvCxnSpPr/>
          <p:nvPr/>
        </p:nvCxnSpPr>
        <p:spPr>
          <a:xfrm rot="5400000">
            <a:off x="3923507" y="2629695"/>
            <a:ext cx="3581400" cy="1587"/>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45E1308-20B1-4B12-9CFC-38422D337D9B}"/>
              </a:ext>
            </a:extLst>
          </p:cNvPr>
          <p:cNvCxnSpPr>
            <a:stCxn id="44035" idx="1"/>
          </p:cNvCxnSpPr>
          <p:nvPr/>
        </p:nvCxnSpPr>
        <p:spPr>
          <a:xfrm rot="10800000" flipH="1">
            <a:off x="3732213" y="2624138"/>
            <a:ext cx="5791200" cy="4762"/>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4038" name="Rectangle 49">
            <a:extLst>
              <a:ext uri="{FF2B5EF4-FFF2-40B4-BE49-F238E27FC236}">
                <a16:creationId xmlns:a16="http://schemas.microsoft.com/office/drawing/2014/main" id="{90893A83-2251-4F77-BD7D-206F4C03C8D4}"/>
              </a:ext>
            </a:extLst>
          </p:cNvPr>
          <p:cNvSpPr>
            <a:spLocks noChangeArrowheads="1"/>
          </p:cNvSpPr>
          <p:nvPr/>
        </p:nvSpPr>
        <p:spPr bwMode="auto">
          <a:xfrm rot="-5400000">
            <a:off x="2607470" y="3352007"/>
            <a:ext cx="1573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Real-time Decision Making</a:t>
            </a:r>
          </a:p>
        </p:txBody>
      </p:sp>
      <p:sp>
        <p:nvSpPr>
          <p:cNvPr id="44039" name="Rectangle 50">
            <a:extLst>
              <a:ext uri="{FF2B5EF4-FFF2-40B4-BE49-F238E27FC236}">
                <a16:creationId xmlns:a16="http://schemas.microsoft.com/office/drawing/2014/main" id="{F368E928-700E-4833-88C8-778151028EF6}"/>
              </a:ext>
            </a:extLst>
          </p:cNvPr>
          <p:cNvSpPr>
            <a:spLocks noChangeArrowheads="1"/>
          </p:cNvSpPr>
          <p:nvPr/>
        </p:nvSpPr>
        <p:spPr bwMode="auto">
          <a:xfrm rot="-5400000">
            <a:off x="2501107" y="1469232"/>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Insight creation or Learning</a:t>
            </a:r>
          </a:p>
        </p:txBody>
      </p:sp>
      <p:sp>
        <p:nvSpPr>
          <p:cNvPr id="44040" name="Rectangle 53">
            <a:extLst>
              <a:ext uri="{FF2B5EF4-FFF2-40B4-BE49-F238E27FC236}">
                <a16:creationId xmlns:a16="http://schemas.microsoft.com/office/drawing/2014/main" id="{19EF2791-F49E-4171-8FD2-F71BDDC871D6}"/>
              </a:ext>
            </a:extLst>
          </p:cNvPr>
          <p:cNvSpPr>
            <a:spLocks noChangeArrowheads="1"/>
          </p:cNvSpPr>
          <p:nvPr/>
        </p:nvSpPr>
        <p:spPr bwMode="auto">
          <a:xfrm>
            <a:off x="3732213" y="4572001"/>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Describe What Happened</a:t>
            </a:r>
          </a:p>
        </p:txBody>
      </p:sp>
      <p:sp>
        <p:nvSpPr>
          <p:cNvPr id="44041" name="Rectangle 54">
            <a:extLst>
              <a:ext uri="{FF2B5EF4-FFF2-40B4-BE49-F238E27FC236}">
                <a16:creationId xmlns:a16="http://schemas.microsoft.com/office/drawing/2014/main" id="{99978C4B-574D-4BD3-BA28-240C4F2A6C49}"/>
              </a:ext>
            </a:extLst>
          </p:cNvPr>
          <p:cNvSpPr>
            <a:spLocks noChangeArrowheads="1"/>
          </p:cNvSpPr>
          <p:nvPr/>
        </p:nvSpPr>
        <p:spPr bwMode="auto">
          <a:xfrm>
            <a:off x="5638800" y="4572001"/>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Understand What Happened</a:t>
            </a:r>
          </a:p>
        </p:txBody>
      </p:sp>
      <p:sp>
        <p:nvSpPr>
          <p:cNvPr id="44042" name="Rectangle 55">
            <a:extLst>
              <a:ext uri="{FF2B5EF4-FFF2-40B4-BE49-F238E27FC236}">
                <a16:creationId xmlns:a16="http://schemas.microsoft.com/office/drawing/2014/main" id="{C2C0DEE8-25F9-40DA-A944-8A15A890E9BC}"/>
              </a:ext>
            </a:extLst>
          </p:cNvPr>
          <p:cNvSpPr>
            <a:spLocks noChangeArrowheads="1"/>
          </p:cNvSpPr>
          <p:nvPr/>
        </p:nvSpPr>
        <p:spPr bwMode="auto">
          <a:xfrm>
            <a:off x="7543800" y="4572001"/>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Predict What Will Happen</a:t>
            </a:r>
          </a:p>
        </p:txBody>
      </p:sp>
      <p:sp>
        <p:nvSpPr>
          <p:cNvPr id="44043" name="Rectangle 56">
            <a:extLst>
              <a:ext uri="{FF2B5EF4-FFF2-40B4-BE49-F238E27FC236}">
                <a16:creationId xmlns:a16="http://schemas.microsoft.com/office/drawing/2014/main" id="{40441AB1-81CD-44D4-946A-0545367BA615}"/>
              </a:ext>
            </a:extLst>
          </p:cNvPr>
          <p:cNvSpPr>
            <a:spLocks noChangeArrowheads="1"/>
          </p:cNvSpPr>
          <p:nvPr/>
        </p:nvSpPr>
        <p:spPr bwMode="auto">
          <a:xfrm>
            <a:off x="5181601" y="5178426"/>
            <a:ext cx="3173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Outputs of Insight Creation Capability</a:t>
            </a:r>
          </a:p>
        </p:txBody>
      </p:sp>
      <p:cxnSp>
        <p:nvCxnSpPr>
          <p:cNvPr id="61" name="Straight Connector 60">
            <a:extLst>
              <a:ext uri="{FF2B5EF4-FFF2-40B4-BE49-F238E27FC236}">
                <a16:creationId xmlns:a16="http://schemas.microsoft.com/office/drawing/2014/main" id="{FBDFE677-43F5-4BD3-A3A4-B56D5CD91E69}"/>
              </a:ext>
            </a:extLst>
          </p:cNvPr>
          <p:cNvCxnSpPr/>
          <p:nvPr/>
        </p:nvCxnSpPr>
        <p:spPr>
          <a:xfrm rot="5400000">
            <a:off x="5752307" y="2628107"/>
            <a:ext cx="3581400" cy="1587"/>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4045" name="Rectangle 62">
            <a:extLst>
              <a:ext uri="{FF2B5EF4-FFF2-40B4-BE49-F238E27FC236}">
                <a16:creationId xmlns:a16="http://schemas.microsoft.com/office/drawing/2014/main" id="{53035B70-5F3F-48BA-B63F-0BDD22DDED88}"/>
              </a:ext>
            </a:extLst>
          </p:cNvPr>
          <p:cNvSpPr>
            <a:spLocks noChangeArrowheads="1"/>
          </p:cNvSpPr>
          <p:nvPr/>
        </p:nvSpPr>
        <p:spPr bwMode="auto">
          <a:xfrm rot="-5400000">
            <a:off x="1030288" y="2476501"/>
            <a:ext cx="358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Impacts of Insight Creation Capability</a:t>
            </a:r>
          </a:p>
        </p:txBody>
      </p:sp>
      <p:sp>
        <p:nvSpPr>
          <p:cNvPr id="44046" name="Rectangle 63">
            <a:extLst>
              <a:ext uri="{FF2B5EF4-FFF2-40B4-BE49-F238E27FC236}">
                <a16:creationId xmlns:a16="http://schemas.microsoft.com/office/drawing/2014/main" id="{1950C453-A8D6-4456-A193-80D511A304BD}"/>
              </a:ext>
            </a:extLst>
          </p:cNvPr>
          <p:cNvSpPr>
            <a:spLocks noChangeAspect="1"/>
          </p:cNvSpPr>
          <p:nvPr/>
        </p:nvSpPr>
        <p:spPr bwMode="auto">
          <a:xfrm>
            <a:off x="4419600" y="3292475"/>
            <a:ext cx="427038" cy="425450"/>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47" name="Rectangle 64">
            <a:extLst>
              <a:ext uri="{FF2B5EF4-FFF2-40B4-BE49-F238E27FC236}">
                <a16:creationId xmlns:a16="http://schemas.microsoft.com/office/drawing/2014/main" id="{5410B01A-84EE-436B-80CD-DA46BBCFADC2}"/>
              </a:ext>
            </a:extLst>
          </p:cNvPr>
          <p:cNvSpPr>
            <a:spLocks noChangeArrowheads="1"/>
          </p:cNvSpPr>
          <p:nvPr/>
        </p:nvSpPr>
        <p:spPr bwMode="auto">
          <a:xfrm>
            <a:off x="6286500" y="1473200"/>
            <a:ext cx="609600" cy="609600"/>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48" name="Rectangle 68">
            <a:extLst>
              <a:ext uri="{FF2B5EF4-FFF2-40B4-BE49-F238E27FC236}">
                <a16:creationId xmlns:a16="http://schemas.microsoft.com/office/drawing/2014/main" id="{C0681ED2-838C-426E-B727-610651151F36}"/>
              </a:ext>
            </a:extLst>
          </p:cNvPr>
          <p:cNvSpPr>
            <a:spLocks noChangeAspect="1"/>
          </p:cNvSpPr>
          <p:nvPr/>
        </p:nvSpPr>
        <p:spPr bwMode="auto">
          <a:xfrm>
            <a:off x="4511675" y="1655764"/>
            <a:ext cx="242888" cy="244475"/>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49" name="Rectangle 72">
            <a:extLst>
              <a:ext uri="{FF2B5EF4-FFF2-40B4-BE49-F238E27FC236}">
                <a16:creationId xmlns:a16="http://schemas.microsoft.com/office/drawing/2014/main" id="{BDC9BCF8-9BB6-4733-805C-F061D2687438}"/>
              </a:ext>
            </a:extLst>
          </p:cNvPr>
          <p:cNvSpPr>
            <a:spLocks noChangeArrowheads="1"/>
          </p:cNvSpPr>
          <p:nvPr/>
        </p:nvSpPr>
        <p:spPr bwMode="auto">
          <a:xfrm>
            <a:off x="8229600" y="3200400"/>
            <a:ext cx="609600" cy="609600"/>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50" name="Rectangle 77">
            <a:extLst>
              <a:ext uri="{FF2B5EF4-FFF2-40B4-BE49-F238E27FC236}">
                <a16:creationId xmlns:a16="http://schemas.microsoft.com/office/drawing/2014/main" id="{FFE1D14A-EBF2-4808-96EC-5E24492DA625}"/>
              </a:ext>
            </a:extLst>
          </p:cNvPr>
          <p:cNvSpPr>
            <a:spLocks noChangeArrowheads="1"/>
          </p:cNvSpPr>
          <p:nvPr/>
        </p:nvSpPr>
        <p:spPr bwMode="auto">
          <a:xfrm>
            <a:off x="2057401" y="5715001"/>
            <a:ext cx="802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Note: The relative sizes of the boxes in the above cells represent the relative magnitudes of impacts of insight creation capability on real-time decision making and insight creation or learning.</a:t>
            </a:r>
          </a:p>
        </p:txBody>
      </p:sp>
      <p:cxnSp>
        <p:nvCxnSpPr>
          <p:cNvPr id="82" name="Straight Arrow Connector 81">
            <a:extLst>
              <a:ext uri="{FF2B5EF4-FFF2-40B4-BE49-F238E27FC236}">
                <a16:creationId xmlns:a16="http://schemas.microsoft.com/office/drawing/2014/main" id="{F398804C-69E0-48E9-BB79-E1645D78CBD0}"/>
              </a:ext>
            </a:extLst>
          </p:cNvPr>
          <p:cNvCxnSpPr>
            <a:stCxn id="44047" idx="3"/>
            <a:endCxn id="44049" idx="1"/>
          </p:cNvCxnSpPr>
          <p:nvPr/>
        </p:nvCxnSpPr>
        <p:spPr>
          <a:xfrm>
            <a:off x="6896100" y="1778000"/>
            <a:ext cx="1333500" cy="17272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052" name="Rectangle 82">
            <a:extLst>
              <a:ext uri="{FF2B5EF4-FFF2-40B4-BE49-F238E27FC236}">
                <a16:creationId xmlns:a16="http://schemas.microsoft.com/office/drawing/2014/main" id="{281F3CE4-C228-4305-A99C-E258396357B9}"/>
              </a:ext>
            </a:extLst>
          </p:cNvPr>
          <p:cNvSpPr>
            <a:spLocks noChangeAspect="1"/>
          </p:cNvSpPr>
          <p:nvPr/>
        </p:nvSpPr>
        <p:spPr bwMode="auto">
          <a:xfrm>
            <a:off x="6337300" y="3292475"/>
            <a:ext cx="427038" cy="425450"/>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53" name="Rectangle 83">
            <a:extLst>
              <a:ext uri="{FF2B5EF4-FFF2-40B4-BE49-F238E27FC236}">
                <a16:creationId xmlns:a16="http://schemas.microsoft.com/office/drawing/2014/main" id="{8B18223C-BCFC-461E-96B4-8598DD5AE7D1}"/>
              </a:ext>
            </a:extLst>
          </p:cNvPr>
          <p:cNvSpPr>
            <a:spLocks noChangeAspect="1"/>
          </p:cNvSpPr>
          <p:nvPr/>
        </p:nvSpPr>
        <p:spPr bwMode="auto">
          <a:xfrm>
            <a:off x="8321675" y="1565275"/>
            <a:ext cx="425450" cy="425450"/>
          </a:xfrm>
          <a:prstGeom prst="rect">
            <a:avLst/>
          </a:prstGeom>
          <a:solidFill>
            <a:schemeClr val="tx1"/>
          </a:soli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FFFF"/>
              </a:solidFill>
              <a:latin typeface="Calibri" panose="020F0502020204030204" pitchFamily="34" charset="0"/>
            </a:endParaRPr>
          </a:p>
        </p:txBody>
      </p:sp>
      <p:sp>
        <p:nvSpPr>
          <p:cNvPr id="44054" name="Footer Placeholder 21">
            <a:extLst>
              <a:ext uri="{FF2B5EF4-FFF2-40B4-BE49-F238E27FC236}">
                <a16:creationId xmlns:a16="http://schemas.microsoft.com/office/drawing/2014/main" id="{9CA1030A-22F5-4E8C-ADCA-7C679356C5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FF38FF7-E953-488B-BC37-38E605752F02}"/>
              </a:ext>
            </a:extLst>
          </p:cNvPr>
          <p:cNvSpPr>
            <a:spLocks noGrp="1"/>
          </p:cNvSpPr>
          <p:nvPr>
            <p:ph type="title"/>
          </p:nvPr>
        </p:nvSpPr>
        <p:spPr/>
        <p:txBody>
          <a:bodyPr/>
          <a:lstStyle/>
          <a:p>
            <a:r>
              <a:rPr lang="en-US" altLang="en-US">
                <a:ea typeface="ＭＳ Ｐゴシック" panose="020B0600070205080204" pitchFamily="34" charset="-128"/>
              </a:rPr>
              <a:t>Why Presentation Capability?</a:t>
            </a:r>
          </a:p>
        </p:txBody>
      </p:sp>
      <p:sp>
        <p:nvSpPr>
          <p:cNvPr id="46083" name="Content Placeholder 2">
            <a:extLst>
              <a:ext uri="{FF2B5EF4-FFF2-40B4-BE49-F238E27FC236}">
                <a16:creationId xmlns:a16="http://schemas.microsoft.com/office/drawing/2014/main" id="{6ACB2505-E1CF-456E-92CD-DEED78A8AB24}"/>
              </a:ext>
            </a:extLst>
          </p:cNvPr>
          <p:cNvSpPr>
            <a:spLocks noGrp="1"/>
          </p:cNvSpPr>
          <p:nvPr>
            <p:ph idx="1"/>
          </p:nvPr>
        </p:nvSpPr>
        <p:spPr/>
        <p:txBody>
          <a:bodyPr/>
          <a:lstStyle/>
          <a:p>
            <a:r>
              <a:rPr lang="en-US" altLang="en-US">
                <a:ea typeface="ＭＳ Ｐゴシック" panose="020B0600070205080204" pitchFamily="34" charset="-128"/>
              </a:rPr>
              <a:t>Content and format needs differ</a:t>
            </a:r>
          </a:p>
          <a:p>
            <a:pPr lvl="1"/>
            <a:r>
              <a:rPr lang="en-US" altLang="en-US" sz="1800">
                <a:ea typeface="ＭＳ Ｐゴシック" panose="020B0600070205080204" pitchFamily="34" charset="-128"/>
              </a:rPr>
              <a:t>Role</a:t>
            </a:r>
          </a:p>
          <a:p>
            <a:pPr lvl="2"/>
            <a:r>
              <a:rPr lang="en-US" altLang="en-US" sz="1800" i="1">
                <a:ea typeface="ＭＳ Ｐゴシック" panose="020B0600070205080204" pitchFamily="34" charset="-128"/>
              </a:rPr>
              <a:t>Ex. Top executive interest in firm-level performance vs. customer-support personnel interest in aids that support real-time responses to customers</a:t>
            </a:r>
          </a:p>
          <a:p>
            <a:pPr lvl="1"/>
            <a:r>
              <a:rPr lang="en-US" altLang="en-US" sz="1800">
                <a:ea typeface="ＭＳ Ｐゴシック" panose="020B0600070205080204" pitchFamily="34" charset="-128"/>
              </a:rPr>
              <a:t>Task</a:t>
            </a:r>
          </a:p>
          <a:p>
            <a:pPr lvl="2"/>
            <a:r>
              <a:rPr lang="en-US" altLang="en-US" sz="1800" i="1">
                <a:ea typeface="ＭＳ Ｐゴシック" panose="020B0600070205080204" pitchFamily="34" charset="-128"/>
              </a:rPr>
              <a:t>Ex. Customer-support specialist uses different information for each task</a:t>
            </a:r>
          </a:p>
          <a:p>
            <a:pPr lvl="1"/>
            <a:r>
              <a:rPr lang="en-US" altLang="en-US" sz="1800">
                <a:ea typeface="ＭＳ Ｐゴシック" panose="020B0600070205080204" pitchFamily="34" charset="-128"/>
              </a:rPr>
              <a:t>Preference</a:t>
            </a:r>
          </a:p>
          <a:p>
            <a:pPr lvl="2"/>
            <a:r>
              <a:rPr lang="en-US" altLang="en-US" sz="1800">
                <a:ea typeface="ＭＳ Ｐゴシック" panose="020B0600070205080204" pitchFamily="34" charset="-128"/>
              </a:rPr>
              <a:t>Ex. </a:t>
            </a:r>
            <a:r>
              <a:rPr lang="en-US" altLang="en-US" sz="1800" i="1">
                <a:ea typeface="ＭＳ Ｐゴシック" panose="020B0600070205080204" pitchFamily="34" charset="-128"/>
              </a:rPr>
              <a:t>Individuals differ:  Big picture view vs details first</a:t>
            </a:r>
          </a:p>
          <a:p>
            <a:pPr lvl="1"/>
            <a:endParaRPr lang="en-US" altLang="en-US" sz="1800">
              <a:ea typeface="ＭＳ Ｐゴシック" panose="020B0600070205080204"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67F9063-0524-483E-85B9-185C24C2D55B}"/>
              </a:ext>
            </a:extLst>
          </p:cNvPr>
          <p:cNvSpPr>
            <a:spLocks noGrp="1"/>
          </p:cNvSpPr>
          <p:nvPr>
            <p:ph type="title"/>
          </p:nvPr>
        </p:nvSpPr>
        <p:spPr/>
        <p:txBody>
          <a:bodyPr/>
          <a:lstStyle/>
          <a:p>
            <a:r>
              <a:rPr lang="en-US" altLang="en-US" sz="2800" b="1">
                <a:ea typeface="ＭＳ Ｐゴシック" panose="020B0600070205080204" pitchFamily="34" charset="-128"/>
              </a:rPr>
              <a:t>Factors Affecting Presentation</a:t>
            </a:r>
          </a:p>
        </p:txBody>
      </p:sp>
      <p:sp>
        <p:nvSpPr>
          <p:cNvPr id="47107" name="Rounded Rectangle 2">
            <a:extLst>
              <a:ext uri="{FF2B5EF4-FFF2-40B4-BE49-F238E27FC236}">
                <a16:creationId xmlns:a16="http://schemas.microsoft.com/office/drawing/2014/main" id="{57458B66-CBA5-4842-90C8-FF4A6FFE2E49}"/>
              </a:ext>
            </a:extLst>
          </p:cNvPr>
          <p:cNvSpPr>
            <a:spLocks noChangeArrowheads="1"/>
          </p:cNvSpPr>
          <p:nvPr/>
        </p:nvSpPr>
        <p:spPr bwMode="auto">
          <a:xfrm>
            <a:off x="3505200" y="1676400"/>
            <a:ext cx="1676400" cy="762000"/>
          </a:xfrm>
          <a:prstGeom prst="roundRect">
            <a:avLst>
              <a:gd name="adj" fmla="val 16667"/>
            </a:avLst>
          </a:prstGeom>
          <a:solidFill>
            <a:srgbClr val="F2F2F2"/>
          </a:solidFill>
          <a:ln w="9525">
            <a:solidFill>
              <a:schemeClr val="tx1"/>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Role</a:t>
            </a:r>
          </a:p>
        </p:txBody>
      </p:sp>
      <p:sp>
        <p:nvSpPr>
          <p:cNvPr id="47108" name="Rounded Rectangle 3">
            <a:extLst>
              <a:ext uri="{FF2B5EF4-FFF2-40B4-BE49-F238E27FC236}">
                <a16:creationId xmlns:a16="http://schemas.microsoft.com/office/drawing/2014/main" id="{CF3F8A53-74D8-4053-A6A2-C8CDDAF01B7F}"/>
              </a:ext>
            </a:extLst>
          </p:cNvPr>
          <p:cNvSpPr>
            <a:spLocks noChangeArrowheads="1"/>
          </p:cNvSpPr>
          <p:nvPr/>
        </p:nvSpPr>
        <p:spPr bwMode="auto">
          <a:xfrm>
            <a:off x="3505200" y="3124200"/>
            <a:ext cx="1676400" cy="762000"/>
          </a:xfrm>
          <a:prstGeom prst="roundRect">
            <a:avLst>
              <a:gd name="adj" fmla="val 16667"/>
            </a:avLst>
          </a:prstGeom>
          <a:solidFill>
            <a:srgbClr val="F2F2F2"/>
          </a:solidFill>
          <a:ln w="9525">
            <a:solidFill>
              <a:schemeClr val="tx1"/>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Task</a:t>
            </a:r>
          </a:p>
        </p:txBody>
      </p:sp>
      <p:sp>
        <p:nvSpPr>
          <p:cNvPr id="47109" name="Rounded Rectangle 4">
            <a:extLst>
              <a:ext uri="{FF2B5EF4-FFF2-40B4-BE49-F238E27FC236}">
                <a16:creationId xmlns:a16="http://schemas.microsoft.com/office/drawing/2014/main" id="{6FE927A8-CDF6-4C42-AD0A-05C8A999C91A}"/>
              </a:ext>
            </a:extLst>
          </p:cNvPr>
          <p:cNvSpPr>
            <a:spLocks noChangeArrowheads="1"/>
          </p:cNvSpPr>
          <p:nvPr/>
        </p:nvSpPr>
        <p:spPr bwMode="auto">
          <a:xfrm>
            <a:off x="3505200" y="4572000"/>
            <a:ext cx="1676400" cy="762000"/>
          </a:xfrm>
          <a:prstGeom prst="roundRect">
            <a:avLst>
              <a:gd name="adj" fmla="val 16667"/>
            </a:avLst>
          </a:prstGeom>
          <a:solidFill>
            <a:srgbClr val="F2F2F2"/>
          </a:solidFill>
          <a:ln w="9525">
            <a:solidFill>
              <a:schemeClr val="tx1"/>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Preference</a:t>
            </a:r>
          </a:p>
        </p:txBody>
      </p:sp>
      <p:sp>
        <p:nvSpPr>
          <p:cNvPr id="47110" name="Rounded Rectangle 5">
            <a:extLst>
              <a:ext uri="{FF2B5EF4-FFF2-40B4-BE49-F238E27FC236}">
                <a16:creationId xmlns:a16="http://schemas.microsoft.com/office/drawing/2014/main" id="{FE4EF476-D512-42FA-A63F-1129796E9B5E}"/>
              </a:ext>
            </a:extLst>
          </p:cNvPr>
          <p:cNvSpPr>
            <a:spLocks noChangeArrowheads="1"/>
          </p:cNvSpPr>
          <p:nvPr/>
        </p:nvSpPr>
        <p:spPr bwMode="auto">
          <a:xfrm>
            <a:off x="7010400" y="2743200"/>
            <a:ext cx="1676400" cy="1524000"/>
          </a:xfrm>
          <a:prstGeom prst="roundRect">
            <a:avLst>
              <a:gd name="adj" fmla="val 16667"/>
            </a:avLst>
          </a:prstGeom>
          <a:solidFill>
            <a:srgbClr val="F2F2F2"/>
          </a:solidFill>
          <a:ln w="9525">
            <a:solidFill>
              <a:schemeClr val="tx1"/>
            </a:solidFill>
            <a:round/>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400">
              <a:solidFill>
                <a:schemeClr val="tx1"/>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1400">
              <a:solidFill>
                <a:schemeClr val="tx1"/>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1400">
              <a:solidFill>
                <a:schemeClr val="tx1"/>
              </a:solidFill>
              <a:latin typeface="Arial" panose="020B0604020202020204" pitchFamily="34" charset="0"/>
              <a:cs typeface="Arial" panose="020B0604020202020204" pitchFamily="34" charset="0"/>
            </a:endParaRPr>
          </a:p>
        </p:txBody>
      </p:sp>
      <p:sp>
        <p:nvSpPr>
          <p:cNvPr id="47111" name="Rectangle 6">
            <a:extLst>
              <a:ext uri="{FF2B5EF4-FFF2-40B4-BE49-F238E27FC236}">
                <a16:creationId xmlns:a16="http://schemas.microsoft.com/office/drawing/2014/main" id="{F025C03F-11D1-431F-A058-C67D5BFB06A7}"/>
              </a:ext>
            </a:extLst>
          </p:cNvPr>
          <p:cNvSpPr>
            <a:spLocks noChangeArrowheads="1"/>
          </p:cNvSpPr>
          <p:nvPr/>
        </p:nvSpPr>
        <p:spPr bwMode="auto">
          <a:xfrm>
            <a:off x="7391400" y="2968626"/>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Content</a:t>
            </a:r>
          </a:p>
        </p:txBody>
      </p:sp>
      <p:sp>
        <p:nvSpPr>
          <p:cNvPr id="47112" name="Rectangle 7">
            <a:extLst>
              <a:ext uri="{FF2B5EF4-FFF2-40B4-BE49-F238E27FC236}">
                <a16:creationId xmlns:a16="http://schemas.microsoft.com/office/drawing/2014/main" id="{7313DAD0-7DBC-45F6-A86C-225BEA02ECBB}"/>
              </a:ext>
            </a:extLst>
          </p:cNvPr>
          <p:cNvSpPr>
            <a:spLocks noChangeArrowheads="1"/>
          </p:cNvSpPr>
          <p:nvPr/>
        </p:nvSpPr>
        <p:spPr bwMode="auto">
          <a:xfrm>
            <a:off x="7421564" y="3730626"/>
            <a:ext cx="75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Format</a:t>
            </a:r>
          </a:p>
        </p:txBody>
      </p:sp>
      <p:cxnSp>
        <p:nvCxnSpPr>
          <p:cNvPr id="10" name="Straight Arrow Connector 9">
            <a:extLst>
              <a:ext uri="{FF2B5EF4-FFF2-40B4-BE49-F238E27FC236}">
                <a16:creationId xmlns:a16="http://schemas.microsoft.com/office/drawing/2014/main" id="{CE7052EF-0F7D-441E-9569-D2684FCAD897}"/>
              </a:ext>
            </a:extLst>
          </p:cNvPr>
          <p:cNvCxnSpPr>
            <a:stCxn id="47111" idx="2"/>
            <a:endCxn id="47112" idx="0"/>
          </p:cNvCxnSpPr>
          <p:nvPr/>
        </p:nvCxnSpPr>
        <p:spPr>
          <a:xfrm rot="5400000">
            <a:off x="7570788" y="3503613"/>
            <a:ext cx="45402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C656FFB-CBD0-4711-8DB1-9A62B3E2BC00}"/>
              </a:ext>
            </a:extLst>
          </p:cNvPr>
          <p:cNvCxnSpPr>
            <a:stCxn id="47107" idx="3"/>
            <a:endCxn id="47110" idx="1"/>
          </p:cNvCxnSpPr>
          <p:nvPr/>
        </p:nvCxnSpPr>
        <p:spPr>
          <a:xfrm>
            <a:off x="5181600" y="2057400"/>
            <a:ext cx="1828800" cy="14478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9E867FF-106F-4EC3-BB43-CA1D093B720F}"/>
              </a:ext>
            </a:extLst>
          </p:cNvPr>
          <p:cNvCxnSpPr>
            <a:stCxn id="47108" idx="3"/>
            <a:endCxn id="47110" idx="1"/>
          </p:cNvCxnSpPr>
          <p:nvPr/>
        </p:nvCxnSpPr>
        <p:spPr>
          <a:xfrm>
            <a:off x="5181600" y="3505200"/>
            <a:ext cx="182880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A33F18C-6498-4521-98DE-39090F853A98}"/>
              </a:ext>
            </a:extLst>
          </p:cNvPr>
          <p:cNvCxnSpPr>
            <a:stCxn id="47109" idx="3"/>
            <a:endCxn id="47110" idx="1"/>
          </p:cNvCxnSpPr>
          <p:nvPr/>
        </p:nvCxnSpPr>
        <p:spPr>
          <a:xfrm flipV="1">
            <a:off x="5181600" y="3505200"/>
            <a:ext cx="1828800" cy="14478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7117" name="Rectangle 16">
            <a:extLst>
              <a:ext uri="{FF2B5EF4-FFF2-40B4-BE49-F238E27FC236}">
                <a16:creationId xmlns:a16="http://schemas.microsoft.com/office/drawing/2014/main" id="{B558105F-BC85-4E97-94CA-7284949EC686}"/>
              </a:ext>
            </a:extLst>
          </p:cNvPr>
          <p:cNvSpPr>
            <a:spLocks noChangeArrowheads="1"/>
          </p:cNvSpPr>
          <p:nvPr/>
        </p:nvSpPr>
        <p:spPr bwMode="auto">
          <a:xfrm>
            <a:off x="7186614" y="4419601"/>
            <a:ext cx="1271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b="1">
                <a:solidFill>
                  <a:schemeClr val="tx1"/>
                </a:solidFill>
                <a:latin typeface="Arial" panose="020B0604020202020204" pitchFamily="34" charset="0"/>
                <a:cs typeface="Arial" panose="020B0604020202020204" pitchFamily="34" charset="0"/>
              </a:rPr>
              <a:t>Presentation</a:t>
            </a:r>
          </a:p>
        </p:txBody>
      </p:sp>
      <p:sp>
        <p:nvSpPr>
          <p:cNvPr id="47118" name="Footer Placeholder 14">
            <a:extLst>
              <a:ext uri="{FF2B5EF4-FFF2-40B4-BE49-F238E27FC236}">
                <a16:creationId xmlns:a16="http://schemas.microsoft.com/office/drawing/2014/main" id="{213981EB-014C-4C27-BF8F-C4420383D05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a:extLst>
              <a:ext uri="{FF2B5EF4-FFF2-40B4-BE49-F238E27FC236}">
                <a16:creationId xmlns:a16="http://schemas.microsoft.com/office/drawing/2014/main" id="{2BD6016B-C09C-458D-B26C-6B11EE1D9DE8}"/>
              </a:ext>
            </a:extLst>
          </p:cNvPr>
          <p:cNvSpPr>
            <a:spLocks noGrp="1"/>
          </p:cNvSpPr>
          <p:nvPr>
            <p:ph type="title"/>
          </p:nvPr>
        </p:nvSpPr>
        <p:spPr/>
        <p:txBody>
          <a:bodyPr/>
          <a:lstStyle/>
          <a:p>
            <a:r>
              <a:rPr lang="en-US" altLang="en-US">
                <a:ea typeface="ＭＳ Ｐゴシック" panose="020B0600070205080204" pitchFamily="34" charset="-128"/>
              </a:rPr>
              <a:t>Presentation Capability Technologies</a:t>
            </a:r>
          </a:p>
        </p:txBody>
      </p:sp>
      <p:sp>
        <p:nvSpPr>
          <p:cNvPr id="48131" name="Content Placeholder 3">
            <a:extLst>
              <a:ext uri="{FF2B5EF4-FFF2-40B4-BE49-F238E27FC236}">
                <a16:creationId xmlns:a16="http://schemas.microsoft.com/office/drawing/2014/main" id="{A44E1970-61D7-430F-A572-B7AD0B1A8C58}"/>
              </a:ext>
            </a:extLst>
          </p:cNvPr>
          <p:cNvSpPr>
            <a:spLocks noGrp="1"/>
          </p:cNvSpPr>
          <p:nvPr>
            <p:ph idx="1"/>
          </p:nvPr>
        </p:nvSpPr>
        <p:spPr/>
        <p:txBody>
          <a:bodyPr/>
          <a:lstStyle/>
          <a:p>
            <a:pPr algn="ctr">
              <a:buFont typeface="Wingdings" panose="05000000000000000000" pitchFamily="2" charset="2"/>
              <a:buNone/>
            </a:pPr>
            <a:r>
              <a:rPr lang="en-US" altLang="en-US" b="1" i="1">
                <a:ea typeface="ＭＳ Ｐゴシック" panose="020B0600070205080204" pitchFamily="34" charset="-128"/>
              </a:rPr>
              <a:t>Goal:  Maximize learning and decision making</a:t>
            </a:r>
          </a:p>
          <a:p>
            <a:r>
              <a:rPr lang="en-US" altLang="en-US">
                <a:ea typeface="ＭＳ Ｐゴシック" panose="020B0600070205080204" pitchFamily="34" charset="-128"/>
              </a:rPr>
              <a:t>Online Analytical Processing (OLAP)</a:t>
            </a:r>
          </a:p>
          <a:p>
            <a:pPr lvl="1"/>
            <a:r>
              <a:rPr lang="en-US" altLang="en-US" sz="1800">
                <a:ea typeface="ＭＳ Ｐゴシック" panose="020B0600070205080204" pitchFamily="34" charset="-128"/>
              </a:rPr>
              <a:t>Explore and analyze interactively</a:t>
            </a:r>
          </a:p>
          <a:p>
            <a:r>
              <a:rPr lang="en-US" altLang="en-US">
                <a:ea typeface="ＭＳ Ｐゴシック" panose="020B0600070205080204" pitchFamily="34" charset="-128"/>
              </a:rPr>
              <a:t>Visualization</a:t>
            </a:r>
          </a:p>
          <a:p>
            <a:pPr lvl="1"/>
            <a:r>
              <a:rPr lang="en-US" altLang="en-US" sz="1800">
                <a:ea typeface="ＭＳ Ｐゴシック" panose="020B0600070205080204" pitchFamily="34" charset="-128"/>
              </a:rPr>
              <a:t>A picture is worth a thousand words</a:t>
            </a:r>
          </a:p>
          <a:p>
            <a:r>
              <a:rPr lang="en-US" altLang="en-US">
                <a:ea typeface="ＭＳ Ｐゴシック" panose="020B0600070205080204" pitchFamily="34" charset="-128"/>
              </a:rPr>
              <a:t>Digital Dashboards</a:t>
            </a:r>
          </a:p>
          <a:p>
            <a:pPr lvl="1"/>
            <a:r>
              <a:rPr lang="en-US" altLang="en-US" sz="1800">
                <a:ea typeface="ＭＳ Ｐゴシック" panose="020B0600070205080204" pitchFamily="34" charset="-128"/>
              </a:rPr>
              <a:t>Display metrics in customizable interface and navigable layout</a:t>
            </a:r>
          </a:p>
          <a:p>
            <a:r>
              <a:rPr lang="en-US" altLang="en-US">
                <a:ea typeface="ＭＳ Ｐゴシック" panose="020B0600070205080204" pitchFamily="34" charset="-128"/>
              </a:rPr>
              <a:t>Scorecards</a:t>
            </a:r>
          </a:p>
          <a:p>
            <a:pPr lvl="1"/>
            <a:r>
              <a:rPr lang="en-US" altLang="en-US" sz="1800">
                <a:ea typeface="ＭＳ Ｐゴシック" panose="020B0600070205080204" pitchFamily="34" charset="-128"/>
              </a:rPr>
              <a:t>Monitor and show performance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ube 2">
            <a:extLst>
              <a:ext uri="{FF2B5EF4-FFF2-40B4-BE49-F238E27FC236}">
                <a16:creationId xmlns:a16="http://schemas.microsoft.com/office/drawing/2014/main" id="{2C651DA9-E383-4284-8AAC-93482E015462}"/>
              </a:ext>
            </a:extLst>
          </p:cNvPr>
          <p:cNvSpPr>
            <a:spLocks noChangeArrowheads="1"/>
          </p:cNvSpPr>
          <p:nvPr/>
        </p:nvSpPr>
        <p:spPr bwMode="auto">
          <a:xfrm>
            <a:off x="3830639" y="5080000"/>
            <a:ext cx="35337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Organizational Memory</a:t>
            </a:r>
          </a:p>
        </p:txBody>
      </p:sp>
      <p:sp>
        <p:nvSpPr>
          <p:cNvPr id="49155" name="Cube 4">
            <a:extLst>
              <a:ext uri="{FF2B5EF4-FFF2-40B4-BE49-F238E27FC236}">
                <a16:creationId xmlns:a16="http://schemas.microsoft.com/office/drawing/2014/main" id="{177ACE53-B1AF-4117-BE5B-2EF0B8743689}"/>
              </a:ext>
            </a:extLst>
          </p:cNvPr>
          <p:cNvSpPr>
            <a:spLocks noChangeArrowheads="1"/>
          </p:cNvSpPr>
          <p:nvPr/>
        </p:nvSpPr>
        <p:spPr bwMode="auto">
          <a:xfrm>
            <a:off x="4287839" y="3962400"/>
            <a:ext cx="30765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Information</a:t>
            </a:r>
            <a:r>
              <a:rPr lang="en-US" altLang="en-US" sz="1400">
                <a:solidFill>
                  <a:srgbClr val="FFFFFF"/>
                </a:solidFill>
                <a:latin typeface="Calibri" panose="020F0502020204030204" pitchFamily="34" charset="0"/>
                <a:cs typeface="Arial" panose="020B0604020202020204" pitchFamily="34" charset="0"/>
              </a:rPr>
              <a:t> </a:t>
            </a:r>
            <a:r>
              <a:rPr lang="en-US" altLang="en-US" sz="1400">
                <a:solidFill>
                  <a:schemeClr val="tx1"/>
                </a:solidFill>
                <a:latin typeface="Arial" panose="020B0604020202020204" pitchFamily="34" charset="0"/>
                <a:cs typeface="Arial" panose="020B0604020202020204" pitchFamily="34" charset="0"/>
              </a:rPr>
              <a:t>Integration</a:t>
            </a:r>
          </a:p>
        </p:txBody>
      </p:sp>
      <p:sp>
        <p:nvSpPr>
          <p:cNvPr id="49156" name="Cube 15">
            <a:extLst>
              <a:ext uri="{FF2B5EF4-FFF2-40B4-BE49-F238E27FC236}">
                <a16:creationId xmlns:a16="http://schemas.microsoft.com/office/drawing/2014/main" id="{94CC009B-5FB9-4C9A-8F6E-C452C7106E01}"/>
              </a:ext>
            </a:extLst>
          </p:cNvPr>
          <p:cNvSpPr>
            <a:spLocks noChangeArrowheads="1"/>
          </p:cNvSpPr>
          <p:nvPr/>
        </p:nvSpPr>
        <p:spPr bwMode="auto">
          <a:xfrm>
            <a:off x="4752975" y="2844800"/>
            <a:ext cx="2611438"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Insight Creation </a:t>
            </a:r>
          </a:p>
        </p:txBody>
      </p:sp>
      <p:sp>
        <p:nvSpPr>
          <p:cNvPr id="49157" name="Cube 3">
            <a:extLst>
              <a:ext uri="{FF2B5EF4-FFF2-40B4-BE49-F238E27FC236}">
                <a16:creationId xmlns:a16="http://schemas.microsoft.com/office/drawing/2014/main" id="{1C5BEE5A-94B7-4B48-9C7E-8276FE22CEF8}"/>
              </a:ext>
            </a:extLst>
          </p:cNvPr>
          <p:cNvSpPr>
            <a:spLocks noChangeArrowheads="1"/>
          </p:cNvSpPr>
          <p:nvPr/>
        </p:nvSpPr>
        <p:spPr bwMode="auto">
          <a:xfrm>
            <a:off x="5278439" y="1727200"/>
            <a:ext cx="20859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Presentation</a:t>
            </a:r>
          </a:p>
        </p:txBody>
      </p:sp>
      <p:sp>
        <p:nvSpPr>
          <p:cNvPr id="49158" name="Curved Left Arrow 23">
            <a:extLst>
              <a:ext uri="{FF2B5EF4-FFF2-40B4-BE49-F238E27FC236}">
                <a16:creationId xmlns:a16="http://schemas.microsoft.com/office/drawing/2014/main" id="{3322FBEA-1B41-4DA9-8102-9491284F57E4}"/>
              </a:ext>
            </a:extLst>
          </p:cNvPr>
          <p:cNvSpPr>
            <a:spLocks noChangeArrowheads="1"/>
          </p:cNvSpPr>
          <p:nvPr/>
        </p:nvSpPr>
        <p:spPr bwMode="auto">
          <a:xfrm flipV="1">
            <a:off x="7199314" y="2284414"/>
            <a:ext cx="700087" cy="1171575"/>
          </a:xfrm>
          <a:prstGeom prst="curvedLeftArrow">
            <a:avLst>
              <a:gd name="adj1" fmla="val 25001"/>
              <a:gd name="adj2" fmla="val 53931"/>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9159" name="Rectangle 24">
            <a:extLst>
              <a:ext uri="{FF2B5EF4-FFF2-40B4-BE49-F238E27FC236}">
                <a16:creationId xmlns:a16="http://schemas.microsoft.com/office/drawing/2014/main" id="{D7E64A80-5F2B-460A-9BE7-2A078EAD2163}"/>
              </a:ext>
            </a:extLst>
          </p:cNvPr>
          <p:cNvSpPr>
            <a:spLocks noChangeArrowheads="1"/>
          </p:cNvSpPr>
          <p:nvPr/>
        </p:nvSpPr>
        <p:spPr bwMode="auto">
          <a:xfrm>
            <a:off x="7899400" y="4927600"/>
            <a:ext cx="208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Historical information and explicit knowledge accumulated over time (mainly structured and internal)</a:t>
            </a:r>
          </a:p>
        </p:txBody>
      </p:sp>
      <p:sp>
        <p:nvSpPr>
          <p:cNvPr id="49160" name="Rectangle 26">
            <a:extLst>
              <a:ext uri="{FF2B5EF4-FFF2-40B4-BE49-F238E27FC236}">
                <a16:creationId xmlns:a16="http://schemas.microsoft.com/office/drawing/2014/main" id="{758ECF3B-9A62-45C9-BCA7-49ABBB10C5B7}"/>
              </a:ext>
            </a:extLst>
          </p:cNvPr>
          <p:cNvSpPr>
            <a:spLocks noChangeArrowheads="1"/>
          </p:cNvSpPr>
          <p:nvPr/>
        </p:nvSpPr>
        <p:spPr bwMode="auto">
          <a:xfrm>
            <a:off x="7899400" y="3606800"/>
            <a:ext cx="2006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Synthesized information about the past and present (structured and unstructured, external and internal)</a:t>
            </a:r>
          </a:p>
        </p:txBody>
      </p:sp>
      <p:sp>
        <p:nvSpPr>
          <p:cNvPr id="49161" name="Curved Left Arrow 27">
            <a:extLst>
              <a:ext uri="{FF2B5EF4-FFF2-40B4-BE49-F238E27FC236}">
                <a16:creationId xmlns:a16="http://schemas.microsoft.com/office/drawing/2014/main" id="{7C710C0C-AC0F-4114-B37B-11E3D4CFB2BD}"/>
              </a:ext>
            </a:extLst>
          </p:cNvPr>
          <p:cNvSpPr>
            <a:spLocks noChangeArrowheads="1"/>
          </p:cNvSpPr>
          <p:nvPr/>
        </p:nvSpPr>
        <p:spPr bwMode="auto">
          <a:xfrm flipV="1">
            <a:off x="7199314" y="3475038"/>
            <a:ext cx="700087"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9162" name="Curved Left Arrow 28">
            <a:extLst>
              <a:ext uri="{FF2B5EF4-FFF2-40B4-BE49-F238E27FC236}">
                <a16:creationId xmlns:a16="http://schemas.microsoft.com/office/drawing/2014/main" id="{F9142274-5986-4667-9E4E-B49BF316BB10}"/>
              </a:ext>
            </a:extLst>
          </p:cNvPr>
          <p:cNvSpPr>
            <a:spLocks noChangeArrowheads="1"/>
          </p:cNvSpPr>
          <p:nvPr/>
        </p:nvSpPr>
        <p:spPr bwMode="auto">
          <a:xfrm flipV="1">
            <a:off x="7199314" y="4694238"/>
            <a:ext cx="700087"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9163" name="Rectangle 29">
            <a:extLst>
              <a:ext uri="{FF2B5EF4-FFF2-40B4-BE49-F238E27FC236}">
                <a16:creationId xmlns:a16="http://schemas.microsoft.com/office/drawing/2014/main" id="{6062ACFC-399D-4B8C-9476-787B17B950B1}"/>
              </a:ext>
            </a:extLst>
          </p:cNvPr>
          <p:cNvSpPr>
            <a:spLocks noChangeArrowheads="1"/>
          </p:cNvSpPr>
          <p:nvPr/>
        </p:nvSpPr>
        <p:spPr bwMode="auto">
          <a:xfrm>
            <a:off x="7899400" y="2336801"/>
            <a:ext cx="208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New insights and information to support learning and real-time decision making</a:t>
            </a:r>
          </a:p>
        </p:txBody>
      </p:sp>
      <p:sp>
        <p:nvSpPr>
          <p:cNvPr id="49164" name="Curved Left Arrow 30">
            <a:extLst>
              <a:ext uri="{FF2B5EF4-FFF2-40B4-BE49-F238E27FC236}">
                <a16:creationId xmlns:a16="http://schemas.microsoft.com/office/drawing/2014/main" id="{BF4DA5CA-F906-4340-B4AF-AA9F41DFA798}"/>
              </a:ext>
            </a:extLst>
          </p:cNvPr>
          <p:cNvSpPr>
            <a:spLocks noChangeArrowheads="1"/>
          </p:cNvSpPr>
          <p:nvPr/>
        </p:nvSpPr>
        <p:spPr bwMode="auto">
          <a:xfrm flipV="1">
            <a:off x="7199314" y="1087438"/>
            <a:ext cx="700087" cy="1173162"/>
          </a:xfrm>
          <a:prstGeom prst="curvedLeftArrow">
            <a:avLst>
              <a:gd name="adj1" fmla="val 25004"/>
              <a:gd name="adj2" fmla="val 53926"/>
              <a:gd name="adj3" fmla="val 25000"/>
            </a:avLst>
          </a:prstGeom>
          <a:solidFill>
            <a:srgbClr val="A6A6A6"/>
          </a:solidFill>
          <a:ln w="9525">
            <a:solidFill>
              <a:srgbClr val="7F7F7F"/>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9165" name="Pentagon 32">
            <a:extLst>
              <a:ext uri="{FF2B5EF4-FFF2-40B4-BE49-F238E27FC236}">
                <a16:creationId xmlns:a16="http://schemas.microsoft.com/office/drawing/2014/main" id="{3BBD9CAF-A3A1-48DC-8737-497E4AAC9319}"/>
              </a:ext>
            </a:extLst>
          </p:cNvPr>
          <p:cNvSpPr>
            <a:spLocks noChangeArrowheads="1"/>
          </p:cNvSpPr>
          <p:nvPr/>
        </p:nvSpPr>
        <p:spPr bwMode="auto">
          <a:xfrm>
            <a:off x="2667001" y="3276600"/>
            <a:ext cx="2085975" cy="685800"/>
          </a:xfrm>
          <a:prstGeom prst="homePlate">
            <a:avLst>
              <a:gd name="adj" fmla="val 50004"/>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Users’ inputs about  the analyses that may be appropriate</a:t>
            </a:r>
          </a:p>
        </p:txBody>
      </p:sp>
      <p:sp>
        <p:nvSpPr>
          <p:cNvPr id="49166" name="Pentagon 33">
            <a:extLst>
              <a:ext uri="{FF2B5EF4-FFF2-40B4-BE49-F238E27FC236}">
                <a16:creationId xmlns:a16="http://schemas.microsoft.com/office/drawing/2014/main" id="{264239AF-4DA9-42C0-936C-4075E1AEAD4F}"/>
              </a:ext>
            </a:extLst>
          </p:cNvPr>
          <p:cNvSpPr>
            <a:spLocks noChangeArrowheads="1"/>
          </p:cNvSpPr>
          <p:nvPr/>
        </p:nvSpPr>
        <p:spPr bwMode="auto">
          <a:xfrm>
            <a:off x="2133600" y="4394200"/>
            <a:ext cx="2154238" cy="685800"/>
          </a:xfrm>
          <a:prstGeom prst="homePlate">
            <a:avLst>
              <a:gd name="adj" fmla="val 49998"/>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defTabSz="-3937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defTabSz="-39370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defTabSz="-3937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defTabSz="-3937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defTabSz="-3937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3937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3937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3937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3937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Real-time data, </a:t>
            </a:r>
          </a:p>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Unstructured Information, External Information </a:t>
            </a:r>
          </a:p>
        </p:txBody>
      </p:sp>
      <p:sp>
        <p:nvSpPr>
          <p:cNvPr id="49167" name="Pentagon 34">
            <a:extLst>
              <a:ext uri="{FF2B5EF4-FFF2-40B4-BE49-F238E27FC236}">
                <a16:creationId xmlns:a16="http://schemas.microsoft.com/office/drawing/2014/main" id="{6A5A07E9-C9EA-47C9-8779-8138BE8AE466}"/>
              </a:ext>
            </a:extLst>
          </p:cNvPr>
          <p:cNvSpPr>
            <a:spLocks noChangeArrowheads="1"/>
          </p:cNvSpPr>
          <p:nvPr/>
        </p:nvSpPr>
        <p:spPr bwMode="auto">
          <a:xfrm>
            <a:off x="1600200" y="5524500"/>
            <a:ext cx="2230438" cy="850900"/>
          </a:xfrm>
          <a:prstGeom prst="homePlate">
            <a:avLst>
              <a:gd name="adj" fmla="val 49998"/>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Data, information, explicit knowledge (mainly internal,  structured) stored in systems as events occur </a:t>
            </a:r>
          </a:p>
        </p:txBody>
      </p:sp>
      <p:sp>
        <p:nvSpPr>
          <p:cNvPr id="49168" name="Pentagon 35">
            <a:extLst>
              <a:ext uri="{FF2B5EF4-FFF2-40B4-BE49-F238E27FC236}">
                <a16:creationId xmlns:a16="http://schemas.microsoft.com/office/drawing/2014/main" id="{4A61C9E5-8CA2-49BB-A4A9-3AC87D3420CB}"/>
              </a:ext>
            </a:extLst>
          </p:cNvPr>
          <p:cNvSpPr>
            <a:spLocks noChangeArrowheads="1"/>
          </p:cNvSpPr>
          <p:nvPr/>
        </p:nvSpPr>
        <p:spPr bwMode="auto">
          <a:xfrm>
            <a:off x="3048000" y="2159000"/>
            <a:ext cx="2230438" cy="685800"/>
          </a:xfrm>
          <a:prstGeom prst="homePlate">
            <a:avLst>
              <a:gd name="adj" fmla="val 50004"/>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Roles, tasks, and users’ inputs regarding preferred nature of presentation</a:t>
            </a:r>
          </a:p>
        </p:txBody>
      </p:sp>
      <p:sp>
        <p:nvSpPr>
          <p:cNvPr id="49169" name="Rectangle 36">
            <a:extLst>
              <a:ext uri="{FF2B5EF4-FFF2-40B4-BE49-F238E27FC236}">
                <a16:creationId xmlns:a16="http://schemas.microsoft.com/office/drawing/2014/main" id="{D0A8DF11-143D-4A8B-9078-989A4805182B}"/>
              </a:ext>
            </a:extLst>
          </p:cNvPr>
          <p:cNvSpPr>
            <a:spLocks noChangeArrowheads="1"/>
          </p:cNvSpPr>
          <p:nvPr/>
        </p:nvSpPr>
        <p:spPr bwMode="auto">
          <a:xfrm>
            <a:off x="7899400" y="1193800"/>
            <a:ext cx="208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1"/>
                </a:solidFill>
                <a:latin typeface="Arial" panose="020B0604020202020204" pitchFamily="34" charset="0"/>
                <a:cs typeface="Arial" panose="020B0604020202020204" pitchFamily="34" charset="0"/>
              </a:rPr>
              <a:t>Information presented in user-friendly fashion and in ways most appropriate for the specific role, task, and situation</a:t>
            </a:r>
          </a:p>
        </p:txBody>
      </p:sp>
      <p:sp>
        <p:nvSpPr>
          <p:cNvPr id="49170" name="Rectangle 37">
            <a:extLst>
              <a:ext uri="{FF2B5EF4-FFF2-40B4-BE49-F238E27FC236}">
                <a16:creationId xmlns:a16="http://schemas.microsoft.com/office/drawing/2014/main" id="{3DEFDC76-7A3A-4E4C-8844-F2AE7908CCC9}"/>
              </a:ext>
            </a:extLst>
          </p:cNvPr>
          <p:cNvSpPr>
            <a:spLocks noChangeArrowheads="1"/>
          </p:cNvSpPr>
          <p:nvPr/>
        </p:nvSpPr>
        <p:spPr bwMode="auto">
          <a:xfrm>
            <a:off x="6400800" y="1090614"/>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Users</a:t>
            </a:r>
          </a:p>
        </p:txBody>
      </p:sp>
      <p:sp>
        <p:nvSpPr>
          <p:cNvPr id="49171" name="Title 1">
            <a:extLst>
              <a:ext uri="{FF2B5EF4-FFF2-40B4-BE49-F238E27FC236}">
                <a16:creationId xmlns:a16="http://schemas.microsoft.com/office/drawing/2014/main" id="{D30F3B14-6688-48EA-8D3B-75AF07F8DA5C}"/>
              </a:ext>
            </a:extLst>
          </p:cNvPr>
          <p:cNvSpPr>
            <a:spLocks noGrp="1"/>
          </p:cNvSpPr>
          <p:nvPr>
            <p:ph type="title"/>
          </p:nvPr>
        </p:nvSpPr>
        <p:spPr/>
        <p:txBody>
          <a:bodyPr/>
          <a:lstStyle/>
          <a:p>
            <a:r>
              <a:rPr lang="en-US" altLang="en-US" sz="2400" b="1">
                <a:ea typeface="ＭＳ Ｐゴシック" panose="020B0600070205080204" pitchFamily="34" charset="-128"/>
              </a:rPr>
              <a:t>Inputs and Outputs of the Four Business Intelligence Capabilities</a:t>
            </a:r>
          </a:p>
        </p:txBody>
      </p:sp>
      <p:sp>
        <p:nvSpPr>
          <p:cNvPr id="49172" name="Footer Placeholder 19">
            <a:extLst>
              <a:ext uri="{FF2B5EF4-FFF2-40B4-BE49-F238E27FC236}">
                <a16:creationId xmlns:a16="http://schemas.microsoft.com/office/drawing/2014/main" id="{9E0435BD-AD4B-4649-96FE-232E50C246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CF3E477-8C30-4308-814D-72E96EBB5C7D}"/>
              </a:ext>
            </a:extLst>
          </p:cNvPr>
          <p:cNvSpPr>
            <a:spLocks noGrp="1"/>
          </p:cNvSpPr>
          <p:nvPr>
            <p:ph type="title"/>
          </p:nvPr>
        </p:nvSpPr>
        <p:spPr/>
        <p:txBody>
          <a:bodyPr/>
          <a:lstStyle/>
          <a:p>
            <a:r>
              <a:rPr lang="en-US" altLang="en-US" sz="2800" b="1">
                <a:ea typeface="ＭＳ Ｐゴシック" panose="020B0600070205080204" pitchFamily="34" charset="-128"/>
              </a:rPr>
              <a:t>Technologies Enabling Business Intelligence Capabilities</a:t>
            </a:r>
            <a:endParaRPr lang="en-US" altLang="en-US" sz="2800">
              <a:ea typeface="ＭＳ Ｐゴシック" panose="020B0600070205080204" pitchFamily="34" charset="-128"/>
            </a:endParaRPr>
          </a:p>
        </p:txBody>
      </p:sp>
      <p:sp>
        <p:nvSpPr>
          <p:cNvPr id="50179" name="Cube 2">
            <a:extLst>
              <a:ext uri="{FF2B5EF4-FFF2-40B4-BE49-F238E27FC236}">
                <a16:creationId xmlns:a16="http://schemas.microsoft.com/office/drawing/2014/main" id="{87AC08A1-E01A-44B5-8B52-4B233D40D06F}"/>
              </a:ext>
            </a:extLst>
          </p:cNvPr>
          <p:cNvSpPr>
            <a:spLocks noChangeArrowheads="1"/>
          </p:cNvSpPr>
          <p:nvPr/>
        </p:nvSpPr>
        <p:spPr bwMode="auto">
          <a:xfrm>
            <a:off x="2667001" y="5029200"/>
            <a:ext cx="35337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Organizational Memory</a:t>
            </a:r>
          </a:p>
        </p:txBody>
      </p:sp>
      <p:sp>
        <p:nvSpPr>
          <p:cNvPr id="50180" name="Cube 3">
            <a:extLst>
              <a:ext uri="{FF2B5EF4-FFF2-40B4-BE49-F238E27FC236}">
                <a16:creationId xmlns:a16="http://schemas.microsoft.com/office/drawing/2014/main" id="{E6E67353-51DA-47C0-B62F-994F37ABAAED}"/>
              </a:ext>
            </a:extLst>
          </p:cNvPr>
          <p:cNvSpPr>
            <a:spLocks noChangeArrowheads="1"/>
          </p:cNvSpPr>
          <p:nvPr/>
        </p:nvSpPr>
        <p:spPr bwMode="auto">
          <a:xfrm>
            <a:off x="3124201" y="3911600"/>
            <a:ext cx="30765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Information</a:t>
            </a:r>
            <a:r>
              <a:rPr lang="en-US" altLang="en-US" sz="1400">
                <a:solidFill>
                  <a:srgbClr val="FFFFFF"/>
                </a:solidFill>
                <a:latin typeface="Calibri" panose="020F0502020204030204" pitchFamily="34" charset="0"/>
                <a:cs typeface="Arial" panose="020B0604020202020204" pitchFamily="34" charset="0"/>
              </a:rPr>
              <a:t> </a:t>
            </a:r>
            <a:r>
              <a:rPr lang="en-US" altLang="en-US" sz="1400">
                <a:solidFill>
                  <a:schemeClr val="tx1"/>
                </a:solidFill>
                <a:latin typeface="Arial" panose="020B0604020202020204" pitchFamily="34" charset="0"/>
                <a:cs typeface="Arial" panose="020B0604020202020204" pitchFamily="34" charset="0"/>
              </a:rPr>
              <a:t>Integration</a:t>
            </a:r>
          </a:p>
        </p:txBody>
      </p:sp>
      <p:sp>
        <p:nvSpPr>
          <p:cNvPr id="50181" name="Cube 4">
            <a:extLst>
              <a:ext uri="{FF2B5EF4-FFF2-40B4-BE49-F238E27FC236}">
                <a16:creationId xmlns:a16="http://schemas.microsoft.com/office/drawing/2014/main" id="{7FD9015D-9474-407C-ABCF-EA7C40B375CB}"/>
              </a:ext>
            </a:extLst>
          </p:cNvPr>
          <p:cNvSpPr>
            <a:spLocks noChangeArrowheads="1"/>
          </p:cNvSpPr>
          <p:nvPr/>
        </p:nvSpPr>
        <p:spPr bwMode="auto">
          <a:xfrm>
            <a:off x="3589339" y="2794000"/>
            <a:ext cx="2611437"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Creation of Insights</a:t>
            </a:r>
          </a:p>
        </p:txBody>
      </p:sp>
      <p:sp>
        <p:nvSpPr>
          <p:cNvPr id="50182" name="Cube 5">
            <a:extLst>
              <a:ext uri="{FF2B5EF4-FFF2-40B4-BE49-F238E27FC236}">
                <a16:creationId xmlns:a16="http://schemas.microsoft.com/office/drawing/2014/main" id="{F793EC4B-63AE-4326-90EF-61767F0BF5D1}"/>
              </a:ext>
            </a:extLst>
          </p:cNvPr>
          <p:cNvSpPr>
            <a:spLocks noChangeArrowheads="1"/>
          </p:cNvSpPr>
          <p:nvPr/>
        </p:nvSpPr>
        <p:spPr bwMode="auto">
          <a:xfrm>
            <a:off x="4114801" y="1676400"/>
            <a:ext cx="2085975" cy="1295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tx1"/>
                </a:solidFill>
                <a:latin typeface="Arial" panose="020B0604020202020204" pitchFamily="34" charset="0"/>
                <a:cs typeface="Arial" panose="020B0604020202020204" pitchFamily="34" charset="0"/>
              </a:rPr>
              <a:t>Presentation</a:t>
            </a:r>
          </a:p>
        </p:txBody>
      </p:sp>
      <p:sp>
        <p:nvSpPr>
          <p:cNvPr id="50183" name="Pentagon 6">
            <a:extLst>
              <a:ext uri="{FF2B5EF4-FFF2-40B4-BE49-F238E27FC236}">
                <a16:creationId xmlns:a16="http://schemas.microsoft.com/office/drawing/2014/main" id="{4D937E87-8600-4372-B69D-6DF906EA7ADC}"/>
              </a:ext>
            </a:extLst>
          </p:cNvPr>
          <p:cNvSpPr>
            <a:spLocks noChangeArrowheads="1"/>
          </p:cNvSpPr>
          <p:nvPr/>
        </p:nvSpPr>
        <p:spPr bwMode="auto">
          <a:xfrm flipH="1">
            <a:off x="6075364" y="5207000"/>
            <a:ext cx="3144837" cy="1117600"/>
          </a:xfrm>
          <a:prstGeom prst="homePlate">
            <a:avLst>
              <a:gd name="adj" fmla="val 49999"/>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marL="114300" indent="-1143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Data Warehousing</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Enterprise Resource Planning</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Knowledge Repositories</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Digital Content Management Systems</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Document Management Systems</a:t>
            </a:r>
          </a:p>
        </p:txBody>
      </p:sp>
      <p:sp>
        <p:nvSpPr>
          <p:cNvPr id="50184" name="Pentagon 7">
            <a:extLst>
              <a:ext uri="{FF2B5EF4-FFF2-40B4-BE49-F238E27FC236}">
                <a16:creationId xmlns:a16="http://schemas.microsoft.com/office/drawing/2014/main" id="{DDBD15BB-2DB9-4F92-AC0D-1E3E16D6F6B9}"/>
              </a:ext>
            </a:extLst>
          </p:cNvPr>
          <p:cNvSpPr>
            <a:spLocks noChangeArrowheads="1"/>
          </p:cNvSpPr>
          <p:nvPr/>
        </p:nvSpPr>
        <p:spPr bwMode="auto">
          <a:xfrm flipH="1">
            <a:off x="6075364" y="4089400"/>
            <a:ext cx="3144837" cy="800100"/>
          </a:xfrm>
          <a:prstGeom prst="homePlate">
            <a:avLst>
              <a:gd name="adj" fmla="val 50005"/>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marL="114300" indent="-1143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Environmental Scanning</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Text Mining </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Web Mining</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Radio Frequency Identification Devices</a:t>
            </a:r>
          </a:p>
        </p:txBody>
      </p:sp>
      <p:sp>
        <p:nvSpPr>
          <p:cNvPr id="50185" name="Pentagon 8">
            <a:extLst>
              <a:ext uri="{FF2B5EF4-FFF2-40B4-BE49-F238E27FC236}">
                <a16:creationId xmlns:a16="http://schemas.microsoft.com/office/drawing/2014/main" id="{B4C42409-D19F-45D3-87DD-5938C79CD3FC}"/>
              </a:ext>
            </a:extLst>
          </p:cNvPr>
          <p:cNvSpPr>
            <a:spLocks noChangeArrowheads="1"/>
          </p:cNvSpPr>
          <p:nvPr/>
        </p:nvSpPr>
        <p:spPr bwMode="auto">
          <a:xfrm flipH="1">
            <a:off x="6075364" y="2971800"/>
            <a:ext cx="3144837" cy="825500"/>
          </a:xfrm>
          <a:prstGeom prst="homePlate">
            <a:avLst>
              <a:gd name="adj" fmla="val 50001"/>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marL="114300" indent="-1143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Data Mining</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Business Analytics</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Real-time Decision Support</a:t>
            </a:r>
          </a:p>
        </p:txBody>
      </p:sp>
      <p:sp>
        <p:nvSpPr>
          <p:cNvPr id="50186" name="Pentagon 9">
            <a:extLst>
              <a:ext uri="{FF2B5EF4-FFF2-40B4-BE49-F238E27FC236}">
                <a16:creationId xmlns:a16="http://schemas.microsoft.com/office/drawing/2014/main" id="{6E69C629-3156-4385-ACFB-66568B20EC11}"/>
              </a:ext>
            </a:extLst>
          </p:cNvPr>
          <p:cNvSpPr>
            <a:spLocks noChangeArrowheads="1"/>
          </p:cNvSpPr>
          <p:nvPr/>
        </p:nvSpPr>
        <p:spPr bwMode="auto">
          <a:xfrm flipH="1">
            <a:off x="6075364" y="1676400"/>
            <a:ext cx="3144837" cy="1079500"/>
          </a:xfrm>
          <a:prstGeom prst="homePlate">
            <a:avLst>
              <a:gd name="adj" fmla="val 49997"/>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lvl1pPr marL="114300" indent="-1143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OLAP</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Visualization</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Digital Dashboards</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Scorecards</a:t>
            </a:r>
          </a:p>
          <a:p>
            <a:pPr eaLnBrk="1" hangingPunct="1">
              <a:spcBef>
                <a:spcPct val="0"/>
              </a:spcBef>
              <a:buClrTx/>
              <a:buSzTx/>
              <a:buFont typeface="Arial" panose="020B0604020202020204" pitchFamily="34" charset="0"/>
              <a:buChar char="•"/>
            </a:pPr>
            <a:r>
              <a:rPr lang="en-US" altLang="en-US" sz="1200">
                <a:solidFill>
                  <a:schemeClr val="tx1"/>
                </a:solidFill>
                <a:latin typeface="Arial" panose="020B0604020202020204" pitchFamily="34" charset="0"/>
                <a:cs typeface="Arial" panose="020B0604020202020204" pitchFamily="34" charset="0"/>
              </a:rPr>
              <a:t>Business Performance Management</a:t>
            </a:r>
          </a:p>
        </p:txBody>
      </p:sp>
      <p:sp>
        <p:nvSpPr>
          <p:cNvPr id="50187" name="Footer Placeholder 10">
            <a:extLst>
              <a:ext uri="{FF2B5EF4-FFF2-40B4-BE49-F238E27FC236}">
                <a16:creationId xmlns:a16="http://schemas.microsoft.com/office/drawing/2014/main" id="{A9AA2B4A-0A47-48ED-8E15-55C1F80946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Sabhewal &amp; Becerra-Fernandez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CD32F2E-5079-497D-B0F4-7C9D998C430B}"/>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Queries…..?</a:t>
            </a:r>
            <a:endParaRPr lang="en-US" altLang="en-US">
              <a:ea typeface="ＭＳ Ｐゴシック" panose="020B0600070205080204" pitchFamily="34" charset="-128"/>
            </a:endParaRPr>
          </a:p>
        </p:txBody>
      </p:sp>
      <p:sp>
        <p:nvSpPr>
          <p:cNvPr id="53251" name="Content Placeholder 2">
            <a:extLst>
              <a:ext uri="{FF2B5EF4-FFF2-40B4-BE49-F238E27FC236}">
                <a16:creationId xmlns:a16="http://schemas.microsoft.com/office/drawing/2014/main" id="{2CED2066-9D5B-43E7-9316-5FCD5815DD67}"/>
              </a:ext>
            </a:extLst>
          </p:cNvPr>
          <p:cNvSpPr>
            <a:spLocks noGrp="1"/>
          </p:cNvSpPr>
          <p:nvPr>
            <p:ph idx="1"/>
          </p:nvPr>
        </p:nvSpPr>
        <p:spPr/>
        <p:txBody>
          <a:bodyPr/>
          <a:lstStyle/>
          <a:p>
            <a:pPr marL="0" indent="0">
              <a:buNone/>
              <a:defRPr/>
            </a:pPr>
            <a:r>
              <a:rPr lang="en-US" altLang="en-US" sz="2400" dirty="0">
                <a:solidFill>
                  <a:srgbClr val="FF0000"/>
                </a:solidFill>
                <a:ea typeface="ＭＳ Ｐゴシック" panose="020B0600070205080204" pitchFamily="34" charset="-128"/>
              </a:rPr>
              <a:t>Case Studies</a:t>
            </a:r>
          </a:p>
          <a:p>
            <a:pPr>
              <a:buFont typeface="Wingdings" panose="05000000000000000000" pitchFamily="2" charset="2"/>
              <a:buChar char="Ø"/>
              <a:defRPr/>
            </a:pPr>
            <a:r>
              <a:rPr lang="en-US" altLang="en-US" sz="2400" dirty="0">
                <a:solidFill>
                  <a:srgbClr val="FF0000"/>
                </a:solidFill>
                <a:ea typeface="ＭＳ Ｐゴシック" panose="020B0600070205080204" pitchFamily="34" charset="-128"/>
              </a:rPr>
              <a:t>Bahama’s tourism industry (Organizational memory )</a:t>
            </a:r>
          </a:p>
          <a:p>
            <a:pPr>
              <a:buFont typeface="Wingdings" panose="05000000000000000000" pitchFamily="2" charset="2"/>
              <a:buChar char="Ø"/>
              <a:defRPr/>
            </a:pPr>
            <a:r>
              <a:rPr lang="en-US" altLang="en-US" sz="2400" dirty="0" err="1">
                <a:solidFill>
                  <a:srgbClr val="FF0000"/>
                </a:solidFill>
                <a:ea typeface="ＭＳ Ｐゴシック" panose="020B0600070205080204" pitchFamily="34" charset="-128"/>
              </a:rPr>
              <a:t>Cablecom</a:t>
            </a:r>
            <a:r>
              <a:rPr lang="en-US" altLang="en-US" sz="2400" dirty="0">
                <a:solidFill>
                  <a:srgbClr val="FF0000"/>
                </a:solidFill>
                <a:ea typeface="ＭＳ Ｐゴシック" panose="020B0600070205080204" pitchFamily="34" charset="-128"/>
              </a:rPr>
              <a:t> (Information Integration)</a:t>
            </a:r>
          </a:p>
          <a:p>
            <a:pPr>
              <a:buFont typeface="Wingdings" panose="05000000000000000000" pitchFamily="2" charset="2"/>
              <a:buChar char="Ø"/>
              <a:defRPr/>
            </a:pPr>
            <a:r>
              <a:rPr lang="en-US" altLang="en-US" sz="2400" dirty="0" err="1">
                <a:solidFill>
                  <a:srgbClr val="FF0000"/>
                </a:solidFill>
                <a:ea typeface="ＭＳ Ｐゴシック" panose="020B0600070205080204" pitchFamily="34" charset="-128"/>
              </a:rPr>
              <a:t>PhoneWorks</a:t>
            </a:r>
            <a:r>
              <a:rPr lang="en-US" altLang="en-US" sz="2400" dirty="0">
                <a:solidFill>
                  <a:srgbClr val="FF0000"/>
                </a:solidFill>
                <a:ea typeface="ＭＳ Ｐゴシック" panose="020B0600070205080204" pitchFamily="34" charset="-128"/>
              </a:rPr>
              <a:t> (Insight Creation)</a:t>
            </a:r>
          </a:p>
          <a:p>
            <a:pPr>
              <a:buFont typeface="Wingdings" panose="05000000000000000000" pitchFamily="2" charset="2"/>
              <a:buChar char="Ø"/>
              <a:defRPr/>
            </a:pPr>
            <a:r>
              <a:rPr lang="en-US" altLang="en-US" sz="2400" dirty="0">
                <a:solidFill>
                  <a:srgbClr val="FF0000"/>
                </a:solidFill>
                <a:ea typeface="ＭＳ Ｐゴシック" panose="020B0600070205080204" pitchFamily="34" charset="-128"/>
              </a:rPr>
              <a:t>Continental Airlines (Presentation)</a:t>
            </a:r>
          </a:p>
          <a:p>
            <a:pPr>
              <a:buFont typeface="Wingdings" panose="05000000000000000000" pitchFamily="2" charset="2"/>
              <a:buChar char="Ø"/>
              <a:defRPr/>
            </a:pPr>
            <a:endParaRPr lang="en-US" altLang="en-US" sz="2400" dirty="0">
              <a:solidFill>
                <a:srgbClr val="FF0000"/>
              </a:solidFill>
              <a:ea typeface="ＭＳ Ｐゴシック" panose="020B0600070205080204" pitchFamily="34" charset="-128"/>
            </a:endParaRPr>
          </a:p>
          <a:p>
            <a:pPr marL="0" indent="0">
              <a:buNone/>
              <a:defRPr/>
            </a:pPr>
            <a:endParaRPr lang="en-US" altLang="en-US" sz="2400" dirty="0">
              <a:solidFill>
                <a:srgbClr val="FF0000"/>
              </a:solidFill>
              <a:ea typeface="ＭＳ Ｐゴシック" panose="020B0600070205080204" pitchFamily="34" charset="-128"/>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963137B-1EE9-4B7F-9652-FE391ADD46B8}"/>
              </a:ext>
            </a:extLst>
          </p:cNvPr>
          <p:cNvSpPr>
            <a:spLocks noGrp="1"/>
          </p:cNvSpPr>
          <p:nvPr>
            <p:ph type="title"/>
          </p:nvPr>
        </p:nvSpPr>
        <p:spPr/>
        <p:txBody>
          <a:bodyPr/>
          <a:lstStyle/>
          <a:p>
            <a:r>
              <a:rPr lang="en-US" altLang="en-US">
                <a:ea typeface="ＭＳ Ｐゴシック" panose="020B0600070205080204" pitchFamily="34" charset="-128"/>
              </a:rPr>
              <a:t>Organizational Memory Helps Bahamas' Tourism Industry</a:t>
            </a:r>
          </a:p>
        </p:txBody>
      </p:sp>
      <p:sp>
        <p:nvSpPr>
          <p:cNvPr id="52227" name="Content Placeholder 2">
            <a:extLst>
              <a:ext uri="{FF2B5EF4-FFF2-40B4-BE49-F238E27FC236}">
                <a16:creationId xmlns:a16="http://schemas.microsoft.com/office/drawing/2014/main" id="{85C7876C-EA06-47A2-9AC7-A772A4F9DA41}"/>
              </a:ext>
            </a:extLst>
          </p:cNvPr>
          <p:cNvSpPr>
            <a:spLocks noGrp="1"/>
          </p:cNvSpPr>
          <p:nvPr>
            <p:ph idx="1"/>
          </p:nvPr>
        </p:nvSpPr>
        <p:spPr/>
        <p:txBody>
          <a:bodyPr/>
          <a:lstStyle/>
          <a:p>
            <a:pPr algn="just"/>
            <a:r>
              <a:rPr lang="en-US" altLang="en-US">
                <a:ea typeface="ＭＳ Ｐゴシック" panose="020B0600070205080204" pitchFamily="34" charset="-128"/>
              </a:rPr>
              <a:t>Bahamas' Ministry of Tourism contracted with Indusa Global to help select and implement a business intelligence solution.</a:t>
            </a:r>
          </a:p>
          <a:p>
            <a:pPr algn="just"/>
            <a:r>
              <a:rPr lang="en-US" altLang="en-US">
                <a:ea typeface="ＭＳ Ｐゴシック" panose="020B0600070205080204" pitchFamily="34" charset="-128"/>
              </a:rPr>
              <a:t>Actuate Corporation</a:t>
            </a:r>
          </a:p>
          <a:p>
            <a:pPr algn="just"/>
            <a:r>
              <a:rPr lang="en-US" altLang="en-US">
                <a:ea typeface="ＭＳ Ｐゴシック" panose="020B0600070205080204" pitchFamily="34" charset="-128"/>
              </a:rPr>
              <a:t>immigration cards on arrival and postvisit satisfaction data on departure</a:t>
            </a:r>
          </a:p>
          <a:p>
            <a:pPr algn="just"/>
            <a:r>
              <a:rPr lang="en-US" altLang="en-US">
                <a:ea typeface="ＭＳ Ｐゴシック" panose="020B0600070205080204" pitchFamily="34" charset="-128"/>
              </a:rPr>
              <a:t>the increase in organizational memory through the collection and storage of this data has also provided the country with intelligence in predicting future visitor trends and helping it to develop visitor programs through incentive-based, personalized, multichannel marketing.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F4D31D1-F30C-48D9-BF95-769A28ECAEB6}"/>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Bahama’s tourism industry…</a:t>
            </a:r>
            <a:endParaRPr lang="en-US" altLang="en-US">
              <a:ea typeface="ＭＳ Ｐゴシック" panose="020B0600070205080204" pitchFamily="34" charset="-128"/>
            </a:endParaRPr>
          </a:p>
        </p:txBody>
      </p:sp>
      <p:sp>
        <p:nvSpPr>
          <p:cNvPr id="53251" name="Content Placeholder 2">
            <a:extLst>
              <a:ext uri="{FF2B5EF4-FFF2-40B4-BE49-F238E27FC236}">
                <a16:creationId xmlns:a16="http://schemas.microsoft.com/office/drawing/2014/main" id="{CC7F0631-7A12-49CC-B9A8-EB7E2DB2EB79}"/>
              </a:ext>
            </a:extLst>
          </p:cNvPr>
          <p:cNvSpPr>
            <a:spLocks noGrp="1"/>
          </p:cNvSpPr>
          <p:nvPr>
            <p:ph idx="1"/>
          </p:nvPr>
        </p:nvSpPr>
        <p:spPr/>
        <p:txBody>
          <a:bodyPr/>
          <a:lstStyle/>
          <a:p>
            <a:pPr algn="just"/>
            <a:r>
              <a:rPr lang="en-US" altLang="en-US">
                <a:ea typeface="ＭＳ Ｐゴシック" panose="020B0600070205080204" pitchFamily="34" charset="-128"/>
              </a:rPr>
              <a:t>The organizational memory capability of BI serves as the basis for several reports for industry partners.</a:t>
            </a:r>
          </a:p>
          <a:p>
            <a:pPr algn="just"/>
            <a:r>
              <a:rPr lang="en-US" altLang="en-US">
                <a:ea typeface="ＭＳ Ｐゴシック" panose="020B0600070205080204" pitchFamily="34" charset="-128"/>
              </a:rPr>
              <a:t>According to the Hon. Obie Wilchcombe, Minister of Tourism of the Bahamas: ''Technology is transforming the tourism industry and the Ministry of Tourism intends to be in the forefront of that transformation.”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LOVE CBIT</a:t>
            </a: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sym typeface="Wingdings" panose="05000000000000000000" pitchFamily="2" charset="2"/>
              </a:rPr>
              <a:t>                                                Information</a:t>
            </a:r>
          </a:p>
          <a:p>
            <a:pPr marL="0" indent="0">
              <a:buNone/>
            </a:pP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227385" y="3059724"/>
            <a:ext cx="4478215" cy="1547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a:p>
            <a:pPr algn="ctr"/>
            <a:r>
              <a:rPr lang="en-US" dirty="0"/>
              <a:t>(Software Tools)</a:t>
            </a:r>
          </a:p>
        </p:txBody>
      </p:sp>
    </p:spTree>
    <p:extLst>
      <p:ext uri="{BB962C8B-B14F-4D97-AF65-F5344CB8AC3E}">
        <p14:creationId xmlns:p14="http://schemas.microsoft.com/office/powerpoint/2010/main" val="3405407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C6BC6BD-BA48-477E-A39C-C0FCD2674D8C}"/>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Bahama’s tourism industry….</a:t>
            </a:r>
            <a:endParaRPr lang="en-US" altLang="en-US">
              <a:ea typeface="ＭＳ Ｐゴシック" panose="020B0600070205080204" pitchFamily="34" charset="-128"/>
            </a:endParaRPr>
          </a:p>
        </p:txBody>
      </p:sp>
      <p:sp>
        <p:nvSpPr>
          <p:cNvPr id="54275" name="Content Placeholder 2">
            <a:extLst>
              <a:ext uri="{FF2B5EF4-FFF2-40B4-BE49-F238E27FC236}">
                <a16:creationId xmlns:a16="http://schemas.microsoft.com/office/drawing/2014/main" id="{D4F7B776-7104-4969-9ADF-E78EFE13D4F4}"/>
              </a:ext>
            </a:extLst>
          </p:cNvPr>
          <p:cNvSpPr>
            <a:spLocks noGrp="1"/>
          </p:cNvSpPr>
          <p:nvPr>
            <p:ph idx="1"/>
          </p:nvPr>
        </p:nvSpPr>
        <p:spPr/>
        <p:txBody>
          <a:bodyPr/>
          <a:lstStyle/>
          <a:p>
            <a:pPr algn="just"/>
            <a:r>
              <a:rPr lang="en-US" altLang="en-US">
                <a:ea typeface="ＭＳ Ｐゴシック" panose="020B0600070205080204" pitchFamily="34" charset="-128"/>
              </a:rPr>
              <a:t>Prior to BI, even though the Bahamas had a lot of tourist data from the required visitor immigration cards, it was not very accessible. But BI has enabled the government and hoteliers to better understand visitors and develop unique marketing programs to increase tourism. </a:t>
            </a:r>
          </a:p>
          <a:p>
            <a:pPr algn="just"/>
            <a:r>
              <a:rPr lang="en-US" altLang="en-US">
                <a:ea typeface="ＭＳ Ｐゴシック" panose="020B0600070205080204" pitchFamily="34" charset="-128"/>
              </a:rPr>
              <a:t>Indeed, the new BI system is helping the Bahamas break tourism records. More than </a:t>
            </a:r>
            <a:r>
              <a:rPr lang="en-US" altLang="en-US">
                <a:solidFill>
                  <a:srgbClr val="FF0000"/>
                </a:solidFill>
                <a:ea typeface="ＭＳ Ｐゴシック" panose="020B0600070205080204" pitchFamily="34" charset="-128"/>
              </a:rPr>
              <a:t>5 million </a:t>
            </a:r>
            <a:r>
              <a:rPr lang="en-US" altLang="en-US">
                <a:ea typeface="ＭＳ Ｐゴシック" panose="020B0600070205080204" pitchFamily="34" charset="-128"/>
              </a:rPr>
              <a:t>individuals visited the country in 2005, and spent over </a:t>
            </a:r>
            <a:r>
              <a:rPr lang="en-US" altLang="en-US">
                <a:solidFill>
                  <a:srgbClr val="FF0000"/>
                </a:solidFill>
                <a:ea typeface="ＭＳ Ｐゴシック" panose="020B0600070205080204" pitchFamily="34" charset="-128"/>
              </a:rPr>
              <a:t>$2 billion </a:t>
            </a:r>
            <a:r>
              <a:rPr lang="en-US" altLang="en-US">
                <a:ea typeface="ＭＳ Ｐゴシック" panose="020B0600070205080204" pitchFamily="34" charset="-128"/>
              </a:rPr>
              <a:t>two new records for Bahamas' Ministry of Tourism.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9B0A550-2A46-48CE-B254-FB6245BCBBB3}"/>
              </a:ext>
            </a:extLst>
          </p:cNvPr>
          <p:cNvSpPr>
            <a:spLocks noGrp="1"/>
          </p:cNvSpPr>
          <p:nvPr>
            <p:ph type="title"/>
          </p:nvPr>
        </p:nvSpPr>
        <p:spPr/>
        <p:txBody>
          <a:bodyPr/>
          <a:lstStyle/>
          <a:p>
            <a:r>
              <a:rPr lang="en-US" altLang="en-US" sz="2800">
                <a:ea typeface="ＭＳ Ｐゴシック" panose="020B0600070205080204" pitchFamily="34" charset="-128"/>
              </a:rPr>
              <a:t>Information Integration Helps Cablecom Improve Client Satisfaction </a:t>
            </a:r>
          </a:p>
        </p:txBody>
      </p:sp>
      <p:sp>
        <p:nvSpPr>
          <p:cNvPr id="55299" name="Content Placeholder 2">
            <a:extLst>
              <a:ext uri="{FF2B5EF4-FFF2-40B4-BE49-F238E27FC236}">
                <a16:creationId xmlns:a16="http://schemas.microsoft.com/office/drawing/2014/main" id="{4CA0EC04-433C-4DA9-9795-D69E2E3B7AB4}"/>
              </a:ext>
            </a:extLst>
          </p:cNvPr>
          <p:cNvSpPr>
            <a:spLocks noGrp="1"/>
          </p:cNvSpPr>
          <p:nvPr>
            <p:ph idx="1"/>
          </p:nvPr>
        </p:nvSpPr>
        <p:spPr/>
        <p:txBody>
          <a:bodyPr/>
          <a:lstStyle/>
          <a:p>
            <a:pPr algn="just"/>
            <a:r>
              <a:rPr lang="en-US" altLang="en-US">
                <a:ea typeface="ＭＳ Ｐゴシック" panose="020B0600070205080204" pitchFamily="34" charset="-128"/>
              </a:rPr>
              <a:t>Cablecom is the largest cable network operator in Switzerland, with 1,500 employees.</a:t>
            </a:r>
          </a:p>
          <a:p>
            <a:pPr algn="just"/>
            <a:r>
              <a:rPr lang="en-US" altLang="en-US">
                <a:ea typeface="ＭＳ Ｐゴシック" panose="020B0600070205080204" pitchFamily="34" charset="-128"/>
              </a:rPr>
              <a:t>cable television, broadband Internet access, and telephone services.</a:t>
            </a:r>
          </a:p>
          <a:p>
            <a:pPr algn="just"/>
            <a:r>
              <a:rPr lang="en-US" altLang="en-US">
                <a:ea typeface="ＭＳ Ｐゴシック" panose="020B0600070205080204" pitchFamily="34" charset="-128"/>
              </a:rPr>
              <a:t>Despite being a market leader, Cablecom faced challenges. Before 2005, its marketing efforts focused on acquiring customers, but paid little attention to </a:t>
            </a:r>
            <a:r>
              <a:rPr lang="en-US" altLang="en-US">
                <a:solidFill>
                  <a:srgbClr val="FF0000"/>
                </a:solidFill>
                <a:ea typeface="ＭＳ Ｐゴシック" panose="020B0600070205080204" pitchFamily="34" charset="-128"/>
              </a:rPr>
              <a:t>customer retention</a:t>
            </a:r>
            <a:r>
              <a:rPr lang="en-US" altLang="en-US">
                <a:ea typeface="ＭＳ Ｐゴシック" panose="020B0600070205080204" pitchFamily="34" charset="-128"/>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40B7F96-7BE0-4483-9EAD-0DAFFD54E8CA}"/>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Cablecom…</a:t>
            </a:r>
          </a:p>
        </p:txBody>
      </p:sp>
      <p:sp>
        <p:nvSpPr>
          <p:cNvPr id="56323" name="Content Placeholder 2">
            <a:extLst>
              <a:ext uri="{FF2B5EF4-FFF2-40B4-BE49-F238E27FC236}">
                <a16:creationId xmlns:a16="http://schemas.microsoft.com/office/drawing/2014/main" id="{F907F091-80CE-416B-9F19-6E0394461391}"/>
              </a:ext>
            </a:extLst>
          </p:cNvPr>
          <p:cNvSpPr>
            <a:spLocks noGrp="1"/>
          </p:cNvSpPr>
          <p:nvPr>
            <p:ph idx="1"/>
          </p:nvPr>
        </p:nvSpPr>
        <p:spPr/>
        <p:txBody>
          <a:bodyPr/>
          <a:lstStyle/>
          <a:p>
            <a:pPr algn="just"/>
            <a:r>
              <a:rPr lang="en-US" altLang="en-US">
                <a:ea typeface="ＭＳ Ｐゴシック" panose="020B0600070205080204" pitchFamily="34" charset="-128"/>
              </a:rPr>
              <a:t>Federico Cesconi, Cablecom's director of business intelligence, remarked: ''It's very difficult to win back customers after they've left you. And in Europe, the win-back rate is only about 10% to 15%. So, our intent was to assess the satisfaction of every single customer.'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B940B4E-4045-4A50-98A2-4DC0F96D2E66}"/>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Cablecom…</a:t>
            </a:r>
            <a:endParaRPr lang="en-US" altLang="en-US">
              <a:ea typeface="ＭＳ Ｐゴシック" panose="020B0600070205080204" pitchFamily="34" charset="-128"/>
            </a:endParaRPr>
          </a:p>
        </p:txBody>
      </p:sp>
      <p:sp>
        <p:nvSpPr>
          <p:cNvPr id="57347" name="Content Placeholder 2">
            <a:extLst>
              <a:ext uri="{FF2B5EF4-FFF2-40B4-BE49-F238E27FC236}">
                <a16:creationId xmlns:a16="http://schemas.microsoft.com/office/drawing/2014/main" id="{A8D52297-65AF-4BBC-B613-D053AFF2EE27}"/>
              </a:ext>
            </a:extLst>
          </p:cNvPr>
          <p:cNvSpPr>
            <a:spLocks noGrp="1"/>
          </p:cNvSpPr>
          <p:nvPr>
            <p:ph idx="1"/>
          </p:nvPr>
        </p:nvSpPr>
        <p:spPr/>
        <p:txBody>
          <a:bodyPr/>
          <a:lstStyle/>
          <a:p>
            <a:pPr algn="just"/>
            <a:r>
              <a:rPr lang="en-US" altLang="en-US">
                <a:ea typeface="ＭＳ Ｐゴシック" panose="020B0600070205080204" pitchFamily="34" charset="-128"/>
              </a:rPr>
              <a:t>After going through an extensive software evaluation process, Cablecom' s customer insight and retention team shortlisted two candidates, and then selected software from the Chicago-based SPSS, Inc., due to its ability to integrate the various customer data sources.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7B33122-0E6F-4A7B-94A3-1AA15B2F756D}"/>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Cablecom…</a:t>
            </a:r>
            <a:endParaRPr lang="en-US" altLang="en-US">
              <a:ea typeface="ＭＳ Ｐゴシック" panose="020B0600070205080204" pitchFamily="34" charset="-128"/>
            </a:endParaRPr>
          </a:p>
        </p:txBody>
      </p:sp>
      <p:sp>
        <p:nvSpPr>
          <p:cNvPr id="58371" name="Content Placeholder 2">
            <a:extLst>
              <a:ext uri="{FF2B5EF4-FFF2-40B4-BE49-F238E27FC236}">
                <a16:creationId xmlns:a16="http://schemas.microsoft.com/office/drawing/2014/main" id="{FB388770-6549-4D53-8F0A-9BECA336B0DD}"/>
              </a:ext>
            </a:extLst>
          </p:cNvPr>
          <p:cNvSpPr>
            <a:spLocks noGrp="1"/>
          </p:cNvSpPr>
          <p:nvPr>
            <p:ph idx="1"/>
          </p:nvPr>
        </p:nvSpPr>
        <p:spPr/>
        <p:txBody>
          <a:bodyPr/>
          <a:lstStyle/>
          <a:p>
            <a:pPr algn="just"/>
            <a:r>
              <a:rPr lang="en-US" altLang="en-US">
                <a:ea typeface="ＭＳ Ｐゴシック" panose="020B0600070205080204" pitchFamily="34" charset="-128"/>
              </a:rPr>
              <a:t>The SPSS customer analytics software accesses behavioral data from multiple sources managed within Cablecom's Oracle data warehouse, including data from the call center, call detail record data, demographic data, and externally bought data. More than 60 criteria are used to analyze customers.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8AB4185-5E53-4D04-B244-0C8176D5E89A}"/>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Cablecom…</a:t>
            </a:r>
            <a:endParaRPr lang="en-US" altLang="en-US">
              <a:ea typeface="ＭＳ Ｐゴシック" panose="020B0600070205080204" pitchFamily="34" charset="-128"/>
            </a:endParaRPr>
          </a:p>
        </p:txBody>
      </p:sp>
      <p:sp>
        <p:nvSpPr>
          <p:cNvPr id="59395" name="Content Placeholder 2">
            <a:extLst>
              <a:ext uri="{FF2B5EF4-FFF2-40B4-BE49-F238E27FC236}">
                <a16:creationId xmlns:a16="http://schemas.microsoft.com/office/drawing/2014/main" id="{9C927ACA-8A9C-4F11-A793-94D62A0C9E61}"/>
              </a:ext>
            </a:extLst>
          </p:cNvPr>
          <p:cNvSpPr>
            <a:spLocks noGrp="1"/>
          </p:cNvSpPr>
          <p:nvPr>
            <p:ph idx="1"/>
          </p:nvPr>
        </p:nvSpPr>
        <p:spPr/>
        <p:txBody>
          <a:bodyPr/>
          <a:lstStyle/>
          <a:p>
            <a:pPr algn="just"/>
            <a:r>
              <a:rPr lang="en-US" altLang="en-US">
                <a:ea typeface="ＭＳ Ｐゴシック" panose="020B0600070205080204" pitchFamily="34" charset="-128"/>
              </a:rPr>
              <a:t>Cesconi indicated that after six months of use, Cablecom's new approach successfully identified dissatisfied customers and increased satisfaction in 53% of all cases. </a:t>
            </a:r>
          </a:p>
          <a:p>
            <a:pPr algn="just"/>
            <a:r>
              <a:rPr lang="en-US" altLang="en-US">
                <a:ea typeface="ＭＳ Ｐゴシック" panose="020B0600070205080204" pitchFamily="34" charset="-128"/>
              </a:rPr>
              <a:t>Cablecom's excellent customer service was recognized in September 2008, when the company received the '</a:t>
            </a:r>
            <a:r>
              <a:rPr lang="en-US" altLang="en-US">
                <a:solidFill>
                  <a:srgbClr val="FF0000"/>
                </a:solidFill>
                <a:ea typeface="ＭＳ Ｐゴシック" panose="020B0600070205080204" pitchFamily="34" charset="-128"/>
              </a:rPr>
              <a:t>'Gartner &amp; ltol Gold Award</a:t>
            </a:r>
            <a:r>
              <a:rPr lang="en-US" altLang="en-US">
                <a:ea typeface="ＭＳ Ｐゴシック" panose="020B0600070205080204" pitchFamily="34" charset="-128"/>
              </a:rPr>
              <a:t> for Excellence in Customer Strategy."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137CB9F-32FE-466A-8A20-D775FAFF7543}"/>
              </a:ext>
            </a:extLst>
          </p:cNvPr>
          <p:cNvSpPr>
            <a:spLocks noGrp="1"/>
          </p:cNvSpPr>
          <p:nvPr>
            <p:ph type="title"/>
          </p:nvPr>
        </p:nvSpPr>
        <p:spPr/>
        <p:txBody>
          <a:bodyPr/>
          <a:lstStyle/>
          <a:p>
            <a:r>
              <a:rPr lang="en-US" altLang="en-US">
                <a:ea typeface="ＭＳ Ｐゴシック" panose="020B0600070205080204" pitchFamily="34" charset="-128"/>
              </a:rPr>
              <a:t>Insight Creation Capability at PhoneWorks </a:t>
            </a:r>
          </a:p>
        </p:txBody>
      </p:sp>
      <p:sp>
        <p:nvSpPr>
          <p:cNvPr id="60419" name="Content Placeholder 2">
            <a:extLst>
              <a:ext uri="{FF2B5EF4-FFF2-40B4-BE49-F238E27FC236}">
                <a16:creationId xmlns:a16="http://schemas.microsoft.com/office/drawing/2014/main" id="{1E13C6E7-EA28-4FA7-BA4C-680BFBB29806}"/>
              </a:ext>
            </a:extLst>
          </p:cNvPr>
          <p:cNvSpPr>
            <a:spLocks noGrp="1"/>
          </p:cNvSpPr>
          <p:nvPr>
            <p:ph idx="1"/>
          </p:nvPr>
        </p:nvSpPr>
        <p:spPr/>
        <p:txBody>
          <a:bodyPr/>
          <a:lstStyle/>
          <a:p>
            <a:pPr algn="just"/>
            <a:r>
              <a:rPr lang="en-US" altLang="en-US">
                <a:ea typeface="ＭＳ Ｐゴシック" panose="020B0600070205080204" pitchFamily="34" charset="-128"/>
              </a:rPr>
              <a:t>PhoneWorks is a professional services firm that assists organizations in developing and implementing sales strategies through the creation of new inside sales teams or the optimization of existing inside sales groups. </a:t>
            </a:r>
          </a:p>
          <a:p>
            <a:pPr algn="just"/>
            <a:r>
              <a:rPr lang="en-US" altLang="en-US">
                <a:ea typeface="ＭＳ Ｐゴシック" panose="020B0600070205080204" pitchFamily="34" charset="-128"/>
              </a:rPr>
              <a:t>It has considerably enhanced its insight creation capability through the use of a sales analytics-as-a-service solution from </a:t>
            </a:r>
            <a:r>
              <a:rPr lang="en-US" altLang="en-US">
                <a:solidFill>
                  <a:srgbClr val="FF0000"/>
                </a:solidFill>
                <a:ea typeface="ＭＳ Ｐゴシック" panose="020B0600070205080204" pitchFamily="34" charset="-128"/>
              </a:rPr>
              <a:t>LucidEra</a:t>
            </a:r>
            <a:r>
              <a:rPr lang="en-US" altLang="en-US">
                <a:ea typeface="ＭＳ Ｐゴシック" panose="020B0600070205080204" pitchFamily="34" charset="-128"/>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E014C2C-2970-47CD-9BD0-0D8EF25EB3ED}"/>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PhoneWorks …</a:t>
            </a:r>
          </a:p>
        </p:txBody>
      </p:sp>
      <p:sp>
        <p:nvSpPr>
          <p:cNvPr id="61443" name="Content Placeholder 2">
            <a:extLst>
              <a:ext uri="{FF2B5EF4-FFF2-40B4-BE49-F238E27FC236}">
                <a16:creationId xmlns:a16="http://schemas.microsoft.com/office/drawing/2014/main" id="{C4D53E2A-1D06-4B65-8A6D-4CC9A835BDA9}"/>
              </a:ext>
            </a:extLst>
          </p:cNvPr>
          <p:cNvSpPr>
            <a:spLocks noGrp="1"/>
          </p:cNvSpPr>
          <p:nvPr>
            <p:ph idx="1"/>
          </p:nvPr>
        </p:nvSpPr>
        <p:spPr/>
        <p:txBody>
          <a:bodyPr/>
          <a:lstStyle/>
          <a:p>
            <a:pPr algn="just"/>
            <a:r>
              <a:rPr lang="en-US" altLang="en-US">
                <a:ea typeface="ＭＳ Ｐゴシック" panose="020B0600070205080204" pitchFamily="34" charset="-128"/>
              </a:rPr>
              <a:t>Prior to the use of LucidEra's sales analytics solution, PhoneWorks' use of Salesforce.com</a:t>
            </a:r>
          </a:p>
          <a:p>
            <a:pPr algn="just"/>
            <a:r>
              <a:rPr lang="en-US" altLang="en-US">
                <a:ea typeface="ＭＳ Ｐゴシック" panose="020B0600070205080204" pitchFamily="34" charset="-128"/>
              </a:rPr>
              <a:t>Salesforce.com provided a comprehensive view of the current business situation through static reports.</a:t>
            </a:r>
          </a:p>
          <a:p>
            <a:pPr algn="just"/>
            <a:r>
              <a:rPr lang="en-US" altLang="en-US">
                <a:ea typeface="ＭＳ Ｐゴシック" panose="020B0600070205080204" pitchFamily="34" charset="-128"/>
              </a:rPr>
              <a:t>average deal size and average days to close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EEB80F82-0573-4D3C-B4F1-0578E8EC6589}"/>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PhoneWorks …</a:t>
            </a:r>
            <a:endParaRPr lang="en-US" altLang="en-US">
              <a:ea typeface="ＭＳ Ｐゴシック" panose="020B0600070205080204" pitchFamily="34" charset="-128"/>
            </a:endParaRPr>
          </a:p>
        </p:txBody>
      </p:sp>
      <p:sp>
        <p:nvSpPr>
          <p:cNvPr id="62467" name="Content Placeholder 2">
            <a:extLst>
              <a:ext uri="{FF2B5EF4-FFF2-40B4-BE49-F238E27FC236}">
                <a16:creationId xmlns:a16="http://schemas.microsoft.com/office/drawing/2014/main" id="{8F854F63-DD2A-4494-AB1F-3404A2AB52DC}"/>
              </a:ext>
            </a:extLst>
          </p:cNvPr>
          <p:cNvSpPr>
            <a:spLocks noGrp="1"/>
          </p:cNvSpPr>
          <p:nvPr>
            <p:ph idx="1"/>
          </p:nvPr>
        </p:nvSpPr>
        <p:spPr/>
        <p:txBody>
          <a:bodyPr/>
          <a:lstStyle/>
          <a:p>
            <a:pPr algn="just"/>
            <a:r>
              <a:rPr lang="en-US" altLang="en-US">
                <a:ea typeface="ＭＳ Ｐゴシック" panose="020B0600070205080204" pitchFamily="34" charset="-128"/>
              </a:rPr>
              <a:t>PhoneWorks discovered new insights into its business through the BI solution, especially with respect to how the sales cycle process was progressing from stage to stage. </a:t>
            </a:r>
          </a:p>
          <a:p>
            <a:pPr algn="just"/>
            <a:r>
              <a:rPr lang="en-US" altLang="en-US">
                <a:ea typeface="ＭＳ Ｐゴシック" panose="020B0600070205080204" pitchFamily="34" charset="-128"/>
              </a:rPr>
              <a:t>Earlier, Phone Works had tracked the average time to complete the sales cycle, but with </a:t>
            </a:r>
            <a:r>
              <a:rPr lang="en-US" altLang="en-US">
                <a:solidFill>
                  <a:srgbClr val="FF0000"/>
                </a:solidFill>
                <a:ea typeface="ＭＳ Ｐゴシック" panose="020B0600070205080204" pitchFamily="34" charset="-128"/>
              </a:rPr>
              <a:t>LucidEra</a:t>
            </a:r>
            <a:r>
              <a:rPr lang="en-US" altLang="en-US">
                <a:ea typeface="ＭＳ Ｐゴシック" panose="020B0600070205080204" pitchFamily="34" charset="-128"/>
              </a:rPr>
              <a:t>, the company was able to see the progression from each stage of the sales cycle to the next, and thereby identify, for example, gaps and any bottleneck within an individual stage or in the overall process.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F3210C9D-6B0B-4327-B184-0E0038677B7E}"/>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PhoneWorks …</a:t>
            </a:r>
            <a:endParaRPr lang="en-US" altLang="en-US">
              <a:ea typeface="ＭＳ Ｐゴシック" panose="020B0600070205080204" pitchFamily="34" charset="-128"/>
            </a:endParaRPr>
          </a:p>
        </p:txBody>
      </p:sp>
      <p:sp>
        <p:nvSpPr>
          <p:cNvPr id="63491" name="Content Placeholder 2">
            <a:extLst>
              <a:ext uri="{FF2B5EF4-FFF2-40B4-BE49-F238E27FC236}">
                <a16:creationId xmlns:a16="http://schemas.microsoft.com/office/drawing/2014/main" id="{A54C1503-B409-47EE-B384-C6C806FEBD83}"/>
              </a:ext>
            </a:extLst>
          </p:cNvPr>
          <p:cNvSpPr>
            <a:spLocks noGrp="1"/>
          </p:cNvSpPr>
          <p:nvPr>
            <p:ph idx="1"/>
          </p:nvPr>
        </p:nvSpPr>
        <p:spPr/>
        <p:txBody>
          <a:bodyPr/>
          <a:lstStyle/>
          <a:p>
            <a:pPr algn="just"/>
            <a:r>
              <a:rPr lang="en-US" altLang="en-US">
                <a:ea typeface="ＭＳ Ｐゴシック" panose="020B0600070205080204" pitchFamily="34" charset="-128"/>
              </a:rPr>
              <a:t>Sally Duby, the president and chief operating officer of PhoneWorks, remarked: “</a:t>
            </a:r>
            <a:r>
              <a:rPr lang="en-US" altLang="en-US">
                <a:solidFill>
                  <a:srgbClr val="FF0000"/>
                </a:solidFill>
                <a:ea typeface="ＭＳ Ｐゴシック" panose="020B0600070205080204" pitchFamily="34" charset="-128"/>
              </a:rPr>
              <a:t>LucidEra</a:t>
            </a:r>
            <a:r>
              <a:rPr lang="en-US" altLang="en-US">
                <a:ea typeface="ＭＳ Ｐゴシック" panose="020B0600070205080204" pitchFamily="34" charset="-128"/>
              </a:rPr>
              <a:t> has given us </a:t>
            </a:r>
            <a:r>
              <a:rPr lang="en-US" altLang="en-US">
                <a:solidFill>
                  <a:srgbClr val="FF0000"/>
                </a:solidFill>
                <a:ea typeface="ＭＳ Ｐゴシック" panose="020B0600070205080204" pitchFamily="34" charset="-128"/>
              </a:rPr>
              <a:t>insight</a:t>
            </a:r>
            <a:r>
              <a:rPr lang="en-US" altLang="en-US">
                <a:ea typeface="ＭＳ Ｐゴシック" panose="020B0600070205080204" pitchFamily="34" charset="-128"/>
              </a:rPr>
              <a:t> into our internal sales process in a simple way that avoids the prohibitive cost, complex deployment cycle, and extensive data warehousing effort that a traditional approach to business intelligence would have required.”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Syllabus </a:t>
            </a:r>
          </a:p>
        </p:txBody>
      </p:sp>
      <p:sp>
        <p:nvSpPr>
          <p:cNvPr id="3" name="Content Placeholder 2"/>
          <p:cNvSpPr>
            <a:spLocks noGrp="1"/>
          </p:cNvSpPr>
          <p:nvPr>
            <p:ph idx="1"/>
          </p:nvPr>
        </p:nvSpPr>
        <p:spPr/>
        <p:txBody>
          <a:bodyPr/>
          <a:lstStyle/>
          <a:p>
            <a:r>
              <a:rPr lang="en-US" dirty="0"/>
              <a:t>Overview of </a:t>
            </a:r>
            <a:r>
              <a:rPr lang="en-US" dirty="0">
                <a:hlinkClick r:id="rId2" action="ppaction://hlinkfile"/>
              </a:rPr>
              <a:t>syllabus</a:t>
            </a:r>
            <a:endParaRPr lang="en-US" dirty="0"/>
          </a:p>
        </p:txBody>
      </p:sp>
    </p:spTree>
    <p:extLst>
      <p:ext uri="{BB962C8B-B14F-4D97-AF65-F5344CB8AC3E}">
        <p14:creationId xmlns:p14="http://schemas.microsoft.com/office/powerpoint/2010/main" val="3584826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5A6966C-0194-4FF5-8ACD-117BBD248C9B}"/>
              </a:ext>
            </a:extLst>
          </p:cNvPr>
          <p:cNvSpPr>
            <a:spLocks noGrp="1"/>
          </p:cNvSpPr>
          <p:nvPr>
            <p:ph type="title"/>
          </p:nvPr>
        </p:nvSpPr>
        <p:spPr/>
        <p:txBody>
          <a:bodyPr/>
          <a:lstStyle/>
          <a:p>
            <a:r>
              <a:rPr lang="en-US" altLang="en-US">
                <a:ea typeface="ＭＳ Ｐゴシック" panose="020B0600070205080204" pitchFamily="34" charset="-128"/>
              </a:rPr>
              <a:t>Continental Airlines' Use of Digital Dashboards </a:t>
            </a:r>
          </a:p>
        </p:txBody>
      </p:sp>
      <p:sp>
        <p:nvSpPr>
          <p:cNvPr id="64515" name="Content Placeholder 2">
            <a:extLst>
              <a:ext uri="{FF2B5EF4-FFF2-40B4-BE49-F238E27FC236}">
                <a16:creationId xmlns:a16="http://schemas.microsoft.com/office/drawing/2014/main" id="{B69AEA05-77FD-431C-B9CA-78A1EA1B3754}"/>
              </a:ext>
            </a:extLst>
          </p:cNvPr>
          <p:cNvSpPr>
            <a:spLocks noGrp="1"/>
          </p:cNvSpPr>
          <p:nvPr>
            <p:ph idx="1"/>
          </p:nvPr>
        </p:nvSpPr>
        <p:spPr/>
        <p:txBody>
          <a:bodyPr/>
          <a:lstStyle/>
          <a:p>
            <a:pPr algn="just"/>
            <a:r>
              <a:rPr lang="en-US" altLang="en-US">
                <a:ea typeface="ＭＳ Ｐゴシック" panose="020B0600070205080204" pitchFamily="34" charset="-128"/>
              </a:rPr>
              <a:t>Continental Airlines is a large airline with more than 250 destinations worldwide and over 69 million passengers enplaned in 2007. It has received a number of awards over the years, and was named the Best Airline for North American Travel in Business Traveler magazine's 2008 Best in Business Travel Survey.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16297DB-E7A0-4DBF-8E69-FC439CA41106}"/>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Continental Airlines …</a:t>
            </a:r>
          </a:p>
        </p:txBody>
      </p:sp>
      <p:sp>
        <p:nvSpPr>
          <p:cNvPr id="65539" name="Content Placeholder 2">
            <a:extLst>
              <a:ext uri="{FF2B5EF4-FFF2-40B4-BE49-F238E27FC236}">
                <a16:creationId xmlns:a16="http://schemas.microsoft.com/office/drawing/2014/main" id="{F754E2CB-FE70-45E3-A6E9-FF6CD9D2E5BD}"/>
              </a:ext>
            </a:extLst>
          </p:cNvPr>
          <p:cNvSpPr>
            <a:spLocks noGrp="1"/>
          </p:cNvSpPr>
          <p:nvPr>
            <p:ph idx="1"/>
          </p:nvPr>
        </p:nvSpPr>
        <p:spPr/>
        <p:txBody>
          <a:bodyPr/>
          <a:lstStyle/>
          <a:p>
            <a:pPr algn="just"/>
            <a:r>
              <a:rPr lang="en-US" altLang="en-US">
                <a:ea typeface="ＭＳ Ｐゴシック" panose="020B0600070205080204" pitchFamily="34" charset="-128"/>
              </a:rPr>
              <a:t>Continental Airlines has made excellent use of BI's </a:t>
            </a:r>
            <a:r>
              <a:rPr lang="en-US" altLang="en-US">
                <a:solidFill>
                  <a:srgbClr val="FF0000"/>
                </a:solidFill>
                <a:ea typeface="ＭＳ Ｐゴシック" panose="020B0600070205080204" pitchFamily="34" charset="-128"/>
              </a:rPr>
              <a:t>presentation</a:t>
            </a:r>
            <a:r>
              <a:rPr lang="en-US" altLang="en-US">
                <a:ea typeface="ＭＳ Ｐゴシック" panose="020B0600070205080204" pitchFamily="34" charset="-128"/>
              </a:rPr>
              <a:t> capability. One such use is in the Flight Management Dashboard. This is a set of interactive graphical displays, which together enable the operations staff to quickly identify issues in the Continental flight network and thereby manage flights to enhance customer satisfaction and airline profitability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AE4CE58C-82F8-46C4-9D76-B5E91C5C6FC8}"/>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Continental Airlines …</a:t>
            </a:r>
            <a:endParaRPr lang="en-US" altLang="en-US">
              <a:ea typeface="ＭＳ Ｐゴシック" panose="020B0600070205080204" pitchFamily="34" charset="-128"/>
            </a:endParaRPr>
          </a:p>
        </p:txBody>
      </p:sp>
      <p:sp>
        <p:nvSpPr>
          <p:cNvPr id="66563" name="Content Placeholder 2">
            <a:extLst>
              <a:ext uri="{FF2B5EF4-FFF2-40B4-BE49-F238E27FC236}">
                <a16:creationId xmlns:a16="http://schemas.microsoft.com/office/drawing/2014/main" id="{26659F1E-F519-4805-B4C2-8A0D665F3C4F}"/>
              </a:ext>
            </a:extLst>
          </p:cNvPr>
          <p:cNvSpPr>
            <a:spLocks noGrp="1"/>
          </p:cNvSpPr>
          <p:nvPr>
            <p:ph idx="1"/>
          </p:nvPr>
        </p:nvSpPr>
        <p:spPr/>
        <p:txBody>
          <a:bodyPr/>
          <a:lstStyle/>
          <a:p>
            <a:pPr algn="just"/>
            <a:r>
              <a:rPr lang="en-US" altLang="en-US">
                <a:ea typeface="ＭＳ Ｐゴシック" panose="020B0600070205080204" pitchFamily="34" charset="-128"/>
              </a:rPr>
              <a:t>Convenient access to critical information is accomplished in this BI solution through the use of well-designed graphics tools. For example, a graphical depiction of a concourse shows, for each delayed flight, the number of high-value customers who might need assistance in making their connections to each gate, and the time available for them to catch their flights. If necessary, these customers are ushered to their connections to help them avoid missing flights.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5821174-1577-4AB1-BD55-3034D6B61FE3}"/>
              </a:ext>
            </a:extLst>
          </p:cNvPr>
          <p:cNvSpPr>
            <a:spLocks noGrp="1"/>
          </p:cNvSpPr>
          <p:nvPr>
            <p:ph type="title"/>
          </p:nvPr>
        </p:nvSpPr>
        <p:spPr/>
        <p:txBody>
          <a:bodyPr/>
          <a:lstStyle/>
          <a:p>
            <a:r>
              <a:rPr lang="en-US" altLang="en-US">
                <a:solidFill>
                  <a:srgbClr val="FF0000"/>
                </a:solidFill>
                <a:ea typeface="ＭＳ Ｐゴシック" panose="020B0600070205080204" pitchFamily="34" charset="-128"/>
              </a:rPr>
              <a:t>Continental Airlines …</a:t>
            </a:r>
            <a:endParaRPr lang="en-US" altLang="en-US">
              <a:ea typeface="ＭＳ Ｐゴシック" panose="020B0600070205080204" pitchFamily="34" charset="-128"/>
            </a:endParaRPr>
          </a:p>
        </p:txBody>
      </p:sp>
      <p:sp>
        <p:nvSpPr>
          <p:cNvPr id="67587" name="Content Placeholder 2">
            <a:extLst>
              <a:ext uri="{FF2B5EF4-FFF2-40B4-BE49-F238E27FC236}">
                <a16:creationId xmlns:a16="http://schemas.microsoft.com/office/drawing/2014/main" id="{133090C0-A732-4489-A072-AC165676F1D7}"/>
              </a:ext>
            </a:extLst>
          </p:cNvPr>
          <p:cNvSpPr>
            <a:spLocks noGrp="1"/>
          </p:cNvSpPr>
          <p:nvPr>
            <p:ph idx="1"/>
          </p:nvPr>
        </p:nvSpPr>
        <p:spPr/>
        <p:txBody>
          <a:bodyPr/>
          <a:lstStyle/>
          <a:p>
            <a:pPr algn="just"/>
            <a:r>
              <a:rPr lang="en-US" altLang="en-US">
                <a:ea typeface="ＭＳ Ｐゴシック" panose="020B0600070205080204" pitchFamily="34" charset="-128"/>
              </a:rPr>
              <a:t>Continuing the use of BI's presentation capability, Continental signed a deal with </a:t>
            </a:r>
            <a:r>
              <a:rPr lang="en-US" altLang="en-US">
                <a:solidFill>
                  <a:srgbClr val="FF0000"/>
                </a:solidFill>
                <a:ea typeface="ＭＳ Ｐゴシック" panose="020B0600070205080204" pitchFamily="34" charset="-128"/>
              </a:rPr>
              <a:t>MicroStrategy</a:t>
            </a:r>
            <a:r>
              <a:rPr lang="en-US" altLang="en-US">
                <a:ea typeface="ＭＳ Ｐゴシック" panose="020B0600070205080204" pitchFamily="34" charset="-128"/>
              </a:rPr>
              <a:t> in February 2009 that is intended to help improve insight into passenger purchasing habits. </a:t>
            </a:r>
          </a:p>
          <a:p>
            <a:pPr algn="just"/>
            <a:r>
              <a:rPr lang="en-US" altLang="en-US">
                <a:ea typeface="ＭＳ Ｐゴシック" panose="020B0600070205080204" pitchFamily="34" charset="-128"/>
              </a:rPr>
              <a:t>MicroStrategy's reporting tools and dashboards are expected to help Continental's marketing staff to analyze data and spot trends that can be used to develop appropriately timed marketing campaigns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626F56B-8982-4382-B218-05BD27DDD269}"/>
              </a:ext>
            </a:extLst>
          </p:cNvPr>
          <p:cNvSpPr>
            <a:spLocks noGrp="1"/>
          </p:cNvSpPr>
          <p:nvPr>
            <p:ph type="title"/>
          </p:nvPr>
        </p:nvSpPr>
        <p:spPr/>
        <p:txBody>
          <a:bodyPr/>
          <a:lstStyle/>
          <a:p>
            <a:r>
              <a:rPr lang="en-US" altLang="en-US">
                <a:ea typeface="ＭＳ Ｐゴシック" panose="020B0600070205080204" pitchFamily="34" charset="-128"/>
              </a:rPr>
              <a:t>Recap</a:t>
            </a:r>
          </a:p>
        </p:txBody>
      </p:sp>
      <p:sp>
        <p:nvSpPr>
          <p:cNvPr id="68611" name="Content Placeholder 2">
            <a:extLst>
              <a:ext uri="{FF2B5EF4-FFF2-40B4-BE49-F238E27FC236}">
                <a16:creationId xmlns:a16="http://schemas.microsoft.com/office/drawing/2014/main" id="{8E8C35DC-05BC-4E7F-978C-696A1649C850}"/>
              </a:ext>
            </a:extLst>
          </p:cNvPr>
          <p:cNvSpPr>
            <a:spLocks noGrp="1"/>
          </p:cNvSpPr>
          <p:nvPr>
            <p:ph idx="1"/>
          </p:nvPr>
        </p:nvSpPr>
        <p:spPr/>
        <p:txBody>
          <a:bodyPr/>
          <a:lstStyle/>
          <a:p>
            <a:pPr>
              <a:buFont typeface="Wingdings" panose="05000000000000000000" pitchFamily="2" charset="2"/>
              <a:buNone/>
            </a:pPr>
            <a:r>
              <a:rPr lang="en-US" altLang="en-US">
                <a:ea typeface="ＭＳ Ｐゴシック" panose="020B0600070205080204" pitchFamily="34" charset="-128"/>
              </a:rPr>
              <a:t>We have:</a:t>
            </a:r>
          </a:p>
          <a:p>
            <a:pPr>
              <a:buFont typeface="Arial" panose="020B0604020202020204" pitchFamily="34" charset="0"/>
              <a:buChar char="•"/>
            </a:pPr>
            <a:r>
              <a:rPr lang="en-US" altLang="en-US" i="1">
                <a:ea typeface="ＭＳ Ｐゴシック" panose="020B0600070205080204" pitchFamily="34" charset="-128"/>
              </a:rPr>
              <a:t>Summarized the four main capabilities of BI solutions</a:t>
            </a:r>
          </a:p>
          <a:p>
            <a:pPr>
              <a:buFont typeface="Arial" panose="020B0604020202020204" pitchFamily="34" charset="0"/>
              <a:buChar char="•"/>
            </a:pPr>
            <a:r>
              <a:rPr lang="en-US" altLang="en-US" i="1">
                <a:ea typeface="ＭＳ Ｐゴシック" panose="020B0600070205080204" pitchFamily="34" charset="-128"/>
              </a:rPr>
              <a:t>Discussed each capability and the factors necessitating it</a:t>
            </a:r>
          </a:p>
          <a:p>
            <a:pPr>
              <a:buFont typeface="Arial" panose="020B0604020202020204" pitchFamily="34" charset="0"/>
              <a:buChar char="•"/>
            </a:pPr>
            <a:r>
              <a:rPr lang="en-US" altLang="en-US" i="1">
                <a:ea typeface="ＭＳ Ｐゴシック" panose="020B0600070205080204" pitchFamily="34" charset="-128"/>
              </a:rPr>
              <a:t>Examined the interrelationships among these four capabilities</a:t>
            </a:r>
          </a:p>
          <a:p>
            <a:pPr>
              <a:buFont typeface="Arial" panose="020B0604020202020204" pitchFamily="34" charset="0"/>
              <a:buChar char="•"/>
            </a:pPr>
            <a:r>
              <a:rPr lang="en-US" altLang="en-US" i="1">
                <a:ea typeface="ＭＳ Ｐゴシック" panose="020B0600070205080204" pitchFamily="34" charset="-128"/>
              </a:rPr>
              <a:t>Identified and discussed the technologies facilitating each capability</a:t>
            </a:r>
          </a:p>
          <a:p>
            <a:pPr>
              <a:buFont typeface="Arial" panose="020B0604020202020204" pitchFamily="34" charset="0"/>
              <a:buChar char="•"/>
            </a:pPr>
            <a:r>
              <a:rPr lang="en-US" altLang="en-US" i="1">
                <a:ea typeface="ＭＳ Ｐゴシック" panose="020B0600070205080204" pitchFamily="34" charset="-128"/>
              </a:rPr>
              <a:t>Understand the case studies w.r.t each BI capability</a:t>
            </a:r>
          </a:p>
          <a:p>
            <a:pPr>
              <a:buFont typeface="Arial" panose="020B0604020202020204" pitchFamily="34" charset="0"/>
              <a:buChar char="•"/>
            </a:pPr>
            <a:r>
              <a:rPr lang="en-US" altLang="en-US" i="1">
                <a:ea typeface="ＭＳ Ｐゴシック" panose="020B0600070205080204" pitchFamily="34" charset="-128"/>
              </a:rPr>
              <a:t>Discussed Questionaries' related to BI Capabilities</a:t>
            </a:r>
          </a:p>
          <a:p>
            <a:pPr>
              <a:buFont typeface="Arial" panose="020B0604020202020204" pitchFamily="34" charset="0"/>
              <a:buChar char="•"/>
            </a:pPr>
            <a:endParaRPr lang="en-US" altLang="en-US" i="1">
              <a:ea typeface="ＭＳ Ｐゴシック" panose="020B0600070205080204" pitchFamily="34" charset="-12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60B6EA44-6D69-439E-84C0-09AA022B45B6}"/>
              </a:ext>
            </a:extLst>
          </p:cNvPr>
          <p:cNvSpPr>
            <a:spLocks noGrp="1"/>
          </p:cNvSpPr>
          <p:nvPr>
            <p:ph idx="1"/>
          </p:nvPr>
        </p:nvSpPr>
        <p:spPr/>
        <p:txBody>
          <a:bodyPr/>
          <a:lstStyle/>
          <a:p>
            <a:pPr marL="0" indent="0">
              <a:buNone/>
            </a:pPr>
            <a:r>
              <a:rPr lang="en-US" altLang="en-US">
                <a:ea typeface="ＭＳ Ｐゴシック" panose="020B0600070205080204" pitchFamily="34" charset="-128"/>
              </a:rPr>
              <a:t> </a:t>
            </a:r>
          </a:p>
        </p:txBody>
      </p:sp>
      <p:sp>
        <p:nvSpPr>
          <p:cNvPr id="69635" name="TextBox 4">
            <a:extLst>
              <a:ext uri="{FF2B5EF4-FFF2-40B4-BE49-F238E27FC236}">
                <a16:creationId xmlns:a16="http://schemas.microsoft.com/office/drawing/2014/main" id="{E91F136A-837D-4CFB-A3DD-F094FD015B87}"/>
              </a:ext>
            </a:extLst>
          </p:cNvPr>
          <p:cNvSpPr txBox="1">
            <a:spLocks noChangeArrowheads="1"/>
          </p:cNvSpPr>
          <p:nvPr/>
        </p:nvSpPr>
        <p:spPr bwMode="auto">
          <a:xfrm>
            <a:off x="7956550" y="4038601"/>
            <a:ext cx="18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a:solidFill>
                <a:schemeClr val="tx1"/>
              </a:solidFill>
              <a:latin typeface="Arial" panose="020B0604020202020204" pitchFamily="34" charset="0"/>
            </a:endParaRPr>
          </a:p>
          <a:p>
            <a:pPr eaLnBrk="1" hangingPunct="1">
              <a:spcBef>
                <a:spcPct val="0"/>
              </a:spcBef>
              <a:buClrTx/>
              <a:buSzTx/>
              <a:buFontTx/>
              <a:buNone/>
            </a:pPr>
            <a:endParaRPr lang="en-US" altLang="en-US" sz="1800">
              <a:solidFill>
                <a:schemeClr val="tx1"/>
              </a:solidFill>
              <a:latin typeface="Arial" panose="020B0604020202020204" pitchFamily="34" charset="0"/>
            </a:endParaRPr>
          </a:p>
        </p:txBody>
      </p:sp>
      <p:sp>
        <p:nvSpPr>
          <p:cNvPr id="8" name="Content Placeholder 2">
            <a:extLst>
              <a:ext uri="{FF2B5EF4-FFF2-40B4-BE49-F238E27FC236}">
                <a16:creationId xmlns:a16="http://schemas.microsoft.com/office/drawing/2014/main" id="{14C19EB2-23AA-470C-AA30-840DDB0CF433}"/>
              </a:ext>
            </a:extLst>
          </p:cNvPr>
          <p:cNvSpPr txBox="1">
            <a:spLocks/>
          </p:cNvSpPr>
          <p:nvPr/>
        </p:nvSpPr>
        <p:spPr bwMode="auto">
          <a:xfrm>
            <a:off x="6137276" y="1066800"/>
            <a:ext cx="4378325" cy="4191000"/>
          </a:xfrm>
          <a:prstGeom prst="rect">
            <a:avLst/>
          </a:prstGeom>
          <a:noFill/>
          <a:ln w="9525">
            <a:noFill/>
            <a:miter lim="800000"/>
            <a:headEnd/>
            <a:tailEnd/>
          </a:ln>
        </p:spPr>
        <p:txBody>
          <a:bodyPr/>
          <a:lstStyle/>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insight creation capability</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knowledge</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knowledge repositories</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learning</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OLAP (online analytical processing)</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organizational memory capability</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presentation capability</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radio frequency identification devices </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real-time decision support</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scorecards</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text mining</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transactional systems</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virtualization</a:t>
            </a:r>
          </a:p>
          <a:p>
            <a:pPr marL="228600" indent="-228600">
              <a:buClr>
                <a:schemeClr val="accent1"/>
              </a:buClr>
              <a:buSzPct val="75000"/>
              <a:buFont typeface="Wingdings" pitchFamily="-106" charset="2"/>
              <a:buChar char="n"/>
              <a:defRPr/>
            </a:pPr>
            <a:r>
              <a:rPr lang="en-US" sz="2000" dirty="0">
                <a:solidFill>
                  <a:srgbClr val="595959"/>
                </a:solidFill>
                <a:ea typeface="ＭＳ Ｐゴシック" pitchFamily="-65" charset="-128"/>
                <a:cs typeface="ＭＳ Ｐゴシック" pitchFamily="-106" charset="-128"/>
              </a:rPr>
              <a:t>web mining </a:t>
            </a:r>
          </a:p>
        </p:txBody>
      </p:sp>
      <p:sp>
        <p:nvSpPr>
          <p:cNvPr id="69637" name="Footer Placeholder 6">
            <a:extLst>
              <a:ext uri="{FF2B5EF4-FFF2-40B4-BE49-F238E27FC236}">
                <a16:creationId xmlns:a16="http://schemas.microsoft.com/office/drawing/2014/main" id="{FD1E92CE-F222-428B-9F7E-58F45D43625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marL="742950" indent="-28575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11430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16002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20574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buClrTx/>
              <a:buSzTx/>
              <a:buFontTx/>
              <a:buNone/>
            </a:pPr>
            <a:r>
              <a:rPr lang="en-US" altLang="en-US" sz="1100"/>
              <a:t>©  Sabherwal &amp; Becerra-Fernandez</a:t>
            </a:r>
          </a:p>
        </p:txBody>
      </p:sp>
      <p:sp>
        <p:nvSpPr>
          <p:cNvPr id="69638" name="Title 1">
            <a:extLst>
              <a:ext uri="{FF2B5EF4-FFF2-40B4-BE49-F238E27FC236}">
                <a16:creationId xmlns:a16="http://schemas.microsoft.com/office/drawing/2014/main" id="{9834902A-E463-4F56-99F2-0BAFB6204375}"/>
              </a:ext>
            </a:extLst>
          </p:cNvPr>
          <p:cNvSpPr>
            <a:spLocks noGrp="1"/>
          </p:cNvSpPr>
          <p:nvPr>
            <p:ph type="title"/>
          </p:nvPr>
        </p:nvSpPr>
        <p:spPr/>
        <p:txBody>
          <a:bodyPr/>
          <a:lstStyle/>
          <a:p>
            <a:pPr eaLnBrk="1" hangingPunct="1"/>
            <a:r>
              <a:rPr lang="en-US" altLang="en-US">
                <a:ea typeface="ＭＳ Ｐゴシック" panose="020B0600070205080204" pitchFamily="34" charset="-128"/>
              </a:rPr>
              <a:t>Key Terms</a:t>
            </a:r>
          </a:p>
        </p:txBody>
      </p:sp>
      <p:sp>
        <p:nvSpPr>
          <p:cNvPr id="69639" name="Content Placeholder 2">
            <a:extLst>
              <a:ext uri="{FF2B5EF4-FFF2-40B4-BE49-F238E27FC236}">
                <a16:creationId xmlns:a16="http://schemas.microsoft.com/office/drawing/2014/main" id="{900038BE-13AA-4D9A-B775-E08F5CB03035}"/>
              </a:ext>
            </a:extLst>
          </p:cNvPr>
          <p:cNvSpPr txBox="1">
            <a:spLocks/>
          </p:cNvSpPr>
          <p:nvPr/>
        </p:nvSpPr>
        <p:spPr bwMode="auto">
          <a:xfrm>
            <a:off x="2022476" y="1066801"/>
            <a:ext cx="40735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ts val="20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1pPr>
            <a:lvl2pPr indent="-228600">
              <a:spcBef>
                <a:spcPts val="600"/>
              </a:spcBef>
              <a:buClr>
                <a:srgbClr val="B870B8"/>
              </a:buClr>
              <a:buSzPct val="75000"/>
              <a:buFont typeface="Wingdings" panose="05000000000000000000" pitchFamily="2" charset="2"/>
              <a:buChar char="n"/>
              <a:defRPr sz="2800">
                <a:solidFill>
                  <a:srgbClr val="595959"/>
                </a:solidFill>
                <a:latin typeface="Rockwell" panose="02060603020205020403" pitchFamily="18" charset="0"/>
                <a:ea typeface="ＭＳ Ｐゴシック"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sz="2400">
                <a:solidFill>
                  <a:srgbClr val="595959"/>
                </a:solidFill>
                <a:latin typeface="Rockwell" panose="02060603020205020403" pitchFamily="18" charset="0"/>
                <a:ea typeface="ＭＳ Ｐゴシック" panose="020B0600070205080204" pitchFamily="34" charset="-128"/>
              </a:defRPr>
            </a:lvl3pPr>
            <a:lvl4pPr marL="914400" indent="-228600">
              <a:spcBef>
                <a:spcPts val="600"/>
              </a:spcBef>
              <a:buClr>
                <a:srgbClr val="B870B8"/>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5pPr>
            <a:lvl6pPr marL="1600200" indent="-2286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6pPr>
            <a:lvl7pPr marL="2057400" indent="-2286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7pPr>
            <a:lvl8pPr marL="2514600" indent="-2286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8pPr>
            <a:lvl9pPr marL="2971800" indent="-228600" eaLnBrk="0" fontAlgn="base" hangingPunct="0">
              <a:spcBef>
                <a:spcPts val="600"/>
              </a:spcBef>
              <a:spcAft>
                <a:spcPct val="0"/>
              </a:spcAft>
              <a:buClr>
                <a:schemeClr val="accent1"/>
              </a:buClr>
              <a:buSzPct val="75000"/>
              <a:buFont typeface="Wingdings" panose="05000000000000000000" pitchFamily="2" charset="2"/>
              <a:buChar char="n"/>
              <a:defRPr sz="2000">
                <a:solidFill>
                  <a:srgbClr val="595959"/>
                </a:solidFill>
                <a:latin typeface="Rockwell" panose="02060603020205020403" pitchFamily="18" charset="0"/>
                <a:ea typeface="ＭＳ Ｐゴシック" panose="020B0600070205080204" pitchFamily="34" charset="-128"/>
              </a:defRPr>
            </a:lvl9pPr>
          </a:lstStyle>
          <a:p>
            <a:pPr>
              <a:spcBef>
                <a:spcPct val="0"/>
              </a:spcBef>
            </a:pPr>
            <a:r>
              <a:rPr lang="en-US" altLang="en-US"/>
              <a:t>business analytics</a:t>
            </a:r>
          </a:p>
          <a:p>
            <a:pPr>
              <a:spcBef>
                <a:spcPct val="0"/>
              </a:spcBef>
            </a:pPr>
            <a:r>
              <a:rPr lang="en-US" altLang="en-US"/>
              <a:t>business performance management</a:t>
            </a:r>
          </a:p>
          <a:p>
            <a:pPr>
              <a:spcBef>
                <a:spcPct val="0"/>
              </a:spcBef>
            </a:pPr>
            <a:r>
              <a:rPr lang="en-US" altLang="en-US"/>
              <a:t>content</a:t>
            </a:r>
          </a:p>
          <a:p>
            <a:pPr>
              <a:spcBef>
                <a:spcPct val="0"/>
              </a:spcBef>
            </a:pPr>
            <a:r>
              <a:rPr lang="en-US" altLang="en-US"/>
              <a:t>data mining</a:t>
            </a:r>
          </a:p>
          <a:p>
            <a:pPr>
              <a:spcBef>
                <a:spcPct val="0"/>
              </a:spcBef>
            </a:pPr>
            <a:r>
              <a:rPr lang="en-US" altLang="en-US"/>
              <a:t>data warehousing</a:t>
            </a:r>
          </a:p>
          <a:p>
            <a:pPr>
              <a:spcBef>
                <a:spcPct val="0"/>
              </a:spcBef>
            </a:pPr>
            <a:r>
              <a:rPr lang="en-US" altLang="en-US"/>
              <a:t>digital content management systems</a:t>
            </a:r>
          </a:p>
          <a:p>
            <a:pPr>
              <a:spcBef>
                <a:spcPct val="0"/>
              </a:spcBef>
            </a:pPr>
            <a:r>
              <a:rPr lang="en-US" altLang="en-US"/>
              <a:t>digital dashboards</a:t>
            </a:r>
          </a:p>
          <a:p>
            <a:pPr>
              <a:spcBef>
                <a:spcPct val="0"/>
              </a:spcBef>
            </a:pPr>
            <a:r>
              <a:rPr lang="en-US" altLang="en-US"/>
              <a:t>document management systems</a:t>
            </a:r>
          </a:p>
          <a:p>
            <a:pPr>
              <a:spcBef>
                <a:spcPct val="0"/>
              </a:spcBef>
            </a:pPr>
            <a:r>
              <a:rPr lang="en-US" altLang="en-US"/>
              <a:t>enterprise resource planning systems</a:t>
            </a:r>
          </a:p>
          <a:p>
            <a:pPr>
              <a:spcBef>
                <a:spcPct val="0"/>
              </a:spcBef>
            </a:pPr>
            <a:r>
              <a:rPr lang="en-US" altLang="en-US"/>
              <a:t>environmental scanning</a:t>
            </a:r>
          </a:p>
          <a:p>
            <a:pPr>
              <a:spcBef>
                <a:spcPct val="0"/>
              </a:spcBef>
            </a:pPr>
            <a:r>
              <a:rPr lang="en-US" altLang="en-US"/>
              <a:t>information</a:t>
            </a:r>
          </a:p>
          <a:p>
            <a:pPr>
              <a:spcBef>
                <a:spcPct val="0"/>
              </a:spcBef>
            </a:pPr>
            <a:r>
              <a:rPr lang="en-US" altLang="en-US"/>
              <a:t>information integration capability</a:t>
            </a:r>
          </a:p>
          <a:p>
            <a:pPr>
              <a:spcBef>
                <a:spcPct val="0"/>
              </a:spcBef>
            </a:pPr>
            <a:endParaRPr lang="en-US" altLang="en-US"/>
          </a:p>
          <a:p>
            <a:endParaRPr lang="en-US" altLang="en-US"/>
          </a:p>
          <a:p>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51C1287-9F2F-4224-88D8-F8BA1C45EFB5}"/>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70659" name="Content Placeholder 2">
            <a:extLst>
              <a:ext uri="{FF2B5EF4-FFF2-40B4-BE49-F238E27FC236}">
                <a16:creationId xmlns:a16="http://schemas.microsoft.com/office/drawing/2014/main" id="{5B9FB354-BBD2-4259-8A6F-D972A477D18F}"/>
              </a:ext>
            </a:extLst>
          </p:cNvPr>
          <p:cNvSpPr>
            <a:spLocks noGrp="1"/>
          </p:cNvSpPr>
          <p:nvPr>
            <p:ph idx="1"/>
          </p:nvPr>
        </p:nvSpPr>
        <p:spPr/>
        <p:txBody>
          <a:bodyPr/>
          <a:lstStyle/>
          <a:p>
            <a:pPr>
              <a:defRPr/>
            </a:pPr>
            <a:r>
              <a:rPr lang="en-US" altLang="en-US" sz="4000" dirty="0">
                <a:solidFill>
                  <a:schemeClr val="accent6"/>
                </a:solidFill>
                <a:ea typeface="ＭＳ Ｐゴシック" panose="020B0600070205080204" pitchFamily="34" charset="-128"/>
              </a:rPr>
              <a:t>Thank you</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normAutofit fontScale="90000"/>
          </a:bodyPr>
          <a:lstStyle/>
          <a:p>
            <a:r>
              <a:rPr lang="en-US" dirty="0"/>
              <a:t>Chapter 3: Technologies Enabling Organizational Memory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Data Warehouse</a:t>
            </a:r>
          </a:p>
          <a:p>
            <a:r>
              <a:rPr lang="en-US" dirty="0"/>
              <a:t>ER Modeling</a:t>
            </a:r>
          </a:p>
          <a:p>
            <a:r>
              <a:rPr lang="en-US" dirty="0"/>
              <a:t>Dimensional Modeling</a:t>
            </a:r>
          </a:p>
          <a:p>
            <a:r>
              <a:rPr lang="en-US" dirty="0"/>
              <a:t>Designing Enterprise Architecture</a:t>
            </a:r>
          </a:p>
          <a:p>
            <a:r>
              <a:rPr lang="en-US" dirty="0"/>
              <a:t>Knowledge Repositories</a:t>
            </a:r>
          </a:p>
        </p:txBody>
      </p:sp>
    </p:spTree>
    <p:extLst>
      <p:ext uri="{BB962C8B-B14F-4D97-AF65-F5344CB8AC3E}">
        <p14:creationId xmlns:p14="http://schemas.microsoft.com/office/powerpoint/2010/main" val="1542244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Memory, Data Model &amp; Data Type</a:t>
            </a:r>
          </a:p>
        </p:txBody>
      </p:sp>
      <p:sp>
        <p:nvSpPr>
          <p:cNvPr id="3" name="Content Placeholder 2"/>
          <p:cNvSpPr>
            <a:spLocks noGrp="1"/>
          </p:cNvSpPr>
          <p:nvPr>
            <p:ph idx="1"/>
          </p:nvPr>
        </p:nvSpPr>
        <p:spPr>
          <a:xfrm>
            <a:off x="2022475" y="2078182"/>
            <a:ext cx="7556500" cy="3920836"/>
          </a:xfrm>
        </p:spPr>
        <p:txBody>
          <a:bodyPr>
            <a:normAutofit lnSpcReduction="10000"/>
          </a:bodyPr>
          <a:lstStyle/>
          <a:p>
            <a:pPr algn="just" eaLnBrk="1" hangingPunct="1"/>
            <a:r>
              <a:rPr lang="en-US" sz="1800" dirty="0">
                <a:ea typeface="ＭＳ Ｐゴシック" charset="-128"/>
                <a:cs typeface="ＭＳ Ｐゴシック" charset="-128"/>
              </a:rPr>
              <a:t>Organizational Memory</a:t>
            </a:r>
          </a:p>
          <a:p>
            <a:pPr lvl="1" algn="just" eaLnBrk="1" hangingPunct="1"/>
            <a:r>
              <a:rPr lang="en-US" dirty="0"/>
              <a:t>Storage of information in such a form that it can be later accessed and used for BI</a:t>
            </a:r>
          </a:p>
          <a:p>
            <a:pPr lvl="1" algn="just" eaLnBrk="1" hangingPunct="1"/>
            <a:r>
              <a:rPr lang="en-US" dirty="0"/>
              <a:t>Relates to corporate memory, knowledge repository and institutional memory </a:t>
            </a:r>
          </a:p>
          <a:p>
            <a:pPr algn="just" eaLnBrk="1" hangingPunct="1"/>
            <a:r>
              <a:rPr lang="en-US" sz="1800" dirty="0">
                <a:ea typeface="ＭＳ Ｐゴシック" charset="-128"/>
                <a:cs typeface="ＭＳ Ｐゴシック" charset="-128"/>
              </a:rPr>
              <a:t>Data Model </a:t>
            </a:r>
          </a:p>
          <a:p>
            <a:pPr lvl="1" algn="just" eaLnBrk="1" hangingPunct="1"/>
            <a:r>
              <a:rPr lang="en-US" dirty="0"/>
              <a:t>Describes how data is represented and accessed (i.e. provides definition and format of data)</a:t>
            </a:r>
          </a:p>
          <a:p>
            <a:pPr algn="just" eaLnBrk="1" hangingPunct="1"/>
            <a:r>
              <a:rPr lang="en-US" sz="1800" dirty="0">
                <a:ea typeface="ＭＳ Ｐゴシック" charset="-128"/>
                <a:cs typeface="ＭＳ Ｐゴシック" charset="-128"/>
              </a:rPr>
              <a:t>Data Types</a:t>
            </a:r>
          </a:p>
          <a:p>
            <a:pPr lvl="1" algn="just" eaLnBrk="1" hangingPunct="1"/>
            <a:r>
              <a:rPr lang="en-US" dirty="0"/>
              <a:t>Structured Data</a:t>
            </a:r>
          </a:p>
          <a:p>
            <a:pPr lvl="1" algn="just" eaLnBrk="1" hangingPunct="1"/>
            <a:r>
              <a:rPr lang="en-US" dirty="0"/>
              <a:t>Unstructured Data </a:t>
            </a:r>
          </a:p>
          <a:p>
            <a:pPr>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10120</Words>
  <Application>Microsoft Office PowerPoint</Application>
  <PresentationFormat>Widescreen</PresentationFormat>
  <Paragraphs>1333</Paragraphs>
  <Slides>202</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5</vt:i4>
      </vt:variant>
      <vt:variant>
        <vt:lpstr>Slide Titles</vt:lpstr>
      </vt:variant>
      <vt:variant>
        <vt:i4>202</vt:i4>
      </vt:variant>
    </vt:vector>
  </HeadingPairs>
  <TitlesOfParts>
    <vt:vector size="219" baseType="lpstr">
      <vt:lpstr>Arial</vt:lpstr>
      <vt:lpstr>Calibri</vt:lpstr>
      <vt:lpstr>Calibri Light</vt:lpstr>
      <vt:lpstr>Cambria</vt:lpstr>
      <vt:lpstr>Open Sans</vt:lpstr>
      <vt:lpstr>Rockwell</vt:lpstr>
      <vt:lpstr>Times New Roman</vt:lpstr>
      <vt:lpstr>Verdana</vt:lpstr>
      <vt:lpstr>Wingdings</vt:lpstr>
      <vt:lpstr>Wingdings 2</vt:lpstr>
      <vt:lpstr>Wingdings 3</vt:lpstr>
      <vt:lpstr>Office Theme</vt:lpstr>
      <vt:lpstr>Macintosh%20HD:Users:rahulbhandari:Documents:irma's%20BI%20book:chapter%203:BI%20Ch3%20Figs%20final.doc!OLE_LINK1</vt:lpstr>
      <vt:lpstr>Macintosh%20HD:Users:rahulbhandari:Documents:irma's%20BI%20book:chapter%203:BI%20Ch3%20Figs%20final.doc!OLE_LINK2</vt:lpstr>
      <vt:lpstr>Macintosh%20HD:Users:rahulbhandari:Documents:irma's%20BI%20book:chapter%203:BI%20Ch3%20Figs%20final.doc!OLE_LINK3</vt:lpstr>
      <vt:lpstr>Macintosh%20HD:Users:rahulbhandari:Documents:irma's%20BI%20book:chapter%203:BI%20Ch3%20Figs%20final.doc!OLE_LINK4</vt:lpstr>
      <vt:lpstr>???</vt:lpstr>
      <vt:lpstr>PowerPoint Presentation</vt:lpstr>
      <vt:lpstr>Business Intelligence</vt:lpstr>
      <vt:lpstr>Data</vt:lpstr>
      <vt:lpstr>Processing</vt:lpstr>
      <vt:lpstr>Processing</vt:lpstr>
      <vt:lpstr>Processing</vt:lpstr>
      <vt:lpstr>Processing</vt:lpstr>
      <vt:lpstr>Information</vt:lpstr>
      <vt:lpstr>BI Syllabus </vt:lpstr>
      <vt:lpstr>Introduction</vt:lpstr>
      <vt:lpstr>Introduction</vt:lpstr>
      <vt:lpstr>Objective of BI</vt:lpstr>
      <vt:lpstr>PowerPoint Presentation</vt:lpstr>
      <vt:lpstr>Importance of BI</vt:lpstr>
      <vt:lpstr>What exactly BI will do?</vt:lpstr>
      <vt:lpstr>Degree of Intelligence Vs Business Value</vt:lpstr>
      <vt:lpstr>PowerPoint Presentation</vt:lpstr>
      <vt:lpstr>PowerPoint Presentation</vt:lpstr>
      <vt:lpstr>BI Tools</vt:lpstr>
      <vt:lpstr>BI Tools</vt:lpstr>
      <vt:lpstr>Overview of Today’s Session</vt:lpstr>
      <vt:lpstr> Queries ……? </vt:lpstr>
      <vt:lpstr>Chapter 1:  Business Intelligence and its Impacts</vt:lpstr>
      <vt:lpstr>Topics</vt:lpstr>
      <vt:lpstr>Business Intelligence – A Highly Important Field</vt:lpstr>
      <vt:lpstr>Information Pyramid</vt:lpstr>
      <vt:lpstr>Data, Information, Knowledge</vt:lpstr>
      <vt:lpstr>Data, Information, Knowledge, and Decisions</vt:lpstr>
      <vt:lpstr>  What is Business Intelligence (BI)?            </vt:lpstr>
      <vt:lpstr>Quantitative Vs Qualitative</vt:lpstr>
      <vt:lpstr>Example</vt:lpstr>
      <vt:lpstr>Example Contd..</vt:lpstr>
      <vt:lpstr> BI Product, Process, Solution, and Tools </vt:lpstr>
      <vt:lpstr>Factors driving BI </vt:lpstr>
      <vt:lpstr>Factors that drive BI</vt:lpstr>
      <vt:lpstr>Factors that drive BI</vt:lpstr>
      <vt:lpstr>Factors that drive BI </vt:lpstr>
      <vt:lpstr>Factors that drive BI</vt:lpstr>
      <vt:lpstr>BI vs KM</vt:lpstr>
      <vt:lpstr> Roles of Data, Information, and Knowledge in Business Intelligence </vt:lpstr>
      <vt:lpstr> Roles of Data, Information, and Knowledge in Knowledge Management </vt:lpstr>
      <vt:lpstr>BI is not data warehousing, data mining nor decision support systems</vt:lpstr>
      <vt:lpstr> Roles of Data, Information, and Knowledge in Data Warehousing </vt:lpstr>
      <vt:lpstr> Roles of Data, Information, and Knowledge in Data Mining </vt:lpstr>
      <vt:lpstr> Roles of Data, Information, and Knowledge in Decision Support Systems </vt:lpstr>
      <vt:lpstr>Four Contributions of BI</vt:lpstr>
      <vt:lpstr>Three Benefits of BI to Organizational Success</vt:lpstr>
      <vt:lpstr>Impacts of Business Intelligence</vt:lpstr>
      <vt:lpstr>Recap</vt:lpstr>
      <vt:lpstr>Key Terms</vt:lpstr>
      <vt:lpstr>Chapter 2:  Business Intelligence Capabilities</vt:lpstr>
      <vt:lpstr>Outline</vt:lpstr>
      <vt:lpstr>Organizational Memory Capability</vt:lpstr>
      <vt:lpstr>Factors Necessitating Organizational memory Capability</vt:lpstr>
      <vt:lpstr>Technologies enabling Organizational memory Capability</vt:lpstr>
      <vt:lpstr>Information Integration Capability</vt:lpstr>
      <vt:lpstr>Factors Necessitating Information Integration Capability</vt:lpstr>
      <vt:lpstr>Technologies enabling Information Integration Capability</vt:lpstr>
      <vt:lpstr>Insight Creation Capability</vt:lpstr>
      <vt:lpstr>Factors Necessitating Insight Creation Capability</vt:lpstr>
      <vt:lpstr>Technologies enabling Insight Creation Capability</vt:lpstr>
      <vt:lpstr>Presentation Capability</vt:lpstr>
      <vt:lpstr>Factors Necessitating Presentation Capability</vt:lpstr>
      <vt:lpstr>Technologies enabling Presentation Capability</vt:lpstr>
      <vt:lpstr>Four Synergistic Business Intelligence Capabilities</vt:lpstr>
      <vt:lpstr>Three Categories of Features</vt:lpstr>
      <vt:lpstr>Relation of Categories to Capabilities</vt:lpstr>
      <vt:lpstr>Why Information Integration Capability?</vt:lpstr>
      <vt:lpstr>Information Integration Capability</vt:lpstr>
      <vt:lpstr>Why Insight Creation Capability?</vt:lpstr>
      <vt:lpstr>Insight Creation Capability</vt:lpstr>
      <vt:lpstr>Why Presentation Capability?</vt:lpstr>
      <vt:lpstr>Factors Affecting Presentation</vt:lpstr>
      <vt:lpstr>Presentation Capability Technologies</vt:lpstr>
      <vt:lpstr>Inputs and Outputs of the Four Business Intelligence Capabilities</vt:lpstr>
      <vt:lpstr>Technologies Enabling Business Intelligence Capabilities</vt:lpstr>
      <vt:lpstr>Queries…..?</vt:lpstr>
      <vt:lpstr>Organizational Memory Helps Bahamas' Tourism Industry</vt:lpstr>
      <vt:lpstr>Bahama’s tourism industry…</vt:lpstr>
      <vt:lpstr>Bahama’s tourism industry….</vt:lpstr>
      <vt:lpstr>Information Integration Helps Cablecom Improve Client Satisfaction </vt:lpstr>
      <vt:lpstr>Cablecom…</vt:lpstr>
      <vt:lpstr>Cablecom…</vt:lpstr>
      <vt:lpstr>Cablecom…</vt:lpstr>
      <vt:lpstr>Cablecom…</vt:lpstr>
      <vt:lpstr>Insight Creation Capability at PhoneWorks </vt:lpstr>
      <vt:lpstr>PhoneWorks …</vt:lpstr>
      <vt:lpstr>PhoneWorks …</vt:lpstr>
      <vt:lpstr>PhoneWorks …</vt:lpstr>
      <vt:lpstr>Continental Airlines' Use of Digital Dashboards </vt:lpstr>
      <vt:lpstr>Continental Airlines …</vt:lpstr>
      <vt:lpstr>Continental Airlines …</vt:lpstr>
      <vt:lpstr>Continental Airlines …</vt:lpstr>
      <vt:lpstr>Recap</vt:lpstr>
      <vt:lpstr>Key Terms</vt:lpstr>
      <vt:lpstr>PowerPoint Presentation</vt:lpstr>
      <vt:lpstr>Chapter 3: Technologies Enabling Organizational Memory </vt:lpstr>
      <vt:lpstr>Topics</vt:lpstr>
      <vt:lpstr>Organizational Memory, Data Model &amp; Data Type</vt:lpstr>
      <vt:lpstr>Organizational Memory Capability</vt:lpstr>
      <vt:lpstr>Organizational Memory Technologies</vt:lpstr>
      <vt:lpstr>Enterprise Resource Planning Systems (ERP)</vt:lpstr>
      <vt:lpstr>Y2K </vt:lpstr>
      <vt:lpstr>Enterprise Resource Planning Systems (ERP)-Benefits</vt:lpstr>
      <vt:lpstr>(ERP)- Vendors</vt:lpstr>
      <vt:lpstr>ERP-Implementation Problems</vt:lpstr>
      <vt:lpstr>ERP-Implementation Success</vt:lpstr>
      <vt:lpstr>ERP-Conflicts</vt:lpstr>
      <vt:lpstr>Enterprise  Systems-Middleware</vt:lpstr>
      <vt:lpstr>Enterprise  Systems-Middleware</vt:lpstr>
      <vt:lpstr>Data Warehouse </vt:lpstr>
      <vt:lpstr>Data Warehouse- Characteristics</vt:lpstr>
      <vt:lpstr>DW-Vendors</vt:lpstr>
      <vt:lpstr>Data Warehouse-Four levels</vt:lpstr>
      <vt:lpstr>Data Warehouse-Four Levels</vt:lpstr>
      <vt:lpstr>Data Modeling Techniques</vt:lpstr>
      <vt:lpstr>Dimensional Modeling Process Flow Diagram</vt:lpstr>
      <vt:lpstr>Technical &amp; Sourcing Challenges </vt:lpstr>
      <vt:lpstr>Characteristics of a Mature Data Warehouse </vt:lpstr>
      <vt:lpstr>University Experts-Searchable Answer Generating Environment</vt:lpstr>
      <vt:lpstr>Designing the Enterprise Architecture</vt:lpstr>
      <vt:lpstr>Operating Models-Based on Standardization and Integration</vt:lpstr>
      <vt:lpstr>Four Operating Models</vt:lpstr>
      <vt:lpstr>Enterprise Architecture</vt:lpstr>
      <vt:lpstr>Elements of the Enterprise Architecture</vt:lpstr>
      <vt:lpstr>Delta’s Operating Model</vt:lpstr>
      <vt:lpstr>Knowledge Repositories</vt:lpstr>
      <vt:lpstr>Characteristics of Efficient Knowledge Repositories</vt:lpstr>
      <vt:lpstr>Classification of Knowledge Repositories</vt:lpstr>
      <vt:lpstr>Differentiation of Knowledge Repositories </vt:lpstr>
      <vt:lpstr>Types of Knowledge Repositories</vt:lpstr>
      <vt:lpstr>Dimensional Modeling</vt:lpstr>
      <vt:lpstr>PowerPoint Presentation</vt:lpstr>
      <vt:lpstr>Elements of Dimensional Data Model </vt:lpstr>
      <vt:lpstr>PowerPoint Presentation</vt:lpstr>
      <vt:lpstr>Steps of Dimensional Modelling </vt:lpstr>
      <vt:lpstr>Grain</vt:lpstr>
      <vt:lpstr>Rules for Dimensional Modelling </vt:lpstr>
      <vt:lpstr>Surrogate  key</vt:lpstr>
      <vt:lpstr>Benefits of dimensional modeling </vt:lpstr>
      <vt:lpstr>STAR Schema</vt:lpstr>
      <vt:lpstr>Star Schema</vt:lpstr>
      <vt:lpstr>Characteristics of Star Schema</vt:lpstr>
      <vt:lpstr>SNOWFLAKE Schema</vt:lpstr>
      <vt:lpstr>Snowflake Schema</vt:lpstr>
      <vt:lpstr>Characteristics of Snowflake Schema</vt:lpstr>
      <vt:lpstr>Star Vs Snowflake Schema: Key Differences</vt:lpstr>
      <vt:lpstr>PowerPoint Presentation</vt:lpstr>
      <vt:lpstr>The central Repository</vt:lpstr>
      <vt:lpstr>PowerPoint Presentation</vt:lpstr>
      <vt:lpstr>Meta data</vt:lpstr>
      <vt:lpstr>PowerPoint Presentation</vt:lpstr>
      <vt:lpstr>Types of Metadata</vt:lpstr>
      <vt:lpstr>Metadata Functions</vt:lpstr>
      <vt:lpstr>PowerPoint Presentation</vt:lpstr>
      <vt:lpstr>Information Consumption User Interfaces</vt:lpstr>
      <vt:lpstr>Desktop Applications </vt:lpstr>
      <vt:lpstr>Web-based Applications </vt:lpstr>
      <vt:lpstr>PowerPoint Presentation</vt:lpstr>
      <vt:lpstr>Mobile Applications </vt:lpstr>
      <vt:lpstr>PowerPoint Presentation</vt:lpstr>
      <vt:lpstr>Open Architecture</vt:lpstr>
      <vt:lpstr>PowerPoint Presentation</vt:lpstr>
      <vt:lpstr>PowerPoint Presentation</vt:lpstr>
      <vt:lpstr>Salability</vt:lpstr>
      <vt:lpstr>Performance in BI – In Memory Analytics.</vt:lpstr>
      <vt:lpstr>PowerPoint Presentation</vt:lpstr>
      <vt:lpstr>PowerPoint Presentation</vt:lpstr>
      <vt:lpstr>PowerPoint Presentation</vt:lpstr>
      <vt:lpstr>PowerPoint Presentation</vt:lpstr>
      <vt:lpstr>Chapter 6: Technologies Enabling Presentation</vt:lpstr>
      <vt:lpstr>Introduction</vt:lpstr>
      <vt:lpstr>Online Analytical Processing</vt:lpstr>
      <vt:lpstr>OLAP Cubes  </vt:lpstr>
      <vt:lpstr>OLAP Cube, Data Slice and Dice </vt:lpstr>
      <vt:lpstr>Visual Analytics</vt:lpstr>
      <vt:lpstr>BI in Practice: The Need for BI for Visual Analytics in Emergency Response</vt:lpstr>
      <vt:lpstr>BI in Practice: Improving Sales Performance via Visual Business Intelligence</vt:lpstr>
      <vt:lpstr>Performance Dashboards </vt:lpstr>
      <vt:lpstr>Performance Dashboards </vt:lpstr>
      <vt:lpstr>Performance Dashboard </vt:lpstr>
      <vt:lpstr>PowerPoint Presentation</vt:lpstr>
      <vt:lpstr>Balanced Scorecards</vt:lpstr>
      <vt:lpstr>Balanced Scorecards</vt:lpstr>
      <vt:lpstr>Balanced Scorecards</vt:lpstr>
      <vt:lpstr>Balanced Scorecards</vt:lpstr>
      <vt:lpstr>PowerPoint Presentation</vt:lpstr>
      <vt:lpstr>IT Governance</vt:lpstr>
      <vt:lpstr>IT Governance</vt:lpstr>
      <vt:lpstr>BI in Practice: Achieving IT Value Through Balanced Scorecards </vt:lpstr>
      <vt:lpstr>BI in Practice: Achieving IT Value Through Balanced Scorecards </vt:lpstr>
      <vt:lpstr>The Role of BI on IT Governance  [Adapted from [Busco et. al, 2005], [COBIT, 2000]]   </vt:lpstr>
      <vt:lpstr>Impact of BI on Corporate Performance</vt:lpstr>
      <vt:lpstr>Impact of BI on Corporate Performance</vt:lpstr>
      <vt:lpstr>Impact of BI on Corporate Performance</vt:lpstr>
      <vt:lpstr>Impact of BI on Corporate Performance</vt:lpstr>
      <vt:lpstr>Impact of BI on Corporate Performance   </vt:lpstr>
      <vt:lpstr>Case Study: Designing Vigilant Information Systems with Real-Time Dashboards</vt:lpstr>
      <vt:lpstr>Architecture of WD’s Vigilant Information Systems </vt:lpstr>
      <vt:lpstr>Yield Dashboard [Source:  Houghton et al, 2004] </vt:lpstr>
      <vt:lpstr>Case Study: Designing Vigilant Information Systems with Real-Time Dashboards</vt:lpstr>
      <vt:lpstr>Case Study: Designing Vigilant Information Systems with Real-Time Dashboards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Shodhaka</dc:creator>
  <cp:lastModifiedBy>Satya Shodhaka</cp:lastModifiedBy>
  <cp:revision>3</cp:revision>
  <dcterms:created xsi:type="dcterms:W3CDTF">2020-10-12T04:15:34Z</dcterms:created>
  <dcterms:modified xsi:type="dcterms:W3CDTF">2020-10-12T04:27:07Z</dcterms:modified>
</cp:coreProperties>
</file>