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  <p:sldMasterId id="2147483740" r:id="rId2"/>
  </p:sldMasterIdLst>
  <p:notesMasterIdLst>
    <p:notesMasterId r:id="rId16"/>
  </p:notesMasterIdLst>
  <p:sldIdLst>
    <p:sldId id="280" r:id="rId3"/>
    <p:sldId id="277" r:id="rId4"/>
    <p:sldId id="273" r:id="rId5"/>
    <p:sldId id="274" r:id="rId6"/>
    <p:sldId id="288" r:id="rId7"/>
    <p:sldId id="275" r:id="rId8"/>
    <p:sldId id="283" r:id="rId9"/>
    <p:sldId id="284" r:id="rId10"/>
    <p:sldId id="285" r:id="rId11"/>
    <p:sldId id="289" r:id="rId12"/>
    <p:sldId id="290" r:id="rId13"/>
    <p:sldId id="291" r:id="rId14"/>
    <p:sldId id="28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644D4B-F4A6-44DD-870A-241843F5D0C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0C0856F-2226-41A9-9B0F-0C2AF9C56598}">
      <dgm:prSet custT="1"/>
      <dgm:spPr/>
      <dgm:t>
        <a:bodyPr/>
        <a:lstStyle/>
        <a:p>
          <a:r>
            <a:rPr lang="en-IN" sz="15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IN" sz="1500" b="1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Balahur</a:t>
          </a:r>
          <a:r>
            <a:rPr lang="en-IN" sz="15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A., Steinberger, R., </a:t>
          </a:r>
          <a:r>
            <a:rPr lang="en-IN" sz="1500" b="1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Kabadjov</a:t>
          </a:r>
          <a:r>
            <a:rPr lang="en-IN" sz="15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M., </a:t>
          </a:r>
          <a:r>
            <a:rPr lang="en-IN" sz="1500" b="1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Zavarella</a:t>
          </a:r>
          <a:r>
            <a:rPr lang="en-IN" sz="15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V., van der </a:t>
          </a:r>
          <a:r>
            <a:rPr lang="en-IN" sz="1500" b="1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Goot</a:t>
          </a:r>
          <a:r>
            <a:rPr lang="en-IN" sz="15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E., </a:t>
          </a:r>
          <a:r>
            <a:rPr lang="en-IN" sz="1500" b="1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Halkia</a:t>
          </a:r>
          <a:r>
            <a:rPr lang="en-IN" sz="15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M., </a:t>
          </a:r>
          <a:r>
            <a:rPr lang="en-IN" sz="1500" b="1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Pouliquen</a:t>
          </a:r>
          <a:r>
            <a:rPr lang="en-IN" sz="15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B., and Belyaeva, J. (2010): Sentiment analysis in the news. In: Proceedings of LREC’10, ELRA. </a:t>
          </a:r>
          <a:endParaRPr lang="en-US" sz="15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948E69-6CAB-4E7A-B5D5-175683F7934D}" type="parTrans" cxnId="{59804397-E779-48F8-9FE4-3A81AC45C584}">
      <dgm:prSet/>
      <dgm:spPr/>
      <dgm:t>
        <a:bodyPr/>
        <a:lstStyle/>
        <a:p>
          <a:endParaRPr lang="en-US"/>
        </a:p>
      </dgm:t>
    </dgm:pt>
    <dgm:pt modelId="{FB901BCF-A4DD-41AF-8335-36065A5B59FF}" type="sibTrans" cxnId="{59804397-E779-48F8-9FE4-3A81AC45C584}">
      <dgm:prSet/>
      <dgm:spPr/>
      <dgm:t>
        <a:bodyPr/>
        <a:lstStyle/>
        <a:p>
          <a:endParaRPr lang="en-US"/>
        </a:p>
      </dgm:t>
    </dgm:pt>
    <dgm:pt modelId="{B52D8879-2AD0-406D-8355-75AAA451A476}">
      <dgm:prSet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2. </a:t>
          </a:r>
          <a:r>
            <a:rPr lang="en-IN" sz="1500" b="1" i="0" kern="1200" dirty="0" err="1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Kbadjov</a:t>
          </a: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M., Steinberger, J., </a:t>
          </a:r>
          <a:r>
            <a:rPr lang="en-IN" sz="1500" b="1" i="0" kern="1200" dirty="0" err="1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Pouliquen</a:t>
          </a: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B., Steinberger, R., </a:t>
          </a:r>
          <a:r>
            <a:rPr lang="en-IN" sz="1500" b="1" i="0" kern="1200" dirty="0" err="1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Poesio</a:t>
          </a: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M. (2009): Multilingual statistical news summarisation: Preliminary experiments with English. In: Proceedings of the Workshop on Intelligent Analysis and Processing of Web News Content at the IEEE/WIC/ACM International Conferences on Web Intelligence and 5 Intelligent Agent Technology (WIIAT), ACM.</a:t>
          </a:r>
          <a:endParaRPr lang="en-US" sz="1500" b="1" i="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A27EA703-75FF-4532-AAE6-F475705DB32E}" type="parTrans" cxnId="{41595F8C-1720-4F6B-9CE0-A11889F700F9}">
      <dgm:prSet/>
      <dgm:spPr/>
      <dgm:t>
        <a:bodyPr/>
        <a:lstStyle/>
        <a:p>
          <a:endParaRPr lang="en-US"/>
        </a:p>
      </dgm:t>
    </dgm:pt>
    <dgm:pt modelId="{F2F4422A-5570-42E5-9B96-8E85C0CB0BB9}" type="sibTrans" cxnId="{41595F8C-1720-4F6B-9CE0-A11889F700F9}">
      <dgm:prSet/>
      <dgm:spPr/>
      <dgm:t>
        <a:bodyPr/>
        <a:lstStyle/>
        <a:p>
          <a:endParaRPr lang="en-US"/>
        </a:p>
      </dgm:t>
    </dgm:pt>
    <dgm:pt modelId="{D91C0D1E-E66D-476B-8E9B-1F2623F1E840}">
      <dgm:prSet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3. </a:t>
          </a:r>
          <a:r>
            <a:rPr lang="en-IN" sz="1500" b="1" i="0" kern="1200" dirty="0" err="1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Wenxin</a:t>
          </a: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Jiang, Nicholas </a:t>
          </a:r>
          <a:r>
            <a:rPr lang="en-IN" sz="1500" b="1" i="0" kern="1200" dirty="0" err="1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Synovic</a:t>
          </a: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Matt Hyatt, Taylor R. </a:t>
          </a:r>
          <a:r>
            <a:rPr lang="en-IN" sz="1500" b="1" i="0" kern="1200" dirty="0" err="1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Schorlemmer</a:t>
          </a: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Rohan Sethi, Yung-Hsiang Lu, George K. </a:t>
          </a:r>
          <a:r>
            <a:rPr lang="en-IN" sz="1500" b="1" i="0" kern="1200" dirty="0" err="1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Thiruvathukal</a:t>
          </a: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James C. Davis, "An Empirical Study of Pre-Trained Model Reuse in the Hugging Face Deep Learning Model Registry", ACM/IEEE 45th International Conference on Software Engineering (ICSE) 2023, Cornell University, 2023. </a:t>
          </a:r>
          <a:endParaRPr lang="en-US" sz="1500" b="1" i="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3C099FA4-20A4-47C4-9F84-690400767A02}" type="parTrans" cxnId="{67DA3EA0-79AC-4220-8F6E-65DE4D10A9C1}">
      <dgm:prSet/>
      <dgm:spPr/>
      <dgm:t>
        <a:bodyPr/>
        <a:lstStyle/>
        <a:p>
          <a:endParaRPr lang="en-US"/>
        </a:p>
      </dgm:t>
    </dgm:pt>
    <dgm:pt modelId="{9C0E9EA3-647F-47B9-BA93-646A8085E4B6}" type="sibTrans" cxnId="{67DA3EA0-79AC-4220-8F6E-65DE4D10A9C1}">
      <dgm:prSet/>
      <dgm:spPr/>
      <dgm:t>
        <a:bodyPr/>
        <a:lstStyle/>
        <a:p>
          <a:endParaRPr lang="en-US"/>
        </a:p>
      </dgm:t>
    </dgm:pt>
    <dgm:pt modelId="{5836FA92-9B86-4E84-85B0-506C83E171B0}">
      <dgm:prSet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4. Maximilian Speicher, Andreas Both, Martin </a:t>
          </a:r>
          <a:r>
            <a:rPr lang="en-IN" sz="1500" b="1" i="0" kern="1200" dirty="0" err="1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Gaedke</a:t>
          </a: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"S.O.S.: Does Your Search Engine Results Page (SERP) Need Help?", 33rd Annual ACM Conference on Human Factors in Computing Systems, 2015, pp: 1005-1014.</a:t>
          </a:r>
          <a:endParaRPr lang="en-US" sz="1500" b="1" i="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9D2EF95D-7304-40D7-A060-AAEA0F80E866}" type="parTrans" cxnId="{5EB40EBE-E52A-4B0D-B213-0A7A0A969910}">
      <dgm:prSet/>
      <dgm:spPr/>
      <dgm:t>
        <a:bodyPr/>
        <a:lstStyle/>
        <a:p>
          <a:endParaRPr lang="en-US"/>
        </a:p>
      </dgm:t>
    </dgm:pt>
    <dgm:pt modelId="{D3655B75-BF61-422B-AFC3-EA83E03FEA38}" type="sibTrans" cxnId="{5EB40EBE-E52A-4B0D-B213-0A7A0A969910}">
      <dgm:prSet/>
      <dgm:spPr/>
      <dgm:t>
        <a:bodyPr/>
        <a:lstStyle/>
        <a:p>
          <a:endParaRPr lang="en-US"/>
        </a:p>
      </dgm:t>
    </dgm:pt>
    <dgm:pt modelId="{E91E2239-747D-486E-97DE-38988F6F6613}" type="pres">
      <dgm:prSet presAssocID="{65644D4B-F4A6-44DD-870A-241843F5D0C4}" presName="linear" presStyleCnt="0">
        <dgm:presLayoutVars>
          <dgm:animLvl val="lvl"/>
          <dgm:resizeHandles val="exact"/>
        </dgm:presLayoutVars>
      </dgm:prSet>
      <dgm:spPr/>
    </dgm:pt>
    <dgm:pt modelId="{EE69572E-1F9F-4D4C-91E1-2C0727130727}" type="pres">
      <dgm:prSet presAssocID="{10C0856F-2226-41A9-9B0F-0C2AF9C5659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0413B29-52DF-4840-BD8D-F9B03E0A9B54}" type="pres">
      <dgm:prSet presAssocID="{FB901BCF-A4DD-41AF-8335-36065A5B59FF}" presName="spacer" presStyleCnt="0"/>
      <dgm:spPr/>
    </dgm:pt>
    <dgm:pt modelId="{F2A12683-7D4F-4C08-AE6D-47B06CA235FA}" type="pres">
      <dgm:prSet presAssocID="{B52D8879-2AD0-406D-8355-75AAA451A47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88F35BF-30D2-4E70-96E4-331F2A83C106}" type="pres">
      <dgm:prSet presAssocID="{F2F4422A-5570-42E5-9B96-8E85C0CB0BB9}" presName="spacer" presStyleCnt="0"/>
      <dgm:spPr/>
    </dgm:pt>
    <dgm:pt modelId="{81F87219-F89D-44D8-9BF0-B8E74BD3517D}" type="pres">
      <dgm:prSet presAssocID="{D91C0D1E-E66D-476B-8E9B-1F2623F1E84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69F3A5-1C34-4DE2-9450-C76B009D4557}" type="pres">
      <dgm:prSet presAssocID="{9C0E9EA3-647F-47B9-BA93-646A8085E4B6}" presName="spacer" presStyleCnt="0"/>
      <dgm:spPr/>
    </dgm:pt>
    <dgm:pt modelId="{8AAEB644-30A1-4EBB-A30A-271FED52B1D8}" type="pres">
      <dgm:prSet presAssocID="{5836FA92-9B86-4E84-85B0-506C83E171B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4B59110-10C0-458E-AA85-E5679375061E}" type="presOf" srcId="{B52D8879-2AD0-406D-8355-75AAA451A476}" destId="{F2A12683-7D4F-4C08-AE6D-47B06CA235FA}" srcOrd="0" destOrd="0" presId="urn:microsoft.com/office/officeart/2005/8/layout/vList2"/>
    <dgm:cxn modelId="{AADF784A-32BF-47C1-B95A-39B5F483ACF6}" type="presOf" srcId="{10C0856F-2226-41A9-9B0F-0C2AF9C56598}" destId="{EE69572E-1F9F-4D4C-91E1-2C0727130727}" srcOrd="0" destOrd="0" presId="urn:microsoft.com/office/officeart/2005/8/layout/vList2"/>
    <dgm:cxn modelId="{41595F8C-1720-4F6B-9CE0-A11889F700F9}" srcId="{65644D4B-F4A6-44DD-870A-241843F5D0C4}" destId="{B52D8879-2AD0-406D-8355-75AAA451A476}" srcOrd="1" destOrd="0" parTransId="{A27EA703-75FF-4532-AAE6-F475705DB32E}" sibTransId="{F2F4422A-5570-42E5-9B96-8E85C0CB0BB9}"/>
    <dgm:cxn modelId="{59804397-E779-48F8-9FE4-3A81AC45C584}" srcId="{65644D4B-F4A6-44DD-870A-241843F5D0C4}" destId="{10C0856F-2226-41A9-9B0F-0C2AF9C56598}" srcOrd="0" destOrd="0" parTransId="{68948E69-6CAB-4E7A-B5D5-175683F7934D}" sibTransId="{FB901BCF-A4DD-41AF-8335-36065A5B59FF}"/>
    <dgm:cxn modelId="{67DA3EA0-79AC-4220-8F6E-65DE4D10A9C1}" srcId="{65644D4B-F4A6-44DD-870A-241843F5D0C4}" destId="{D91C0D1E-E66D-476B-8E9B-1F2623F1E840}" srcOrd="2" destOrd="0" parTransId="{3C099FA4-20A4-47C4-9F84-690400767A02}" sibTransId="{9C0E9EA3-647F-47B9-BA93-646A8085E4B6}"/>
    <dgm:cxn modelId="{5EB40EBE-E52A-4B0D-B213-0A7A0A969910}" srcId="{65644D4B-F4A6-44DD-870A-241843F5D0C4}" destId="{5836FA92-9B86-4E84-85B0-506C83E171B0}" srcOrd="3" destOrd="0" parTransId="{9D2EF95D-7304-40D7-A060-AAEA0F80E866}" sibTransId="{D3655B75-BF61-422B-AFC3-EA83E03FEA38}"/>
    <dgm:cxn modelId="{5A6EAFC2-E15F-4905-A649-5DCD9F20F4D8}" type="presOf" srcId="{65644D4B-F4A6-44DD-870A-241843F5D0C4}" destId="{E91E2239-747D-486E-97DE-38988F6F6613}" srcOrd="0" destOrd="0" presId="urn:microsoft.com/office/officeart/2005/8/layout/vList2"/>
    <dgm:cxn modelId="{6C6A57C6-3B84-40A7-8BAE-6C3B382C1CA7}" type="presOf" srcId="{D91C0D1E-E66D-476B-8E9B-1F2623F1E840}" destId="{81F87219-F89D-44D8-9BF0-B8E74BD3517D}" srcOrd="0" destOrd="0" presId="urn:microsoft.com/office/officeart/2005/8/layout/vList2"/>
    <dgm:cxn modelId="{4980C8FD-CF4C-4772-8B7F-99D3EE0EB426}" type="presOf" srcId="{5836FA92-9B86-4E84-85B0-506C83E171B0}" destId="{8AAEB644-30A1-4EBB-A30A-271FED52B1D8}" srcOrd="0" destOrd="0" presId="urn:microsoft.com/office/officeart/2005/8/layout/vList2"/>
    <dgm:cxn modelId="{A0971EA3-1DE9-4955-9D8D-038997613854}" type="presParOf" srcId="{E91E2239-747D-486E-97DE-38988F6F6613}" destId="{EE69572E-1F9F-4D4C-91E1-2C0727130727}" srcOrd="0" destOrd="0" presId="urn:microsoft.com/office/officeart/2005/8/layout/vList2"/>
    <dgm:cxn modelId="{364738B3-E652-45D1-8E09-71285D65B2A2}" type="presParOf" srcId="{E91E2239-747D-486E-97DE-38988F6F6613}" destId="{B0413B29-52DF-4840-BD8D-F9B03E0A9B54}" srcOrd="1" destOrd="0" presId="urn:microsoft.com/office/officeart/2005/8/layout/vList2"/>
    <dgm:cxn modelId="{462B2C4A-0E6B-4BFE-B4C1-0DCFECE05A10}" type="presParOf" srcId="{E91E2239-747D-486E-97DE-38988F6F6613}" destId="{F2A12683-7D4F-4C08-AE6D-47B06CA235FA}" srcOrd="2" destOrd="0" presId="urn:microsoft.com/office/officeart/2005/8/layout/vList2"/>
    <dgm:cxn modelId="{58FDB21A-2475-491F-8888-947F78546FC1}" type="presParOf" srcId="{E91E2239-747D-486E-97DE-38988F6F6613}" destId="{988F35BF-30D2-4E70-96E4-331F2A83C106}" srcOrd="3" destOrd="0" presId="urn:microsoft.com/office/officeart/2005/8/layout/vList2"/>
    <dgm:cxn modelId="{F37F28E7-1D3A-4E08-B40C-8A18D9494BC0}" type="presParOf" srcId="{E91E2239-747D-486E-97DE-38988F6F6613}" destId="{81F87219-F89D-44D8-9BF0-B8E74BD3517D}" srcOrd="4" destOrd="0" presId="urn:microsoft.com/office/officeart/2005/8/layout/vList2"/>
    <dgm:cxn modelId="{A8AABA9A-9C30-4A4D-8C89-8554517D2757}" type="presParOf" srcId="{E91E2239-747D-486E-97DE-38988F6F6613}" destId="{DF69F3A5-1C34-4DE2-9450-C76B009D4557}" srcOrd="5" destOrd="0" presId="urn:microsoft.com/office/officeart/2005/8/layout/vList2"/>
    <dgm:cxn modelId="{58BB815C-FB35-433D-8424-7E9388AD896A}" type="presParOf" srcId="{E91E2239-747D-486E-97DE-38988F6F6613}" destId="{8AAEB644-30A1-4EBB-A30A-271FED52B1D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9572E-1F9F-4D4C-91E1-2C0727130727}">
      <dsp:nvSpPr>
        <dsp:cNvPr id="0" name=""/>
        <dsp:cNvSpPr/>
      </dsp:nvSpPr>
      <dsp:spPr>
        <a:xfrm>
          <a:off x="0" y="13009"/>
          <a:ext cx="6609180" cy="1442025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IN" sz="1500" b="1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Balahur</a:t>
          </a:r>
          <a:r>
            <a:rPr lang="en-IN" sz="1500" b="1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A., Steinberger, R., </a:t>
          </a:r>
          <a:r>
            <a:rPr lang="en-IN" sz="1500" b="1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Kabadjov</a:t>
          </a:r>
          <a:r>
            <a:rPr lang="en-IN" sz="1500" b="1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M., </a:t>
          </a:r>
          <a:r>
            <a:rPr lang="en-IN" sz="1500" b="1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Zavarella</a:t>
          </a:r>
          <a:r>
            <a:rPr lang="en-IN" sz="1500" b="1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V., van der </a:t>
          </a:r>
          <a:r>
            <a:rPr lang="en-IN" sz="1500" b="1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Goot</a:t>
          </a:r>
          <a:r>
            <a:rPr lang="en-IN" sz="1500" b="1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E., </a:t>
          </a:r>
          <a:r>
            <a:rPr lang="en-IN" sz="1500" b="1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Halkia</a:t>
          </a:r>
          <a:r>
            <a:rPr lang="en-IN" sz="1500" b="1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M., </a:t>
          </a:r>
          <a:r>
            <a:rPr lang="en-IN" sz="1500" b="1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Pouliquen</a:t>
          </a:r>
          <a:r>
            <a:rPr lang="en-IN" sz="1500" b="1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B., and Belyaeva, J. (2010): Sentiment analysis in the news. In: Proceedings of LREC’10, ELRA. </a:t>
          </a:r>
          <a:endParaRPr lang="en-US" sz="15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394" y="83403"/>
        <a:ext cx="6468392" cy="1301237"/>
      </dsp:txXfrm>
    </dsp:sp>
    <dsp:sp modelId="{F2A12683-7D4F-4C08-AE6D-47B06CA235FA}">
      <dsp:nvSpPr>
        <dsp:cNvPr id="0" name=""/>
        <dsp:cNvSpPr/>
      </dsp:nvSpPr>
      <dsp:spPr>
        <a:xfrm>
          <a:off x="0" y="1469434"/>
          <a:ext cx="6609180" cy="1442025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6932061"/>
                <a:satOff val="-189"/>
                <a:lumOff val="-1046"/>
                <a:alphaOff val="0"/>
                <a:tint val="98000"/>
                <a:lumMod val="102000"/>
              </a:schemeClr>
              <a:schemeClr val="accent5">
                <a:hueOff val="6932061"/>
                <a:satOff val="-189"/>
                <a:lumOff val="-104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2. </a:t>
          </a:r>
          <a:r>
            <a:rPr lang="en-IN" sz="1500" b="1" i="0" kern="1200" dirty="0" err="1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Kbadjov</a:t>
          </a: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M., Steinberger, J., </a:t>
          </a:r>
          <a:r>
            <a:rPr lang="en-IN" sz="1500" b="1" i="0" kern="1200" dirty="0" err="1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Pouliquen</a:t>
          </a: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B., Steinberger, R., </a:t>
          </a:r>
          <a:r>
            <a:rPr lang="en-IN" sz="1500" b="1" i="0" kern="1200" dirty="0" err="1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Poesio</a:t>
          </a: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M. (2009): Multilingual statistical news summarisation: Preliminary experiments with English. In: Proceedings of the Workshop on Intelligent Analysis and Processing of Web News Content at the IEEE/WIC/ACM International Conferences on Web Intelligence and 5 Intelligent Agent Technology (WIIAT), ACM.</a:t>
          </a:r>
          <a:endParaRPr lang="en-US" sz="1500" b="1" i="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70394" y="1539828"/>
        <a:ext cx="6468392" cy="1301237"/>
      </dsp:txXfrm>
    </dsp:sp>
    <dsp:sp modelId="{81F87219-F89D-44D8-9BF0-B8E74BD3517D}">
      <dsp:nvSpPr>
        <dsp:cNvPr id="0" name=""/>
        <dsp:cNvSpPr/>
      </dsp:nvSpPr>
      <dsp:spPr>
        <a:xfrm>
          <a:off x="0" y="2925860"/>
          <a:ext cx="6609180" cy="1442025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3864123"/>
                <a:satOff val="-379"/>
                <a:lumOff val="-2092"/>
                <a:alphaOff val="0"/>
                <a:tint val="98000"/>
                <a:lumMod val="102000"/>
              </a:schemeClr>
              <a:schemeClr val="accent5">
                <a:hueOff val="13864123"/>
                <a:satOff val="-379"/>
                <a:lumOff val="-2092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3. </a:t>
          </a:r>
          <a:r>
            <a:rPr lang="en-IN" sz="1500" b="1" i="0" kern="1200" dirty="0" err="1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Wenxin</a:t>
          </a: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Jiang, Nicholas </a:t>
          </a:r>
          <a:r>
            <a:rPr lang="en-IN" sz="1500" b="1" i="0" kern="1200" dirty="0" err="1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Synovic</a:t>
          </a: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Matt Hyatt, Taylor R. </a:t>
          </a:r>
          <a:r>
            <a:rPr lang="en-IN" sz="1500" b="1" i="0" kern="1200" dirty="0" err="1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Schorlemmer</a:t>
          </a: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Rohan Sethi, Yung-Hsiang Lu, George K. </a:t>
          </a:r>
          <a:r>
            <a:rPr lang="en-IN" sz="1500" b="1" i="0" kern="1200" dirty="0" err="1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Thiruvathukal</a:t>
          </a: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James C. Davis, "An Empirical Study of Pre-Trained Model Reuse in the Hugging Face Deep Learning Model Registry", ACM/IEEE 45th International Conference on Software Engineering (ICSE) 2023, Cornell University, 2023. </a:t>
          </a:r>
          <a:endParaRPr lang="en-US" sz="1500" b="1" i="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70394" y="2996254"/>
        <a:ext cx="6468392" cy="1301237"/>
      </dsp:txXfrm>
    </dsp:sp>
    <dsp:sp modelId="{8AAEB644-30A1-4EBB-A30A-271FED52B1D8}">
      <dsp:nvSpPr>
        <dsp:cNvPr id="0" name=""/>
        <dsp:cNvSpPr/>
      </dsp:nvSpPr>
      <dsp:spPr>
        <a:xfrm>
          <a:off x="0" y="4382285"/>
          <a:ext cx="6609180" cy="1442025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20796183"/>
                <a:satOff val="-568"/>
                <a:lumOff val="-3138"/>
                <a:alphaOff val="0"/>
                <a:tint val="98000"/>
                <a:lumMod val="102000"/>
              </a:schemeClr>
              <a:schemeClr val="accent5">
                <a:hueOff val="20796183"/>
                <a:satOff val="-568"/>
                <a:lumOff val="-313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4. Maximilian Speicher, Andreas Both, Martin </a:t>
          </a:r>
          <a:r>
            <a:rPr lang="en-IN" sz="1500" b="1" i="0" kern="1200" dirty="0" err="1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Gaedke</a:t>
          </a:r>
          <a:r>
            <a:rPr lang="en-IN" sz="1500" b="1" i="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"S.O.S.: Does Your Search Engine Results Page (SERP) Need Help?", 33rd Annual ACM Conference on Human Factors in Computing Systems, 2015, pp: 1005-1014.</a:t>
          </a:r>
          <a:endParaRPr lang="en-US" sz="1500" b="1" i="0" kern="1200" dirty="0">
            <a:solidFill>
              <a:prstClr val="black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70394" y="4452679"/>
        <a:ext cx="6468392" cy="1301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3T14:47:48.5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1 183,'471'40,"-183"-7,136-27,-244-8,-2-12,6 1,1502 14,-1615-4,107-20,14 0,-38 10,90-3,-18 3,-2 1,-177 11,69 0,136-18,-133 0,-23 2,155-6,-15 25,-48 0,220-24,-226 3,212 6,630 14,-548-2,-413 3,-1 3,1 2,78 20,-31-5,49 13,-77-16,0-4,1-3,1-4,133-3,-189-6,36 0,0 2,99 14,-100-7,-1-3,113-5,-67-2,468 2,-553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3T14:47:53.2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1,'5859'0,"-5817"2,54 9,27 2,-79-10,-1 3,44 11,-45-8,-1-2,57 3,474-10,-260-1,-260 3,53 10,-53-5,59 0,2214-8,-2302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3T14:48:31.21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54,'15'1,"5"-1,0 0,-1-1,1 0,-1-2,1 0,28-10,-23 5,1 1,0 1,-1 1,50-3,108 9,-74 1,902-2,-991 1,1 1,32 8,8 0,-39-8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3T14:52:55.21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1,'19'0,"-1"2,1 0,-1 1,0 1,18 6,-14-6,1 0,0-2,0-1,0 0,28-4,12 1,44 3,115-3,-168-4,18-2,31 10,113-4,-171-4,22-2,428 9,-483-1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3T14:56:08.09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3,'130'-2,"144"4,-153 11,29 0,1762-12,-896-3,-289 2,-699-1,55-10,13-2,441 10,-276 6,-205-3,-33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7A1B3-A0CA-4F7C-8170-390D8486A3CF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6CBFC-C84F-4267-8B1D-4594232DC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47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rgbClr val="3EADA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IIITD_pptslide_jpeg-03.jpg"/>
          <p:cNvPicPr preferRelativeResize="0"/>
          <p:nvPr/>
        </p:nvPicPr>
        <p:blipFill rotWithShape="1">
          <a:blip r:embed="rId2">
            <a:alphaModFix/>
          </a:blip>
          <a:srcRect l="72917" t="69259"/>
          <a:stretch/>
        </p:blipFill>
        <p:spPr>
          <a:xfrm>
            <a:off x="9715500" y="4749800"/>
            <a:ext cx="24765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24000" y="1063671"/>
            <a:ext cx="9753600" cy="187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486400" y="3240578"/>
            <a:ext cx="5791200" cy="2042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5486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A7109FB-5DCD-463A-B103-C5724F0F4F97}" type="datetime1">
              <a:rPr lang="en-IN" smtClean="0"/>
              <a:t>23-04-2024</a:t>
            </a:fld>
            <a:endParaRPr lang="en-IN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Google Shape;17;p2"/>
          <p:cNvCxnSpPr/>
          <p:nvPr/>
        </p:nvCxnSpPr>
        <p:spPr>
          <a:xfrm>
            <a:off x="914400" y="3089628"/>
            <a:ext cx="10363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4534784"/>
            <a:ext cx="3014164" cy="16588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581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3703449" y="-1477140"/>
            <a:ext cx="4798956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76A2803-A34C-4906-ACE0-4E752BF6A4E1}" type="datetime1">
              <a:rPr lang="en-IN" smtClean="0"/>
              <a:t>23-04-2024</a:t>
            </a:fld>
            <a:endParaRPr lang="en-IN"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96" name="Google Shape;96;p11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189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914E59F-35C9-485B-B893-F10CB05A925C}" type="datetime1">
              <a:rPr lang="en-IN" smtClean="0"/>
              <a:t>23-04-2024</a:t>
            </a:fld>
            <a:endParaRPr lang="en-IN"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  <p:cxnSp>
        <p:nvCxnSpPr>
          <p:cNvPr id="104" name="Google Shape;104;p12"/>
          <p:cNvCxnSpPr/>
          <p:nvPr/>
        </p:nvCxnSpPr>
        <p:spPr>
          <a:xfrm>
            <a:off x="8724900" y="370119"/>
            <a:ext cx="0" cy="5806281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29144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914399" y="1381181"/>
            <a:ext cx="5112328" cy="47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body" idx="2"/>
          </p:nvPr>
        </p:nvSpPr>
        <p:spPr>
          <a:xfrm>
            <a:off x="6244770" y="1381181"/>
            <a:ext cx="5105400" cy="47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13A22A6-21B3-44C8-AEEB-37C4EBB017DF}" type="datetime1">
              <a:rPr lang="en-IN" smtClean="0"/>
              <a:t>23-04-2024</a:t>
            </a:fld>
            <a:endParaRPr lang="en-IN"/>
          </a:p>
        </p:txBody>
      </p:sp>
      <p:sp>
        <p:nvSpPr>
          <p:cNvPr id="110" name="Google Shape;11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13" name="Google Shape;113;p1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784278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914399" y="1262291"/>
            <a:ext cx="5086928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914399" y="2154891"/>
            <a:ext cx="5086928" cy="403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3"/>
          </p:nvPr>
        </p:nvSpPr>
        <p:spPr>
          <a:xfrm>
            <a:off x="6230257" y="1262288"/>
            <a:ext cx="5105400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4"/>
          </p:nvPr>
        </p:nvSpPr>
        <p:spPr>
          <a:xfrm>
            <a:off x="6230257" y="2154891"/>
            <a:ext cx="5105400" cy="403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13A22A6-21B3-44C8-AEEB-37C4EBB017DF}" type="datetime1">
              <a:rPr lang="en-IN" smtClean="0"/>
              <a:t>23-04-2024</a:t>
            </a:fld>
            <a:endParaRPr lang="en-IN"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25" name="Google Shape;125;p14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810701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13A22A6-21B3-44C8-AEEB-37C4EBB017DF}" type="datetime1">
              <a:rPr lang="en-IN" smtClean="0"/>
              <a:t>23-04-2024</a:t>
            </a:fld>
            <a:endParaRPr lang="en-IN"/>
          </a:p>
        </p:txBody>
      </p:sp>
      <p:sp>
        <p:nvSpPr>
          <p:cNvPr id="130" name="Google Shape;13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131" name="Google Shape;131;p15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33" name="Google Shape;133;p1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45430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2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13A22A6-21B3-44C8-AEEB-37C4EBB017DF}" type="datetime1">
              <a:rPr lang="en-IN" smtClean="0"/>
              <a:t>23-04-2024</a:t>
            </a:fld>
            <a:endParaRPr lang="en-IN"/>
          </a:p>
        </p:txBody>
      </p:sp>
      <p:sp>
        <p:nvSpPr>
          <p:cNvPr id="140" name="Google Shape;14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141" name="Google Shape;141;p16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sz="3200" b="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097158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>
  <p:cSld name="1_Picture with 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13A22A6-21B3-44C8-AEEB-37C4EBB017DF}" type="datetime1">
              <a:rPr lang="en-IN" smtClean="0"/>
              <a:t>23-04-2024</a:t>
            </a:fld>
            <a:endParaRPr lang="en-IN"/>
          </a:p>
        </p:txBody>
      </p:sp>
      <p:sp>
        <p:nvSpPr>
          <p:cNvPr id="149" name="Google Shape;14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sz="3200" b="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588039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Vertical Text">
  <p:cSld name="1_Title and Vertical 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 rot="5400000">
            <a:off x="3715859" y="-1496477"/>
            <a:ext cx="4767210" cy="10522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8" name="Google Shape;1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13A22A6-21B3-44C8-AEEB-37C4EBB017DF}" type="datetime1">
              <a:rPr lang="en-IN" smtClean="0"/>
              <a:t>23-04-2024</a:t>
            </a:fld>
            <a:endParaRPr lang="en-IN"/>
          </a:p>
        </p:txBody>
      </p:sp>
      <p:sp>
        <p:nvSpPr>
          <p:cNvPr id="159" name="Google Shape;1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160" name="Google Shape;160;p18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62" name="Google Shape;162;p18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142347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F25B-3E2E-4F85-A7A8-354D6C90C78A}" type="datetime1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675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09FB-5DCD-463A-B103-C5724F0F4F97}" type="datetime1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58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69952A0-C304-4D5A-967C-4305AC5047C9}" type="datetime1">
              <a:rPr lang="en-IN" smtClean="0"/>
              <a:t>23-04-2024</a:t>
            </a:fld>
            <a:endParaRPr lang="en-IN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Google Shape;26;p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7407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52A0-C304-4D5A-967C-4305AC5047C9}" type="datetime1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18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C05-2FA5-43F4-832C-CF17DFE7BB94}" type="datetime1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16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F25B-3E2E-4F85-A7A8-354D6C90C78A}" type="datetime1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0832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0256-9FC7-4CFF-B315-0564A698ED4B}" type="datetime1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3422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1DEA-4C4E-4345-9190-B67191EF0207}" type="datetime1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210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087B-7368-4B2F-9BB3-19634B524FAA}" type="datetime1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470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8586-1C9B-49C1-8D05-3154AD130B1E}" type="datetime1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3096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13A22A6-21B3-44C8-AEEB-37C4EBB017DF}" type="datetime1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666107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22A6-21B3-44C8-AEEB-37C4EBB017DF}" type="datetime1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11490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22A6-21B3-44C8-AEEB-37C4EBB017DF}" type="datetime1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3198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ED12C05-2FA5-43F4-832C-CF17DFE7BB94}" type="datetime1">
              <a:rPr lang="en-IN" smtClean="0"/>
              <a:t>23-04-2024</a:t>
            </a:fld>
            <a:endParaRPr lang="en-IN"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6601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22A6-21B3-44C8-AEEB-37C4EBB017DF}" type="datetime1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12628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2803-A34C-4906-ACE0-4E752BF6A4E1}" type="datetime1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0804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59F-35C9-485B-B893-F10CB05A925C}" type="datetime1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02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45127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72200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22CF25B-3E2E-4F85-A7A8-354D6C90C78A}" type="datetime1">
              <a:rPr lang="en-IN" smtClean="0"/>
              <a:t>23-04-2024</a:t>
            </a:fld>
            <a:endParaRPr lang="en-IN"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648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845127" y="1381181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845127" y="2206880"/>
            <a:ext cx="5156200" cy="398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6172200" y="1381182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6172200" y="2206880"/>
            <a:ext cx="5181601" cy="398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E320256-9FC7-4CFF-B315-0564A698ED4B}" type="datetime1">
              <a:rPr lang="en-IN" smtClean="0"/>
              <a:t>23-04-2024</a:t>
            </a:fld>
            <a:endParaRPr lang="en-IN"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87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7571DEA-4C4E-4345-9190-B67191EF0207}" type="datetime1">
              <a:rPr lang="en-IN" smtClean="0"/>
              <a:t>23-04-2024</a:t>
            </a:fld>
            <a:endParaRPr lang="en-IN"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63" name="Google Shape;63;p7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604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714087B-7368-4B2F-9BB3-19634B524FAA}" type="datetime1">
              <a:rPr lang="en-IN" smtClean="0"/>
              <a:t>23-04-2024</a:t>
            </a:fld>
            <a:endParaRPr lang="en-IN"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75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1BD8586-1C9B-49C1-8D05-3154AD130B1E}" type="datetime1">
              <a:rPr lang="en-IN" smtClean="0"/>
              <a:t>23-04-2024</a:t>
            </a:fld>
            <a:endParaRPr lang="en-IN"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  <p:cxnSp>
        <p:nvCxnSpPr>
          <p:cNvPr id="77" name="Google Shape;77;p9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085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13A22A6-21B3-44C8-AEEB-37C4EBB017DF}" type="datetime1">
              <a:rPr lang="en-IN" smtClean="0"/>
              <a:t>23-04-2024</a:t>
            </a:fld>
            <a:endParaRPr lang="en-IN"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IN"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  <p:cxnSp>
        <p:nvCxnSpPr>
          <p:cNvPr id="87" name="Google Shape;87;p10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06431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13A22A6-21B3-44C8-AEEB-37C4EBB017DF}" type="datetime1">
              <a:rPr lang="en-IN" smtClean="0"/>
              <a:t>23-04-2024</a:t>
            </a:fld>
            <a:endParaRPr lang="en-IN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3730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13A22A6-21B3-44C8-AEEB-37C4EBB017DF}" type="datetime1">
              <a:rPr lang="en-IN" smtClean="0"/>
              <a:t>23-04-2024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C470AF8-BE27-433A-9697-D58471999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206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6.png"/><Relationship Id="rId5" Type="http://schemas.openxmlformats.org/officeDocument/2006/relationships/customXml" Target="../ink/ink2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3B3EF2-28B5-0537-A104-1FA095619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053" y="569495"/>
            <a:ext cx="9841831" cy="2165683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SentiNEWS</a:t>
            </a:r>
            <a:r>
              <a:rPr lang="en-US" sz="4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Bilingual Summarization </a:t>
            </a:r>
            <a:br>
              <a:rPr lang="en-US" sz="4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Sentiment Analysis App for Efficient </a:t>
            </a:r>
            <a:br>
              <a:rPr lang="en-US" sz="4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Accessible News Consumption</a:t>
            </a:r>
            <a:endParaRPr lang="en-IN" sz="4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41A6FCE-B3BC-EAEE-E264-412B94D8A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7404" y="2519464"/>
            <a:ext cx="6073951" cy="3424136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en-I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I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No-21</a:t>
            </a:r>
          </a:p>
          <a:p>
            <a:pPr marL="0" indent="0" algn="ctr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Sandip Pal – MT23080</a:t>
            </a:r>
          </a:p>
          <a:p>
            <a:pPr marL="0" indent="0" algn="ctr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Shivani Sharma – MT23142</a:t>
            </a:r>
          </a:p>
          <a:p>
            <a:pPr marL="0" indent="0" algn="ctr">
              <a:buNone/>
            </a:pP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Arunoday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Ghorai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MT23023</a:t>
            </a:r>
          </a:p>
          <a:p>
            <a:pPr marL="0" indent="0" algn="ctr">
              <a:buNone/>
            </a:pP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Shaksham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Singhal – MT23087</a:t>
            </a:r>
          </a:p>
          <a:p>
            <a:pPr marL="0" indent="0" algn="ctr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Argharupa Adhikary – MT23020</a:t>
            </a:r>
          </a:p>
          <a:p>
            <a:pPr marL="0" indent="0" algn="ctr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Prolay Shankar Mazumder – MT23065 </a:t>
            </a:r>
          </a:p>
          <a:p>
            <a:pPr marL="0" indent="0" algn="ctr">
              <a:buNone/>
            </a:pPr>
            <a:endParaRPr lang="en-I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09456-CC30-7D05-ABAA-B327C76520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58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4" name="Rounded Rectangle 16">
            <a:extLst>
              <a:ext uri="{FF2B5EF4-FFF2-40B4-BE49-F238E27FC236}">
                <a16:creationId xmlns:a16="http://schemas.microsoft.com/office/drawing/2014/main" id="{AF9B2B08-75D2-47EB-A5C0-98647839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8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18">
            <a:extLst>
              <a:ext uri="{FF2B5EF4-FFF2-40B4-BE49-F238E27FC236}">
                <a16:creationId xmlns:a16="http://schemas.microsoft.com/office/drawing/2014/main" id="{7E25C7D9-6246-4DD6-8994-4BC3A9EE4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0932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6A414C-5E5E-4426-8403-003A08DA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94DB3BEE-6C96-46FB-8C15-8B113A650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F40BAA06-E9BA-470B-A5C0-46A23420F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062096F8-9F75-4506-A42C-8867603F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D914A6-529D-DE7E-9A4F-C90A4BD9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Result/UI-1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6F648-9CA6-0DEB-238A-1708D533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>
              <a:spcAft>
                <a:spcPts val="600"/>
              </a:spcAft>
            </a:pPr>
            <a:fld id="{6C470AF8-BE27-433A-9697-D58471999B97}" type="slidenum">
              <a:rPr lang="en-US" kern="1200" smtClean="0"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kern="1200"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A screenshot of a news&#10;&#10;Description automatically generated">
            <a:extLst>
              <a:ext uri="{FF2B5EF4-FFF2-40B4-BE49-F238E27FC236}">
                <a16:creationId xmlns:a16="http://schemas.microsoft.com/office/drawing/2014/main" id="{90688CF5-2A33-EAFD-CC83-719DCDEE1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22" y="1543689"/>
            <a:ext cx="4018446" cy="1731618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BCF8879C-F919-F237-36C5-B728BE6BF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78" y="1543689"/>
            <a:ext cx="4816229" cy="1720467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7545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0" name="Rounded Rectangle 16">
            <a:extLst>
              <a:ext uri="{FF2B5EF4-FFF2-40B4-BE49-F238E27FC236}">
                <a16:creationId xmlns:a16="http://schemas.microsoft.com/office/drawing/2014/main" id="{AF9B2B08-75D2-47EB-A5C0-98647839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8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18">
            <a:extLst>
              <a:ext uri="{FF2B5EF4-FFF2-40B4-BE49-F238E27FC236}">
                <a16:creationId xmlns:a16="http://schemas.microsoft.com/office/drawing/2014/main" id="{7E25C7D9-6246-4DD6-8994-4BC3A9EE4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0932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16A414C-5E5E-4426-8403-003A08DA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94DB3BEE-6C96-46FB-8C15-8B113A650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F40BAA06-E9BA-470B-A5C0-46A23420F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062096F8-9F75-4506-A42C-8867603F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D914A6-529D-DE7E-9A4F-C90A4BD9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Result/UI-2</a:t>
            </a:r>
          </a:p>
        </p:txBody>
      </p:sp>
      <p:pic>
        <p:nvPicPr>
          <p:cNvPr id="7" name="Picture 6" descr="A screenshot of a screen shot of a group of people&#10;&#10;Description automatically generated">
            <a:extLst>
              <a:ext uri="{FF2B5EF4-FFF2-40B4-BE49-F238E27FC236}">
                <a16:creationId xmlns:a16="http://schemas.microsoft.com/office/drawing/2014/main" id="{C3983975-EF47-8383-BC27-286C3F147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74" y="815755"/>
            <a:ext cx="5185841" cy="3312927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51428AE-96A7-1E9D-6D48-7ECAA3E78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05" y="770357"/>
            <a:ext cx="5119796" cy="341022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6F648-9CA6-0DEB-238A-1708D533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>
              <a:spcAft>
                <a:spcPts val="600"/>
              </a:spcAft>
            </a:pPr>
            <a:fld id="{6C470AF8-BE27-433A-9697-D58471999B97}" type="slidenum">
              <a:rPr lang="en-US" kern="1200"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 kern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70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0" name="Rounded Rectangle 16">
            <a:extLst>
              <a:ext uri="{FF2B5EF4-FFF2-40B4-BE49-F238E27FC236}">
                <a16:creationId xmlns:a16="http://schemas.microsoft.com/office/drawing/2014/main" id="{AF9B2B08-75D2-47EB-A5C0-98647839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8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18">
            <a:extLst>
              <a:ext uri="{FF2B5EF4-FFF2-40B4-BE49-F238E27FC236}">
                <a16:creationId xmlns:a16="http://schemas.microsoft.com/office/drawing/2014/main" id="{7E25C7D9-6246-4DD6-8994-4BC3A9EE4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0932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16A414C-5E5E-4426-8403-003A08DA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94DB3BEE-6C96-46FB-8C15-8B113A650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F40BAA06-E9BA-470B-A5C0-46A23420F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062096F8-9F75-4506-A42C-8867603F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D914A6-529D-DE7E-9A4F-C90A4BD9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Result/UI-3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6F648-9CA6-0DEB-238A-1708D533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>
              <a:spcAft>
                <a:spcPts val="600"/>
              </a:spcAft>
            </a:pPr>
            <a:fld id="{6C470AF8-BE27-433A-9697-D58471999B97}" type="slidenum">
              <a:rPr lang="en-US" kern="1200"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kern="1200"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74740FF-0F6F-E7D2-E1A0-B3FE2474E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82" y="1369559"/>
            <a:ext cx="5170379" cy="1790624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3" name="Picture 12" descr="A blue line on a white background&#10;&#10;Description automatically generated">
            <a:extLst>
              <a:ext uri="{FF2B5EF4-FFF2-40B4-BE49-F238E27FC236}">
                <a16:creationId xmlns:a16="http://schemas.microsoft.com/office/drawing/2014/main" id="{5C041190-5C41-5D6C-4BD7-5DFDD8A4A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32" y="1369559"/>
            <a:ext cx="5294286" cy="1771650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6347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6E734F-C1ED-DC60-025C-8D25DE25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BFFE4-7E94-A184-F1D8-D4CB57A9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05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8DD2E-7356-9443-1138-17FEE4EE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u="sng" dirty="0"/>
              <a:t> Statement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2808214-99C1-5570-9636-A9C85BEE7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490" y="1649066"/>
            <a:ext cx="5573948" cy="46430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Overwhelming amount of news sources</a:t>
            </a:r>
          </a:p>
          <a:p>
            <a:pPr>
              <a:lnSpc>
                <a:spcPct val="90000"/>
              </a:lnSpc>
            </a:pPr>
            <a:r>
              <a:rPr lang="en-US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constraints hinder comprehensive news consumption</a:t>
            </a:r>
          </a:p>
          <a:p>
            <a:pPr>
              <a:lnSpc>
                <a:spcPct val="90000"/>
              </a:lnSpc>
            </a:pPr>
            <a:r>
              <a:rPr lang="en-US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reading seems boring and mundane</a:t>
            </a:r>
          </a:p>
          <a:p>
            <a:pPr>
              <a:lnSpc>
                <a:spcPct val="90000"/>
              </a:lnSpc>
            </a:pPr>
            <a:r>
              <a:rPr lang="en-US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issues for individuals with disabilities(no text to voice capabilities)</a:t>
            </a:r>
          </a:p>
          <a:p>
            <a:pPr>
              <a:lnSpc>
                <a:spcPct val="90000"/>
              </a:lnSpc>
            </a:pPr>
            <a:r>
              <a:rPr lang="en-US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quickly analyzing sentiment</a:t>
            </a:r>
          </a:p>
          <a:p>
            <a:pPr>
              <a:lnSpc>
                <a:spcPct val="90000"/>
              </a:lnSpc>
            </a:pPr>
            <a:r>
              <a:rPr lang="en-US" sz="2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sheer volume of content adds to the challenge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972F6-B101-B65F-B1F1-66AFAF0B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7045" y="612933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>
              <a:spcAft>
                <a:spcPts val="600"/>
              </a:spcAft>
            </a:pPr>
            <a:fld id="{6C470AF8-BE27-433A-9697-D58471999B97}" type="slidenum">
              <a:rPr lang="en-US" kern="1200" smtClean="0"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</a:t>
            </a:fld>
            <a:endParaRPr lang="en-US" kern="1200"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 descr="news overload - Imgflip">
            <a:extLst>
              <a:ext uri="{FF2B5EF4-FFF2-40B4-BE49-F238E27FC236}">
                <a16:creationId xmlns:a16="http://schemas.microsoft.com/office/drawing/2014/main" id="{B6C3C1D7-4FFA-B37A-BE62-4CC9A25D6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5912" y="2509095"/>
            <a:ext cx="4396181" cy="3297136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9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2DFB-0836-C5C7-2AD1-43E20D59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852" y="246662"/>
            <a:ext cx="10571998" cy="970450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for the problem</a:t>
            </a:r>
            <a:endParaRPr lang="en-IN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607ED-80F1-19E7-001C-DCAF88C4F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5794" y="2222287"/>
            <a:ext cx="5860206" cy="48447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Beneficiaries:</a:t>
            </a:r>
            <a:endParaRPr lang="en-US" sz="1700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Individuals seeking efficient news consumption methods.</a:t>
            </a:r>
          </a:p>
          <a:p>
            <a:r>
              <a:rPr lang="en-US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People with disabilities, especially visual impairments, who need accessible news.</a:t>
            </a:r>
          </a:p>
          <a:p>
            <a:r>
              <a:rPr lang="en-US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Those lacking time to read entire articles but still wish to stay informed(through graphics and images).</a:t>
            </a:r>
          </a:p>
          <a:p>
            <a:r>
              <a:rPr lang="en-US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Anyone interested in multilingual news.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 it's of Interes</a:t>
            </a:r>
            <a:r>
              <a:rPr lang="en-US" sz="17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t:</a:t>
            </a:r>
          </a:p>
          <a:p>
            <a:r>
              <a:rPr lang="en-US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problem resonates deeply because it addresses the crucial intersection of information accessibility, readability, and technology. By solving this, we empower individuals to stay informed effortlessly.</a:t>
            </a:r>
          </a:p>
          <a:p>
            <a:endParaRPr lang="en-US" sz="17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975E8C-FEAB-1540-C1DA-18CAFE39F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0635" y="1919370"/>
            <a:ext cx="5229851" cy="38477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3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BCBA5-3500-52AC-8B6C-A7C0C9FE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3</a:t>
            </a:fld>
            <a:endParaRPr lang="en-IN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96F1D2F-1BA1-547A-B6A2-A2E4BF4C5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930" y="2128753"/>
            <a:ext cx="2571750" cy="171450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A137EDD-54E6-ACC5-1F1F-D051A5DEE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331" y="2145627"/>
            <a:ext cx="1866900" cy="171450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6A61E47-EC12-4534-480C-0AEEAC898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805" y="4262020"/>
            <a:ext cx="2286000" cy="171450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s an Empath I can't watch the news. It's just too much to handle. Is it  the same for you? : r/Empaths">
            <a:extLst>
              <a:ext uri="{FF2B5EF4-FFF2-40B4-BE49-F238E27FC236}">
                <a16:creationId xmlns:a16="http://schemas.microsoft.com/office/drawing/2014/main" id="{1245B182-90E4-530B-9BAD-C1C988D31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906" y="4262020"/>
            <a:ext cx="2571750" cy="175176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07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C764-F0AF-47F4-701A-61D73C40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Review:</a:t>
            </a:r>
            <a:endParaRPr lang="en-IN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509C9D-108E-642F-8287-EB77328DF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3462" y="2045430"/>
            <a:ext cx="3923335" cy="40354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Review: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News</a:t>
            </a:r>
          </a:p>
          <a:p>
            <a:pPr algn="just"/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inShorts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Dailyhunt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1FB1207-F4BC-6AB9-73E3-53EF15E5F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3075" y="2335441"/>
            <a:ext cx="5377411" cy="4071046"/>
          </a:xfrm>
        </p:spPr>
        <p:txBody>
          <a:bodyPr>
            <a:noAutofit/>
          </a:bodyPr>
          <a:lstStyle/>
          <a:p>
            <a:pPr algn="just"/>
            <a:endParaRPr lang="en-US" sz="1200" dirty="0"/>
          </a:p>
          <a:p>
            <a:endParaRPr lang="en-IN" sz="1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26BE2-A4FD-34CD-8BAC-502FD36E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4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17AF5-0E50-9E51-2476-15C25EDC8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416" y="2596648"/>
            <a:ext cx="2960307" cy="1536804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6875A7-FB20-576B-9938-1D08B1B28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416" y="4592353"/>
            <a:ext cx="6068448" cy="1213351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16472B-9122-2370-3E47-BE0260026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251" y="2596648"/>
            <a:ext cx="2814046" cy="1536804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82075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F215F-9D26-F40C-15CC-51D27980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u="sng" dirty="0"/>
              <a:t>Literature Review (Research Papers)</a:t>
            </a:r>
            <a:endParaRPr lang="en-US" sz="4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291A5-48B3-5A3C-B4FE-E3F703DE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 defTabSz="457200">
              <a:spcAft>
                <a:spcPts val="600"/>
              </a:spcAft>
            </a:pPr>
            <a:fld id="{6C470AF8-BE27-433A-9697-D58471999B97}" type="slidenum">
              <a:rPr lang="en-US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5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extBox 10">
            <a:extLst>
              <a:ext uri="{FF2B5EF4-FFF2-40B4-BE49-F238E27FC236}">
                <a16:creationId xmlns:a16="http://schemas.microsoft.com/office/drawing/2014/main" id="{D81B0573-30D0-A289-2E00-29D93BA183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8496563"/>
              </p:ext>
            </p:extLst>
          </p:nvPr>
        </p:nvGraphicFramePr>
        <p:xfrm>
          <a:off x="4941066" y="643813"/>
          <a:ext cx="6609180" cy="5837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313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867D81-17C6-96A2-A737-9C6D932F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51513"/>
            <a:ext cx="10741298" cy="1407493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 and Added Value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3F976-D32D-0616-4D4A-F7AAED741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579" y="931216"/>
            <a:ext cx="5656445" cy="59267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to Speech of summaries for visually challenged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Crafting images from most essential keywords to make them more exciting and enhance understanding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Bi-lingual (Hindi and English) news generation for wider accessibility and acceptability.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Fusing Advanced Models and APIs seamlessly.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Elevating Text Summarization through refined Keyword Extraction.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tone of the article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D1273-2174-1EE1-08E8-2500FE53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6</a:t>
            </a:fld>
            <a:endParaRPr lang="en-IN"/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0BA0B95-8A20-7CA2-0FBF-5AFDF2A9BC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058" y="2034073"/>
            <a:ext cx="4240350" cy="4745728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159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A52B-03C2-06C5-2731-9BF055AD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705" y="898754"/>
            <a:ext cx="10571998" cy="970450"/>
          </a:xfrm>
        </p:spPr>
        <p:txBody>
          <a:bodyPr/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1</a:t>
            </a:r>
            <a:b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CC2E3-3408-9382-158A-2C863B529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7196" y="2205789"/>
            <a:ext cx="6152147" cy="5087497"/>
          </a:xfrm>
        </p:spPr>
        <p:txBody>
          <a:bodyPr>
            <a:noAutofit/>
          </a:bodyPr>
          <a:lstStyle/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Processing and Summarization</a:t>
            </a:r>
          </a:p>
          <a:p>
            <a:pPr marL="1085850" lvl="2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NLTK and Newspaper Library Integration</a:t>
            </a:r>
          </a:p>
          <a:p>
            <a:pPr marL="1085850" lvl="2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a summary of the article using the BART “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-large-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summarization model from the Transformers library.</a:t>
            </a: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  <a:p>
            <a:pPr marL="1085850" lvl="2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NLTK's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SentimentIntensityAnalyzer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2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Lexicon-based Approach: The analyzer assesses sentiment using a lexicon-based approach, assigning polarity scores to individual words and aggregating them to determine overall sentiment.</a:t>
            </a: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</a:t>
            </a:r>
          </a:p>
          <a:p>
            <a:pPr marL="1085850" lvl="2" indent="-285750" algn="just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Converts text to speech using Google's API.</a:t>
            </a:r>
          </a:p>
          <a:p>
            <a:pPr marL="1085850" lvl="2" indent="-285750" algn="just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 library for audio playback and control.</a:t>
            </a:r>
          </a:p>
          <a:p>
            <a:pPr marL="1085850" lvl="2" indent="-285750" algn="just"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A6F35-F8D6-D2F0-2318-A539BC2D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7</a:t>
            </a:fld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EF1D34-97BA-93E9-58FC-88E134FC31BF}"/>
              </a:ext>
            </a:extLst>
          </p:cNvPr>
          <p:cNvSpPr/>
          <p:nvPr/>
        </p:nvSpPr>
        <p:spPr>
          <a:xfrm>
            <a:off x="6096000" y="120316"/>
            <a:ext cx="5293895" cy="1616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03A73-E331-9D94-4B80-76885D73328F}"/>
              </a:ext>
            </a:extLst>
          </p:cNvPr>
          <p:cNvSpPr txBox="1"/>
          <p:nvPr/>
        </p:nvSpPr>
        <p:spPr>
          <a:xfrm>
            <a:off x="5983704" y="236137"/>
            <a:ext cx="478709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algn="ctr"/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Gyan Alert:</a:t>
            </a:r>
          </a:p>
          <a:p>
            <a:pPr marL="800100" lvl="2" algn="ctr"/>
            <a:endParaRPr lang="en-US" sz="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algn="ctr"/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BART model pre-trained in the English language and fine-tuned on CNN Daily Mail, first released in [this repository (https://github.com/pytorch/fairseq/tree/master/examples/bart)</a:t>
            </a:r>
            <a:endParaRPr lang="en-I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936DFB5-D113-F18C-EC01-456037A7E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499" y="2070739"/>
            <a:ext cx="4240350" cy="4483459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r="14400000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1E45C71-0AD4-9A88-2B4F-52C2C678F0F8}"/>
                  </a:ext>
                </a:extLst>
              </p14:cNvPr>
              <p14:cNvContentPartPr/>
              <p14:nvPr/>
            </p14:nvContentPartPr>
            <p14:xfrm>
              <a:off x="7128514" y="2798809"/>
              <a:ext cx="3946320" cy="94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1E45C71-0AD4-9A88-2B4F-52C2C678F0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4874" y="2691169"/>
                <a:ext cx="405396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636BDC1-76D1-6FB3-D947-CE5DD1B0370D}"/>
                  </a:ext>
                </a:extLst>
              </p14:cNvPr>
              <p14:cNvContentPartPr/>
              <p14:nvPr/>
            </p14:nvContentPartPr>
            <p14:xfrm>
              <a:off x="7128514" y="2976289"/>
              <a:ext cx="3610080" cy="38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636BDC1-76D1-6FB3-D947-CE5DD1B037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74874" y="2868649"/>
                <a:ext cx="371772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7AEDF19-3C78-0133-16C5-0B6C5B38F93F}"/>
                  </a:ext>
                </a:extLst>
              </p14:cNvPr>
              <p14:cNvContentPartPr/>
              <p14:nvPr/>
            </p14:nvContentPartPr>
            <p14:xfrm>
              <a:off x="7100434" y="3329934"/>
              <a:ext cx="662040" cy="20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7AEDF19-3C78-0133-16C5-0B6C5B38F9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82434" y="3293934"/>
                <a:ext cx="697680" cy="918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54D66CE3-30D1-39DB-3DD5-E78FE0192494}"/>
              </a:ext>
            </a:extLst>
          </p:cNvPr>
          <p:cNvSpPr/>
          <p:nvPr/>
        </p:nvSpPr>
        <p:spPr>
          <a:xfrm>
            <a:off x="6638875" y="2575880"/>
            <a:ext cx="4751020" cy="569777"/>
          </a:xfrm>
          <a:prstGeom prst="ellipse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A3FD1B-29BF-BD6B-27DC-AB5101B51B22}"/>
              </a:ext>
            </a:extLst>
          </p:cNvPr>
          <p:cNvSpPr/>
          <p:nvPr/>
        </p:nvSpPr>
        <p:spPr>
          <a:xfrm>
            <a:off x="6909161" y="3429171"/>
            <a:ext cx="1633766" cy="270525"/>
          </a:xfrm>
          <a:prstGeom prst="ellipse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  <a:highlight>
                <a:srgbClr val="00FF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2D533B0-798D-2674-1D27-4251F7974392}"/>
                  </a:ext>
                </a:extLst>
              </p14:cNvPr>
              <p14:cNvContentPartPr/>
              <p14:nvPr/>
            </p14:nvContentPartPr>
            <p14:xfrm>
              <a:off x="7127120" y="3332320"/>
              <a:ext cx="629640" cy="12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2D533B0-798D-2674-1D27-4251F797439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91120" y="3260320"/>
                <a:ext cx="701280" cy="15588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380C094-30EE-CBB5-00D8-56A9F5ADE592}"/>
              </a:ext>
            </a:extLst>
          </p:cNvPr>
          <p:cNvSpPr txBox="1"/>
          <p:nvPr/>
        </p:nvSpPr>
        <p:spPr>
          <a:xfrm>
            <a:off x="10232032" y="6184671"/>
            <a:ext cx="106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 English</a:t>
            </a:r>
          </a:p>
        </p:txBody>
      </p:sp>
    </p:spTree>
    <p:extLst>
      <p:ext uri="{BB962C8B-B14F-4D97-AF65-F5344CB8AC3E}">
        <p14:creationId xmlns:p14="http://schemas.microsoft.com/office/powerpoint/2010/main" val="72322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A52B-03C2-06C5-2731-9BF055AD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705" y="898754"/>
            <a:ext cx="10571998" cy="970450"/>
          </a:xfrm>
        </p:spPr>
        <p:txBody>
          <a:bodyPr/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2</a:t>
            </a:r>
            <a:b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CC2E3-3408-9382-158A-2C863B529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268" y="1869204"/>
            <a:ext cx="6152147" cy="5171337"/>
          </a:xfrm>
        </p:spPr>
        <p:txBody>
          <a:bodyPr>
            <a:noAutofit/>
          </a:bodyPr>
          <a:lstStyle/>
          <a:p>
            <a:pPr algn="just"/>
            <a:r>
              <a:rPr lang="en-US"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 Keyword Generation</a:t>
            </a:r>
            <a:endParaRPr lang="en-IN" sz="1550" dirty="0"/>
          </a:p>
          <a:p>
            <a:pPr marL="1085850" lvl="2" indent="-285750" algn="just">
              <a:buFont typeface="Wingdings" panose="05000000000000000000" pitchFamily="2" charset="2"/>
              <a:buChar char="§"/>
            </a:pP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Analysis</a:t>
            </a:r>
            <a:endParaRPr lang="en-US" sz="15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5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Image Generation</a:t>
            </a:r>
          </a:p>
          <a:p>
            <a:pPr marL="1085850" lvl="2" indent="-285750" algn="just">
              <a:buFont typeface="Wingdings" panose="05000000000000000000" pitchFamily="2" charset="2"/>
              <a:buChar char="§"/>
            </a:pP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Hugging Face's Standard Diffusion Model: The method `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generate_image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(prompt)` utilizes Hugging Face's standard diffusion model integrated with CUDA for efficient and high-quality image generation.</a:t>
            </a:r>
          </a:p>
          <a:p>
            <a:pPr marL="1085850" lvl="2" indent="-285750" algn="just">
              <a:buFont typeface="Wingdings" panose="05000000000000000000" pitchFamily="2" charset="2"/>
              <a:buChar char="§"/>
            </a:pP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Performance: Dynamic image generation ensures optimized performance and visually captivating results by leveraging CUDA for GPU acceleration and utilizing a pre-trained model designed explicitly for image generation tasks.</a:t>
            </a:r>
            <a:endParaRPr lang="en-IN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 algn="just"/>
            <a:r>
              <a:rPr lang="en-IN" sz="155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BiLingual</a:t>
            </a:r>
            <a:endParaRPr lang="en-IN" sz="15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2" indent="-285750" algn="just">
              <a:buFont typeface="Wingdings" panose="05000000000000000000" pitchFamily="2" charset="2"/>
              <a:buChar char="§"/>
            </a:pP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Leveraging libraries like NLTK for English and Indic NLP Toolkit for Hindi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A6F35-F8D6-D2F0-2318-A539BC2D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0AF8-BE27-433A-9697-D58471999B97}" type="slidenum">
              <a:rPr lang="en-IN" smtClean="0"/>
              <a:t>8</a:t>
            </a:fld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12D103-CE18-4C61-8CB9-A51AAB9D3429}"/>
              </a:ext>
            </a:extLst>
          </p:cNvPr>
          <p:cNvSpPr/>
          <p:nvPr/>
        </p:nvSpPr>
        <p:spPr>
          <a:xfrm>
            <a:off x="6096000" y="237087"/>
            <a:ext cx="5607698" cy="14555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32D7DA-C015-A392-9380-F2A7AA064625}"/>
              </a:ext>
            </a:extLst>
          </p:cNvPr>
          <p:cNvSpPr txBox="1"/>
          <p:nvPr/>
        </p:nvSpPr>
        <p:spPr>
          <a:xfrm>
            <a:off x="5499273" y="352928"/>
            <a:ext cx="57704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Gyan Alert:</a:t>
            </a:r>
          </a:p>
          <a:p>
            <a:pPr marL="800100" lvl="2" algn="ctr"/>
            <a:r>
              <a:rPr lang="en-US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Diffusers library (</a:t>
            </a:r>
            <a:r>
              <a:rPr lang="en-US" sz="1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HuggingFace</a:t>
            </a:r>
            <a:r>
              <a:rPr lang="en-US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enables using </a:t>
            </a:r>
            <a:r>
              <a:rPr lang="en-US" sz="1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SoTA</a:t>
            </a:r>
            <a:r>
              <a:rPr lang="en-US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diffusion models for generating images, audio, 3D structures of molecules.</a:t>
            </a:r>
            <a:endParaRPr lang="en-IN" sz="1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 descr="A screenshot of a phone">
            <a:extLst>
              <a:ext uri="{FF2B5EF4-FFF2-40B4-BE49-F238E27FC236}">
                <a16:creationId xmlns:a16="http://schemas.microsoft.com/office/drawing/2014/main" id="{B8998491-3EE2-706B-A9F8-42C811CD4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194" y="1976755"/>
            <a:ext cx="4395445" cy="4746279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71779CA-A227-07E4-13C3-B6F91D3651F1}"/>
                  </a:ext>
                </a:extLst>
              </p14:cNvPr>
              <p14:cNvContentPartPr/>
              <p14:nvPr/>
            </p14:nvContentPartPr>
            <p14:xfrm>
              <a:off x="7203034" y="2919453"/>
              <a:ext cx="1949760" cy="11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71779CA-A227-07E4-13C3-B6F91D3651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67394" y="2847453"/>
                <a:ext cx="2021400" cy="1548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340BBC43-BE1D-9DFE-6184-89D013A53347}"/>
              </a:ext>
            </a:extLst>
          </p:cNvPr>
          <p:cNvSpPr/>
          <p:nvPr/>
        </p:nvSpPr>
        <p:spPr>
          <a:xfrm>
            <a:off x="6703110" y="4056188"/>
            <a:ext cx="3064442" cy="2801812"/>
          </a:xfrm>
          <a:prstGeom prst="ellipse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52BA47-A8BB-A340-52AC-8E67BED848AD}"/>
              </a:ext>
            </a:extLst>
          </p:cNvPr>
          <p:cNvSpPr txBox="1"/>
          <p:nvPr/>
        </p:nvSpPr>
        <p:spPr>
          <a:xfrm>
            <a:off x="10558245" y="6313136"/>
            <a:ext cx="935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 Hindi</a:t>
            </a:r>
          </a:p>
        </p:txBody>
      </p:sp>
    </p:spTree>
    <p:extLst>
      <p:ext uri="{BB962C8B-B14F-4D97-AF65-F5344CB8AC3E}">
        <p14:creationId xmlns:p14="http://schemas.microsoft.com/office/powerpoint/2010/main" val="41510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DA52B-03C2-06C5-2731-9BF055AD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A6F35-F8D6-D2F0-2318-A539BC2D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17045" y="612933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>
              <a:spcAft>
                <a:spcPts val="600"/>
              </a:spcAft>
            </a:pPr>
            <a:fld id="{6C470AF8-BE27-433A-9697-D58471999B97}" type="slidenum">
              <a:rPr lang="en-US" kern="1200" smtClean="0"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 kern="1200">
              <a:latin typeface="+mn-lt"/>
              <a:ea typeface="+mn-ea"/>
              <a:cs typeface="+mn-cs"/>
            </a:endParaRPr>
          </a:p>
        </p:txBody>
      </p:sp>
      <p:pic>
        <p:nvPicPr>
          <p:cNvPr id="23" name="Content Placeholder 22" descr="A diagram of a keyword&#10;&#10;Description automatically generated">
            <a:extLst>
              <a:ext uri="{FF2B5EF4-FFF2-40B4-BE49-F238E27FC236}">
                <a16:creationId xmlns:a16="http://schemas.microsoft.com/office/drawing/2014/main" id="{296766F9-EB9E-1AEF-CB47-6089801BAA5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80" y="2633176"/>
            <a:ext cx="7289926" cy="3535614"/>
          </a:xfrm>
          <a:prstGeom prst="roundRect">
            <a:avLst>
              <a:gd name="adj" fmla="val 3876"/>
            </a:avLst>
          </a:prstGeom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6804188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Theme1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50C043C-2B5B-4F24-A165-0E3A54F896AC}" vid="{23C5110B-3F16-4A4D-8F1D-7F8A206C77B9}"/>
    </a:ext>
  </a:extLst>
</a:theme>
</file>

<file path=ppt/theme/theme2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</TotalTime>
  <Words>767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Century Gothic</vt:lpstr>
      <vt:lpstr>Noto Sans Symbols</vt:lpstr>
      <vt:lpstr>Quattrocento Sans</vt:lpstr>
      <vt:lpstr>Times New Roman</vt:lpstr>
      <vt:lpstr>Wingdings</vt:lpstr>
      <vt:lpstr>Wingdings 2</vt:lpstr>
      <vt:lpstr>Theme1</vt:lpstr>
      <vt:lpstr>Quotable</vt:lpstr>
      <vt:lpstr>SentiNEWS: Bilingual Summarization  and Sentiment Analysis App for Efficient  and Accessible News Consumption</vt:lpstr>
      <vt:lpstr>Problem Statement</vt:lpstr>
      <vt:lpstr>Motivation for the problem</vt:lpstr>
      <vt:lpstr>Literature Review:</vt:lpstr>
      <vt:lpstr>Literature Review (Research Papers)</vt:lpstr>
      <vt:lpstr>Novelty and Added Value </vt:lpstr>
      <vt:lpstr>Proposed Solution 1 </vt:lpstr>
      <vt:lpstr>Proposed Solution 2 </vt:lpstr>
      <vt:lpstr>Methodology</vt:lpstr>
      <vt:lpstr>Result/UI-1</vt:lpstr>
      <vt:lpstr>Result/UI-2</vt:lpstr>
      <vt:lpstr>Result/UI-3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Argharupa Adhikary</dc:creator>
  <cp:lastModifiedBy>Argharupa Adhikary</cp:lastModifiedBy>
  <cp:revision>15</cp:revision>
  <dcterms:created xsi:type="dcterms:W3CDTF">2024-02-19T06:41:15Z</dcterms:created>
  <dcterms:modified xsi:type="dcterms:W3CDTF">2024-04-23T17:59:18Z</dcterms:modified>
</cp:coreProperties>
</file>