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4"/>
    <p:restoredTop sz="96159"/>
  </p:normalViewPr>
  <p:slideViewPr>
    <p:cSldViewPr snapToGrid="0">
      <p:cViewPr varScale="1">
        <p:scale>
          <a:sx n="93" d="100"/>
          <a:sy n="93" d="100"/>
        </p:scale>
        <p:origin x="216"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7F7C-C85E-3BBB-66F2-E75B4CC4136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CC4AF1-E4EE-DF48-C763-ADD56F4A1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544FA4-1B9D-B009-38CA-86A70636989A}"/>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4FDBDE55-BE48-C3C4-AD42-059A36406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877DC-E161-C7AE-BD70-8EF8A4437B17}"/>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60697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1CD1-1F4B-B291-64BF-4FE7DEB821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4E7ADE-BA0D-E0CB-55B0-D5D24F43F8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2A00A0-5A98-DDE5-5DD1-FF3FF55AC603}"/>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4C0370E3-B352-EBD8-B26B-C9657853B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C574D-90C7-2FD3-11CE-E37677411EC1}"/>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275575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A9524-81BF-B871-8E89-0A124C5A05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821F77-3B90-C23D-6B65-21F6FB8007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90235A-40D4-1929-0ACF-1852721C01EA}"/>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627150B8-DF98-B23C-C1AD-8FFC60BA6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25FCF-EFC5-25F3-D346-08B22CCEE85B}"/>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353417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8375-9883-5D19-B935-378720ACE6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27F09D-38A0-CE51-F6F5-13A52D164F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A0AC23-C1E1-67AE-4693-51C3DB63B52C}"/>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0E83C4C7-05A6-DAF3-EE5D-C7D188F08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08232-9F0C-FF52-CE4B-9C7CB89C31A5}"/>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214935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3D6E-6E1C-FE88-ED17-38B567C830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5E8155C-93E8-4695-1C22-FFAABEA62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74FF15-02C3-1077-96EA-C243A0E2C0D9}"/>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08624CA5-6E32-8115-3E11-C90B206A9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F7BC3-63F2-0744-B354-320346D20224}"/>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254085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0CAD-5B3B-49F6-2B1D-24A41F288C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43D1F2-F987-C272-B870-D720DC2452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BF99C6E-F107-AE3B-A973-97F0BEAE2D7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AFBEBB-66FF-4DD2-2133-8B692321434F}"/>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6" name="Footer Placeholder 5">
            <a:extLst>
              <a:ext uri="{FF2B5EF4-FFF2-40B4-BE49-F238E27FC236}">
                <a16:creationId xmlns:a16="http://schemas.microsoft.com/office/drawing/2014/main" id="{F1F034F1-966A-DE12-294B-2D9947016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A65A4-DFEE-ED43-B37A-4D7C3EAF91A3}"/>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9886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88C-20B0-5491-8107-540D9A2BA4F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533159-29A3-4DCA-C819-91653F9B4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6BF85-C0E4-0E8E-7C48-E6365A037E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8E56A51-A463-3BC9-BDD3-B26EFD07E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BBA7C7-6817-CDFA-ADDE-C09006AC51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0B279A-EED3-68ED-79DB-E56BA1EFB695}"/>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8" name="Footer Placeholder 7">
            <a:extLst>
              <a:ext uri="{FF2B5EF4-FFF2-40B4-BE49-F238E27FC236}">
                <a16:creationId xmlns:a16="http://schemas.microsoft.com/office/drawing/2014/main" id="{7C839D20-74D2-4DE0-C077-983DDCB84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1D7ED-35DC-5CB6-3C35-72B7BE896670}"/>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245879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6E01-227B-BAC9-2B09-F6EE07E7F1B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C6205AA-0B29-75B6-AC33-69976F814920}"/>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4" name="Footer Placeholder 3">
            <a:extLst>
              <a:ext uri="{FF2B5EF4-FFF2-40B4-BE49-F238E27FC236}">
                <a16:creationId xmlns:a16="http://schemas.microsoft.com/office/drawing/2014/main" id="{07D4CB4B-D94B-7018-4B35-18E422F5AB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185AE-2857-F35C-3F3D-9009BBA99F29}"/>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394786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80FAF-2025-AA41-99F5-D5BE2FF3119D}"/>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3" name="Footer Placeholder 2">
            <a:extLst>
              <a:ext uri="{FF2B5EF4-FFF2-40B4-BE49-F238E27FC236}">
                <a16:creationId xmlns:a16="http://schemas.microsoft.com/office/drawing/2014/main" id="{C0C7F158-404E-7BFA-FACB-A36422AC0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EEC4C-CD5B-7849-235E-9604128A6EF3}"/>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127833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73E9-4E16-90D1-6831-47E1668B8F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438A4AB-755E-98EF-4005-8CF87D682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833F1B1-67FA-2E92-3D89-D0C3A636D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C26A38-C66B-00DA-596A-984FDADBAD18}"/>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6" name="Footer Placeholder 5">
            <a:extLst>
              <a:ext uri="{FF2B5EF4-FFF2-40B4-BE49-F238E27FC236}">
                <a16:creationId xmlns:a16="http://schemas.microsoft.com/office/drawing/2014/main" id="{5C9055EC-8E47-6DEA-E38A-ABB6D07D4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DC5FF-31DF-9C3D-56DD-58F8613EF29D}"/>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91025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4274-BB6C-CDC4-2EE4-FE575E21F6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000292C-6AA9-96F1-FB9F-CC512FF34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688E8-875E-5190-704D-B3CEC6522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F211C6-E0B8-D03B-79D3-3561AE9663FB}"/>
              </a:ext>
            </a:extLst>
          </p:cNvPr>
          <p:cNvSpPr>
            <a:spLocks noGrp="1"/>
          </p:cNvSpPr>
          <p:nvPr>
            <p:ph type="dt" sz="half" idx="10"/>
          </p:nvPr>
        </p:nvSpPr>
        <p:spPr/>
        <p:txBody>
          <a:bodyPr/>
          <a:lstStyle/>
          <a:p>
            <a:fld id="{AA34E4A6-E6F7-5947-9316-9B437E373939}" type="datetimeFigureOut">
              <a:rPr lang="en-US" smtClean="0"/>
              <a:t>3/4/24</a:t>
            </a:fld>
            <a:endParaRPr lang="en-US"/>
          </a:p>
        </p:txBody>
      </p:sp>
      <p:sp>
        <p:nvSpPr>
          <p:cNvPr id="6" name="Footer Placeholder 5">
            <a:extLst>
              <a:ext uri="{FF2B5EF4-FFF2-40B4-BE49-F238E27FC236}">
                <a16:creationId xmlns:a16="http://schemas.microsoft.com/office/drawing/2014/main" id="{0FF3DC52-8F6E-87BD-7D50-1B96965A8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58FFE-59D4-5E6F-C6F4-3F35F9BAA965}"/>
              </a:ext>
            </a:extLst>
          </p:cNvPr>
          <p:cNvSpPr>
            <a:spLocks noGrp="1"/>
          </p:cNvSpPr>
          <p:nvPr>
            <p:ph type="sldNum" sz="quarter" idx="12"/>
          </p:nvPr>
        </p:nvSpPr>
        <p:spPr/>
        <p:txBody>
          <a:bodyPr/>
          <a:lstStyle/>
          <a:p>
            <a:fld id="{C4A5CDC1-CF03-3342-AF9C-F1568E12D21C}" type="slidenum">
              <a:rPr lang="en-US" smtClean="0"/>
              <a:t>‹#›</a:t>
            </a:fld>
            <a:endParaRPr lang="en-US"/>
          </a:p>
        </p:txBody>
      </p:sp>
    </p:spTree>
    <p:extLst>
      <p:ext uri="{BB962C8B-B14F-4D97-AF65-F5344CB8AC3E}">
        <p14:creationId xmlns:p14="http://schemas.microsoft.com/office/powerpoint/2010/main" val="202003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9C4E5-3948-F0E4-9166-3B7F84A06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C19617-B997-C3F9-8C6C-82D87CAE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E69DD7-ABD5-83D6-5C46-BA51CEFF9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4E4A6-E6F7-5947-9316-9B437E373939}" type="datetimeFigureOut">
              <a:rPr lang="en-US" smtClean="0"/>
              <a:t>3/4/24</a:t>
            </a:fld>
            <a:endParaRPr lang="en-US"/>
          </a:p>
        </p:txBody>
      </p:sp>
      <p:sp>
        <p:nvSpPr>
          <p:cNvPr id="5" name="Footer Placeholder 4">
            <a:extLst>
              <a:ext uri="{FF2B5EF4-FFF2-40B4-BE49-F238E27FC236}">
                <a16:creationId xmlns:a16="http://schemas.microsoft.com/office/drawing/2014/main" id="{58D76F74-5045-1D10-83FE-2B804AD3D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3C1DD4-B2A0-22DF-6571-E40D09579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5CDC1-CF03-3342-AF9C-F1568E12D21C}" type="slidenum">
              <a:rPr lang="en-US" smtClean="0"/>
              <a:t>‹#›</a:t>
            </a:fld>
            <a:endParaRPr lang="en-US"/>
          </a:p>
        </p:txBody>
      </p:sp>
    </p:spTree>
    <p:extLst>
      <p:ext uri="{BB962C8B-B14F-4D97-AF65-F5344CB8AC3E}">
        <p14:creationId xmlns:p14="http://schemas.microsoft.com/office/powerpoint/2010/main" val="372436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03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040" name="Freeform: Shape 103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1" name="Freeform: Shape 104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2" name="Freeform: Shape 104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3" name="Freeform: Shape 104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4" name="Freeform: Shape 104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5" name="Freeform: Shape 104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6" name="Freeform: Shape 104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D2AC4FE-E7D8-A8BF-526B-3D1CCC0E01E9}"/>
              </a:ext>
            </a:extLst>
          </p:cNvPr>
          <p:cNvSpPr>
            <a:spLocks noGrp="1"/>
          </p:cNvSpPr>
          <p:nvPr>
            <p:ph type="ctrTitle"/>
          </p:nvPr>
        </p:nvSpPr>
        <p:spPr>
          <a:xfrm>
            <a:off x="786385" y="841248"/>
            <a:ext cx="3515244" cy="5340097"/>
          </a:xfrm>
        </p:spPr>
        <p:txBody>
          <a:bodyPr vert="horz" lIns="91440" tIns="45720" rIns="91440" bIns="45720" rtlCol="0" anchor="ctr">
            <a:normAutofit/>
          </a:bodyPr>
          <a:lstStyle/>
          <a:p>
            <a:pPr algn="l"/>
            <a:r>
              <a:rPr lang="en-US" sz="4800" kern="1200">
                <a:solidFill>
                  <a:schemeClr val="bg1"/>
                </a:solidFill>
                <a:latin typeface="+mj-lt"/>
                <a:ea typeface="+mj-ea"/>
                <a:cs typeface="+mj-cs"/>
              </a:rPr>
              <a:t>Data Science Case Study</a:t>
            </a:r>
          </a:p>
        </p:txBody>
      </p:sp>
      <p:pic>
        <p:nvPicPr>
          <p:cNvPr id="1026" name="Picture 2" descr="Apple Inc. - Wikipedia">
            <a:extLst>
              <a:ext uri="{FF2B5EF4-FFF2-40B4-BE49-F238E27FC236}">
                <a16:creationId xmlns:a16="http://schemas.microsoft.com/office/drawing/2014/main" id="{A89B5566-67D5-2E1A-56A6-6DB621FD5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291" y="222414"/>
            <a:ext cx="434268" cy="535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829BE7-6B18-E2E8-E65A-A4E24C308099}"/>
              </a:ext>
            </a:extLst>
          </p:cNvPr>
          <p:cNvSpPr txBox="1"/>
          <p:nvPr/>
        </p:nvSpPr>
        <p:spPr>
          <a:xfrm>
            <a:off x="6286564" y="6223949"/>
            <a:ext cx="3766556" cy="412670"/>
          </a:xfrm>
          <a:prstGeom prst="rect">
            <a:avLst/>
          </a:prstGeom>
          <a:noFill/>
        </p:spPr>
        <p:txBody>
          <a:bodyPr wrap="square" rtlCol="0">
            <a:spAutoFit/>
          </a:bodyPr>
          <a:lstStyle/>
          <a:p>
            <a:pPr defTabSz="1014984">
              <a:spcAft>
                <a:spcPts val="600"/>
              </a:spcAft>
            </a:pPr>
            <a:r>
              <a:rPr lang="en-US" sz="1998" kern="1200">
                <a:solidFill>
                  <a:schemeClr val="tx1"/>
                </a:solidFill>
                <a:latin typeface="+mn-lt"/>
                <a:ea typeface="+mn-ea"/>
                <a:cs typeface="+mn-cs"/>
              </a:rPr>
              <a:t>Shivani Gupta</a:t>
            </a:r>
            <a:endParaRPr lang="en-US"/>
          </a:p>
        </p:txBody>
      </p:sp>
    </p:spTree>
    <p:extLst>
      <p:ext uri="{BB962C8B-B14F-4D97-AF65-F5344CB8AC3E}">
        <p14:creationId xmlns:p14="http://schemas.microsoft.com/office/powerpoint/2010/main" val="3300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0CE41F9-9E57-3427-5BA6-89CF65F636D2}"/>
              </a:ext>
            </a:extLst>
          </p:cNvPr>
          <p:cNvSpPr>
            <a:spLocks noGrp="1"/>
          </p:cNvSpPr>
          <p:nvPr>
            <p:ph idx="1"/>
          </p:nvPr>
        </p:nvSpPr>
        <p:spPr/>
        <p:txBody>
          <a:bodyPr/>
          <a:lstStyle/>
          <a:p>
            <a:pPr marL="0" indent="0">
              <a:buNone/>
            </a:pPr>
            <a:endParaRPr lang="en-US" dirty="0"/>
          </a:p>
          <a:p>
            <a:r>
              <a:rPr lang="en-US" dirty="0"/>
              <a:t>A leading telecommunications company, is facing a significant challenge with customer churn. The company has been experiencing a high rate of customer attrition, leading to revenue loss and a decline in market share. To address this issue, it wants to implement a machine learning solution for predicting customer churn.</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98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p:txBody>
          <a:bodyPr/>
          <a:lstStyle/>
          <a:p>
            <a:r>
              <a:rPr lang="en-US" dirty="0"/>
              <a:t>Data Understanding &amp; Feature Engineering</a:t>
            </a:r>
          </a:p>
        </p:txBody>
      </p:sp>
      <p:sp>
        <p:nvSpPr>
          <p:cNvPr id="3" name="Content Placeholder 2">
            <a:extLst>
              <a:ext uri="{FF2B5EF4-FFF2-40B4-BE49-F238E27FC236}">
                <a16:creationId xmlns:a16="http://schemas.microsoft.com/office/drawing/2014/main" id="{30CE41F9-9E57-3427-5BA6-89CF65F636D2}"/>
              </a:ext>
            </a:extLst>
          </p:cNvPr>
          <p:cNvSpPr>
            <a:spLocks noGrp="1"/>
          </p:cNvSpPr>
          <p:nvPr>
            <p:ph idx="1"/>
          </p:nvPr>
        </p:nvSpPr>
        <p:spPr>
          <a:xfrm>
            <a:off x="838200" y="1385455"/>
            <a:ext cx="10515600" cy="4791508"/>
          </a:xfrm>
        </p:spPr>
        <p:txBody>
          <a:bodyPr>
            <a:normAutofit lnSpcReduction="10000"/>
          </a:bodyPr>
          <a:lstStyle/>
          <a:p>
            <a:pPr marL="0" indent="0">
              <a:buNone/>
            </a:pPr>
            <a:r>
              <a:rPr lang="en-US" sz="1800" dirty="0"/>
              <a:t>Data set provided has the following definition:</a:t>
            </a:r>
          </a:p>
          <a:p>
            <a:pPr marL="0" indent="0">
              <a:buNone/>
            </a:pPr>
            <a:br>
              <a:rPr lang="en-US" sz="1800" dirty="0"/>
            </a:br>
            <a:r>
              <a:rPr lang="en-US" sz="1800" dirty="0"/>
              <a:t>1. Age: ranges between 18 &amp; 79</a:t>
            </a:r>
          </a:p>
          <a:p>
            <a:pPr marL="0" indent="0">
              <a:buNone/>
            </a:pPr>
            <a:r>
              <a:rPr lang="en-US" sz="1800" dirty="0"/>
              <a:t>2. Gender: Either 0 or 1</a:t>
            </a:r>
          </a:p>
          <a:p>
            <a:pPr marL="0" indent="0">
              <a:buNone/>
            </a:pPr>
            <a:r>
              <a:rPr lang="en-US" sz="1800" dirty="0"/>
              <a:t>3. Income: Has a multi modal distribution</a:t>
            </a:r>
          </a:p>
          <a:p>
            <a:pPr marL="0" indent="0">
              <a:buNone/>
            </a:pPr>
            <a:r>
              <a:rPr lang="en-US" sz="1800" dirty="0"/>
              <a:t>4. Account length</a:t>
            </a:r>
          </a:p>
          <a:p>
            <a:pPr marL="0" indent="0">
              <a:buNone/>
            </a:pPr>
            <a:r>
              <a:rPr lang="en-US" sz="1800" dirty="0"/>
              <a:t>5. Contract Type: Either 0 or 1 or 2</a:t>
            </a:r>
          </a:p>
          <a:p>
            <a:pPr marL="0" indent="0">
              <a:buNone/>
            </a:pPr>
            <a:r>
              <a:rPr lang="en-US" sz="1800" dirty="0"/>
              <a:t>6. Call duration: described later in descriptive statistics</a:t>
            </a:r>
          </a:p>
          <a:p>
            <a:pPr marL="0" indent="0">
              <a:buNone/>
            </a:pPr>
            <a:r>
              <a:rPr lang="en-US" sz="1800" dirty="0"/>
              <a:t>7 . Data Usage: described later in descriptive statistics</a:t>
            </a:r>
          </a:p>
          <a:p>
            <a:pPr marL="0" indent="0">
              <a:buNone/>
            </a:pPr>
            <a:r>
              <a:rPr lang="en-US" sz="1800" dirty="0"/>
              <a:t>8. Churn- Either 0 (Non- Churn cases) or 1 (for Churn cases)</a:t>
            </a:r>
          </a:p>
          <a:p>
            <a:pPr marL="0" indent="0">
              <a:buNone/>
            </a:pPr>
            <a:endParaRPr lang="en-US" sz="1800" dirty="0"/>
          </a:p>
          <a:p>
            <a:pPr marL="0" indent="0">
              <a:buNone/>
            </a:pPr>
            <a:r>
              <a:rPr lang="en-US" sz="1800" dirty="0"/>
              <a:t>The dataset has no identifier for customer. For that , a new feature is created by combining Age, Gender, Income &amp; account length and a key is formed which acts as a customer identifier. There are 1000 keys in the dataset</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p:txBody>
          <a:bodyPr/>
          <a:lstStyle/>
          <a:p>
            <a:r>
              <a:rPr lang="en-US" dirty="0"/>
              <a:t>EDA: Univariate and Bivariate analysis(1/2)</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003AF673-04F3-25E6-3FE7-ABEE82092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9592"/>
            <a:ext cx="2584361" cy="18994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E0AD5A7-3262-220F-E783-BBAE24222D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8339" y="1610140"/>
            <a:ext cx="2584361" cy="189940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5122DA-D106-5EE9-590C-6A244CF79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43763"/>
            <a:ext cx="2584361" cy="189940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01B920A-D8BC-900B-50BC-C06695B56A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3007" y="3656602"/>
            <a:ext cx="2566893" cy="18865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88BCF24-1940-5A24-7294-B2C7AE904FC7}"/>
              </a:ext>
            </a:extLst>
          </p:cNvPr>
          <p:cNvPicPr>
            <a:picLocks noChangeAspect="1"/>
          </p:cNvPicPr>
          <p:nvPr/>
        </p:nvPicPr>
        <p:blipFill>
          <a:blip r:embed="rId7"/>
          <a:stretch>
            <a:fillRect/>
          </a:stretch>
        </p:blipFill>
        <p:spPr>
          <a:xfrm>
            <a:off x="8523032" y="1718362"/>
            <a:ext cx="3317543" cy="1897727"/>
          </a:xfrm>
          <a:prstGeom prst="rect">
            <a:avLst/>
          </a:prstGeom>
        </p:spPr>
      </p:pic>
      <p:sp>
        <p:nvSpPr>
          <p:cNvPr id="13" name="TextBox 12">
            <a:extLst>
              <a:ext uri="{FF2B5EF4-FFF2-40B4-BE49-F238E27FC236}">
                <a16:creationId xmlns:a16="http://schemas.microsoft.com/office/drawing/2014/main" id="{C7C69381-7184-D39F-A0E0-FED9F64D0890}"/>
              </a:ext>
            </a:extLst>
          </p:cNvPr>
          <p:cNvSpPr txBox="1"/>
          <p:nvPr/>
        </p:nvSpPr>
        <p:spPr>
          <a:xfrm>
            <a:off x="838200" y="5786651"/>
            <a:ext cx="5740021"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Age, income, call duration, data usage have multi modal kind of distribution</a:t>
            </a:r>
          </a:p>
        </p:txBody>
      </p:sp>
      <p:sp>
        <p:nvSpPr>
          <p:cNvPr id="14" name="TextBox 13">
            <a:extLst>
              <a:ext uri="{FF2B5EF4-FFF2-40B4-BE49-F238E27FC236}">
                <a16:creationId xmlns:a16="http://schemas.microsoft.com/office/drawing/2014/main" id="{22899FF9-EC66-6472-501C-ADFF9DD7D512}"/>
              </a:ext>
            </a:extLst>
          </p:cNvPr>
          <p:cNvSpPr txBox="1"/>
          <p:nvPr/>
        </p:nvSpPr>
        <p:spPr>
          <a:xfrm>
            <a:off x="8523032" y="3935134"/>
            <a:ext cx="2408992"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No correlation seen</a:t>
            </a:r>
          </a:p>
        </p:txBody>
      </p:sp>
    </p:spTree>
    <p:extLst>
      <p:ext uri="{BB962C8B-B14F-4D97-AF65-F5344CB8AC3E}">
        <p14:creationId xmlns:p14="http://schemas.microsoft.com/office/powerpoint/2010/main" val="36771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p:txBody>
          <a:bodyPr/>
          <a:lstStyle/>
          <a:p>
            <a:r>
              <a:rPr lang="en-US" dirty="0"/>
              <a:t>EDA: Further exploration(2/2)</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BA6BBBE-AA52-31D6-D23C-0368CF0FF5BB}"/>
              </a:ext>
            </a:extLst>
          </p:cNvPr>
          <p:cNvPicPr>
            <a:picLocks noChangeAspect="1"/>
          </p:cNvPicPr>
          <p:nvPr/>
        </p:nvPicPr>
        <p:blipFill>
          <a:blip r:embed="rId3"/>
          <a:stretch>
            <a:fillRect/>
          </a:stretch>
        </p:blipFill>
        <p:spPr>
          <a:xfrm>
            <a:off x="747913" y="1700505"/>
            <a:ext cx="3236258" cy="763020"/>
          </a:xfrm>
          <a:prstGeom prst="rect">
            <a:avLst/>
          </a:prstGeom>
        </p:spPr>
      </p:pic>
      <p:sp>
        <p:nvSpPr>
          <p:cNvPr id="7" name="TextBox 6">
            <a:extLst>
              <a:ext uri="{FF2B5EF4-FFF2-40B4-BE49-F238E27FC236}">
                <a16:creationId xmlns:a16="http://schemas.microsoft.com/office/drawing/2014/main" id="{DB809F82-D5F4-9289-76C6-CE241F81EFFF}"/>
              </a:ext>
            </a:extLst>
          </p:cNvPr>
          <p:cNvSpPr txBox="1"/>
          <p:nvPr/>
        </p:nvSpPr>
        <p:spPr>
          <a:xfrm>
            <a:off x="415879" y="2487328"/>
            <a:ext cx="574002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Churned customers have lesser income, mean call duration and </a:t>
            </a:r>
          </a:p>
          <a:p>
            <a:r>
              <a:rPr lang="en-US" sz="1200" dirty="0"/>
              <a:t>mean data usage. </a:t>
            </a:r>
            <a:r>
              <a:rPr lang="en-IN" sz="1200" dirty="0"/>
              <a:t>However, relative to No churn cases, difference is not significant</a:t>
            </a:r>
            <a:endParaRPr lang="en-US" sz="1200" dirty="0"/>
          </a:p>
        </p:txBody>
      </p:sp>
      <p:pic>
        <p:nvPicPr>
          <p:cNvPr id="8" name="Picture 7">
            <a:extLst>
              <a:ext uri="{FF2B5EF4-FFF2-40B4-BE49-F238E27FC236}">
                <a16:creationId xmlns:a16="http://schemas.microsoft.com/office/drawing/2014/main" id="{7BC307AA-47D5-4368-79E0-1F3A762EB3F7}"/>
              </a:ext>
            </a:extLst>
          </p:cNvPr>
          <p:cNvPicPr>
            <a:picLocks noChangeAspect="1"/>
          </p:cNvPicPr>
          <p:nvPr/>
        </p:nvPicPr>
        <p:blipFill>
          <a:blip r:embed="rId4"/>
          <a:stretch>
            <a:fillRect/>
          </a:stretch>
        </p:blipFill>
        <p:spPr>
          <a:xfrm>
            <a:off x="6262177" y="1736602"/>
            <a:ext cx="1293586" cy="743812"/>
          </a:xfrm>
          <a:prstGeom prst="rect">
            <a:avLst/>
          </a:prstGeom>
        </p:spPr>
      </p:pic>
      <p:sp>
        <p:nvSpPr>
          <p:cNvPr id="9" name="TextBox 8">
            <a:extLst>
              <a:ext uri="{FF2B5EF4-FFF2-40B4-BE49-F238E27FC236}">
                <a16:creationId xmlns:a16="http://schemas.microsoft.com/office/drawing/2014/main" id="{4B88ABDB-74D4-42A8-60B9-1BD83251059C}"/>
              </a:ext>
            </a:extLst>
          </p:cNvPr>
          <p:cNvSpPr txBox="1"/>
          <p:nvPr/>
        </p:nvSpPr>
        <p:spPr>
          <a:xfrm>
            <a:off x="5682058" y="2486267"/>
            <a:ext cx="574002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Contract Type 0 has the minimum Churn</a:t>
            </a:r>
          </a:p>
          <a:p>
            <a:pPr marL="171450" indent="-171450">
              <a:buFont typeface="Arial" panose="020B0604020202020204" pitchFamily="34" charset="0"/>
              <a:buChar char="•"/>
            </a:pPr>
            <a:r>
              <a:rPr lang="en-US" sz="1200" dirty="0"/>
              <a:t>Contract type 2 has max</a:t>
            </a:r>
          </a:p>
        </p:txBody>
      </p:sp>
      <p:pic>
        <p:nvPicPr>
          <p:cNvPr id="10" name="Picture 9">
            <a:extLst>
              <a:ext uri="{FF2B5EF4-FFF2-40B4-BE49-F238E27FC236}">
                <a16:creationId xmlns:a16="http://schemas.microsoft.com/office/drawing/2014/main" id="{FCBA287B-C07B-C425-6796-2998E6D4EF31}"/>
              </a:ext>
            </a:extLst>
          </p:cNvPr>
          <p:cNvPicPr>
            <a:picLocks noChangeAspect="1"/>
          </p:cNvPicPr>
          <p:nvPr/>
        </p:nvPicPr>
        <p:blipFill>
          <a:blip r:embed="rId5"/>
          <a:stretch>
            <a:fillRect/>
          </a:stretch>
        </p:blipFill>
        <p:spPr>
          <a:xfrm>
            <a:off x="9733643" y="1635172"/>
            <a:ext cx="1031357" cy="873898"/>
          </a:xfrm>
          <a:prstGeom prst="rect">
            <a:avLst/>
          </a:prstGeom>
        </p:spPr>
      </p:pic>
      <p:sp>
        <p:nvSpPr>
          <p:cNvPr id="11" name="TextBox 10">
            <a:extLst>
              <a:ext uri="{FF2B5EF4-FFF2-40B4-BE49-F238E27FC236}">
                <a16:creationId xmlns:a16="http://schemas.microsoft.com/office/drawing/2014/main" id="{7743E67E-2381-429A-6AAE-556B020522C3}"/>
              </a:ext>
            </a:extLst>
          </p:cNvPr>
          <p:cNvSpPr txBox="1"/>
          <p:nvPr/>
        </p:nvSpPr>
        <p:spPr>
          <a:xfrm>
            <a:off x="8799833" y="2542558"/>
            <a:ext cx="5740021"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Gender 0 has less churn as compared to Gender 1</a:t>
            </a:r>
          </a:p>
        </p:txBody>
      </p:sp>
      <p:pic>
        <p:nvPicPr>
          <p:cNvPr id="15" name="Picture 14">
            <a:extLst>
              <a:ext uri="{FF2B5EF4-FFF2-40B4-BE49-F238E27FC236}">
                <a16:creationId xmlns:a16="http://schemas.microsoft.com/office/drawing/2014/main" id="{DFE2916C-514D-1777-CB4A-10957113AF37}"/>
              </a:ext>
            </a:extLst>
          </p:cNvPr>
          <p:cNvPicPr>
            <a:picLocks noChangeAspect="1"/>
          </p:cNvPicPr>
          <p:nvPr/>
        </p:nvPicPr>
        <p:blipFill rotWithShape="1">
          <a:blip r:embed="rId6"/>
          <a:srcRect r="52152"/>
          <a:stretch/>
        </p:blipFill>
        <p:spPr>
          <a:xfrm>
            <a:off x="1175439" y="3522025"/>
            <a:ext cx="1417592" cy="1058572"/>
          </a:xfrm>
          <a:prstGeom prst="rect">
            <a:avLst/>
          </a:prstGeom>
        </p:spPr>
      </p:pic>
      <p:sp>
        <p:nvSpPr>
          <p:cNvPr id="17" name="TextBox 16">
            <a:extLst>
              <a:ext uri="{FF2B5EF4-FFF2-40B4-BE49-F238E27FC236}">
                <a16:creationId xmlns:a16="http://schemas.microsoft.com/office/drawing/2014/main" id="{31C303FE-3146-D7B8-AFC0-CD1E0524C857}"/>
              </a:ext>
            </a:extLst>
          </p:cNvPr>
          <p:cNvSpPr txBox="1"/>
          <p:nvPr/>
        </p:nvSpPr>
        <p:spPr>
          <a:xfrm>
            <a:off x="407807" y="4531220"/>
            <a:ext cx="7249884" cy="276999"/>
          </a:xfrm>
          <a:prstGeom prst="rect">
            <a:avLst/>
          </a:prstGeom>
          <a:noFill/>
        </p:spPr>
        <p:txBody>
          <a:bodyPr wrap="square">
            <a:spAutoFit/>
          </a:bodyPr>
          <a:lstStyle/>
          <a:p>
            <a:pPr marL="171450" indent="-171450">
              <a:buFont typeface="Arial" panose="020B0604020202020204" pitchFamily="34" charset="0"/>
              <a:buChar char="•"/>
            </a:pPr>
            <a:r>
              <a:rPr lang="en-US" sz="1200" dirty="0"/>
              <a:t>The age group with maximum churn is 48-58 with a churn rate of 50</a:t>
            </a:r>
          </a:p>
        </p:txBody>
      </p:sp>
      <p:pic>
        <p:nvPicPr>
          <p:cNvPr id="5122" name="Picture 2">
            <a:extLst>
              <a:ext uri="{FF2B5EF4-FFF2-40B4-BE49-F238E27FC236}">
                <a16:creationId xmlns:a16="http://schemas.microsoft.com/office/drawing/2014/main" id="{229D00B0-100F-30BB-2A8E-17BB87625E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098" y="3416146"/>
            <a:ext cx="1417592" cy="11246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42CBCBB-1641-C9F6-48E8-D4F14B0D305B}"/>
              </a:ext>
            </a:extLst>
          </p:cNvPr>
          <p:cNvSpPr txBox="1"/>
          <p:nvPr/>
        </p:nvSpPr>
        <p:spPr>
          <a:xfrm>
            <a:off x="5174891" y="4534723"/>
            <a:ext cx="7249884" cy="461665"/>
          </a:xfrm>
          <a:prstGeom prst="rect">
            <a:avLst/>
          </a:prstGeom>
          <a:noFill/>
        </p:spPr>
        <p:txBody>
          <a:bodyPr wrap="square">
            <a:spAutoFit/>
          </a:bodyPr>
          <a:lstStyle/>
          <a:p>
            <a:pPr marL="171450" indent="-171450">
              <a:buFont typeface="Arial" panose="020B0604020202020204" pitchFamily="34" charset="0"/>
              <a:buChar char="•"/>
            </a:pPr>
            <a:r>
              <a:rPr lang="en-US" sz="1200" dirty="0"/>
              <a:t>Nothing significant in Age wise Churn. Numbers are</a:t>
            </a:r>
          </a:p>
          <a:p>
            <a:r>
              <a:rPr lang="en-US" sz="1200" dirty="0"/>
              <a:t> consistent throughout age groups</a:t>
            </a:r>
          </a:p>
        </p:txBody>
      </p:sp>
      <p:pic>
        <p:nvPicPr>
          <p:cNvPr id="20" name="Picture 19">
            <a:extLst>
              <a:ext uri="{FF2B5EF4-FFF2-40B4-BE49-F238E27FC236}">
                <a16:creationId xmlns:a16="http://schemas.microsoft.com/office/drawing/2014/main" id="{69A837E6-7D55-3A2D-ABD6-8C3FDDB654B9}"/>
              </a:ext>
            </a:extLst>
          </p:cNvPr>
          <p:cNvPicPr>
            <a:picLocks noChangeAspect="1"/>
          </p:cNvPicPr>
          <p:nvPr/>
        </p:nvPicPr>
        <p:blipFill>
          <a:blip r:embed="rId8"/>
          <a:stretch>
            <a:fillRect/>
          </a:stretch>
        </p:blipFill>
        <p:spPr>
          <a:xfrm>
            <a:off x="9608516" y="3295870"/>
            <a:ext cx="1157455" cy="1186152"/>
          </a:xfrm>
          <a:prstGeom prst="rect">
            <a:avLst/>
          </a:prstGeom>
        </p:spPr>
      </p:pic>
      <p:sp>
        <p:nvSpPr>
          <p:cNvPr id="22" name="TextBox 21">
            <a:extLst>
              <a:ext uri="{FF2B5EF4-FFF2-40B4-BE49-F238E27FC236}">
                <a16:creationId xmlns:a16="http://schemas.microsoft.com/office/drawing/2014/main" id="{4F37EEE7-A3C6-47BE-1D99-6CDA79EB599C}"/>
              </a:ext>
            </a:extLst>
          </p:cNvPr>
          <p:cNvSpPr txBox="1"/>
          <p:nvPr/>
        </p:nvSpPr>
        <p:spPr>
          <a:xfrm>
            <a:off x="9104260" y="4528870"/>
            <a:ext cx="3516086" cy="461665"/>
          </a:xfrm>
          <a:prstGeom prst="rect">
            <a:avLst/>
          </a:prstGeom>
          <a:noFill/>
        </p:spPr>
        <p:txBody>
          <a:bodyPr wrap="square">
            <a:spAutoFit/>
          </a:bodyPr>
          <a:lstStyle/>
          <a:p>
            <a:pPr marL="171450" indent="-171450" algn="l">
              <a:buFont typeface="Arial" panose="020B0604020202020204" pitchFamily="34" charset="0"/>
              <a:buChar char="•"/>
            </a:pPr>
            <a:r>
              <a:rPr lang="en-IN" sz="1200" b="0" i="0" u="none" strike="noStrike" dirty="0">
                <a:solidFill>
                  <a:srgbClr val="000000"/>
                </a:solidFill>
                <a:effectLst/>
              </a:rPr>
              <a:t>Age group 38-48 has max mean call duration. </a:t>
            </a:r>
          </a:p>
          <a:p>
            <a:pPr marL="171450" indent="-171450" algn="l">
              <a:buFont typeface="Arial" panose="020B0604020202020204" pitchFamily="34" charset="0"/>
              <a:buChar char="•"/>
            </a:pPr>
            <a:r>
              <a:rPr lang="en-IN" sz="1200" b="0" i="0" u="none" strike="noStrike" dirty="0">
                <a:solidFill>
                  <a:srgbClr val="000000"/>
                </a:solidFill>
                <a:effectLst/>
              </a:rPr>
              <a:t>78-88 has max mean data usage duration</a:t>
            </a:r>
          </a:p>
        </p:txBody>
      </p:sp>
      <p:pic>
        <p:nvPicPr>
          <p:cNvPr id="23" name="Picture 22">
            <a:extLst>
              <a:ext uri="{FF2B5EF4-FFF2-40B4-BE49-F238E27FC236}">
                <a16:creationId xmlns:a16="http://schemas.microsoft.com/office/drawing/2014/main" id="{7573D586-457F-B1B5-CE2A-C7FE9596913A}"/>
              </a:ext>
            </a:extLst>
          </p:cNvPr>
          <p:cNvPicPr>
            <a:picLocks noChangeAspect="1"/>
          </p:cNvPicPr>
          <p:nvPr/>
        </p:nvPicPr>
        <p:blipFill>
          <a:blip r:embed="rId9"/>
          <a:stretch>
            <a:fillRect/>
          </a:stretch>
        </p:blipFill>
        <p:spPr>
          <a:xfrm>
            <a:off x="1016660" y="5490864"/>
            <a:ext cx="1703220" cy="862599"/>
          </a:xfrm>
          <a:prstGeom prst="rect">
            <a:avLst/>
          </a:prstGeom>
        </p:spPr>
      </p:pic>
      <p:sp>
        <p:nvSpPr>
          <p:cNvPr id="25" name="TextBox 24">
            <a:extLst>
              <a:ext uri="{FF2B5EF4-FFF2-40B4-BE49-F238E27FC236}">
                <a16:creationId xmlns:a16="http://schemas.microsoft.com/office/drawing/2014/main" id="{9EAB7712-2ACD-C7F2-1AB8-FE6CDCDA50E3}"/>
              </a:ext>
            </a:extLst>
          </p:cNvPr>
          <p:cNvSpPr txBox="1"/>
          <p:nvPr/>
        </p:nvSpPr>
        <p:spPr>
          <a:xfrm>
            <a:off x="407807" y="6334798"/>
            <a:ext cx="7249884" cy="461665"/>
          </a:xfrm>
          <a:prstGeom prst="rect">
            <a:avLst/>
          </a:prstGeom>
          <a:noFill/>
        </p:spPr>
        <p:txBody>
          <a:bodyPr wrap="square">
            <a:spAutoFit/>
          </a:bodyPr>
          <a:lstStyle/>
          <a:p>
            <a:pPr marL="171450" indent="-171450">
              <a:buFont typeface="Arial" panose="020B0604020202020204" pitchFamily="34" charset="0"/>
              <a:buChar char="•"/>
            </a:pPr>
            <a:r>
              <a:rPr lang="en-US" sz="1200" dirty="0"/>
              <a:t>The mean income of Age groups in the range 78-88 and 18-28</a:t>
            </a:r>
          </a:p>
          <a:p>
            <a:r>
              <a:rPr lang="en-US" sz="1200" dirty="0"/>
              <a:t>  is the highest. They  tend to churn more</a:t>
            </a:r>
          </a:p>
        </p:txBody>
      </p:sp>
      <p:pic>
        <p:nvPicPr>
          <p:cNvPr id="26" name="Picture 25">
            <a:extLst>
              <a:ext uri="{FF2B5EF4-FFF2-40B4-BE49-F238E27FC236}">
                <a16:creationId xmlns:a16="http://schemas.microsoft.com/office/drawing/2014/main" id="{BC28C860-4AF2-3F46-1AA3-06809C5CCD42}"/>
              </a:ext>
            </a:extLst>
          </p:cNvPr>
          <p:cNvPicPr>
            <a:picLocks noChangeAspect="1"/>
          </p:cNvPicPr>
          <p:nvPr/>
        </p:nvPicPr>
        <p:blipFill>
          <a:blip r:embed="rId10"/>
          <a:stretch>
            <a:fillRect/>
          </a:stretch>
        </p:blipFill>
        <p:spPr>
          <a:xfrm>
            <a:off x="6095999" y="5513670"/>
            <a:ext cx="1561691" cy="903278"/>
          </a:xfrm>
          <a:prstGeom prst="rect">
            <a:avLst/>
          </a:prstGeom>
        </p:spPr>
      </p:pic>
      <p:sp>
        <p:nvSpPr>
          <p:cNvPr id="27" name="TextBox 26">
            <a:extLst>
              <a:ext uri="{FF2B5EF4-FFF2-40B4-BE49-F238E27FC236}">
                <a16:creationId xmlns:a16="http://schemas.microsoft.com/office/drawing/2014/main" id="{518B529D-2094-8119-6AF7-BB4C5682C298}"/>
              </a:ext>
            </a:extLst>
          </p:cNvPr>
          <p:cNvSpPr txBox="1"/>
          <p:nvPr/>
        </p:nvSpPr>
        <p:spPr>
          <a:xfrm>
            <a:off x="5487147" y="6445677"/>
            <a:ext cx="7249884" cy="276999"/>
          </a:xfrm>
          <a:prstGeom prst="rect">
            <a:avLst/>
          </a:prstGeom>
          <a:noFill/>
        </p:spPr>
        <p:txBody>
          <a:bodyPr wrap="square">
            <a:spAutoFit/>
          </a:bodyPr>
          <a:lstStyle/>
          <a:p>
            <a:pPr marL="171450" indent="-171450">
              <a:buFont typeface="Arial" panose="020B0604020202020204" pitchFamily="34" charset="0"/>
              <a:buChar char="•"/>
            </a:pPr>
            <a:r>
              <a:rPr lang="en-US" sz="1200" dirty="0"/>
              <a:t>Nothing significant in Data usage and call duration for churn vs not-churn cases</a:t>
            </a:r>
          </a:p>
        </p:txBody>
      </p:sp>
      <p:pic>
        <p:nvPicPr>
          <p:cNvPr id="28" name="Picture 27">
            <a:extLst>
              <a:ext uri="{FF2B5EF4-FFF2-40B4-BE49-F238E27FC236}">
                <a16:creationId xmlns:a16="http://schemas.microsoft.com/office/drawing/2014/main" id="{FE70109D-7599-D13A-AE91-8F2D5E4FBC88}"/>
              </a:ext>
            </a:extLst>
          </p:cNvPr>
          <p:cNvPicPr>
            <a:picLocks noChangeAspect="1"/>
          </p:cNvPicPr>
          <p:nvPr/>
        </p:nvPicPr>
        <p:blipFill>
          <a:blip r:embed="rId11"/>
          <a:stretch>
            <a:fillRect/>
          </a:stretch>
        </p:blipFill>
        <p:spPr>
          <a:xfrm>
            <a:off x="9648089" y="5580448"/>
            <a:ext cx="1385720" cy="786081"/>
          </a:xfrm>
          <a:prstGeom prst="rect">
            <a:avLst/>
          </a:prstGeom>
        </p:spPr>
      </p:pic>
      <p:sp>
        <p:nvSpPr>
          <p:cNvPr id="29" name="Rectangle 28">
            <a:extLst>
              <a:ext uri="{FF2B5EF4-FFF2-40B4-BE49-F238E27FC236}">
                <a16:creationId xmlns:a16="http://schemas.microsoft.com/office/drawing/2014/main" id="{A5B070DE-59D8-A84F-0EB8-04CC97B82623}"/>
              </a:ext>
            </a:extLst>
          </p:cNvPr>
          <p:cNvSpPr/>
          <p:nvPr/>
        </p:nvSpPr>
        <p:spPr>
          <a:xfrm>
            <a:off x="691637" y="1295180"/>
            <a:ext cx="3662649"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Mean difference between variables for churn and non-churn customers</a:t>
            </a:r>
          </a:p>
        </p:txBody>
      </p:sp>
      <p:sp>
        <p:nvSpPr>
          <p:cNvPr id="31" name="Rectangle 30">
            <a:extLst>
              <a:ext uri="{FF2B5EF4-FFF2-40B4-BE49-F238E27FC236}">
                <a16:creationId xmlns:a16="http://schemas.microsoft.com/office/drawing/2014/main" id="{23E7F602-A671-1291-FB24-E5AC7CE9B00E}"/>
              </a:ext>
            </a:extLst>
          </p:cNvPr>
          <p:cNvSpPr/>
          <p:nvPr/>
        </p:nvSpPr>
        <p:spPr>
          <a:xfrm>
            <a:off x="6271971" y="1296560"/>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Contract Type wise Churn</a:t>
            </a:r>
          </a:p>
        </p:txBody>
      </p:sp>
      <p:sp>
        <p:nvSpPr>
          <p:cNvPr id="32" name="Rectangle 31">
            <a:extLst>
              <a:ext uri="{FF2B5EF4-FFF2-40B4-BE49-F238E27FC236}">
                <a16:creationId xmlns:a16="http://schemas.microsoft.com/office/drawing/2014/main" id="{AF115068-FB43-D064-DA7F-74A270A35B49}"/>
              </a:ext>
            </a:extLst>
          </p:cNvPr>
          <p:cNvSpPr/>
          <p:nvPr/>
        </p:nvSpPr>
        <p:spPr>
          <a:xfrm>
            <a:off x="9601650" y="1257953"/>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Gender Wise Churn</a:t>
            </a:r>
          </a:p>
        </p:txBody>
      </p:sp>
      <p:sp>
        <p:nvSpPr>
          <p:cNvPr id="33" name="Rectangle 32">
            <a:extLst>
              <a:ext uri="{FF2B5EF4-FFF2-40B4-BE49-F238E27FC236}">
                <a16:creationId xmlns:a16="http://schemas.microsoft.com/office/drawing/2014/main" id="{B0FDEAA9-06BF-E9EC-2129-2680B1D3BF9B}"/>
              </a:ext>
            </a:extLst>
          </p:cNvPr>
          <p:cNvSpPr/>
          <p:nvPr/>
        </p:nvSpPr>
        <p:spPr>
          <a:xfrm>
            <a:off x="1311897" y="2967009"/>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Churn</a:t>
            </a:r>
          </a:p>
        </p:txBody>
      </p:sp>
      <p:sp>
        <p:nvSpPr>
          <p:cNvPr id="34" name="Rectangle 33">
            <a:extLst>
              <a:ext uri="{FF2B5EF4-FFF2-40B4-BE49-F238E27FC236}">
                <a16:creationId xmlns:a16="http://schemas.microsoft.com/office/drawing/2014/main" id="{9B4FE0EB-729A-550B-A4B8-755448947427}"/>
              </a:ext>
            </a:extLst>
          </p:cNvPr>
          <p:cNvSpPr/>
          <p:nvPr/>
        </p:nvSpPr>
        <p:spPr>
          <a:xfrm>
            <a:off x="6271971" y="2969095"/>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Churn</a:t>
            </a:r>
          </a:p>
        </p:txBody>
      </p:sp>
      <p:sp>
        <p:nvSpPr>
          <p:cNvPr id="35" name="Rectangle 34">
            <a:extLst>
              <a:ext uri="{FF2B5EF4-FFF2-40B4-BE49-F238E27FC236}">
                <a16:creationId xmlns:a16="http://schemas.microsoft.com/office/drawing/2014/main" id="{78B7C6F5-E86F-A958-F4DA-F73CC09615CE}"/>
              </a:ext>
            </a:extLst>
          </p:cNvPr>
          <p:cNvSpPr/>
          <p:nvPr/>
        </p:nvSpPr>
        <p:spPr>
          <a:xfrm>
            <a:off x="9662167" y="2960781"/>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Churn</a:t>
            </a:r>
          </a:p>
        </p:txBody>
      </p:sp>
      <p:sp>
        <p:nvSpPr>
          <p:cNvPr id="36" name="Rectangle 35">
            <a:extLst>
              <a:ext uri="{FF2B5EF4-FFF2-40B4-BE49-F238E27FC236}">
                <a16:creationId xmlns:a16="http://schemas.microsoft.com/office/drawing/2014/main" id="{AFB6D586-52C1-7C40-5B7D-D2AAB4EE7DA0}"/>
              </a:ext>
            </a:extLst>
          </p:cNvPr>
          <p:cNvSpPr/>
          <p:nvPr/>
        </p:nvSpPr>
        <p:spPr>
          <a:xfrm>
            <a:off x="1334160" y="4899628"/>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mean income</a:t>
            </a:r>
          </a:p>
        </p:txBody>
      </p:sp>
      <p:sp>
        <p:nvSpPr>
          <p:cNvPr id="37" name="Rectangle 36">
            <a:extLst>
              <a:ext uri="{FF2B5EF4-FFF2-40B4-BE49-F238E27FC236}">
                <a16:creationId xmlns:a16="http://schemas.microsoft.com/office/drawing/2014/main" id="{7CA0CBAF-05DF-4AA4-9DF3-3312ED23B964}"/>
              </a:ext>
            </a:extLst>
          </p:cNvPr>
          <p:cNvSpPr/>
          <p:nvPr/>
        </p:nvSpPr>
        <p:spPr>
          <a:xfrm>
            <a:off x="6194055" y="4993315"/>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mean call duration</a:t>
            </a:r>
          </a:p>
        </p:txBody>
      </p:sp>
      <p:sp>
        <p:nvSpPr>
          <p:cNvPr id="38" name="Rectangle 37">
            <a:extLst>
              <a:ext uri="{FF2B5EF4-FFF2-40B4-BE49-F238E27FC236}">
                <a16:creationId xmlns:a16="http://schemas.microsoft.com/office/drawing/2014/main" id="{CCE57394-DC4B-3472-A440-9C57F3B14B23}"/>
              </a:ext>
            </a:extLst>
          </p:cNvPr>
          <p:cNvSpPr/>
          <p:nvPr/>
        </p:nvSpPr>
        <p:spPr>
          <a:xfrm>
            <a:off x="9662167" y="5050895"/>
            <a:ext cx="1385720" cy="36581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Age group Wise mean data usage</a:t>
            </a:r>
          </a:p>
        </p:txBody>
      </p:sp>
    </p:spTree>
    <p:extLst>
      <p:ext uri="{BB962C8B-B14F-4D97-AF65-F5344CB8AC3E}">
        <p14:creationId xmlns:p14="http://schemas.microsoft.com/office/powerpoint/2010/main" val="313244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a:xfrm>
            <a:off x="586497" y="279386"/>
            <a:ext cx="10515600" cy="1325563"/>
          </a:xfrm>
        </p:spPr>
        <p:txBody>
          <a:bodyPr/>
          <a:lstStyle/>
          <a:p>
            <a:r>
              <a:rPr lang="en-US" dirty="0"/>
              <a:t>Data imbalance , SMOTE and pre-processing</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5C585C9-7CA7-BAD2-A2EA-397BABCE73FD}"/>
              </a:ext>
            </a:extLst>
          </p:cNvPr>
          <p:cNvSpPr txBox="1"/>
          <p:nvPr/>
        </p:nvSpPr>
        <p:spPr>
          <a:xfrm>
            <a:off x="586497" y="1513114"/>
            <a:ext cx="11029913" cy="369332"/>
          </a:xfrm>
          <a:prstGeom prst="rect">
            <a:avLst/>
          </a:prstGeom>
          <a:noFill/>
        </p:spPr>
        <p:txBody>
          <a:bodyPr wrap="square" rtlCol="0">
            <a:spAutoFit/>
          </a:bodyPr>
          <a:lstStyle/>
          <a:p>
            <a:pPr marL="285750" indent="-285750">
              <a:buFont typeface="Arial" panose="020B0604020202020204" pitchFamily="34" charset="0"/>
              <a:buChar char="•"/>
            </a:pPr>
            <a:r>
              <a:rPr lang="en-US" dirty="0"/>
              <a:t>Data is imbalanced which means Churn vs Non-Churn cases are not equal</a:t>
            </a:r>
          </a:p>
        </p:txBody>
      </p:sp>
      <p:pic>
        <p:nvPicPr>
          <p:cNvPr id="40" name="Picture 39">
            <a:extLst>
              <a:ext uri="{FF2B5EF4-FFF2-40B4-BE49-F238E27FC236}">
                <a16:creationId xmlns:a16="http://schemas.microsoft.com/office/drawing/2014/main" id="{DFA22510-E80C-ED56-B7DB-524BFDEAC0B0}"/>
              </a:ext>
            </a:extLst>
          </p:cNvPr>
          <p:cNvPicPr>
            <a:picLocks noChangeAspect="1"/>
          </p:cNvPicPr>
          <p:nvPr/>
        </p:nvPicPr>
        <p:blipFill>
          <a:blip r:embed="rId3"/>
          <a:stretch>
            <a:fillRect/>
          </a:stretch>
        </p:blipFill>
        <p:spPr>
          <a:xfrm>
            <a:off x="575590" y="1882446"/>
            <a:ext cx="4546600" cy="1257300"/>
          </a:xfrm>
          <a:prstGeom prst="rect">
            <a:avLst/>
          </a:prstGeom>
        </p:spPr>
      </p:pic>
      <p:sp>
        <p:nvSpPr>
          <p:cNvPr id="41" name="TextBox 40">
            <a:extLst>
              <a:ext uri="{FF2B5EF4-FFF2-40B4-BE49-F238E27FC236}">
                <a16:creationId xmlns:a16="http://schemas.microsoft.com/office/drawing/2014/main" id="{E7AF4A19-C4C1-6A94-C0AF-3A441A8364DB}"/>
              </a:ext>
            </a:extLst>
          </p:cNvPr>
          <p:cNvSpPr txBox="1"/>
          <p:nvPr/>
        </p:nvSpPr>
        <p:spPr>
          <a:xfrm>
            <a:off x="575590" y="3232577"/>
            <a:ext cx="11029913"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applying SMOTE</a:t>
            </a:r>
          </a:p>
        </p:txBody>
      </p:sp>
      <p:pic>
        <p:nvPicPr>
          <p:cNvPr id="42" name="Picture 41">
            <a:extLst>
              <a:ext uri="{FF2B5EF4-FFF2-40B4-BE49-F238E27FC236}">
                <a16:creationId xmlns:a16="http://schemas.microsoft.com/office/drawing/2014/main" id="{5668EE84-3289-77A5-6806-BD46B1A01B67}"/>
              </a:ext>
            </a:extLst>
          </p:cNvPr>
          <p:cNvPicPr>
            <a:picLocks noChangeAspect="1"/>
          </p:cNvPicPr>
          <p:nvPr/>
        </p:nvPicPr>
        <p:blipFill>
          <a:blip r:embed="rId4"/>
          <a:stretch>
            <a:fillRect/>
          </a:stretch>
        </p:blipFill>
        <p:spPr>
          <a:xfrm>
            <a:off x="477404" y="3509078"/>
            <a:ext cx="4254500" cy="1231900"/>
          </a:xfrm>
          <a:prstGeom prst="rect">
            <a:avLst/>
          </a:prstGeom>
        </p:spPr>
      </p:pic>
      <p:sp>
        <p:nvSpPr>
          <p:cNvPr id="43" name="TextBox 42">
            <a:extLst>
              <a:ext uri="{FF2B5EF4-FFF2-40B4-BE49-F238E27FC236}">
                <a16:creationId xmlns:a16="http://schemas.microsoft.com/office/drawing/2014/main" id="{902E76CB-41CE-1EC5-FA28-067163492AFF}"/>
              </a:ext>
            </a:extLst>
          </p:cNvPr>
          <p:cNvSpPr txBox="1"/>
          <p:nvPr/>
        </p:nvSpPr>
        <p:spPr>
          <a:xfrm>
            <a:off x="575589" y="5241486"/>
            <a:ext cx="11029913"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Pre-processing- In data preprocessing, scaling has been done using Standard scaler as the range of all numeric variables are different in the dataset and scaling helps to bring them on a common scale </a:t>
            </a:r>
          </a:p>
        </p:txBody>
      </p:sp>
    </p:spTree>
    <p:extLst>
      <p:ext uri="{BB962C8B-B14F-4D97-AF65-F5344CB8AC3E}">
        <p14:creationId xmlns:p14="http://schemas.microsoft.com/office/powerpoint/2010/main" val="210388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a:xfrm>
            <a:off x="586497" y="279386"/>
            <a:ext cx="10515600" cy="1325563"/>
          </a:xfrm>
        </p:spPr>
        <p:txBody>
          <a:bodyPr/>
          <a:lstStyle/>
          <a:p>
            <a:r>
              <a:rPr lang="en-US" dirty="0"/>
              <a:t>Candidate algorithms, Grid-search, cross-validating and testing</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8FEC69-B90F-E156-15AA-209E6E3A9733}"/>
              </a:ext>
            </a:extLst>
          </p:cNvPr>
          <p:cNvSpPr txBox="1"/>
          <p:nvPr/>
        </p:nvSpPr>
        <p:spPr>
          <a:xfrm>
            <a:off x="586497" y="1413164"/>
            <a:ext cx="10641251"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Algorithms evaluated are – Random Forest, Logistic Regression, SVC, KNN, Decision Tree, Naïve Bayes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Cross validation has been performed on training set and results have been generated. It provides </a:t>
            </a:r>
            <a:r>
              <a:rPr lang="en-IN" b="0" i="0" dirty="0">
                <a:solidFill>
                  <a:srgbClr val="0D0D0D"/>
                </a:solidFill>
                <a:effectLst/>
                <a:latin typeface="Söhne"/>
              </a:rPr>
              <a:t>an estimate of the model's performance across different subsets of the training data, giving insights into its stability and generalization ability. It may not represent performance on test data. It gives an estimate of how model with perform when deployed.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Testing on test set has also been performed. It provides a </a:t>
            </a:r>
            <a:r>
              <a:rPr lang="en-IN" b="0" i="0" dirty="0">
                <a:solidFill>
                  <a:srgbClr val="0D0D0D"/>
                </a:solidFill>
                <a:effectLst/>
                <a:latin typeface="Söhne"/>
              </a:rPr>
              <a:t>a final assessment of the model's performance on completely unseen data, which is crucial for evaluating its effectiveness. However, it relies on a single test dataset, which may not fully capture the variability of real-world data. Limited test data may also impose problems</a:t>
            </a:r>
            <a:endParaRPr lang="en-US" dirty="0"/>
          </a:p>
        </p:txBody>
      </p:sp>
    </p:spTree>
    <p:extLst>
      <p:ext uri="{BB962C8B-B14F-4D97-AF65-F5344CB8AC3E}">
        <p14:creationId xmlns:p14="http://schemas.microsoft.com/office/powerpoint/2010/main" val="132960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a:xfrm>
            <a:off x="586497" y="279386"/>
            <a:ext cx="10515600" cy="1325563"/>
          </a:xfrm>
        </p:spPr>
        <p:txBody>
          <a:bodyPr/>
          <a:lstStyle/>
          <a:p>
            <a:r>
              <a:rPr lang="en-US" dirty="0"/>
              <a:t>Results and model performance</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1CB428-2523-1EEE-8677-3C86C2BFEE2F}"/>
              </a:ext>
            </a:extLst>
          </p:cNvPr>
          <p:cNvPicPr>
            <a:picLocks noChangeAspect="1"/>
          </p:cNvPicPr>
          <p:nvPr/>
        </p:nvPicPr>
        <p:blipFill>
          <a:blip r:embed="rId3"/>
          <a:stretch>
            <a:fillRect/>
          </a:stretch>
        </p:blipFill>
        <p:spPr>
          <a:xfrm>
            <a:off x="586497" y="1854331"/>
            <a:ext cx="7714095" cy="1815994"/>
          </a:xfrm>
          <a:prstGeom prst="rect">
            <a:avLst/>
          </a:prstGeom>
        </p:spPr>
      </p:pic>
      <p:pic>
        <p:nvPicPr>
          <p:cNvPr id="8" name="Picture 7">
            <a:extLst>
              <a:ext uri="{FF2B5EF4-FFF2-40B4-BE49-F238E27FC236}">
                <a16:creationId xmlns:a16="http://schemas.microsoft.com/office/drawing/2014/main" id="{DBBDBEB3-86BF-C62F-DF76-3263301193BD}"/>
              </a:ext>
            </a:extLst>
          </p:cNvPr>
          <p:cNvPicPr>
            <a:picLocks noChangeAspect="1"/>
          </p:cNvPicPr>
          <p:nvPr/>
        </p:nvPicPr>
        <p:blipFill>
          <a:blip r:embed="rId4"/>
          <a:stretch>
            <a:fillRect/>
          </a:stretch>
        </p:blipFill>
        <p:spPr>
          <a:xfrm>
            <a:off x="586497" y="4592651"/>
            <a:ext cx="6553200" cy="1320800"/>
          </a:xfrm>
          <a:prstGeom prst="rect">
            <a:avLst/>
          </a:prstGeom>
        </p:spPr>
      </p:pic>
      <p:sp>
        <p:nvSpPr>
          <p:cNvPr id="9" name="TextBox 8">
            <a:extLst>
              <a:ext uri="{FF2B5EF4-FFF2-40B4-BE49-F238E27FC236}">
                <a16:creationId xmlns:a16="http://schemas.microsoft.com/office/drawing/2014/main" id="{6C794814-4E5C-3B56-41D9-2AE0D051024A}"/>
              </a:ext>
            </a:extLst>
          </p:cNvPr>
          <p:cNvSpPr txBox="1"/>
          <p:nvPr/>
        </p:nvSpPr>
        <p:spPr>
          <a:xfrm>
            <a:off x="586497" y="1343891"/>
            <a:ext cx="5412521" cy="374073"/>
          </a:xfrm>
          <a:prstGeom prst="rect">
            <a:avLst/>
          </a:prstGeom>
          <a:noFill/>
        </p:spPr>
        <p:txBody>
          <a:bodyPr wrap="square" rtlCol="0">
            <a:spAutoFit/>
          </a:bodyPr>
          <a:lstStyle/>
          <a:p>
            <a:r>
              <a:rPr lang="en-US" dirty="0"/>
              <a:t>Using cross validation</a:t>
            </a:r>
          </a:p>
        </p:txBody>
      </p:sp>
      <p:sp>
        <p:nvSpPr>
          <p:cNvPr id="10" name="TextBox 9">
            <a:extLst>
              <a:ext uri="{FF2B5EF4-FFF2-40B4-BE49-F238E27FC236}">
                <a16:creationId xmlns:a16="http://schemas.microsoft.com/office/drawing/2014/main" id="{E98DE6BF-8B3F-EF2C-99B1-7813E097819B}"/>
              </a:ext>
            </a:extLst>
          </p:cNvPr>
          <p:cNvSpPr txBox="1"/>
          <p:nvPr/>
        </p:nvSpPr>
        <p:spPr>
          <a:xfrm>
            <a:off x="431776" y="4087091"/>
            <a:ext cx="5412521" cy="374073"/>
          </a:xfrm>
          <a:prstGeom prst="rect">
            <a:avLst/>
          </a:prstGeom>
          <a:noFill/>
        </p:spPr>
        <p:txBody>
          <a:bodyPr wrap="square" rtlCol="0">
            <a:spAutoFit/>
          </a:bodyPr>
          <a:lstStyle/>
          <a:p>
            <a:r>
              <a:rPr lang="en-US" dirty="0"/>
              <a:t>Using test set</a:t>
            </a:r>
          </a:p>
        </p:txBody>
      </p:sp>
      <p:sp>
        <p:nvSpPr>
          <p:cNvPr id="11" name="TextBox 10">
            <a:extLst>
              <a:ext uri="{FF2B5EF4-FFF2-40B4-BE49-F238E27FC236}">
                <a16:creationId xmlns:a16="http://schemas.microsoft.com/office/drawing/2014/main" id="{08BC1105-A231-C21F-0D3A-9FD63AE412C2}"/>
              </a:ext>
            </a:extLst>
          </p:cNvPr>
          <p:cNvSpPr txBox="1"/>
          <p:nvPr/>
        </p:nvSpPr>
        <p:spPr>
          <a:xfrm>
            <a:off x="347506" y="5934670"/>
            <a:ext cx="11303024" cy="523220"/>
          </a:xfrm>
          <a:prstGeom prst="rect">
            <a:avLst/>
          </a:prstGeom>
          <a:noFill/>
        </p:spPr>
        <p:txBody>
          <a:bodyPr wrap="square" rtlCol="0">
            <a:spAutoFit/>
          </a:bodyPr>
          <a:lstStyle/>
          <a:p>
            <a:r>
              <a:rPr lang="en-US" sz="1400" dirty="0"/>
              <a:t>Random Forest has the best performance. However, performance on test data can be improved by incorporating more training data  during model and having sufficient testing data for testing. Regularization, more features, less complexity can be implemented</a:t>
            </a:r>
          </a:p>
        </p:txBody>
      </p:sp>
    </p:spTree>
    <p:extLst>
      <p:ext uri="{BB962C8B-B14F-4D97-AF65-F5344CB8AC3E}">
        <p14:creationId xmlns:p14="http://schemas.microsoft.com/office/powerpoint/2010/main" val="182718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CA0-61A9-84EE-336B-250392B881C9}"/>
              </a:ext>
            </a:extLst>
          </p:cNvPr>
          <p:cNvSpPr>
            <a:spLocks noGrp="1"/>
          </p:cNvSpPr>
          <p:nvPr>
            <p:ph type="title"/>
          </p:nvPr>
        </p:nvSpPr>
        <p:spPr>
          <a:xfrm>
            <a:off x="4204819" y="2641527"/>
            <a:ext cx="3110381" cy="1325563"/>
          </a:xfrm>
        </p:spPr>
        <p:txBody>
          <a:bodyPr/>
          <a:lstStyle/>
          <a:p>
            <a:r>
              <a:rPr lang="en-US" dirty="0"/>
              <a:t>Thank You</a:t>
            </a:r>
          </a:p>
        </p:txBody>
      </p:sp>
      <p:pic>
        <p:nvPicPr>
          <p:cNvPr id="4" name="Picture 2" descr="Apple Inc. - Wikipedia">
            <a:extLst>
              <a:ext uri="{FF2B5EF4-FFF2-40B4-BE49-F238E27FC236}">
                <a16:creationId xmlns:a16="http://schemas.microsoft.com/office/drawing/2014/main" id="{76162821-F1F8-C35D-C1B2-564F359D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748" y="150125"/>
            <a:ext cx="388662" cy="47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795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661</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Data Science Case Study</vt:lpstr>
      <vt:lpstr>Problem Statement</vt:lpstr>
      <vt:lpstr>Data Understanding &amp; Feature Engineering</vt:lpstr>
      <vt:lpstr>EDA: Univariate and Bivariate analysis(1/2)</vt:lpstr>
      <vt:lpstr>EDA: Further exploration(2/2)</vt:lpstr>
      <vt:lpstr>Data imbalance , SMOTE and pre-processing</vt:lpstr>
      <vt:lpstr>Candidate algorithms, Grid-search, cross-validating and testing</vt:lpstr>
      <vt:lpstr>Results and model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Case Study</dc:title>
  <dc:creator>Shivani Gupta</dc:creator>
  <cp:lastModifiedBy>Shivani Gupta</cp:lastModifiedBy>
  <cp:revision>12</cp:revision>
  <dcterms:created xsi:type="dcterms:W3CDTF">2024-03-04T17:38:03Z</dcterms:created>
  <dcterms:modified xsi:type="dcterms:W3CDTF">2024-03-04T19:17:38Z</dcterms:modified>
</cp:coreProperties>
</file>