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7AD1-3D12-4282-8A01-413C585E86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1DC6-90EB-4AAA-80AD-DAA6867D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69B-549C-47F5-942C-D6F452A0830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8AB-0A63-40B9-985A-ED5CB76682F6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9E3A-6C6B-45A1-843D-E34A8FAFE55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B70-7B48-46C0-88F0-151A1F941D5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1FDC-5B61-48F0-8B48-B98BD939D7E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DC97-1CDE-40BE-85C4-171ED3658FE0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6E35-185A-4B71-A97F-C1343AA34AF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F29-2102-4016-B385-445432BCB65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DE2-020E-4703-9DA9-B3B20A1D4A0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CC8-8258-4297-B814-969B55E02930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65CC-E826-4B2C-A635-D98B7302E65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CF42-BC8F-4839-B7BA-C03E3420E32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70A-5ABB-4634-BE5F-7A09D500AE34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3E8-DC21-4855-A9BB-37ADD97B876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0BA8-11F3-41F7-A663-85A3D604103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4FA8-4C09-44C8-82EF-D1FB08CF2F0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B6DA-805A-4963-8C38-65050D87722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07EE9-FCAB-43C6-9712-8AE4EA1F6E1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3" y="4777381"/>
            <a:ext cx="5790969" cy="632819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Stored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396538"/>
            <a:ext cx="4514850" cy="18859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295" endPos="92000" dist="101600" dir="5400000" sy="-100000" algn="bl" rotWithShape="0"/>
            <a:softEdge rad="1270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C55D0B1-325F-40A5-9241-6C13DC61E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247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26" y="153460"/>
            <a:ext cx="2695606" cy="81081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32" y="1263209"/>
            <a:ext cx="11415655" cy="2552333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u="sng" dirty="0"/>
              <a:t>single .sql script </a:t>
            </a:r>
            <a:r>
              <a:rPr lang="en-US" dirty="0"/>
              <a:t>that contains all the code necessary to accomplish the specified tasks.</a:t>
            </a:r>
          </a:p>
          <a:p>
            <a:r>
              <a:rPr lang="en-US" dirty="0"/>
              <a:t>Name your submission file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your last name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>
                <a:solidFill>
                  <a:srgbClr val="FFC000"/>
                </a:solidFill>
              </a:rPr>
              <a:t>UDF.sql</a:t>
            </a:r>
          </a:p>
          <a:p>
            <a:r>
              <a:rPr lang="en-US" dirty="0"/>
              <a:t>Create the namespace </a:t>
            </a:r>
            <a:r>
              <a:rPr lang="en-US" dirty="0">
                <a:solidFill>
                  <a:srgbClr val="FF0000"/>
                </a:solidFill>
              </a:rPr>
              <a:t>[your last name]</a:t>
            </a:r>
            <a:r>
              <a:rPr lang="en-US" dirty="0">
                <a:solidFill>
                  <a:srgbClr val="FFC000"/>
                </a:solidFill>
              </a:rPr>
              <a:t>HW2</a:t>
            </a:r>
            <a:r>
              <a:rPr lang="en-US" dirty="0"/>
              <a:t>.</a:t>
            </a:r>
          </a:p>
          <a:p>
            <a:r>
              <a:rPr lang="en-US" dirty="0"/>
              <a:t>Utilize the User-Defined Function IPO Charts to create each of the specified function.</a:t>
            </a:r>
          </a:p>
          <a:p>
            <a:r>
              <a:rPr lang="en-US" dirty="0"/>
              <a:t>Call the functions with the specified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03" y="228783"/>
            <a:ext cx="8095824" cy="713609"/>
          </a:xfrm>
          <a:noFill/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Using IPO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04" y="1315616"/>
            <a:ext cx="11761736" cy="34143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IPO Charts </a:t>
            </a:r>
            <a:r>
              <a:rPr lang="en-US" dirty="0"/>
              <a:t>are a simple but effective tool that you can use to document functions.</a:t>
            </a:r>
          </a:p>
          <a:p>
            <a:r>
              <a:rPr lang="en-US" dirty="0"/>
              <a:t>IPO stands for </a:t>
            </a:r>
            <a:r>
              <a:rPr lang="en-US" dirty="0">
                <a:solidFill>
                  <a:srgbClr val="FFC000"/>
                </a:solidFill>
              </a:rPr>
              <a:t>input, processing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output.</a:t>
            </a:r>
          </a:p>
          <a:p>
            <a:r>
              <a:rPr lang="en-US" dirty="0"/>
              <a:t>The IPO chart describes: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The inputs to the function.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What the function should do.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What the output of the function should be.</a:t>
            </a:r>
          </a:p>
          <a:p>
            <a:r>
              <a:rPr lang="en-US" dirty="0"/>
              <a:t>The use and format of an IPO Chart is often a personal or business-rule choice.</a:t>
            </a:r>
          </a:p>
          <a:p>
            <a:pPr lvl="1"/>
            <a:r>
              <a:rPr lang="en-US" dirty="0"/>
              <a:t>This is the format we will use for our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05633"/>
              </p:ext>
            </p:extLst>
          </p:nvPr>
        </p:nvGraphicFramePr>
        <p:xfrm>
          <a:off x="1377631" y="4721629"/>
          <a:ext cx="8127999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9845">
                  <a:extLst>
                    <a:ext uri="{9D8B030D-6E8A-4147-A177-3AD203B41FA5}">
                      <a16:colId xmlns:a16="http://schemas.microsoft.com/office/drawing/2014/main" val="1608379667"/>
                    </a:ext>
                  </a:extLst>
                </a:gridCol>
                <a:gridCol w="3088821">
                  <a:extLst>
                    <a:ext uri="{9D8B030D-6E8A-4147-A177-3AD203B41FA5}">
                      <a16:colId xmlns:a16="http://schemas.microsoft.com/office/drawing/2014/main" val="5780432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38494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name of the function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is the function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suppose to do?</a:t>
                      </a:r>
                      <a:endParaRPr lang="en-US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are the function’s parameters?</a:t>
                      </a:r>
                      <a:endParaRPr lang="en-US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How should the function produce the correct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result?</a:t>
                      </a:r>
                      <a:endParaRPr lang="en-US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is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the output of the function?</a:t>
                      </a:r>
                      <a:endParaRPr lang="en-US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9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Test the function</a:t>
                      </a:r>
                      <a:r>
                        <a:rPr lang="en-US" baseline="0" dirty="0"/>
                        <a:t> with arguments: 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values should be used to test the function?</a:t>
                      </a:r>
                      <a:endParaRPr lang="en-US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15" y="170085"/>
            <a:ext cx="3950828" cy="72769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33483"/>
              </p:ext>
            </p:extLst>
          </p:nvPr>
        </p:nvGraphicFramePr>
        <p:xfrm>
          <a:off x="233670" y="1279547"/>
          <a:ext cx="11628592" cy="255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875">
                  <a:extLst>
                    <a:ext uri="{9D8B030D-6E8A-4147-A177-3AD203B41FA5}">
                      <a16:colId xmlns:a16="http://schemas.microsoft.com/office/drawing/2014/main" val="1608379667"/>
                    </a:ext>
                  </a:extLst>
                </a:gridCol>
                <a:gridCol w="5596519">
                  <a:extLst>
                    <a:ext uri="{9D8B030D-6E8A-4147-A177-3AD203B41FA5}">
                      <a16:colId xmlns:a16="http://schemas.microsoft.com/office/drawing/2014/main" val="578043279"/>
                    </a:ext>
                  </a:extLst>
                </a:gridCol>
                <a:gridCol w="3876198">
                  <a:extLst>
                    <a:ext uri="{9D8B030D-6E8A-4147-A177-3AD203B41FA5}">
                      <a16:colId xmlns:a16="http://schemas.microsoft.com/office/drawing/2014/main" val="35738494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sumString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Extracts</a:t>
                      </a:r>
                      <a:r>
                        <a:rPr lang="en-US" sz="1600" baseline="0" dirty="0"/>
                        <a:t> single-digit integers from a string of integers and returns the sum of the integers.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A string of</a:t>
                      </a:r>
                      <a:r>
                        <a:rPr lang="en-US" sz="1600" b="0" baseline="0" dirty="0"/>
                        <a:t> single-digit integers that cannot exceed 100 separate integers.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Extracts the</a:t>
                      </a:r>
                      <a:r>
                        <a:rPr lang="en-US" sz="1600" b="0" baseline="0" dirty="0"/>
                        <a:t> individual integers from the string of integers and adds them to together.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Returns</a:t>
                      </a:r>
                      <a:r>
                        <a:rPr lang="en-US" sz="1600" b="0" baseline="0" dirty="0"/>
                        <a:t> the sum of the individual integers.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9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Test the function</a:t>
                      </a:r>
                      <a:r>
                        <a:rPr lang="en-US" baseline="0" dirty="0"/>
                        <a:t> with argument: ‘123456789’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Correct Output is 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69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68998"/>
              </p:ext>
            </p:extLst>
          </p:nvPr>
        </p:nvGraphicFramePr>
        <p:xfrm>
          <a:off x="233670" y="3937773"/>
          <a:ext cx="11628592" cy="2758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875">
                  <a:extLst>
                    <a:ext uri="{9D8B030D-6E8A-4147-A177-3AD203B41FA5}">
                      <a16:colId xmlns:a16="http://schemas.microsoft.com/office/drawing/2014/main" val="1608379667"/>
                    </a:ext>
                  </a:extLst>
                </a:gridCol>
                <a:gridCol w="5596519">
                  <a:extLst>
                    <a:ext uri="{9D8B030D-6E8A-4147-A177-3AD203B41FA5}">
                      <a16:colId xmlns:a16="http://schemas.microsoft.com/office/drawing/2014/main" val="578043279"/>
                    </a:ext>
                  </a:extLst>
                </a:gridCol>
                <a:gridCol w="3876198">
                  <a:extLst>
                    <a:ext uri="{9D8B030D-6E8A-4147-A177-3AD203B41FA5}">
                      <a16:colId xmlns:a16="http://schemas.microsoft.com/office/drawing/2014/main" val="35738494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sumCharacters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Counts</a:t>
                      </a:r>
                      <a:r>
                        <a:rPr lang="en-US" sz="1600" baseline="0" dirty="0"/>
                        <a:t> the number of ‘X’s and ‘Y’’s in a string of capital letters and returns the total value of the ‘X’ and ‘Y’ values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A string of</a:t>
                      </a:r>
                      <a:r>
                        <a:rPr lang="en-US" sz="1600" b="0" baseline="0" dirty="0"/>
                        <a:t> capital letters that cannot exceed 25 separate letters.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For each ‘X’ in</a:t>
                      </a:r>
                      <a:r>
                        <a:rPr lang="en-US" sz="1600" b="0" baseline="0" dirty="0"/>
                        <a:t> the string increase the total value by 1.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For each ‘Y’ in</a:t>
                      </a:r>
                      <a:r>
                        <a:rPr lang="en-US" sz="1600" b="0" baseline="0" dirty="0"/>
                        <a:t> the string increase the total value by 2.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Returns</a:t>
                      </a:r>
                      <a:r>
                        <a:rPr lang="en-US" sz="1600" b="0" baseline="0" dirty="0"/>
                        <a:t> sum of the X and Y values.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9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the function</a:t>
                      </a:r>
                      <a:r>
                        <a:rPr lang="en-US" baseline="0" dirty="0"/>
                        <a:t> with argument: ‘XYCCVXYXYXCBB’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Correct Output is 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6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15" y="170085"/>
            <a:ext cx="3950828" cy="72769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45431"/>
              </p:ext>
            </p:extLst>
          </p:nvPr>
        </p:nvGraphicFramePr>
        <p:xfrm>
          <a:off x="233670" y="1279547"/>
          <a:ext cx="11628592" cy="255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875">
                  <a:extLst>
                    <a:ext uri="{9D8B030D-6E8A-4147-A177-3AD203B41FA5}">
                      <a16:colId xmlns:a16="http://schemas.microsoft.com/office/drawing/2014/main" val="1608379667"/>
                    </a:ext>
                  </a:extLst>
                </a:gridCol>
                <a:gridCol w="5596519">
                  <a:extLst>
                    <a:ext uri="{9D8B030D-6E8A-4147-A177-3AD203B41FA5}">
                      <a16:colId xmlns:a16="http://schemas.microsoft.com/office/drawing/2014/main" val="578043279"/>
                    </a:ext>
                  </a:extLst>
                </a:gridCol>
                <a:gridCol w="3876198">
                  <a:extLst>
                    <a:ext uri="{9D8B030D-6E8A-4147-A177-3AD203B41FA5}">
                      <a16:colId xmlns:a16="http://schemas.microsoft.com/office/drawing/2014/main" val="35738494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verifyCode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Determine</a:t>
                      </a:r>
                      <a:r>
                        <a:rPr lang="en-US" sz="1600" baseline="0" dirty="0"/>
                        <a:t> if a string contains the correct number of specified characters.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 string of</a:t>
                      </a:r>
                      <a:r>
                        <a:rPr lang="en-US" sz="1600" b="0" baseline="0" dirty="0"/>
                        <a:t> capital letters that cannot exceed 15 separate letters.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Examine each letter in a string of capital letters and return 1 (True) if the string contains</a:t>
                      </a:r>
                      <a:r>
                        <a:rPr lang="en-US" sz="1600" b="0" baseline="0" dirty="0"/>
                        <a:t> less than 3 ‘A’s and more than 2 ‘D’s. Returns 0 (False) otherwise.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 (False) or 1(True).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9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Test the function</a:t>
                      </a:r>
                      <a:r>
                        <a:rPr lang="en-US" baseline="0" dirty="0"/>
                        <a:t> with argument: 'AFTDYADXXDPQDEF‘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Correct Output is 1 (True)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69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74285"/>
              </p:ext>
            </p:extLst>
          </p:nvPr>
        </p:nvGraphicFramePr>
        <p:xfrm>
          <a:off x="233670" y="4045838"/>
          <a:ext cx="11628592" cy="255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875">
                  <a:extLst>
                    <a:ext uri="{9D8B030D-6E8A-4147-A177-3AD203B41FA5}">
                      <a16:colId xmlns:a16="http://schemas.microsoft.com/office/drawing/2014/main" val="1608379667"/>
                    </a:ext>
                  </a:extLst>
                </a:gridCol>
                <a:gridCol w="5596519">
                  <a:extLst>
                    <a:ext uri="{9D8B030D-6E8A-4147-A177-3AD203B41FA5}">
                      <a16:colId xmlns:a16="http://schemas.microsoft.com/office/drawing/2014/main" val="578043279"/>
                    </a:ext>
                  </a:extLst>
                </a:gridCol>
                <a:gridCol w="3876198">
                  <a:extLst>
                    <a:ext uri="{9D8B030D-6E8A-4147-A177-3AD203B41FA5}">
                      <a16:colId xmlns:a16="http://schemas.microsoft.com/office/drawing/2014/main" val="35738494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testForSequenceCombination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Determine if two strings have the correct starting and ending substrings.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Two strings of capital letters each string consist of exactly 10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If</a:t>
                      </a:r>
                      <a:r>
                        <a:rPr lang="en-US" sz="1600" b="0" baseline="0" dirty="0"/>
                        <a:t> the first string starts with ‘AXYZB’ and the second string ends with ‘LLL’ return 1 (True). Returns 0 (False) otherwise.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0 (False) or 1(True).</a:t>
                      </a:r>
                    </a:p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9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the function</a:t>
                      </a:r>
                      <a:r>
                        <a:rPr lang="en-US" baseline="0" dirty="0"/>
                        <a:t> with argument: 'AXYZBUIOKS, 'LBLYYYPLLL'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Correct Output is 1 (True)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8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18989</TotalTime>
  <Words>556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   </vt:lpstr>
      <vt:lpstr>General</vt:lpstr>
      <vt:lpstr>Using IPO Charts</vt:lpstr>
      <vt:lpstr>Requirements</vt:lpstr>
      <vt:lpstr>Requirements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Gene Locklear</dc:creator>
  <cp:lastModifiedBy>shivanijain1812@outlook.com</cp:lastModifiedBy>
  <cp:revision>248</cp:revision>
  <dcterms:created xsi:type="dcterms:W3CDTF">2018-08-06T13:23:52Z</dcterms:created>
  <dcterms:modified xsi:type="dcterms:W3CDTF">2020-10-29T23:32:58Z</dcterms:modified>
</cp:coreProperties>
</file>