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5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47AD1-3D12-4282-8A01-413C585E869B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B1DC6-90EB-4AAA-80AD-DAA6867D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B69B-549C-47F5-942C-D6F452A0830C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58AB-0A63-40B9-985A-ED5CB76682F6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9E3A-6C6B-45A1-843D-E34A8FAFE55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B70-7B48-46C0-88F0-151A1F941D5A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1FDC-5B61-48F0-8B48-B98BD939D7E5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DC97-1CDE-40BE-85C4-171ED3658FE0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6E35-185A-4B71-A97F-C1343AA34AF1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F29-2102-4016-B385-445432BCB655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3DE2-020E-4703-9DA9-B3B20A1D4A0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6CC8-8258-4297-B814-969B55E02930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65CC-E826-4B2C-A635-D98B7302E65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CF42-BC8F-4839-B7BA-C03E3420E32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070A-5ABB-4634-BE5F-7A09D500AE34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3E8-DC21-4855-A9BB-37ADD97B876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0BA8-11F3-41F7-A663-85A3D6041033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4FA8-4C09-44C8-82EF-D1FB08CF2F09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B6DA-805A-4963-8C38-65050D87722C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69000">
              <a:schemeClr val="bg1"/>
            </a:gs>
            <a:gs pos="97000">
              <a:schemeClr val="tx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07EE9-FCAB-43C6-9712-8AE4EA1F6E1D}" type="datetime1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3" y="1396537"/>
            <a:ext cx="3238859" cy="185688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1396538"/>
            <a:ext cx="4514850" cy="18859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295" endPos="92000" dist="101600" dir="5400000" sy="-100000" algn="bl" rotWithShape="0"/>
            <a:softEdge rad="1270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956858"/>
            <a:ext cx="4331445" cy="820523"/>
          </a:xfrm>
        </p:spPr>
        <p:txBody>
          <a:bodyPr/>
          <a:lstStyle/>
          <a:p>
            <a:r>
              <a:rPr lang="en-US" sz="4000" dirty="0">
                <a:solidFill>
                  <a:srgbClr val="FFC000"/>
                </a:solidFill>
                <a:latin typeface="Arial Black" panose="020B0A04020102020204" pitchFamily="34" charset="0"/>
              </a:rPr>
              <a:t>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4896711" cy="51782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WIRELESS SENSOR NETWORK DATABASE</a:t>
            </a:r>
          </a:p>
        </p:txBody>
      </p:sp>
    </p:spTree>
    <p:extLst>
      <p:ext uri="{BB962C8B-B14F-4D97-AF65-F5344CB8AC3E}">
        <p14:creationId xmlns:p14="http://schemas.microsoft.com/office/powerpoint/2010/main" val="9247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050580" cy="6695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384" y="1346694"/>
            <a:ext cx="687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database </a:t>
            </a:r>
            <a:r>
              <a:rPr lang="en-US" dirty="0">
                <a:solidFill>
                  <a:srgbClr val="FFC000"/>
                </a:solidFill>
              </a:rPr>
              <a:t>paceWSN</a:t>
            </a:r>
            <a:r>
              <a:rPr lang="en-US" dirty="0"/>
              <a:t> models a wireless sensor network.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2141999"/>
            <a:ext cx="7136985" cy="436686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830589" y="2141999"/>
            <a:ext cx="3360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C000"/>
                </a:solidFill>
              </a:rPr>
              <a:t>Wireless Sensor Network </a:t>
            </a:r>
            <a:r>
              <a:rPr lang="en-US" dirty="0"/>
              <a:t>contains nodes that are part of individual networks and link to common gateway node that allows them to access a Master Node which is used to upload their data.</a:t>
            </a:r>
          </a:p>
        </p:txBody>
      </p:sp>
      <p:cxnSp>
        <p:nvCxnSpPr>
          <p:cNvPr id="7" name="Elbow Connector 6"/>
          <p:cNvCxnSpPr>
            <a:stCxn id="21" idx="3"/>
            <a:endCxn id="5" idx="0"/>
          </p:cNvCxnSpPr>
          <p:nvPr/>
        </p:nvCxnSpPr>
        <p:spPr>
          <a:xfrm>
            <a:off x="7257011" y="1531360"/>
            <a:ext cx="2253653" cy="610639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69217"/>
              </p:ext>
            </p:extLst>
          </p:nvPr>
        </p:nvGraphicFramePr>
        <p:xfrm>
          <a:off x="2135687" y="1865260"/>
          <a:ext cx="2240742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50433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92945"/>
              </p:ext>
            </p:extLst>
          </p:nvPr>
        </p:nvGraphicFramePr>
        <p:xfrm>
          <a:off x="6610457" y="5458700"/>
          <a:ext cx="2425477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5477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NETWORK_TRANSMISSION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56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38176"/>
              </p:ext>
            </p:extLst>
          </p:nvPr>
        </p:nvGraphicFramePr>
        <p:xfrm>
          <a:off x="2067584" y="5705825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NETWORK_GATEWAY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7742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46756"/>
              </p:ext>
            </p:extLst>
          </p:nvPr>
        </p:nvGraphicFramePr>
        <p:xfrm>
          <a:off x="6610458" y="3838268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024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54921"/>
              </p:ext>
            </p:extLst>
          </p:nvPr>
        </p:nvGraphicFramePr>
        <p:xfrm>
          <a:off x="2067583" y="3979589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NODE_NETWORK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6123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82904"/>
              </p:ext>
            </p:extLst>
          </p:nvPr>
        </p:nvGraphicFramePr>
        <p:xfrm>
          <a:off x="6610458" y="1149934"/>
          <a:ext cx="224074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729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7978"/>
              </p:ext>
            </p:extLst>
          </p:nvPr>
        </p:nvGraphicFramePr>
        <p:xfrm>
          <a:off x="6610457" y="2979718"/>
          <a:ext cx="2240744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44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</a:tblGrid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NODE_BATTERY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72399"/>
                  </a:ext>
                </a:extLst>
              </a:tr>
            </a:tbl>
          </a:graphicData>
        </a:graphic>
      </p:graphicFrame>
      <p:cxnSp>
        <p:nvCxnSpPr>
          <p:cNvPr id="25" name="Elbow Connector 24"/>
          <p:cNvCxnSpPr>
            <a:stCxn id="10" idx="1"/>
            <a:endCxn id="3" idx="3"/>
          </p:cNvCxnSpPr>
          <p:nvPr/>
        </p:nvCxnSpPr>
        <p:spPr>
          <a:xfrm rot="10800000" flipV="1">
            <a:off x="4376430" y="1454734"/>
            <a:ext cx="2234029" cy="715326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41" idx="0"/>
          </p:cNvCxnSpPr>
          <p:nvPr/>
        </p:nvCxnSpPr>
        <p:spPr>
          <a:xfrm rot="5400000">
            <a:off x="6276662" y="3320763"/>
            <a:ext cx="327062" cy="258127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/>
          <p:cNvSpPr/>
          <p:nvPr/>
        </p:nvSpPr>
        <p:spPr>
          <a:xfrm>
            <a:off x="2765606" y="2749612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HAS</a:t>
            </a:r>
          </a:p>
        </p:txBody>
      </p:sp>
      <p:sp>
        <p:nvSpPr>
          <p:cNvPr id="37" name="Diamond 36"/>
          <p:cNvSpPr/>
          <p:nvPr/>
        </p:nvSpPr>
        <p:spPr>
          <a:xfrm>
            <a:off x="9200011" y="4447868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HAS</a:t>
            </a:r>
          </a:p>
        </p:txBody>
      </p:sp>
      <p:sp>
        <p:nvSpPr>
          <p:cNvPr id="41" name="Diamond 40"/>
          <p:cNvSpPr/>
          <p:nvPr/>
        </p:nvSpPr>
        <p:spPr>
          <a:xfrm>
            <a:off x="4521767" y="4774930"/>
            <a:ext cx="1255577" cy="102233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HAS</a:t>
            </a:r>
          </a:p>
        </p:txBody>
      </p:sp>
      <p:sp>
        <p:nvSpPr>
          <p:cNvPr id="44" name="Diamond 43"/>
          <p:cNvSpPr/>
          <p:nvPr/>
        </p:nvSpPr>
        <p:spPr>
          <a:xfrm>
            <a:off x="5012574" y="1676624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4141" y="2519026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46508" y="3282772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29940" y="1841762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27561" y="1422221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46567" y="5657875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29940" y="4555937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0295" y="3056693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0295" y="4287807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5" name="Elbow Connector 14"/>
          <p:cNvCxnSpPr>
            <a:stCxn id="9" idx="1"/>
            <a:endCxn id="35" idx="1"/>
          </p:cNvCxnSpPr>
          <p:nvPr/>
        </p:nvCxnSpPr>
        <p:spPr>
          <a:xfrm rot="10800000" flipH="1">
            <a:off x="2067582" y="3240063"/>
            <a:ext cx="698023" cy="1044326"/>
          </a:xfrm>
          <a:prstGeom prst="bentConnector3">
            <a:avLst>
              <a:gd name="adj1" fmla="val -3275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41" idx="2"/>
          </p:cNvCxnSpPr>
          <p:nvPr/>
        </p:nvCxnSpPr>
        <p:spPr>
          <a:xfrm flipV="1">
            <a:off x="4308326" y="5797268"/>
            <a:ext cx="841230" cy="271032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16593" y="3314497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6" name="Straight Connector 25"/>
          <p:cNvCxnSpPr>
            <a:stCxn id="35" idx="0"/>
            <a:endCxn id="3" idx="2"/>
          </p:cNvCxnSpPr>
          <p:nvPr/>
        </p:nvCxnSpPr>
        <p:spPr>
          <a:xfrm flipV="1">
            <a:off x="3256057" y="2474860"/>
            <a:ext cx="1" cy="27475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9252032" y="1923102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HAS</a:t>
            </a:r>
          </a:p>
        </p:txBody>
      </p:sp>
      <p:cxnSp>
        <p:nvCxnSpPr>
          <p:cNvPr id="16" name="Elbow Connector 15"/>
          <p:cNvCxnSpPr>
            <a:stCxn id="11" idx="3"/>
            <a:endCxn id="36" idx="2"/>
          </p:cNvCxnSpPr>
          <p:nvPr/>
        </p:nvCxnSpPr>
        <p:spPr>
          <a:xfrm flipV="1">
            <a:off x="8851201" y="2904004"/>
            <a:ext cx="891282" cy="380514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6" idx="0"/>
            <a:endCxn id="10" idx="3"/>
          </p:cNvCxnSpPr>
          <p:nvPr/>
        </p:nvCxnSpPr>
        <p:spPr>
          <a:xfrm rot="16200000" flipV="1">
            <a:off x="9062658" y="1243277"/>
            <a:ext cx="468368" cy="891282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08040" y="1621034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842235" y="2881601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0" name="Elbow Connector 19"/>
          <p:cNvCxnSpPr>
            <a:endCxn id="7" idx="1"/>
          </p:cNvCxnSpPr>
          <p:nvPr/>
        </p:nvCxnSpPr>
        <p:spPr>
          <a:xfrm rot="5400000">
            <a:off x="179861" y="4054799"/>
            <a:ext cx="3843550" cy="68103"/>
          </a:xfrm>
          <a:prstGeom prst="bentConnector4">
            <a:avLst>
              <a:gd name="adj1" fmla="val -681"/>
              <a:gd name="adj2" fmla="val 163186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40791" y="3317857"/>
            <a:ext cx="980902" cy="98090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IS</a:t>
            </a:r>
          </a:p>
        </p:txBody>
      </p:sp>
      <p:cxnSp>
        <p:nvCxnSpPr>
          <p:cNvPr id="28" name="Elbow Connector 27"/>
          <p:cNvCxnSpPr>
            <a:stCxn id="8" idx="3"/>
            <a:endCxn id="37" idx="0"/>
          </p:cNvCxnSpPr>
          <p:nvPr/>
        </p:nvCxnSpPr>
        <p:spPr>
          <a:xfrm>
            <a:off x="8851201" y="4143068"/>
            <a:ext cx="839261" cy="304800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7" idx="2"/>
            <a:endCxn id="6" idx="3"/>
          </p:cNvCxnSpPr>
          <p:nvPr/>
        </p:nvCxnSpPr>
        <p:spPr>
          <a:xfrm rot="5400000">
            <a:off x="9195833" y="5268871"/>
            <a:ext cx="334730" cy="654528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90214" y="4204683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808040" y="5387758"/>
            <a:ext cx="2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230476" y="133649"/>
            <a:ext cx="7891060" cy="6695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DATABASE SCHEMA </a:t>
            </a:r>
            <a:r>
              <a:rPr lang="en-US" sz="2800" b="1" dirty="0">
                <a:solidFill>
                  <a:srgbClr val="FFC000"/>
                </a:solidFill>
              </a:rPr>
              <a:t>(PaceWSN)</a:t>
            </a:r>
          </a:p>
        </p:txBody>
      </p:sp>
    </p:spTree>
    <p:extLst>
      <p:ext uri="{BB962C8B-B14F-4D97-AF65-F5344CB8AC3E}">
        <p14:creationId xmlns:p14="http://schemas.microsoft.com/office/powerpoint/2010/main" val="34235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20902"/>
              </p:ext>
            </p:extLst>
          </p:nvPr>
        </p:nvGraphicFramePr>
        <p:xfrm>
          <a:off x="346852" y="1191059"/>
          <a:ext cx="6621551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021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821357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1195529">
                  <a:extLst>
                    <a:ext uri="{9D8B030D-6E8A-4147-A177-3AD203B41FA5}">
                      <a16:colId xmlns:a16="http://schemas.microsoft.com/office/drawing/2014/main" val="3505632623"/>
                    </a:ext>
                  </a:extLst>
                </a:gridCol>
                <a:gridCol w="1168151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  <a:gridCol w="1546594">
                  <a:extLst>
                    <a:ext uri="{9D8B030D-6E8A-4147-A177-3AD203B41FA5}">
                      <a16:colId xmlns:a16="http://schemas.microsoft.com/office/drawing/2014/main" val="234052817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1179455541"/>
                    </a:ext>
                  </a:extLst>
                </a:gridCol>
              </a:tblGrid>
              <a:tr h="159713"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IDNumber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Location_X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Location_Y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AccessDistance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89737"/>
              </p:ext>
            </p:extLst>
          </p:nvPr>
        </p:nvGraphicFramePr>
        <p:xfrm>
          <a:off x="346852" y="1942635"/>
          <a:ext cx="5382955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1368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322007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755432">
                  <a:extLst>
                    <a:ext uri="{9D8B030D-6E8A-4147-A177-3AD203B41FA5}">
                      <a16:colId xmlns:a16="http://schemas.microsoft.com/office/drawing/2014/main" val="3505632623"/>
                    </a:ext>
                  </a:extLst>
                </a:gridCol>
                <a:gridCol w="1232074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  <a:gridCol w="1232074">
                  <a:extLst>
                    <a:ext uri="{9D8B030D-6E8A-4147-A177-3AD203B41FA5}">
                      <a16:colId xmlns:a16="http://schemas.microsoft.com/office/drawing/2014/main" val="719492987"/>
                    </a:ext>
                  </a:extLst>
                </a:gridCol>
              </a:tblGrid>
              <a:tr h="15971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NODE_TYPE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NType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ServiceLife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CostLifeRatio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44949"/>
              </p:ext>
            </p:extLst>
          </p:nvPr>
        </p:nvGraphicFramePr>
        <p:xfrm>
          <a:off x="346852" y="4230658"/>
          <a:ext cx="1999673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0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</a:tblGrid>
              <a:tr h="159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NODE_BATTERY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NType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64084"/>
              </p:ext>
            </p:extLst>
          </p:nvPr>
        </p:nvGraphicFramePr>
        <p:xfrm>
          <a:off x="346853" y="5042107"/>
          <a:ext cx="1999673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0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</a:tblGrid>
              <a:tr h="159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65679"/>
              </p:ext>
            </p:extLst>
          </p:nvPr>
        </p:nvGraphicFramePr>
        <p:xfrm>
          <a:off x="346853" y="5811421"/>
          <a:ext cx="2473499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9470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</a:tblGrid>
              <a:tr h="1597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NETWORK_GATEWAY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Network_Name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71453"/>
              </p:ext>
            </p:extLst>
          </p:nvPr>
        </p:nvGraphicFramePr>
        <p:xfrm>
          <a:off x="346852" y="2669952"/>
          <a:ext cx="3138516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702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221971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</a:tblGrid>
              <a:tr h="15971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NETWORK_TRANSMISSION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Link_Band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Link_Type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52458"/>
              </p:ext>
            </p:extLst>
          </p:nvPr>
        </p:nvGraphicFramePr>
        <p:xfrm>
          <a:off x="346852" y="3397269"/>
          <a:ext cx="4441770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9523">
                  <a:extLst>
                    <a:ext uri="{9D8B030D-6E8A-4147-A177-3AD203B41FA5}">
                      <a16:colId xmlns:a16="http://schemas.microsoft.com/office/drawing/2014/main" val="2602417629"/>
                    </a:ext>
                  </a:extLst>
                </a:gridCol>
                <a:gridCol w="1093120">
                  <a:extLst>
                    <a:ext uri="{9D8B030D-6E8A-4147-A177-3AD203B41FA5}">
                      <a16:colId xmlns:a16="http://schemas.microsoft.com/office/drawing/2014/main" val="4183515234"/>
                    </a:ext>
                  </a:extLst>
                </a:gridCol>
                <a:gridCol w="1325442">
                  <a:extLst>
                    <a:ext uri="{9D8B030D-6E8A-4147-A177-3AD203B41FA5}">
                      <a16:colId xmlns:a16="http://schemas.microsoft.com/office/drawing/2014/main" val="3505632623"/>
                    </a:ext>
                  </a:extLst>
                </a:gridCol>
                <a:gridCol w="1043685">
                  <a:extLst>
                    <a:ext uri="{9D8B030D-6E8A-4147-A177-3AD203B41FA5}">
                      <a16:colId xmlns:a16="http://schemas.microsoft.com/office/drawing/2014/main" val="3989847295"/>
                    </a:ext>
                  </a:extLst>
                </a:gridCol>
              </a:tblGrid>
              <a:tr h="1597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NODE_NETWORK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3839"/>
                  </a:ext>
                </a:extLst>
              </a:tr>
              <a:tr h="159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IDNumber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Network_A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Network_B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Network_C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59794"/>
                  </a:ext>
                </a:extLst>
              </a:tr>
            </a:tbl>
          </a:graphicData>
        </a:graphic>
      </p:graphicFrame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46853" y="271492"/>
            <a:ext cx="7891060" cy="6695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DATABASE SCHEMA </a:t>
            </a:r>
            <a:r>
              <a:rPr lang="en-US" sz="2800" b="1" dirty="0">
                <a:solidFill>
                  <a:srgbClr val="FFC000"/>
                </a:solidFill>
              </a:rPr>
              <a:t>(PaceWSN)</a:t>
            </a:r>
          </a:p>
        </p:txBody>
      </p:sp>
    </p:spTree>
    <p:extLst>
      <p:ext uri="{BB962C8B-B14F-4D97-AF65-F5344CB8AC3E}">
        <p14:creationId xmlns:p14="http://schemas.microsoft.com/office/powerpoint/2010/main" val="11310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891060" cy="6695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DATABASE SCHEMA </a:t>
            </a:r>
            <a:r>
              <a:rPr lang="en-US" sz="2800" b="1" dirty="0">
                <a:solidFill>
                  <a:srgbClr val="FFC000"/>
                </a:solidFill>
              </a:rPr>
              <a:t>(PaceWSN)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2527"/>
              </p:ext>
            </p:extLst>
          </p:nvPr>
        </p:nvGraphicFramePr>
        <p:xfrm>
          <a:off x="205535" y="1401310"/>
          <a:ext cx="11689978" cy="518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8530">
                  <a:extLst>
                    <a:ext uri="{9D8B030D-6E8A-4147-A177-3AD203B41FA5}">
                      <a16:colId xmlns:a16="http://schemas.microsoft.com/office/drawing/2014/main" val="35537244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1270740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416936514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2072967912"/>
                    </a:ext>
                  </a:extLst>
                </a:gridCol>
                <a:gridCol w="1263534">
                  <a:extLst>
                    <a:ext uri="{9D8B030D-6E8A-4147-A177-3AD203B41FA5}">
                      <a16:colId xmlns:a16="http://schemas.microsoft.com/office/drawing/2014/main" val="1995148002"/>
                    </a:ext>
                  </a:extLst>
                </a:gridCol>
                <a:gridCol w="1521230">
                  <a:extLst>
                    <a:ext uri="{9D8B030D-6E8A-4147-A177-3AD203B41FA5}">
                      <a16:colId xmlns:a16="http://schemas.microsoft.com/office/drawing/2014/main" val="1521859179"/>
                    </a:ext>
                  </a:extLst>
                </a:gridCol>
                <a:gridCol w="1853738">
                  <a:extLst>
                    <a:ext uri="{9D8B030D-6E8A-4147-A177-3AD203B41FA5}">
                      <a16:colId xmlns:a16="http://schemas.microsoft.com/office/drawing/2014/main" val="2922642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Primary</a:t>
                      </a:r>
                      <a:r>
                        <a:rPr lang="en-US" sz="1400" baseline="0" dirty="0">
                          <a:solidFill>
                            <a:srgbClr val="FFC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FFC000"/>
                          </a:solidFill>
                        </a:rPr>
                        <a:t>Key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Referential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Generated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DEFAULT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Other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Constraints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83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NODE_TYPE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Sensor</a:t>
                      </a:r>
                      <a:r>
                        <a:rPr lang="en-US" sz="1200" b="1" baseline="0" dirty="0"/>
                        <a:t> Node Type Data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No Attribute can be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83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IDNumber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Individual Sensor Node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NODE_TYPE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NStatus…Online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 Attribute can be NULL</a:t>
                      </a:r>
                    </a:p>
                    <a:p>
                      <a:pPr algn="l"/>
                      <a:r>
                        <a:rPr lang="en-US" sz="1200" b="1" dirty="0"/>
                        <a:t>NStatus</a:t>
                      </a:r>
                      <a:r>
                        <a:rPr lang="en-US" sz="1200" b="1" baseline="0" dirty="0"/>
                        <a:t> can only accept values of ‘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Online</a:t>
                      </a:r>
                      <a:r>
                        <a:rPr lang="en-US" sz="1200" b="1" baseline="0" dirty="0"/>
                        <a:t>’ or ‘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Offline</a:t>
                      </a:r>
                      <a:r>
                        <a:rPr lang="en-US" sz="1200" b="1" baseline="0" dirty="0"/>
                        <a:t>’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67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NODE_NETWORK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IDNumber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Node Connection to Networks Data</a:t>
                      </a:r>
                    </a:p>
                    <a:p>
                      <a:endParaRPr lang="en-US" sz="1200" b="1" dirty="0"/>
                    </a:p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200" b="1" dirty="0"/>
                        <a:t> = Connected</a:t>
                      </a:r>
                    </a:p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1200" b="1" dirty="0"/>
                        <a:t> = Not Connected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 Attribute can be NULL</a:t>
                      </a:r>
                    </a:p>
                    <a:p>
                      <a:pPr algn="l"/>
                      <a:r>
                        <a:rPr lang="en-US" sz="1200" b="1" dirty="0"/>
                        <a:t>Network_A, Network_B, and Network_C</a:t>
                      </a:r>
                      <a:r>
                        <a:rPr lang="en-US" sz="1200" b="1" baseline="0" dirty="0"/>
                        <a:t> can only accept the values of ‘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200" b="1" baseline="0" dirty="0"/>
                        <a:t>’ or ‘</a:t>
                      </a:r>
                      <a:r>
                        <a:rPr lang="en-US" sz="1200" b="1" baseline="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1200" b="1" baseline="0" dirty="0"/>
                        <a:t>’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11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Network Type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 Attribute can be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60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NETWORK_GATEWAY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Network_Name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Gateway Node for each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NETWORKS</a:t>
                      </a:r>
                    </a:p>
                    <a:p>
                      <a:r>
                        <a:rPr lang="en-US" sz="1200" b="1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 Attribute can be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10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NODE_BATTERY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Battery</a:t>
                      </a:r>
                      <a:r>
                        <a:rPr lang="en-US" sz="1200" b="1" baseline="0" dirty="0"/>
                        <a:t> Used by Node 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 Attribute can be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00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NETWORK_TRANSMISSION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Transmission Properties of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 Attribute can be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90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38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950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GENERATED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3990"/>
              </p:ext>
            </p:extLst>
          </p:nvPr>
        </p:nvGraphicFramePr>
        <p:xfrm>
          <a:off x="513107" y="1625754"/>
          <a:ext cx="10044057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144">
                  <a:extLst>
                    <a:ext uri="{9D8B030D-6E8A-4147-A177-3AD203B41FA5}">
                      <a16:colId xmlns:a16="http://schemas.microsoft.com/office/drawing/2014/main" val="3553724494"/>
                    </a:ext>
                  </a:extLst>
                </a:gridCol>
                <a:gridCol w="1820035">
                  <a:extLst>
                    <a:ext uri="{9D8B030D-6E8A-4147-A177-3AD203B41FA5}">
                      <a16:colId xmlns:a16="http://schemas.microsoft.com/office/drawing/2014/main" val="612707404"/>
                    </a:ext>
                  </a:extLst>
                </a:gridCol>
                <a:gridCol w="1463492">
                  <a:extLst>
                    <a:ext uri="{9D8B030D-6E8A-4147-A177-3AD203B41FA5}">
                      <a16:colId xmlns:a16="http://schemas.microsoft.com/office/drawing/2014/main" val="1416936514"/>
                    </a:ext>
                  </a:extLst>
                </a:gridCol>
                <a:gridCol w="3374967">
                  <a:extLst>
                    <a:ext uri="{9D8B030D-6E8A-4147-A177-3AD203B41FA5}">
                      <a16:colId xmlns:a16="http://schemas.microsoft.com/office/drawing/2014/main" val="2072967912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199514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Generated Column 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Stored or Virtual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83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NODE_TYPE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CostLifeRatio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Cost / ServiceLife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83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AccessDistance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2D Euclidean Distance (KM)</a:t>
                      </a:r>
                      <a:r>
                        <a:rPr lang="en-US" sz="1200" b="1" baseline="0" dirty="0"/>
                        <a:t> </a:t>
                      </a:r>
                      <a:r>
                        <a:rPr lang="en-US" sz="1200" b="1" dirty="0"/>
                        <a:t>between this Node and the Master Node located at [100,100]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67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3327372" cy="69443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4919" y="1362961"/>
            <a:ext cx="11390717" cy="2976283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u="sng" dirty="0">
                <a:solidFill>
                  <a:srgbClr val="FFC000"/>
                </a:solidFill>
              </a:rPr>
              <a:t>single query </a:t>
            </a:r>
            <a:r>
              <a:rPr lang="en-US" dirty="0"/>
              <a:t>for each of the questions listed below.</a:t>
            </a:r>
          </a:p>
          <a:p>
            <a:r>
              <a:rPr lang="en-US" dirty="0"/>
              <a:t>Display the result of each query </a:t>
            </a:r>
            <a:r>
              <a:rPr lang="en-US" u="sng" dirty="0">
                <a:solidFill>
                  <a:srgbClr val="FFC000"/>
                </a:solidFill>
              </a:rPr>
              <a:t>as shown </a:t>
            </a:r>
            <a:r>
              <a:rPr lang="en-US" dirty="0"/>
              <a:t>on the Expected Output Slide.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is the ratio of offline to online nodes in all networks.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Which nodes are connected to Network A but not to Network 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List all  nodes that are offline in Network 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List the status of all  nodes in Network A manufactured by General Dynamics.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List any Type ‘C’ node that is more than 120 km but less than 135 km from the Master Node.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64" y="154413"/>
            <a:ext cx="4773786" cy="694438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Expected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MySQL 5.7 Command Line Clien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5"/>
          <a:stretch/>
        </p:blipFill>
        <p:spPr>
          <a:xfrm>
            <a:off x="288664" y="996914"/>
            <a:ext cx="5363991" cy="573768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MySQL 5.7 Command Line Clien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"/>
          <a:stretch/>
        </p:blipFill>
        <p:spPr>
          <a:xfrm>
            <a:off x="5979767" y="2316283"/>
            <a:ext cx="5924058" cy="363672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768773" y="1363287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8772" y="3143809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91238" y="5388246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66542" y="3143809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90738" y="4897794"/>
            <a:ext cx="648393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71015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18354</TotalTime>
  <Words>499</Words>
  <Application>Microsoft Office PowerPoint</Application>
  <PresentationFormat>Widescreen</PresentationFormat>
  <Paragraphs>169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Wingdings 3</vt:lpstr>
      <vt:lpstr>Ion</vt:lpstr>
      <vt:lpstr>    </vt:lpstr>
      <vt:lpstr>GENERAL</vt:lpstr>
      <vt:lpstr>DATABASE SCHEMA (PaceWSN)</vt:lpstr>
      <vt:lpstr>DATABASE SCHEMA (PaceWSN)</vt:lpstr>
      <vt:lpstr>DATABASE SCHEMA (PaceWSN)</vt:lpstr>
      <vt:lpstr>GENERATED COLUMNS</vt:lpstr>
      <vt:lpstr>Queries</vt:lpstr>
      <vt:lpstr>Expected Output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Gene Locklear</dc:creator>
  <cp:lastModifiedBy>shivanijain1812@outlook.com</cp:lastModifiedBy>
  <cp:revision>261</cp:revision>
  <dcterms:created xsi:type="dcterms:W3CDTF">2018-08-06T13:23:52Z</dcterms:created>
  <dcterms:modified xsi:type="dcterms:W3CDTF">2020-10-29T23:26:59Z</dcterms:modified>
</cp:coreProperties>
</file>