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70" r:id="rId11"/>
    <p:sldId id="271"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499"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prabh\Downloads\employee_data%20(1).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(1).csv]Sheet1!PivotTable1</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a:latin typeface="Times New Roman" panose="02020603050405020304" pitchFamily="18" charset="0"/>
                <a:cs typeface="Times New Roman" panose="02020603050405020304" pitchFamily="18" charset="0"/>
              </a:rPr>
              <a:t>Employee</a:t>
            </a:r>
            <a:r>
              <a:rPr lang="en-US" sz="1200" baseline="0">
                <a:latin typeface="Times New Roman" panose="02020603050405020304" pitchFamily="18" charset="0"/>
                <a:cs typeface="Times New Roman" panose="02020603050405020304" pitchFamily="18" charset="0"/>
              </a:rPr>
              <a:t> Performance analysis</a:t>
            </a:r>
            <a:endParaRPr lang="en-US" sz="1200">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BE68-4698-9C56-E451978C1F70}"/>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BE68-4698-9C56-E451978C1F70}"/>
            </c:ext>
          </c:extLst>
        </c:ser>
        <c:ser>
          <c:idx val="2"/>
          <c:order val="2"/>
          <c:tx>
            <c:strRef>
              <c:f>Sheet1!$D$3:$D$4</c:f>
              <c:strCache>
                <c:ptCount val="1"/>
                <c:pt idx="0">
                  <c:v>MID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BE68-4698-9C56-E451978C1F70}"/>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BE68-4698-9C56-E451978C1F70}"/>
            </c:ext>
          </c:extLst>
        </c:ser>
        <c:dLbls>
          <c:showLegendKey val="0"/>
          <c:showVal val="0"/>
          <c:showCatName val="0"/>
          <c:showSerName val="0"/>
          <c:showPercent val="0"/>
          <c:showBubbleSize val="0"/>
        </c:dLbls>
        <c:gapWidth val="219"/>
        <c:overlap val="-27"/>
        <c:axId val="1532188496"/>
        <c:axId val="1532188976"/>
      </c:barChart>
      <c:catAx>
        <c:axId val="15321884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32188976"/>
        <c:crosses val="autoZero"/>
        <c:auto val="1"/>
        <c:lblAlgn val="ctr"/>
        <c:lblOffset val="100"/>
        <c:noMultiLvlLbl val="0"/>
      </c:catAx>
      <c:valAx>
        <c:axId val="15321889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3218849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143000" y="2798304"/>
            <a:ext cx="8277226"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STUDENT NAME:SHIVANI.K</a:t>
            </a:r>
          </a:p>
          <a:p>
            <a:r>
              <a:rPr lang="en-US" sz="2400" dirty="0">
                <a:latin typeface="Times New Roman" panose="02020603050405020304" pitchFamily="18" charset="0"/>
                <a:cs typeface="Times New Roman" panose="02020603050405020304" pitchFamily="18" charset="0"/>
              </a:rPr>
              <a:t>REGISTER NO:122202322</a:t>
            </a:r>
          </a:p>
          <a:p>
            <a:r>
              <a:rPr lang="en-US" sz="2400" dirty="0">
                <a:latin typeface="Times New Roman" panose="02020603050405020304" pitchFamily="18" charset="0"/>
                <a:cs typeface="Times New Roman" panose="02020603050405020304" pitchFamily="18" charset="0"/>
              </a:rPr>
              <a:t>DEPARTMENT:B.COM(CORPORATE SERCRETARYSHIP)</a:t>
            </a:r>
          </a:p>
          <a:p>
            <a:r>
              <a:rPr lang="en-US" sz="2400" dirty="0">
                <a:latin typeface="Times New Roman" panose="02020603050405020304" pitchFamily="18" charset="0"/>
                <a:cs typeface="Times New Roman" panose="02020603050405020304" pitchFamily="18" charset="0"/>
              </a:rPr>
              <a:t>NAAN MUDHALVAN: 14C81C4DA211EE1A1FD4F81A25B85B69</a:t>
            </a:r>
          </a:p>
          <a:p>
            <a:r>
              <a:rPr lang="en-US" sz="2400" dirty="0">
                <a:latin typeface="Times New Roman" panose="02020603050405020304" pitchFamily="18" charset="0"/>
                <a:cs typeface="Times New Roman" panose="02020603050405020304" pitchFamily="18" charset="0"/>
              </a:rPr>
              <a:t>COLLEGE NAME: VALLIAMMAL COLLAGE FOR WOMEN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332D5-EC57-92E6-47A6-3C80C9228F15}"/>
              </a:ext>
            </a:extLst>
          </p:cNvPr>
          <p:cNvSpPr>
            <a:spLocks noGrp="1"/>
          </p:cNvSpPr>
          <p:nvPr>
            <p:ph type="title"/>
          </p:nvPr>
        </p:nvSpPr>
        <p:spPr>
          <a:xfrm>
            <a:off x="381000" y="115764"/>
            <a:ext cx="10681335" cy="615553"/>
          </a:xfrm>
        </p:spPr>
        <p:txBody>
          <a:bodyPr/>
          <a:lstStyle/>
          <a:p>
            <a:r>
              <a:rPr lang="en-US" sz="4000" dirty="0">
                <a:latin typeface="Times New Roman" panose="02020603050405020304" pitchFamily="18" charset="0"/>
                <a:cs typeface="Times New Roman" panose="02020603050405020304" pitchFamily="18" charset="0"/>
              </a:rPr>
              <a:t>MODELLING</a:t>
            </a:r>
          </a:p>
        </p:txBody>
      </p:sp>
      <p:sp>
        <p:nvSpPr>
          <p:cNvPr id="3" name="Text Placeholder 2">
            <a:extLst>
              <a:ext uri="{FF2B5EF4-FFF2-40B4-BE49-F238E27FC236}">
                <a16:creationId xmlns:a16="http://schemas.microsoft.com/office/drawing/2014/main" id="{011BC1CD-EFD7-DA5A-AA55-1687D38D9E88}"/>
              </a:ext>
            </a:extLst>
          </p:cNvPr>
          <p:cNvSpPr>
            <a:spLocks noGrp="1"/>
          </p:cNvSpPr>
          <p:nvPr>
            <p:ph type="body" idx="1"/>
          </p:nvPr>
        </p:nvSpPr>
        <p:spPr>
          <a:xfrm>
            <a:off x="381000" y="838201"/>
            <a:ext cx="11055667" cy="5601533"/>
          </a:xfrm>
        </p:spPr>
        <p:txBody>
          <a:bodyPr/>
          <a:lstStyle/>
          <a:p>
            <a:r>
              <a:rPr lang="en-US" sz="2800" dirty="0">
                <a:latin typeface="Times New Roman" panose="02020603050405020304" pitchFamily="18" charset="0"/>
                <a:cs typeface="Times New Roman" panose="02020603050405020304" pitchFamily="18" charset="0"/>
              </a:rPr>
              <a:t>Data collection:</a:t>
            </a:r>
          </a:p>
          <a:p>
            <a:pPr marL="342900" indent="-342900">
              <a:buAutoNum type="arabicParenR"/>
            </a:pPr>
            <a:r>
              <a:rPr lang="en-US" sz="2800" dirty="0">
                <a:latin typeface="Times New Roman" panose="02020603050405020304" pitchFamily="18" charset="0"/>
                <a:cs typeface="Times New Roman" panose="02020603050405020304" pitchFamily="18" charset="0"/>
              </a:rPr>
              <a:t>Downloaded employee data from </a:t>
            </a:r>
            <a:r>
              <a:rPr lang="en-US" sz="2800" dirty="0" err="1">
                <a:latin typeface="Times New Roman" panose="02020603050405020304" pitchFamily="18" charset="0"/>
                <a:cs typeface="Times New Roman" panose="02020603050405020304" pitchFamily="18" charset="0"/>
              </a:rPr>
              <a:t>Edunet</a:t>
            </a:r>
            <a:r>
              <a:rPr lang="en-US" sz="2800" dirty="0">
                <a:latin typeface="Times New Roman" panose="02020603050405020304" pitchFamily="18" charset="0"/>
                <a:cs typeface="Times New Roman" panose="02020603050405020304" pitchFamily="18" charset="0"/>
              </a:rPr>
              <a:t> website</a:t>
            </a:r>
          </a:p>
          <a:p>
            <a:pPr marL="342900" indent="-342900">
              <a:buAutoNum type="arabicParenR"/>
            </a:pPr>
            <a:r>
              <a:rPr lang="en-US" sz="2800" dirty="0">
                <a:latin typeface="Times New Roman" panose="02020603050405020304" pitchFamily="18" charset="0"/>
                <a:cs typeface="Times New Roman" panose="02020603050405020304" pitchFamily="18" charset="0"/>
              </a:rPr>
              <a:t>Collected the required information from Edun et dashboard</a:t>
            </a:r>
          </a:p>
          <a:p>
            <a:r>
              <a:rPr lang="en-US" sz="2800" dirty="0">
                <a:latin typeface="Times New Roman" panose="02020603050405020304" pitchFamily="18" charset="0"/>
                <a:cs typeface="Times New Roman" panose="02020603050405020304" pitchFamily="18" charset="0"/>
              </a:rPr>
              <a:t>   </a:t>
            </a:r>
          </a:p>
          <a:p>
            <a:r>
              <a:rPr lang="en-US" sz="2800" dirty="0">
                <a:latin typeface="Times New Roman" panose="02020603050405020304" pitchFamily="18" charset="0"/>
                <a:cs typeface="Times New Roman" panose="02020603050405020304" pitchFamily="18" charset="0"/>
              </a:rPr>
              <a:t>Feature collection:</a:t>
            </a:r>
          </a:p>
          <a:p>
            <a:r>
              <a:rPr lang="en-US" sz="2800" dirty="0">
                <a:latin typeface="Times New Roman" panose="02020603050405020304" pitchFamily="18" charset="0"/>
                <a:cs typeface="Times New Roman" panose="02020603050405020304" pitchFamily="18" charset="0"/>
              </a:rPr>
              <a:t>1)Identified features like Emp id , first name , last name , business unit, employee type, employee status, employee class, performance class, current employee rating</a:t>
            </a:r>
          </a:p>
          <a:p>
            <a:r>
              <a:rPr lang="en-US" sz="2800" dirty="0">
                <a:latin typeface="Times New Roman" panose="02020603050405020304" pitchFamily="18" charset="0"/>
                <a:cs typeface="Times New Roman" panose="02020603050405020304" pitchFamily="18" charset="0"/>
              </a:rPr>
              <a:t>2) Highlighted the identified data</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Data cleaning: </a:t>
            </a:r>
          </a:p>
          <a:p>
            <a:pPr marL="342900" indent="-342900">
              <a:buAutoNum type="arabicParenR"/>
            </a:pPr>
            <a:r>
              <a:rPr lang="en-US" sz="2800" dirty="0">
                <a:latin typeface="Times New Roman" panose="02020603050405020304" pitchFamily="18" charset="0"/>
                <a:cs typeface="Times New Roman" panose="02020603050405020304" pitchFamily="18" charset="0"/>
              </a:rPr>
              <a:t>Identified missing values</a:t>
            </a:r>
          </a:p>
          <a:p>
            <a:pPr marL="342900" indent="-342900">
              <a:buAutoNum type="arabicParenR"/>
            </a:pPr>
            <a:r>
              <a:rPr lang="en-US" sz="2800" dirty="0">
                <a:latin typeface="Times New Roman" panose="02020603050405020304" pitchFamily="18" charset="0"/>
                <a:cs typeface="Times New Roman" panose="02020603050405020304" pitchFamily="18" charset="0"/>
              </a:rPr>
              <a:t>Filter out the missing values</a:t>
            </a:r>
          </a:p>
        </p:txBody>
      </p:sp>
    </p:spTree>
    <p:extLst>
      <p:ext uri="{BB962C8B-B14F-4D97-AF65-F5344CB8AC3E}">
        <p14:creationId xmlns:p14="http://schemas.microsoft.com/office/powerpoint/2010/main" val="955557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D9C983-7526-C9DC-D51B-B4002681D271}"/>
              </a:ext>
            </a:extLst>
          </p:cNvPr>
          <p:cNvSpPr>
            <a:spLocks noGrp="1"/>
          </p:cNvSpPr>
          <p:nvPr>
            <p:ph type="body" idx="4294967295"/>
          </p:nvPr>
        </p:nvSpPr>
        <p:spPr>
          <a:xfrm>
            <a:off x="304800" y="381000"/>
            <a:ext cx="10439400" cy="5170646"/>
          </a:xfrm>
        </p:spPr>
        <p:txBody>
          <a:bodyPr/>
          <a:lstStyle/>
          <a:p>
            <a:r>
              <a:rPr lang="en-US" sz="2400" dirty="0">
                <a:latin typeface="Times New Roman" panose="02020603050405020304" pitchFamily="18" charset="0"/>
                <a:cs typeface="Times New Roman" panose="02020603050405020304" pitchFamily="18" charset="0"/>
              </a:rPr>
              <a:t>Performance level:</a:t>
            </a:r>
          </a:p>
          <a:p>
            <a:r>
              <a:rPr lang="en-US" sz="2400" dirty="0">
                <a:latin typeface="Times New Roman" panose="02020603050405020304" pitchFamily="18" charset="0"/>
                <a:cs typeface="Times New Roman" panose="02020603050405020304" pitchFamily="18" charset="0"/>
              </a:rPr>
              <a:t>1) Considered current employee rating to calculate performance level</a:t>
            </a:r>
          </a:p>
          <a:p>
            <a:r>
              <a:rPr lang="en-US" sz="2400" dirty="0">
                <a:latin typeface="Times New Roman" panose="02020603050405020304" pitchFamily="18" charset="0"/>
                <a:cs typeface="Times New Roman" panose="02020603050405020304" pitchFamily="18" charset="0"/>
              </a:rPr>
              <a:t>2) Using formulae =IFS(Z8&gt;=5,”VERY HIGH”,Z8&gt;=4,”HIGH”,Z8&gt;=3,”MID”,TRUE,”LOW”)</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Summary:</a:t>
            </a:r>
          </a:p>
          <a:p>
            <a:r>
              <a:rPr lang="en-US" sz="2400" dirty="0">
                <a:latin typeface="Times New Roman" panose="02020603050405020304" pitchFamily="18" charset="0"/>
                <a:cs typeface="Times New Roman" panose="02020603050405020304" pitchFamily="18" charset="0"/>
              </a:rPr>
              <a:t>1)Pivot table</a:t>
            </a:r>
          </a:p>
          <a:p>
            <a:r>
              <a:rPr lang="en-US" sz="2400" dirty="0">
                <a:latin typeface="Times New Roman" panose="02020603050405020304" pitchFamily="18" charset="0"/>
                <a:cs typeface="Times New Roman" panose="02020603050405020304" pitchFamily="18" charset="0"/>
              </a:rPr>
              <a:t>2)Removed blank space and added gender to column and business unit to column and first name to values and performance level</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Visualization: </a:t>
            </a:r>
          </a:p>
          <a:p>
            <a:r>
              <a:rPr lang="en-US" sz="2400" dirty="0">
                <a:latin typeface="Times New Roman" panose="02020603050405020304" pitchFamily="18" charset="0"/>
                <a:cs typeface="Times New Roman" panose="02020603050405020304" pitchFamily="18" charset="0"/>
              </a:rPr>
              <a:t>1)Graph was created by using employee data</a:t>
            </a:r>
          </a:p>
          <a:p>
            <a:r>
              <a:rPr lang="en-US" sz="2400" dirty="0">
                <a:latin typeface="Times New Roman" panose="02020603050405020304" pitchFamily="18" charset="0"/>
                <a:cs typeface="Times New Roman" panose="02020603050405020304" pitchFamily="18" charset="0"/>
              </a:rPr>
              <a:t>2)Both male and female employee data was calculated</a:t>
            </a:r>
          </a:p>
          <a:p>
            <a:r>
              <a:rPr lang="en-US" sz="2400" dirty="0">
                <a:latin typeface="Times New Roman" panose="02020603050405020304" pitchFamily="18" charset="0"/>
                <a:cs typeface="Times New Roman" panose="02020603050405020304" pitchFamily="18" charset="0"/>
              </a:rPr>
              <a:t>3)Both low and med value was highlighted using trendline  </a:t>
            </a:r>
          </a:p>
        </p:txBody>
      </p:sp>
    </p:spTree>
    <p:extLst>
      <p:ext uri="{BB962C8B-B14F-4D97-AF65-F5344CB8AC3E}">
        <p14:creationId xmlns:p14="http://schemas.microsoft.com/office/powerpoint/2010/main" val="3509447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latin typeface="Times New Roman" panose="02020603050405020304" pitchFamily="18" charset="0"/>
                <a:cs typeface="Times New Roman" panose="02020603050405020304" pitchFamily="18" charset="0"/>
              </a:rPr>
              <a:t>R</a:t>
            </a:r>
            <a:r>
              <a:rPr sz="4000" spc="-40" dirty="0">
                <a:latin typeface="Times New Roman" panose="02020603050405020304" pitchFamily="18" charset="0"/>
                <a:cs typeface="Times New Roman" panose="02020603050405020304" pitchFamily="18" charset="0"/>
              </a:rPr>
              <a:t>E</a:t>
            </a:r>
            <a:r>
              <a:rPr sz="4000" spc="15" dirty="0">
                <a:latin typeface="Times New Roman" panose="02020603050405020304" pitchFamily="18" charset="0"/>
                <a:cs typeface="Times New Roman" panose="02020603050405020304" pitchFamily="18" charset="0"/>
              </a:rPr>
              <a:t>S</a:t>
            </a:r>
            <a:r>
              <a:rPr sz="4000" spc="-30" dirty="0">
                <a:latin typeface="Times New Roman" panose="02020603050405020304" pitchFamily="18" charset="0"/>
                <a:cs typeface="Times New Roman" panose="02020603050405020304" pitchFamily="18" charset="0"/>
              </a:rPr>
              <a:t>U</a:t>
            </a:r>
            <a:r>
              <a:rPr sz="4000" spc="-405" dirty="0">
                <a:latin typeface="Times New Roman" panose="02020603050405020304" pitchFamily="18" charset="0"/>
                <a:cs typeface="Times New Roman" panose="02020603050405020304" pitchFamily="18" charset="0"/>
              </a:rPr>
              <a:t>L</a:t>
            </a:r>
            <a:r>
              <a:rPr sz="4000" dirty="0">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419003B0-2D02-2213-5D7C-F7B6050DB369}"/>
              </a:ext>
            </a:extLst>
          </p:cNvPr>
          <p:cNvGraphicFramePr>
            <a:graphicFrameLocks/>
          </p:cNvGraphicFramePr>
          <p:nvPr>
            <p:extLst>
              <p:ext uri="{D42A27DB-BD31-4B8C-83A1-F6EECF244321}">
                <p14:modId xmlns:p14="http://schemas.microsoft.com/office/powerpoint/2010/main" val="2620015902"/>
              </p:ext>
            </p:extLst>
          </p:nvPr>
        </p:nvGraphicFramePr>
        <p:xfrm>
          <a:off x="1471245" y="1714500"/>
          <a:ext cx="6248401" cy="3429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304800" y="381000"/>
            <a:ext cx="10681335" cy="758190"/>
          </a:xfrm>
        </p:spPr>
        <p:txBody>
          <a:bodyPr/>
          <a:lstStyle/>
          <a:p>
            <a:r>
              <a:rPr lang="en-US" dirty="0">
                <a:latin typeface="Times New Roman" panose="02020603050405020304" pitchFamily="18" charset="0"/>
                <a:cs typeface="Times New Roman" panose="02020603050405020304" pitchFamily="18" charset="0"/>
              </a:rPr>
              <a:t>CONCULSION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041A3795-FE15-BD87-132C-7454A38EAA87}"/>
              </a:ext>
            </a:extLst>
          </p:cNvPr>
          <p:cNvSpPr>
            <a:spLocks noGrp="1"/>
          </p:cNvSpPr>
          <p:nvPr>
            <p:ph type="body" idx="1"/>
          </p:nvPr>
        </p:nvSpPr>
        <p:spPr>
          <a:xfrm>
            <a:off x="304800" y="1600200"/>
            <a:ext cx="9677400" cy="3939540"/>
          </a:xfrm>
        </p:spPr>
        <p:txBody>
          <a:bodyPr/>
          <a:lstStyle/>
          <a:p>
            <a:r>
              <a:rPr lang="en-US" sz="3200" dirty="0">
                <a:latin typeface="Times New Roman" panose="02020603050405020304" pitchFamily="18" charset="0"/>
                <a:cs typeface="Times New Roman" panose="02020603050405020304" pitchFamily="18" charset="0"/>
              </a:rPr>
              <a:t>While comparing the performance of the employee the medium level of the employee are higher than other level of employee, so those employee should be incremented and the higher level employee are very low . So those  employee should be encouraged by more new activity the lower level employees are quite higher than high level employees so they can be treated more efficient than high level employees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401"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609601" y="829627"/>
            <a:ext cx="5301234" cy="632224"/>
          </a:xfrm>
          <a:prstGeom prst="rect">
            <a:avLst/>
          </a:prstGeom>
        </p:spPr>
        <p:txBody>
          <a:bodyPr vert="horz" wrap="square" lIns="0" tIns="16510" rIns="0" bIns="0" rtlCol="0">
            <a:spAutoFit/>
          </a:bodyPr>
          <a:lstStyle/>
          <a:p>
            <a:pPr marL="12700">
              <a:lnSpc>
                <a:spcPct val="100000"/>
              </a:lnSpc>
              <a:spcBef>
                <a:spcPts val="130"/>
              </a:spcBef>
            </a:pPr>
            <a:r>
              <a:rPr sz="4000" spc="5" dirty="0">
                <a:latin typeface="Times New Roman" panose="02020603050405020304" pitchFamily="18" charset="0"/>
                <a:cs typeface="Times New Roman" panose="02020603050405020304" pitchFamily="18" charset="0"/>
              </a:rPr>
              <a:t>PROJECT</a:t>
            </a:r>
            <a:r>
              <a:rPr sz="4000" spc="-85" dirty="0">
                <a:latin typeface="Times New Roman" panose="02020603050405020304" pitchFamily="18" charset="0"/>
                <a:cs typeface="Times New Roman" panose="02020603050405020304" pitchFamily="18" charset="0"/>
              </a:rPr>
              <a:t> </a:t>
            </a:r>
            <a:r>
              <a:rPr sz="4000" spc="25" dirty="0">
                <a:latin typeface="Times New Roman" panose="02020603050405020304" pitchFamily="18" charset="0"/>
                <a:cs typeface="Times New Roman" panose="02020603050405020304" pitchFamily="18" charset="0"/>
              </a:rPr>
              <a:t>TITLE</a:t>
            </a:r>
            <a:endParaRPr sz="4000" dirty="0">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631976" y="2177000"/>
            <a:ext cx="9440140" cy="1508105"/>
          </a:xfrm>
          <a:prstGeom prst="rect">
            <a:avLst/>
          </a:prstGeom>
          <a:noFill/>
        </p:spPr>
        <p:txBody>
          <a:bodyPr wrap="square" rtlCol="0">
            <a:spAutoFit/>
          </a:bodyPr>
          <a:lstStyle/>
          <a:p>
            <a:r>
              <a:rPr lang="en-US" sz="4800" b="1" dirty="0">
                <a:solidFill>
                  <a:srgbClr val="0F0F0F"/>
                </a:solidFill>
                <a:latin typeface="Times New Roman" panose="02020603050405020304" pitchFamily="18" charset="0"/>
                <a:cs typeface="Times New Roman" panose="02020603050405020304" pitchFamily="18" charset="0"/>
              </a:rPr>
              <a:t>Employee</a:t>
            </a:r>
            <a:r>
              <a:rPr lang="en-US" sz="4400" b="1" dirty="0">
                <a:solidFill>
                  <a:srgbClr val="0F0F0F"/>
                </a:solidFill>
                <a:latin typeface="Times New Roman" panose="02020603050405020304" pitchFamily="18" charset="0"/>
                <a:cs typeface="Times New Roman" panose="02020603050405020304" pitchFamily="18" charset="0"/>
              </a:rPr>
              <a:t>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US">
                <a:solidFill>
                  <a:srgbClr val="0D0D0D"/>
                </a:solidFill>
                <a:latin typeface="Times New Roman" panose="02020603050405020304" pitchFamily="18" charset="0"/>
                <a:cs typeface="Times New Roman" panose="02020603050405020304" pitchFamily="18" charset="0"/>
              </a:rPr>
              <a:t>Problem Statement</a:t>
            </a:r>
          </a:p>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629018"/>
          </a:xfrm>
          <a:prstGeom prst="rect">
            <a:avLst/>
          </a:prstGeom>
        </p:spPr>
        <p:txBody>
          <a:bodyPr vert="horz" wrap="square" lIns="0" tIns="13335" rIns="0" bIns="0" rtlCol="0">
            <a:spAutoFit/>
          </a:bodyPr>
          <a:lstStyle/>
          <a:p>
            <a:pPr marL="12700">
              <a:lnSpc>
                <a:spcPct val="100000"/>
              </a:lnSpc>
              <a:spcBef>
                <a:spcPts val="105"/>
              </a:spcBef>
            </a:pPr>
            <a:r>
              <a:rPr sz="4000" spc="25" dirty="0">
                <a:latin typeface="Times New Roman" panose="02020603050405020304" pitchFamily="18" charset="0"/>
                <a:cs typeface="Times New Roman" panose="02020603050405020304" pitchFamily="18" charset="0"/>
              </a:rPr>
              <a:t>A</a:t>
            </a:r>
            <a:r>
              <a:rPr sz="4000" spc="-5" dirty="0">
                <a:latin typeface="Times New Roman" panose="02020603050405020304" pitchFamily="18" charset="0"/>
                <a:cs typeface="Times New Roman" panose="02020603050405020304" pitchFamily="18" charset="0"/>
              </a:rPr>
              <a:t>G</a:t>
            </a:r>
            <a:r>
              <a:rPr sz="4000" spc="-35" dirty="0">
                <a:latin typeface="Times New Roman" panose="02020603050405020304" pitchFamily="18" charset="0"/>
                <a:cs typeface="Times New Roman" panose="02020603050405020304" pitchFamily="18" charset="0"/>
              </a:rPr>
              <a:t>E</a:t>
            </a:r>
            <a:r>
              <a:rPr sz="4000" spc="15" dirty="0">
                <a:latin typeface="Times New Roman" panose="02020603050405020304" pitchFamily="18" charset="0"/>
                <a:cs typeface="Times New Roman" panose="02020603050405020304" pitchFamily="18" charset="0"/>
              </a:rPr>
              <a:t>N</a:t>
            </a:r>
            <a:r>
              <a:rPr sz="4000" dirty="0">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3970318"/>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20" dirty="0">
                <a:latin typeface="Times New Roman" panose="02020603050405020304" pitchFamily="18" charset="0"/>
                <a:cs typeface="Times New Roman" panose="02020603050405020304" pitchFamily="18" charset="0"/>
              </a:rPr>
              <a:t>P</a:t>
            </a:r>
            <a:r>
              <a:rPr sz="4000" spc="15" dirty="0">
                <a:latin typeface="Times New Roman" panose="02020603050405020304" pitchFamily="18" charset="0"/>
                <a:cs typeface="Times New Roman" panose="02020603050405020304" pitchFamily="18" charset="0"/>
              </a:rPr>
              <a:t>ROB</a:t>
            </a:r>
            <a:r>
              <a:rPr sz="4000" spc="55" dirty="0">
                <a:latin typeface="Times New Roman" panose="02020603050405020304" pitchFamily="18" charset="0"/>
                <a:cs typeface="Times New Roman" panose="02020603050405020304" pitchFamily="18" charset="0"/>
              </a:rPr>
              <a:t>L</a:t>
            </a:r>
            <a:r>
              <a:rPr sz="4000" spc="-20" dirty="0">
                <a:latin typeface="Times New Roman" panose="02020603050405020304" pitchFamily="18" charset="0"/>
                <a:cs typeface="Times New Roman" panose="02020603050405020304" pitchFamily="18" charset="0"/>
              </a:rPr>
              <a:t>E</a:t>
            </a:r>
            <a:r>
              <a:rPr sz="4000" spc="20" dirty="0">
                <a:latin typeface="Times New Roman" panose="02020603050405020304" pitchFamily="18" charset="0"/>
                <a:cs typeface="Times New Roman" panose="02020603050405020304" pitchFamily="18" charset="0"/>
              </a:rPr>
              <a:t>M</a:t>
            </a:r>
            <a:r>
              <a:rPr sz="4250" dirty="0"/>
              <a:t>	</a:t>
            </a:r>
            <a:r>
              <a:rPr sz="4000" spc="10" dirty="0">
                <a:latin typeface="Times New Roman" panose="02020603050405020304" pitchFamily="18" charset="0"/>
                <a:cs typeface="Times New Roman" panose="02020603050405020304" pitchFamily="18" charset="0"/>
              </a:rPr>
              <a:t>S</a:t>
            </a:r>
            <a:r>
              <a:rPr sz="4000" spc="-370" dirty="0">
                <a:latin typeface="Times New Roman" panose="02020603050405020304" pitchFamily="18" charset="0"/>
                <a:cs typeface="Times New Roman" panose="02020603050405020304" pitchFamily="18" charset="0"/>
              </a:rPr>
              <a:t>T</a:t>
            </a:r>
            <a:r>
              <a:rPr sz="4000" spc="-375" dirty="0">
                <a:latin typeface="Times New Roman" panose="02020603050405020304" pitchFamily="18" charset="0"/>
                <a:cs typeface="Times New Roman" panose="02020603050405020304" pitchFamily="18" charset="0"/>
              </a:rPr>
              <a:t>A</a:t>
            </a:r>
            <a:r>
              <a:rPr sz="4000" spc="15" dirty="0">
                <a:latin typeface="Times New Roman" panose="02020603050405020304" pitchFamily="18" charset="0"/>
                <a:cs typeface="Times New Roman" panose="02020603050405020304" pitchFamily="18" charset="0"/>
              </a:rPr>
              <a:t>T</a:t>
            </a:r>
            <a:r>
              <a:rPr sz="4000" spc="-10" dirty="0">
                <a:latin typeface="Times New Roman" panose="02020603050405020304" pitchFamily="18" charset="0"/>
                <a:cs typeface="Times New Roman" panose="02020603050405020304" pitchFamily="18" charset="0"/>
              </a:rPr>
              <a:t>E</a:t>
            </a:r>
            <a:r>
              <a:rPr sz="4000" spc="-20" dirty="0">
                <a:latin typeface="Times New Roman" panose="02020603050405020304" pitchFamily="18" charset="0"/>
                <a:cs typeface="Times New Roman" panose="02020603050405020304" pitchFamily="18" charset="0"/>
              </a:rPr>
              <a:t>ME</a:t>
            </a:r>
            <a:r>
              <a:rPr sz="4000" spc="10" dirty="0">
                <a:latin typeface="Times New Roman" panose="02020603050405020304" pitchFamily="18" charset="0"/>
                <a:cs typeface="Times New Roman" panose="02020603050405020304" pitchFamily="18" charset="0"/>
              </a:rPr>
              <a:t>NT</a:t>
            </a:r>
            <a:endParaRPr sz="4000" dirty="0">
              <a:latin typeface="Times New Roman" panose="02020603050405020304" pitchFamily="18" charset="0"/>
              <a:cs typeface="Times New Roman" panose="02020603050405020304" pitchFamily="18" charset="0"/>
            </a:endParaRPr>
          </a:p>
        </p:txBody>
      </p:sp>
      <p:sp>
        <p:nvSpPr>
          <p:cNvPr id="9" name="Text Placeholder 8">
            <a:extLst>
              <a:ext uri="{FF2B5EF4-FFF2-40B4-BE49-F238E27FC236}">
                <a16:creationId xmlns:a16="http://schemas.microsoft.com/office/drawing/2014/main" id="{B07B18CA-439B-14D8-F0D2-99CFD0B710E3}"/>
              </a:ext>
            </a:extLst>
          </p:cNvPr>
          <p:cNvSpPr>
            <a:spLocks noGrp="1"/>
          </p:cNvSpPr>
          <p:nvPr>
            <p:ph type="body" idx="1"/>
          </p:nvPr>
        </p:nvSpPr>
        <p:spPr>
          <a:xfrm>
            <a:off x="755332" y="1752600"/>
            <a:ext cx="7931468" cy="2438400"/>
          </a:xfrm>
        </p:spPr>
        <p:txBody>
          <a:bodyPr/>
          <a:lstStyle/>
          <a:p>
            <a:r>
              <a:rPr lang="en-US" sz="2800" dirty="0">
                <a:latin typeface="Times New Roman" panose="02020603050405020304" pitchFamily="18" charset="0"/>
                <a:cs typeface="Times New Roman" panose="02020603050405020304" pitchFamily="18" charset="0"/>
              </a:rPr>
              <a:t>This analysis help to identify the level of performance and it help us to track the performance made by employees in the organization it also helps the employees to known their own performance level comparing with other coworkers.</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latin typeface="Times New Roman" panose="02020603050405020304" pitchFamily="18" charset="0"/>
                <a:cs typeface="Times New Roman" panose="02020603050405020304" pitchFamily="18" charset="0"/>
              </a:rPr>
              <a:t>PROJECT</a:t>
            </a:r>
            <a:r>
              <a:rPr sz="4250" spc="5" dirty="0"/>
              <a:t>	</a:t>
            </a:r>
            <a:r>
              <a:rPr sz="4000" spc="-20" dirty="0">
                <a:latin typeface="Times New Roman" panose="02020603050405020304" pitchFamily="18" charset="0"/>
                <a:cs typeface="Times New Roman" panose="02020603050405020304" pitchFamily="18" charset="0"/>
              </a:rPr>
              <a:t>OVERVIEW</a:t>
            </a:r>
            <a:endParaRPr sz="4000" dirty="0">
              <a:latin typeface="Times New Roman" panose="02020603050405020304" pitchFamily="18" charset="0"/>
              <a:cs typeface="Times New Roman" panose="02020603050405020304" pitchFamily="18" charset="0"/>
            </a:endParaRPr>
          </a:p>
        </p:txBody>
      </p:sp>
      <p:sp>
        <p:nvSpPr>
          <p:cNvPr id="9" name="Text Placeholder 8">
            <a:extLst>
              <a:ext uri="{FF2B5EF4-FFF2-40B4-BE49-F238E27FC236}">
                <a16:creationId xmlns:a16="http://schemas.microsoft.com/office/drawing/2014/main" id="{DDF04F56-37B8-EA26-E4AE-837973864FE4}"/>
              </a:ext>
            </a:extLst>
          </p:cNvPr>
          <p:cNvSpPr>
            <a:spLocks noGrp="1"/>
          </p:cNvSpPr>
          <p:nvPr>
            <p:ph type="body" idx="1"/>
          </p:nvPr>
        </p:nvSpPr>
        <p:spPr>
          <a:xfrm>
            <a:off x="609600" y="1577340"/>
            <a:ext cx="10972800" cy="553998"/>
          </a:xfrm>
        </p:spPr>
        <p:txBody>
          <a:bodyPr/>
          <a:lstStyle/>
          <a:p>
            <a:r>
              <a:rPr lang="en-US" dirty="0"/>
              <a:t>       </a:t>
            </a:r>
            <a:r>
              <a:rPr lang="en-US" sz="3600" dirty="0">
                <a:latin typeface="Times New Roman" panose="02020603050405020304" pitchFamily="18" charset="0"/>
                <a:cs typeface="Times New Roman" panose="02020603050405020304" pitchFamily="18" charset="0"/>
              </a:rPr>
              <a:t>Employee data analysis:</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14400" y="2479894"/>
            <a:ext cx="7924800" cy="2308324"/>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In this analysing the performance of the employee is </a:t>
            </a:r>
          </a:p>
          <a:p>
            <a:pPr algn="l"/>
            <a:r>
              <a:rPr lang="en-IN" sz="2400" dirty="0">
                <a:latin typeface="Times New Roman" panose="02020603050405020304" pitchFamily="18" charset="0"/>
                <a:cs typeface="Times New Roman" panose="02020603050405020304" pitchFamily="18" charset="0"/>
              </a:rPr>
              <a:t>considered by various factor like gender achievement ratings performance level in order to identify their trend and pattens by their performance level this data helps to draft bar graph and to encourage low performance worker and to raise increment for high and medium worker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55332" y="385444"/>
            <a:ext cx="10681335" cy="632224"/>
          </a:xfrm>
          <a:prstGeom prst="rect">
            <a:avLst/>
          </a:prstGeom>
        </p:spPr>
        <p:txBody>
          <a:bodyPr vert="horz" wrap="square" lIns="0" tIns="16510" rIns="0" bIns="0" rtlCol="0">
            <a:spAutoFit/>
          </a:bodyPr>
          <a:lstStyle/>
          <a:p>
            <a:pPr marL="12700">
              <a:lnSpc>
                <a:spcPct val="100000"/>
              </a:lnSpc>
              <a:spcBef>
                <a:spcPts val="130"/>
              </a:spcBef>
            </a:pPr>
            <a:r>
              <a:rPr sz="4000" spc="25" dirty="0">
                <a:latin typeface="Times New Roman" panose="02020603050405020304" pitchFamily="18" charset="0"/>
                <a:cs typeface="Times New Roman" panose="02020603050405020304" pitchFamily="18" charset="0"/>
              </a:rPr>
              <a:t>W</a:t>
            </a:r>
            <a:r>
              <a:rPr sz="4000" spc="-20" dirty="0">
                <a:latin typeface="Times New Roman" panose="02020603050405020304" pitchFamily="18" charset="0"/>
                <a:cs typeface="Times New Roman" panose="02020603050405020304" pitchFamily="18" charset="0"/>
              </a:rPr>
              <a:t>H</a:t>
            </a:r>
            <a:r>
              <a:rPr sz="4000" spc="20" dirty="0">
                <a:latin typeface="Times New Roman" panose="02020603050405020304" pitchFamily="18" charset="0"/>
                <a:cs typeface="Times New Roman" panose="02020603050405020304" pitchFamily="18" charset="0"/>
              </a:rPr>
              <a:t>O</a:t>
            </a:r>
            <a:r>
              <a:rPr sz="4000" spc="-235" dirty="0">
                <a:latin typeface="Times New Roman" panose="02020603050405020304" pitchFamily="18" charset="0"/>
                <a:cs typeface="Times New Roman" panose="02020603050405020304" pitchFamily="18" charset="0"/>
              </a:rPr>
              <a:t> </a:t>
            </a:r>
            <a:r>
              <a:rPr sz="4000" spc="-10" dirty="0">
                <a:latin typeface="Times New Roman" panose="02020603050405020304" pitchFamily="18" charset="0"/>
                <a:cs typeface="Times New Roman" panose="02020603050405020304" pitchFamily="18" charset="0"/>
              </a:rPr>
              <a:t>AR</a:t>
            </a:r>
            <a:r>
              <a:rPr sz="4000" spc="15" dirty="0">
                <a:latin typeface="Times New Roman" panose="02020603050405020304" pitchFamily="18" charset="0"/>
                <a:cs typeface="Times New Roman" panose="02020603050405020304" pitchFamily="18" charset="0"/>
              </a:rPr>
              <a:t>E</a:t>
            </a:r>
            <a:r>
              <a:rPr sz="4000" spc="-35" dirty="0">
                <a:latin typeface="Times New Roman" panose="02020603050405020304" pitchFamily="18" charset="0"/>
                <a:cs typeface="Times New Roman" panose="02020603050405020304" pitchFamily="18" charset="0"/>
              </a:rPr>
              <a:t> </a:t>
            </a:r>
            <a:r>
              <a:rPr sz="4000" spc="-10" dirty="0">
                <a:latin typeface="Times New Roman" panose="02020603050405020304" pitchFamily="18" charset="0"/>
                <a:cs typeface="Times New Roman" panose="02020603050405020304" pitchFamily="18" charset="0"/>
              </a:rPr>
              <a:t>T</a:t>
            </a:r>
            <a:r>
              <a:rPr sz="4000" spc="-15" dirty="0">
                <a:latin typeface="Times New Roman" panose="02020603050405020304" pitchFamily="18" charset="0"/>
                <a:cs typeface="Times New Roman" panose="02020603050405020304" pitchFamily="18" charset="0"/>
              </a:rPr>
              <a:t>H</a:t>
            </a:r>
            <a:r>
              <a:rPr sz="4000" spc="15" dirty="0">
                <a:latin typeface="Times New Roman" panose="02020603050405020304" pitchFamily="18" charset="0"/>
                <a:cs typeface="Times New Roman" panose="02020603050405020304" pitchFamily="18" charset="0"/>
              </a:rPr>
              <a:t>E</a:t>
            </a:r>
            <a:r>
              <a:rPr sz="4000" spc="-35" dirty="0">
                <a:latin typeface="Times New Roman" panose="02020603050405020304" pitchFamily="18" charset="0"/>
                <a:cs typeface="Times New Roman" panose="02020603050405020304" pitchFamily="18" charset="0"/>
              </a:rPr>
              <a:t> </a:t>
            </a:r>
            <a:r>
              <a:rPr sz="4000" spc="-20" dirty="0">
                <a:latin typeface="Times New Roman" panose="02020603050405020304" pitchFamily="18" charset="0"/>
                <a:cs typeface="Times New Roman" panose="02020603050405020304" pitchFamily="18" charset="0"/>
              </a:rPr>
              <a:t>E</a:t>
            </a:r>
            <a:r>
              <a:rPr sz="4000" spc="30" dirty="0">
                <a:latin typeface="Times New Roman" panose="02020603050405020304" pitchFamily="18" charset="0"/>
                <a:cs typeface="Times New Roman" panose="02020603050405020304" pitchFamily="18" charset="0"/>
              </a:rPr>
              <a:t>N</a:t>
            </a:r>
            <a:r>
              <a:rPr sz="4000" spc="15" dirty="0">
                <a:latin typeface="Times New Roman" panose="02020603050405020304" pitchFamily="18" charset="0"/>
                <a:cs typeface="Times New Roman" panose="02020603050405020304" pitchFamily="18" charset="0"/>
              </a:rPr>
              <a:t>D</a:t>
            </a:r>
            <a:r>
              <a:rPr sz="4000" spc="-45" dirty="0">
                <a:latin typeface="Times New Roman" panose="02020603050405020304" pitchFamily="18" charset="0"/>
                <a:cs typeface="Times New Roman" panose="02020603050405020304" pitchFamily="18" charset="0"/>
              </a:rPr>
              <a:t> </a:t>
            </a:r>
            <a:r>
              <a:rPr sz="4000" dirty="0">
                <a:latin typeface="Times New Roman" panose="02020603050405020304" pitchFamily="18" charset="0"/>
                <a:cs typeface="Times New Roman" panose="02020603050405020304" pitchFamily="18" charset="0"/>
              </a:rPr>
              <a:t>U</a:t>
            </a:r>
            <a:r>
              <a:rPr sz="4000" spc="10" dirty="0">
                <a:latin typeface="Times New Roman" panose="02020603050405020304" pitchFamily="18" charset="0"/>
                <a:cs typeface="Times New Roman" panose="02020603050405020304" pitchFamily="18" charset="0"/>
              </a:rPr>
              <a:t>S</a:t>
            </a:r>
            <a:r>
              <a:rPr sz="4000" spc="-25" dirty="0">
                <a:latin typeface="Times New Roman" panose="02020603050405020304" pitchFamily="18" charset="0"/>
                <a:cs typeface="Times New Roman" panose="02020603050405020304" pitchFamily="18" charset="0"/>
              </a:rPr>
              <a:t>E</a:t>
            </a:r>
            <a:r>
              <a:rPr sz="4000" spc="-10" dirty="0">
                <a:latin typeface="Times New Roman" panose="02020603050405020304" pitchFamily="18" charset="0"/>
                <a:cs typeface="Times New Roman" panose="02020603050405020304" pitchFamily="18" charset="0"/>
              </a:rPr>
              <a:t>R</a:t>
            </a:r>
            <a:r>
              <a:rPr sz="4000" spc="5" dirty="0">
                <a:latin typeface="Times New Roman" panose="02020603050405020304" pitchFamily="18" charset="0"/>
                <a:cs typeface="Times New Roman" panose="02020603050405020304" pitchFamily="18" charset="0"/>
              </a:rPr>
              <a:t>S?</a:t>
            </a:r>
            <a:endParaRPr sz="4000" dirty="0">
              <a:latin typeface="Times New Roman" panose="02020603050405020304" pitchFamily="18" charset="0"/>
              <a:cs typeface="Times New Roman" panose="02020603050405020304" pitchFamily="18" charset="0"/>
            </a:endParaRPr>
          </a:p>
        </p:txBody>
      </p:sp>
      <p:sp>
        <p:nvSpPr>
          <p:cNvPr id="9" name="Text Placeholder 8">
            <a:extLst>
              <a:ext uri="{FF2B5EF4-FFF2-40B4-BE49-F238E27FC236}">
                <a16:creationId xmlns:a16="http://schemas.microsoft.com/office/drawing/2014/main" id="{2554E660-7DE1-2550-0BAC-52B9732627A3}"/>
              </a:ext>
            </a:extLst>
          </p:cNvPr>
          <p:cNvSpPr>
            <a:spLocks noGrp="1"/>
          </p:cNvSpPr>
          <p:nvPr>
            <p:ph sz="half" idx="2"/>
          </p:nvPr>
        </p:nvSpPr>
        <p:spPr/>
        <p:txBody>
          <a:bodyPr/>
          <a:lstStyle/>
          <a:p>
            <a:r>
              <a:rPr lang="en-US" dirty="0"/>
              <a:t> </a:t>
            </a:r>
          </a:p>
        </p:txBody>
      </p:sp>
      <p:sp>
        <p:nvSpPr>
          <p:cNvPr id="11" name="Content Placeholder 10">
            <a:extLst>
              <a:ext uri="{FF2B5EF4-FFF2-40B4-BE49-F238E27FC236}">
                <a16:creationId xmlns:a16="http://schemas.microsoft.com/office/drawing/2014/main" id="{359FB3E0-6E6A-6AFF-4850-CFC89CF3FB3D}"/>
              </a:ext>
            </a:extLst>
          </p:cNvPr>
          <p:cNvSpPr>
            <a:spLocks noGrp="1"/>
          </p:cNvSpPr>
          <p:nvPr>
            <p:ph sz="half" idx="3"/>
          </p:nvPr>
        </p:nvSpPr>
        <p:spPr>
          <a:xfrm>
            <a:off x="1219201" y="2019300"/>
            <a:ext cx="10363200" cy="1969770"/>
          </a:xfrm>
        </p:spPr>
        <p:txBody>
          <a:bodyPr/>
          <a:lstStyle/>
          <a:p>
            <a:pPr marL="571500" indent="-5715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Employees</a:t>
            </a:r>
          </a:p>
          <a:p>
            <a:pPr marL="571500" indent="-5715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Industries</a:t>
            </a:r>
          </a:p>
          <a:p>
            <a:pPr marL="571500" indent="-5715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Managers</a:t>
            </a:r>
          </a:p>
          <a:p>
            <a:pPr marL="571500" indent="-5715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Employer</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10" name="Picture 9">
            <a:extLst>
              <a:ext uri="{FF2B5EF4-FFF2-40B4-BE49-F238E27FC236}">
                <a16:creationId xmlns:a16="http://schemas.microsoft.com/office/drawing/2014/main" id="{8661E8D8-615C-805F-85CD-50F2EED83545}"/>
              </a:ext>
            </a:extLst>
          </p:cNvPr>
          <p:cNvPicPr>
            <a:picLocks noChangeAspect="1"/>
          </p:cNvPicPr>
          <p:nvPr/>
        </p:nvPicPr>
        <p:blipFill>
          <a:blip r:embed="rId3"/>
          <a:stretch>
            <a:fillRect/>
          </a:stretch>
        </p:blipFill>
        <p:spPr>
          <a:xfrm>
            <a:off x="5913120" y="1828800"/>
            <a:ext cx="2613699" cy="2489022"/>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33400" y="1895792"/>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8600" y="385444"/>
            <a:ext cx="11734800" cy="505908"/>
          </a:xfrm>
          <a:prstGeom prst="rect">
            <a:avLst/>
          </a:prstGeom>
        </p:spPr>
        <p:txBody>
          <a:bodyPr vert="horz" wrap="square" lIns="0" tIns="13335" rIns="0" bIns="0" rtlCol="0">
            <a:spAutoFit/>
          </a:bodyPr>
          <a:lstStyle/>
          <a:p>
            <a:pPr marL="12700">
              <a:lnSpc>
                <a:spcPct val="100000"/>
              </a:lnSpc>
              <a:spcBef>
                <a:spcPts val="105"/>
              </a:spcBef>
            </a:pPr>
            <a:r>
              <a:rPr lang="en-US" sz="3200" spc="10" dirty="0">
                <a:latin typeface="Times New Roman" panose="02020603050405020304" pitchFamily="18" charset="0"/>
                <a:cs typeface="Times New Roman" panose="02020603050405020304" pitchFamily="18" charset="0"/>
              </a:rPr>
              <a:t>O</a:t>
            </a:r>
            <a:r>
              <a:rPr lang="en-US" sz="3200" spc="25" dirty="0">
                <a:latin typeface="Times New Roman" panose="02020603050405020304" pitchFamily="18" charset="0"/>
                <a:cs typeface="Times New Roman" panose="02020603050405020304" pitchFamily="18" charset="0"/>
              </a:rPr>
              <a:t>U</a:t>
            </a:r>
            <a:r>
              <a:rPr lang="en-US" sz="3200" dirty="0">
                <a:latin typeface="Times New Roman" panose="02020603050405020304" pitchFamily="18" charset="0"/>
                <a:cs typeface="Times New Roman" panose="02020603050405020304" pitchFamily="18" charset="0"/>
              </a:rPr>
              <a:t>R</a:t>
            </a:r>
            <a:r>
              <a:rPr lang="en-US" sz="3200" spc="5" dirty="0">
                <a:latin typeface="Times New Roman" panose="02020603050405020304" pitchFamily="18" charset="0"/>
                <a:cs typeface="Times New Roman" panose="02020603050405020304" pitchFamily="18" charset="0"/>
              </a:rPr>
              <a:t> </a:t>
            </a:r>
            <a:r>
              <a:rPr lang="en-US" sz="3200" spc="25" dirty="0">
                <a:latin typeface="Times New Roman" panose="02020603050405020304" pitchFamily="18" charset="0"/>
                <a:cs typeface="Times New Roman" panose="02020603050405020304" pitchFamily="18" charset="0"/>
              </a:rPr>
              <a:t>S</a:t>
            </a:r>
            <a:r>
              <a:rPr lang="en-US" sz="3200" spc="10" dirty="0">
                <a:latin typeface="Times New Roman" panose="02020603050405020304" pitchFamily="18" charset="0"/>
                <a:cs typeface="Times New Roman" panose="02020603050405020304" pitchFamily="18" charset="0"/>
              </a:rPr>
              <a:t>O</a:t>
            </a:r>
            <a:r>
              <a:rPr lang="en-US" sz="3200" spc="25" dirty="0">
                <a:latin typeface="Times New Roman" panose="02020603050405020304" pitchFamily="18" charset="0"/>
                <a:cs typeface="Times New Roman" panose="02020603050405020304" pitchFamily="18" charset="0"/>
              </a:rPr>
              <a:t>LU</a:t>
            </a:r>
            <a:r>
              <a:rPr lang="en-US" sz="3200" spc="-35" dirty="0">
                <a:latin typeface="Times New Roman" panose="02020603050405020304" pitchFamily="18" charset="0"/>
                <a:cs typeface="Times New Roman" panose="02020603050405020304" pitchFamily="18" charset="0"/>
              </a:rPr>
              <a:t>T</a:t>
            </a:r>
            <a:r>
              <a:rPr lang="en-US" sz="3200" spc="-30" dirty="0">
                <a:latin typeface="Times New Roman" panose="02020603050405020304" pitchFamily="18" charset="0"/>
                <a:cs typeface="Times New Roman" panose="02020603050405020304" pitchFamily="18" charset="0"/>
              </a:rPr>
              <a:t>I</a:t>
            </a:r>
            <a:r>
              <a:rPr lang="en-US" sz="3200" spc="10" dirty="0">
                <a:latin typeface="Times New Roman" panose="02020603050405020304" pitchFamily="18" charset="0"/>
                <a:cs typeface="Times New Roman" panose="02020603050405020304" pitchFamily="18" charset="0"/>
              </a:rPr>
              <a:t>O</a:t>
            </a:r>
            <a:r>
              <a:rPr lang="en-US" sz="3200" dirty="0">
                <a:latin typeface="Times New Roman" panose="02020603050405020304" pitchFamily="18" charset="0"/>
                <a:cs typeface="Times New Roman" panose="02020603050405020304" pitchFamily="18" charset="0"/>
              </a:rPr>
              <a:t>N</a:t>
            </a:r>
            <a:r>
              <a:rPr lang="en-US" sz="3200" spc="-345" dirty="0">
                <a:latin typeface="Times New Roman" panose="02020603050405020304" pitchFamily="18" charset="0"/>
                <a:cs typeface="Times New Roman" panose="02020603050405020304" pitchFamily="18" charset="0"/>
              </a:rPr>
              <a:t> </a:t>
            </a:r>
            <a:r>
              <a:rPr lang="en-US" sz="3200" spc="-35" dirty="0">
                <a:latin typeface="Times New Roman" panose="02020603050405020304" pitchFamily="18" charset="0"/>
                <a:cs typeface="Times New Roman" panose="02020603050405020304" pitchFamily="18" charset="0"/>
              </a:rPr>
              <a:t>A</a:t>
            </a:r>
            <a:r>
              <a:rPr lang="en-US" sz="3200" spc="-5" dirty="0">
                <a:latin typeface="Times New Roman" panose="02020603050405020304" pitchFamily="18" charset="0"/>
                <a:cs typeface="Times New Roman" panose="02020603050405020304" pitchFamily="18" charset="0"/>
              </a:rPr>
              <a:t>N</a:t>
            </a:r>
            <a:r>
              <a:rPr lang="en-US" sz="3200" dirty="0">
                <a:latin typeface="Times New Roman" panose="02020603050405020304" pitchFamily="18" charset="0"/>
                <a:cs typeface="Times New Roman" panose="02020603050405020304" pitchFamily="18" charset="0"/>
              </a:rPr>
              <a:t>D</a:t>
            </a:r>
            <a:r>
              <a:rPr lang="en-US" sz="3200" spc="35" dirty="0">
                <a:latin typeface="Times New Roman" panose="02020603050405020304" pitchFamily="18" charset="0"/>
                <a:cs typeface="Times New Roman" panose="02020603050405020304" pitchFamily="18" charset="0"/>
              </a:rPr>
              <a:t> </a:t>
            </a:r>
            <a:r>
              <a:rPr lang="en-US" sz="3200" spc="-30" dirty="0">
                <a:latin typeface="Times New Roman" panose="02020603050405020304" pitchFamily="18" charset="0"/>
                <a:cs typeface="Times New Roman" panose="02020603050405020304" pitchFamily="18" charset="0"/>
              </a:rPr>
              <a:t>I</a:t>
            </a:r>
            <a:r>
              <a:rPr lang="en-US" sz="3200" spc="-35" dirty="0">
                <a:latin typeface="Times New Roman" panose="02020603050405020304" pitchFamily="18" charset="0"/>
                <a:cs typeface="Times New Roman" panose="02020603050405020304" pitchFamily="18" charset="0"/>
              </a:rPr>
              <a:t>T</a:t>
            </a:r>
            <a:r>
              <a:rPr lang="en-US" sz="3200" dirty="0">
                <a:latin typeface="Times New Roman" panose="02020603050405020304" pitchFamily="18" charset="0"/>
                <a:cs typeface="Times New Roman" panose="02020603050405020304" pitchFamily="18" charset="0"/>
              </a:rPr>
              <a:t>S</a:t>
            </a:r>
            <a:r>
              <a:rPr lang="en-US" sz="3200" spc="60" dirty="0">
                <a:latin typeface="Times New Roman" panose="02020603050405020304" pitchFamily="18" charset="0"/>
                <a:cs typeface="Times New Roman" panose="02020603050405020304" pitchFamily="18" charset="0"/>
              </a:rPr>
              <a:t> </a:t>
            </a:r>
            <a:r>
              <a:rPr lang="en-US" sz="3200" spc="-295" dirty="0">
                <a:latin typeface="Times New Roman" panose="02020603050405020304" pitchFamily="18" charset="0"/>
                <a:cs typeface="Times New Roman" panose="02020603050405020304" pitchFamily="18" charset="0"/>
              </a:rPr>
              <a:t>V</a:t>
            </a:r>
            <a:r>
              <a:rPr lang="en-US" sz="3200" spc="-35" dirty="0">
                <a:latin typeface="Times New Roman" panose="02020603050405020304" pitchFamily="18" charset="0"/>
                <a:cs typeface="Times New Roman" panose="02020603050405020304" pitchFamily="18" charset="0"/>
              </a:rPr>
              <a:t>A</a:t>
            </a:r>
            <a:r>
              <a:rPr lang="en-US" sz="3200" spc="25" dirty="0">
                <a:latin typeface="Times New Roman" panose="02020603050405020304" pitchFamily="18" charset="0"/>
                <a:cs typeface="Times New Roman" panose="02020603050405020304" pitchFamily="18" charset="0"/>
              </a:rPr>
              <a:t>LU</a:t>
            </a:r>
            <a:r>
              <a:rPr lang="en-US" sz="3200" dirty="0">
                <a:latin typeface="Times New Roman" panose="02020603050405020304" pitchFamily="18" charset="0"/>
                <a:cs typeface="Times New Roman" panose="02020603050405020304" pitchFamily="18" charset="0"/>
              </a:rPr>
              <a:t>E</a:t>
            </a:r>
            <a:r>
              <a:rPr lang="en-US" sz="3200" spc="-65" dirty="0">
                <a:latin typeface="Times New Roman" panose="02020603050405020304" pitchFamily="18" charset="0"/>
                <a:cs typeface="Times New Roman" panose="02020603050405020304" pitchFamily="18" charset="0"/>
              </a:rPr>
              <a:t> </a:t>
            </a:r>
            <a:r>
              <a:rPr sz="3200" spc="-15" dirty="0">
                <a:latin typeface="Times New Roman" panose="02020603050405020304" pitchFamily="18" charset="0"/>
                <a:cs typeface="Times New Roman" panose="02020603050405020304" pitchFamily="18" charset="0"/>
              </a:rPr>
              <a:t>P</a:t>
            </a:r>
            <a:r>
              <a:rPr sz="3200" spc="-30" dirty="0">
                <a:latin typeface="Times New Roman" panose="02020603050405020304" pitchFamily="18" charset="0"/>
                <a:cs typeface="Times New Roman" panose="02020603050405020304" pitchFamily="18" charset="0"/>
              </a:rPr>
              <a:t>R</a:t>
            </a:r>
            <a:r>
              <a:rPr sz="3200" spc="10" dirty="0">
                <a:latin typeface="Times New Roman" panose="02020603050405020304" pitchFamily="18" charset="0"/>
                <a:cs typeface="Times New Roman" panose="02020603050405020304" pitchFamily="18" charset="0"/>
              </a:rPr>
              <a:t>O</a:t>
            </a:r>
            <a:r>
              <a:rPr sz="3200" spc="-15" dirty="0">
                <a:latin typeface="Times New Roman" panose="02020603050405020304" pitchFamily="18" charset="0"/>
                <a:cs typeface="Times New Roman" panose="02020603050405020304" pitchFamily="18" charset="0"/>
              </a:rPr>
              <a:t>P</a:t>
            </a:r>
            <a:r>
              <a:rPr sz="3200" spc="10" dirty="0">
                <a:latin typeface="Times New Roman" panose="02020603050405020304" pitchFamily="18" charset="0"/>
                <a:cs typeface="Times New Roman" panose="02020603050405020304" pitchFamily="18" charset="0"/>
              </a:rPr>
              <a:t>O</a:t>
            </a:r>
            <a:r>
              <a:rPr sz="3200" spc="25" dirty="0">
                <a:latin typeface="Times New Roman" panose="02020603050405020304" pitchFamily="18" charset="0"/>
                <a:cs typeface="Times New Roman" panose="02020603050405020304" pitchFamily="18" charset="0"/>
              </a:rPr>
              <a:t>S</a:t>
            </a:r>
            <a:r>
              <a:rPr sz="3200" spc="-30" dirty="0">
                <a:latin typeface="Times New Roman" panose="02020603050405020304" pitchFamily="18" charset="0"/>
                <a:cs typeface="Times New Roman" panose="02020603050405020304" pitchFamily="18" charset="0"/>
              </a:rPr>
              <a:t>I</a:t>
            </a:r>
            <a:r>
              <a:rPr sz="3200" spc="-35" dirty="0">
                <a:latin typeface="Times New Roman" panose="02020603050405020304" pitchFamily="18" charset="0"/>
                <a:cs typeface="Times New Roman" panose="02020603050405020304" pitchFamily="18" charset="0"/>
              </a:rPr>
              <a:t>T</a:t>
            </a:r>
            <a:r>
              <a:rPr sz="3200" spc="-30" dirty="0">
                <a:latin typeface="Times New Roman" panose="02020603050405020304" pitchFamily="18" charset="0"/>
                <a:cs typeface="Times New Roman" panose="02020603050405020304" pitchFamily="18" charset="0"/>
              </a:rPr>
              <a:t>I</a:t>
            </a:r>
            <a:r>
              <a:rPr sz="3200" spc="10" dirty="0">
                <a:latin typeface="Times New Roman" panose="02020603050405020304" pitchFamily="18" charset="0"/>
                <a:cs typeface="Times New Roman" panose="02020603050405020304" pitchFamily="18" charset="0"/>
              </a:rPr>
              <a:t>O</a:t>
            </a:r>
            <a:r>
              <a:rPr sz="3200" dirty="0">
                <a:latin typeface="Times New Roman" panose="02020603050405020304" pitchFamily="18" charset="0"/>
                <a:cs typeface="Times New Roman" panose="02020603050405020304" pitchFamily="18" charset="0"/>
              </a:rPr>
              <a:t>N</a:t>
            </a:r>
          </a:p>
        </p:txBody>
      </p:sp>
      <p:sp>
        <p:nvSpPr>
          <p:cNvPr id="8" name="Text Placeholder 7">
            <a:extLst>
              <a:ext uri="{FF2B5EF4-FFF2-40B4-BE49-F238E27FC236}">
                <a16:creationId xmlns:a16="http://schemas.microsoft.com/office/drawing/2014/main" id="{F5AF3084-816E-9A5C-9264-739B6058F953}"/>
              </a:ext>
            </a:extLst>
          </p:cNvPr>
          <p:cNvSpPr>
            <a:spLocks noGrp="1"/>
          </p:cNvSpPr>
          <p:nvPr>
            <p:ph type="body" idx="1"/>
          </p:nvPr>
        </p:nvSpPr>
        <p:spPr>
          <a:xfrm>
            <a:off x="3733800" y="2362200"/>
            <a:ext cx="5114929" cy="2585323"/>
          </a:xfrm>
        </p:spPr>
        <p:txBody>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Conditional - formatting missing</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Filter - remove</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Formulae – performance</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Pivot – summary</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Graph – data visualization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609600" y="381000"/>
            <a:ext cx="10681335" cy="615553"/>
          </a:xfrm>
        </p:spPr>
        <p:txBody>
          <a:bodyPr/>
          <a:lstStyle/>
          <a:p>
            <a:r>
              <a:rPr lang="en-IN" sz="4000" dirty="0">
                <a:latin typeface="Times New Roman" panose="02020603050405020304" pitchFamily="18" charset="0"/>
                <a:cs typeface="Times New Roman" panose="02020603050405020304" pitchFamily="18" charset="0"/>
              </a:rPr>
              <a:t>DATASET DESCRIPTION</a:t>
            </a:r>
          </a:p>
        </p:txBody>
      </p:sp>
      <p:sp>
        <p:nvSpPr>
          <p:cNvPr id="3" name="Text Placeholder 2">
            <a:extLst>
              <a:ext uri="{FF2B5EF4-FFF2-40B4-BE49-F238E27FC236}">
                <a16:creationId xmlns:a16="http://schemas.microsoft.com/office/drawing/2014/main" id="{57958322-FECB-D9ED-83C5-B954695DBCFB}"/>
              </a:ext>
            </a:extLst>
          </p:cNvPr>
          <p:cNvSpPr>
            <a:spLocks noGrp="1"/>
          </p:cNvSpPr>
          <p:nvPr>
            <p:ph type="body" idx="1"/>
          </p:nvPr>
        </p:nvSpPr>
        <p:spPr>
          <a:xfrm>
            <a:off x="609600" y="1577340"/>
            <a:ext cx="10972800" cy="3939540"/>
          </a:xfrm>
        </p:spPr>
        <p:txBody>
          <a:bodyPr/>
          <a:lstStyle/>
          <a:p>
            <a:pPr marL="285750" indent="-285750">
              <a:buFont typeface="Arial" panose="020B0604020202020204" pitchFamily="34" charset="0"/>
              <a:buChar char="•"/>
            </a:pPr>
            <a:r>
              <a:rPr lang="en-US" sz="3200" dirty="0"/>
              <a:t> </a:t>
            </a:r>
            <a:r>
              <a:rPr lang="en-US" sz="3200" dirty="0">
                <a:latin typeface="Times New Roman" panose="02020603050405020304" pitchFamily="18" charset="0"/>
                <a:cs typeface="Times New Roman" panose="02020603050405020304" pitchFamily="18" charset="0"/>
              </a:rPr>
              <a:t>Employee = </a:t>
            </a:r>
            <a:r>
              <a:rPr lang="en-US" sz="3200" dirty="0" err="1">
                <a:latin typeface="Times New Roman" panose="02020603050405020304" pitchFamily="18" charset="0"/>
                <a:cs typeface="Times New Roman" panose="02020603050405020304" pitchFamily="18" charset="0"/>
              </a:rPr>
              <a:t>Edunet</a:t>
            </a:r>
            <a:r>
              <a:rPr lang="en-US" sz="32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 26 – features</a:t>
            </a:r>
          </a:p>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 9 – features</a:t>
            </a:r>
          </a:p>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 Emp id – num</a:t>
            </a:r>
          </a:p>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 Name – text</a:t>
            </a:r>
          </a:p>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 Performance level</a:t>
            </a:r>
          </a:p>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 Gender – male female</a:t>
            </a:r>
          </a:p>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 Employee rating - num</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10183" y="382575"/>
            <a:ext cx="10681335" cy="509114"/>
          </a:xfrm>
          <a:prstGeom prst="rect">
            <a:avLst/>
          </a:prstGeom>
        </p:spPr>
        <p:txBody>
          <a:bodyPr vert="horz" wrap="square" lIns="0" tIns="16510" rIns="0" bIns="0" rtlCol="0">
            <a:spAutoFit/>
          </a:bodyPr>
          <a:lstStyle/>
          <a:p>
            <a:pPr marL="12700">
              <a:lnSpc>
                <a:spcPct val="100000"/>
              </a:lnSpc>
              <a:spcBef>
                <a:spcPts val="130"/>
              </a:spcBef>
            </a:pPr>
            <a:r>
              <a:rPr sz="3200" spc="15" dirty="0">
                <a:latin typeface="Times New Roman" panose="02020603050405020304" pitchFamily="18" charset="0"/>
                <a:cs typeface="Times New Roman" panose="02020603050405020304" pitchFamily="18" charset="0"/>
              </a:rPr>
              <a:t>THE</a:t>
            </a:r>
            <a:r>
              <a:rPr sz="3200" spc="20" dirty="0">
                <a:latin typeface="Times New Roman" panose="02020603050405020304" pitchFamily="18" charset="0"/>
                <a:cs typeface="Times New Roman" panose="02020603050405020304" pitchFamily="18" charset="0"/>
              </a:rPr>
              <a:t> </a:t>
            </a:r>
            <a:r>
              <a:rPr lang="en-US" sz="3200" spc="20" dirty="0">
                <a:latin typeface="Times New Roman" panose="02020603050405020304" pitchFamily="18" charset="0"/>
                <a:cs typeface="Times New Roman" panose="02020603050405020304" pitchFamily="18" charset="0"/>
              </a:rPr>
              <a:t>"</a:t>
            </a:r>
            <a:r>
              <a:rPr sz="3200" spc="10" dirty="0">
                <a:latin typeface="Times New Roman" panose="02020603050405020304" pitchFamily="18" charset="0"/>
                <a:cs typeface="Times New Roman" panose="02020603050405020304" pitchFamily="18" charset="0"/>
              </a:rPr>
              <a:t>WOW</a:t>
            </a:r>
            <a:r>
              <a:rPr lang="en-US" sz="3200" spc="10" dirty="0">
                <a:latin typeface="Times New Roman" panose="02020603050405020304" pitchFamily="18" charset="0"/>
                <a:cs typeface="Times New Roman" panose="02020603050405020304" pitchFamily="18" charset="0"/>
              </a:rPr>
              <a:t>"</a:t>
            </a:r>
            <a:r>
              <a:rPr sz="3200" spc="8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IN</a:t>
            </a:r>
            <a:r>
              <a:rPr sz="3200" spc="-5" dirty="0">
                <a:latin typeface="Times New Roman" panose="02020603050405020304" pitchFamily="18" charset="0"/>
                <a:cs typeface="Times New Roman" panose="02020603050405020304" pitchFamily="18" charset="0"/>
              </a:rPr>
              <a:t> </a:t>
            </a:r>
            <a:r>
              <a:rPr sz="3200" spc="15" dirty="0">
                <a:latin typeface="Times New Roman" panose="02020603050405020304" pitchFamily="18" charset="0"/>
                <a:cs typeface="Times New Roman" panose="02020603050405020304" pitchFamily="18" charset="0"/>
              </a:rPr>
              <a:t>OUR</a:t>
            </a:r>
            <a:r>
              <a:rPr sz="3200" spc="-10" dirty="0">
                <a:latin typeface="Times New Roman" panose="02020603050405020304" pitchFamily="18" charset="0"/>
                <a:cs typeface="Times New Roman" panose="02020603050405020304" pitchFamily="18" charset="0"/>
              </a:rPr>
              <a:t> </a:t>
            </a:r>
            <a:r>
              <a:rPr sz="3200" spc="20" dirty="0">
                <a:latin typeface="Times New Roman" panose="02020603050405020304" pitchFamily="18" charset="0"/>
                <a:cs typeface="Times New Roman" panose="02020603050405020304" pitchFamily="18" charset="0"/>
              </a:rPr>
              <a:t>SOLUTION</a:t>
            </a:r>
            <a:endParaRPr sz="3200" dirty="0">
              <a:latin typeface="Times New Roman" panose="02020603050405020304" pitchFamily="18" charset="0"/>
              <a:cs typeface="Times New Roman" panose="02020603050405020304" pitchFamily="18" charset="0"/>
            </a:endParaRPr>
          </a:p>
        </p:txBody>
      </p:sp>
      <p:sp>
        <p:nvSpPr>
          <p:cNvPr id="10" name="Text Placeholder 9">
            <a:extLst>
              <a:ext uri="{FF2B5EF4-FFF2-40B4-BE49-F238E27FC236}">
                <a16:creationId xmlns:a16="http://schemas.microsoft.com/office/drawing/2014/main" id="{BA1420D8-2A83-ED09-61A4-2CE1BDF68C06}"/>
              </a:ext>
            </a:extLst>
          </p:cNvPr>
          <p:cNvSpPr>
            <a:spLocks noGrp="1"/>
          </p:cNvSpPr>
          <p:nvPr>
            <p:ph type="body" idx="1"/>
          </p:nvPr>
        </p:nvSpPr>
        <p:spPr>
          <a:xfrm>
            <a:off x="757604" y="1524000"/>
            <a:ext cx="10176014" cy="984885"/>
          </a:xfrm>
        </p:spPr>
        <p:txBody>
          <a:bodyPr/>
          <a:lstStyle/>
          <a:p>
            <a:r>
              <a:rPr lang="en-US" sz="3200" dirty="0">
                <a:latin typeface="Times New Roman" panose="02020603050405020304" pitchFamily="18" charset="0"/>
                <a:cs typeface="Times New Roman" panose="02020603050405020304" pitchFamily="18" charset="0"/>
              </a:rPr>
              <a:t>Performance = IFS(Z8&gt;=5,”VERY HIGH”,Z8&gt;=4,”HIGH”,Z8&gt;=3,”MID”,TRUE,”LOW”)</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910019" y="191211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US" sz="2800" dirty="0"/>
              <a:t>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363</TotalTime>
  <Words>535</Words>
  <Application>Microsoft Office PowerPoint</Application>
  <PresentationFormat>Widescreen</PresentationFormat>
  <Paragraphs>89</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PowerPoint Presentation</vt:lpstr>
      <vt:lpstr>RESULTS</vt:lpstr>
      <vt:lpstr>CONCULSION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shyam prabhu</cp:lastModifiedBy>
  <cp:revision>15</cp:revision>
  <dcterms:created xsi:type="dcterms:W3CDTF">2024-03-29T15:07:22Z</dcterms:created>
  <dcterms:modified xsi:type="dcterms:W3CDTF">2024-09-04T15:19:01Z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