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sldIdLst>
    <p:sldId id="257" r:id="rId2"/>
    <p:sldId id="259" r:id="rId3"/>
    <p:sldId id="261" r:id="rId4"/>
    <p:sldId id="263" r:id="rId5"/>
    <p:sldId id="264" r:id="rId6"/>
    <p:sldId id="265" r:id="rId7"/>
    <p:sldId id="258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970" autoAdjust="0"/>
  </p:normalViewPr>
  <p:slideViewPr>
    <p:cSldViewPr snapToGrid="0">
      <p:cViewPr varScale="1">
        <p:scale>
          <a:sx n="54" d="100"/>
          <a:sy n="54" d="100"/>
        </p:scale>
        <p:origin x="181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098C-319F-4F06-8289-A02827184C78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DF2D-2591-496F-B8F0-680B9B805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85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Good Afternoon everyone, Thank you for your time today and giving me this opportunity.</a:t>
            </a:r>
            <a:br>
              <a:rPr lang="en-IN" dirty="0"/>
            </a:br>
            <a:r>
              <a:rPr lang="en-IN" dirty="0"/>
              <a:t>The statistics Canada data exercise included 5 tasks using different technology stacks. For this exercise I used Python, Excel and Power BI.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9DF2D-2591-496F-B8F0-680B9B80565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57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First task was of the data ingestion and pre-processing on the 2 datasets – 1 of Aboriginal People data &amp; 2</a:t>
            </a:r>
            <a:r>
              <a:rPr lang="en-IN" baseline="30000" dirty="0"/>
              <a:t>nd</a:t>
            </a:r>
            <a:r>
              <a:rPr lang="en-IN" dirty="0"/>
              <a:t> of Income for the year 2016</a:t>
            </a:r>
          </a:p>
          <a:p>
            <a:r>
              <a:rPr lang="en-IN" dirty="0"/>
              <a:t>I used pandas library in Python for the data ingestion and stored it as a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r>
              <a:rPr lang="en-IN" dirty="0"/>
              <a:t>The main focus was on understanding the data and analysing is using pandas &amp; excel.</a:t>
            </a:r>
          </a:p>
          <a:p>
            <a:r>
              <a:rPr lang="en-IN" dirty="0"/>
              <a:t>I checked if there were any wrong, Not Applicable, Not available, Unreliable, confidentiality restricted, null, blanks or redundant values and treated them accordingly.</a:t>
            </a:r>
          </a:p>
          <a:p>
            <a:r>
              <a:rPr lang="en-IN" dirty="0"/>
              <a:t>In the metadata there were codes mentioned for , Not Applicable, Not available, Unreliable, confidentiality restricted – which helped to analyse the data quickly.</a:t>
            </a:r>
          </a:p>
          <a:p>
            <a:r>
              <a:rPr lang="en-IN" dirty="0"/>
              <a:t>There wasn’t any significant observation here except that there was around 16% of data for Intuit category as not applicable – </a:t>
            </a:r>
          </a:p>
          <a:p>
            <a:r>
              <a:rPr lang="en-IN" dirty="0"/>
              <a:t>I didn’t delete those records because it holds some significance and 16% of data is a significant number had it been &lt;1/2% records one could have consider to delete it to clean the dataset more.</a:t>
            </a:r>
          </a:p>
          <a:p>
            <a:r>
              <a:rPr lang="en-IN" dirty="0"/>
              <a:t>Further in pre-processing I removed the redundant columns and renamed the remaining ones. I feature engineered the feature for Four Region model on the basis of Geo codes. </a:t>
            </a:r>
          </a:p>
          <a:p>
            <a:r>
              <a:rPr lang="en-IN" dirty="0"/>
              <a:t>For some records geo codes weren’t complete so I used the4 </a:t>
            </a:r>
            <a:r>
              <a:rPr lang="en-IN" dirty="0" err="1"/>
              <a:t>Alt_Geo_code</a:t>
            </a:r>
            <a:r>
              <a:rPr lang="en-IN" dirty="0"/>
              <a:t> feature. The approach was that for say any code as 10001 the first 2 digits are 10 – which represent the province Newfoundland &amp; Labrador then it comes under it and then the region was decided as Atlantic Canada.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9DF2D-2591-496F-B8F0-680B9B80565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1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second task included calculating metrics like prop of Population of ab vs non-ab, Total </a:t>
            </a:r>
            <a:r>
              <a:rPr lang="en-IN" dirty="0" err="1"/>
              <a:t>avg</a:t>
            </a:r>
            <a:r>
              <a:rPr lang="en-IN" dirty="0"/>
              <a:t> income for both the categories, prop of male vs female population as per ab &amp; non-ab and then calculating the age group having max aboriginal population.</a:t>
            </a:r>
          </a:p>
          <a:p>
            <a:r>
              <a:rPr lang="en-IN" dirty="0"/>
              <a:t>For this I initially used group by but I wanted to store all my results in a single </a:t>
            </a:r>
            <a:r>
              <a:rPr lang="en-IN" dirty="0" err="1"/>
              <a:t>dataframe</a:t>
            </a:r>
            <a:r>
              <a:rPr lang="en-IN" dirty="0"/>
              <a:t> format so I created a new </a:t>
            </a:r>
            <a:r>
              <a:rPr lang="en-IN" dirty="0" err="1"/>
              <a:t>dataframe</a:t>
            </a:r>
            <a:r>
              <a:rPr lang="en-IN" dirty="0"/>
              <a:t> and used filters to calculate these metrics and stored them as a list on the go to finally store in the </a:t>
            </a:r>
            <a:r>
              <a:rPr lang="en-IN" dirty="0" err="1"/>
              <a:t>df</a:t>
            </a:r>
            <a:r>
              <a:rPr lang="en-IN" dirty="0"/>
              <a:t>. From the data when we select the Income statistics Member ID = 1 we get the population metrics and for 5 we get the total average income.</a:t>
            </a:r>
          </a:p>
          <a:p>
            <a:r>
              <a:rPr lang="en-IN" dirty="0"/>
              <a:t>So using that I calculated the metrics and For average I used 2 approaches – 1 with taking average for all the provinces directly 2</a:t>
            </a:r>
            <a:r>
              <a:rPr lang="en-IN" baseline="30000" dirty="0"/>
              <a:t>nd</a:t>
            </a:r>
            <a:r>
              <a:rPr lang="en-IN" dirty="0"/>
              <a:t> to calculate individually as ) Average Total income = Total Income/ Total Population. For the age group category member id = 1 represents the total age so I filtered that out in my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9DF2D-2591-496F-B8F0-680B9B80565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0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the third task, I used seaborn library to create the heatmap for ab vs region.</a:t>
            </a:r>
          </a:p>
          <a:p>
            <a:r>
              <a:rPr lang="en-IN" dirty="0"/>
              <a:t>I captured these results in a separate </a:t>
            </a:r>
            <a:r>
              <a:rPr lang="en-IN" dirty="0" err="1"/>
              <a:t>df</a:t>
            </a:r>
            <a:r>
              <a:rPr lang="en-IN" dirty="0"/>
              <a:t> and created a pivot table to generate the same else it would have been represented as a 4x2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9DF2D-2591-496F-B8F0-680B9B80565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87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Font typeface="+mj-lt"/>
              <a:buNone/>
            </a:pPr>
            <a:r>
              <a:rPr lang="en-IN" dirty="0"/>
              <a:t>For 4</a:t>
            </a:r>
            <a:r>
              <a:rPr lang="en-IN" baseline="30000" dirty="0"/>
              <a:t>th</a:t>
            </a:r>
            <a:r>
              <a:rPr lang="en-IN" dirty="0"/>
              <a:t> task, it was asked to create interface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users can visualize the population and </a:t>
            </a:r>
            <a:r>
              <a:rPr lang="en-US" sz="11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Total Income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selecting the Dimensions like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Canadian Region based on Four Region model,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Aboriginal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Identity” vs. “Non-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Aboriginal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Identity”,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Sex,Age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 and City.</a:t>
            </a:r>
          </a:p>
          <a:p>
            <a:pPr marL="0" lvl="0" indent="0">
              <a:lnSpc>
                <a:spcPct val="115000"/>
              </a:lnSpc>
              <a:buFont typeface="+mj-lt"/>
              <a:buNone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Power BI to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page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bar graph shows the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population for – ab, non – ab and the total population</a:t>
            </a:r>
          </a:p>
          <a:p>
            <a:pPr marL="0" lvl="0" indent="0">
              <a:lnSpc>
                <a:spcPct val="115000"/>
              </a:lnSpc>
              <a:buFont typeface="+mj-lt"/>
              <a:buNone/>
            </a:pP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filtered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basis of the four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groups and the city.</a:t>
            </a:r>
          </a:p>
          <a:p>
            <a:pPr marL="0" lvl="0" indent="0">
              <a:lnSpc>
                <a:spcPct val="115000"/>
              </a:lnSpc>
              <a:buFont typeface="+mj-lt"/>
              <a:buNone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scope for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scotia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codes and the logos but I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wasn’t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sure of the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confidentiality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restrictions and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standard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codes for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9DF2D-2591-496F-B8F0-680B9B80565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939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Font typeface="+mj-lt"/>
              <a:buNone/>
            </a:pPr>
            <a:r>
              <a:rPr lang="en-IN" b="0" dirty="0"/>
              <a:t>In the 5</a:t>
            </a:r>
            <a:r>
              <a:rPr lang="en-IN" b="0" baseline="30000" dirty="0"/>
              <a:t>th</a:t>
            </a:r>
            <a:r>
              <a:rPr lang="en-IN" b="0" dirty="0"/>
              <a:t> &amp; the last task we had to merge the 2 datasets and calculate </a:t>
            </a:r>
            <a:r>
              <a:rPr lang="en-US" sz="11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 for </a:t>
            </a:r>
            <a:r>
              <a:rPr lang="fr-FR" sz="11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fr-FR" sz="11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Aboriginal</a:t>
            </a:r>
            <a:r>
              <a:rPr lang="fr-FR" sz="11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Identity”, </a:t>
            </a:r>
            <a:r>
              <a:rPr lang="en-US" sz="11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 for </a:t>
            </a:r>
            <a:r>
              <a:rPr lang="fr-FR" sz="11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“Non-</a:t>
            </a:r>
            <a:r>
              <a:rPr lang="fr-FR" sz="11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Aboriginal</a:t>
            </a:r>
            <a:r>
              <a:rPr lang="fr-FR" sz="11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Identity” and </a:t>
            </a:r>
            <a:r>
              <a:rPr lang="en-CA" sz="11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population in 2015 in high income group (after-tax income &gt;= $70,000) where an earner is present in the household </a:t>
            </a:r>
            <a:r>
              <a:rPr lang="en-US" sz="11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Canadian province.</a:t>
            </a:r>
          </a:p>
          <a:p>
            <a:pPr marL="0" lvl="0" indent="0">
              <a:lnSpc>
                <a:spcPct val="115000"/>
              </a:lnSpc>
              <a:buFont typeface="+mj-lt"/>
              <a:buNone/>
            </a:pPr>
            <a:r>
              <a:rPr lang="en-US" sz="11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merging the 2 datasets I used the merge feature from pandas and joined them as inner join on the ALT-GEO_CODES. The 2 datasets were huge and merging them was giving more huge dataset and it gave error. I tried it on my local system as well as on Google </a:t>
            </a:r>
            <a:r>
              <a:rPr lang="en-US" sz="11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US" sz="11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 it didn’t worked out. </a:t>
            </a:r>
          </a:p>
          <a:p>
            <a:pPr marL="0" lvl="0" indent="0">
              <a:lnSpc>
                <a:spcPct val="115000"/>
              </a:lnSpc>
              <a:buFont typeface="+mj-lt"/>
              <a:buNone/>
            </a:pPr>
            <a:r>
              <a:rPr lang="en-US" sz="11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as a workaround I took a subset of dataset with only 2 provinces : 10 as Newfoundland &amp; Labrador and 11 as Prince Edward Island.</a:t>
            </a:r>
          </a:p>
          <a:p>
            <a:pPr marL="0" lvl="0" indent="0">
              <a:lnSpc>
                <a:spcPct val="115000"/>
              </a:lnSpc>
              <a:buFont typeface="+mj-lt"/>
              <a:buNone/>
            </a:pPr>
            <a:r>
              <a:rPr lang="en-US" sz="11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 we have taken a random sample there will be inconsistent results.</a:t>
            </a:r>
          </a:p>
          <a:p>
            <a:pPr marL="0" lvl="0" indent="0">
              <a:lnSpc>
                <a:spcPct val="115000"/>
              </a:lnSpc>
              <a:buFont typeface="+mj-lt"/>
              <a:buNone/>
            </a:pPr>
            <a:r>
              <a:rPr lang="en-US" sz="11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using the filters I calculated these metrics. One of the issues for calculating the total population in 3</a:t>
            </a:r>
            <a:r>
              <a:rPr lang="en-US" sz="1100" b="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 was it mentioned year 2015, we don’t have any data for that so I evaluated it for the year 2016.</a:t>
            </a:r>
            <a:endParaRPr lang="en-IN" sz="11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9DF2D-2591-496F-B8F0-680B9B80565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27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I’ll now showcase the demo for Power BI visuals and do a code walkthrough. Please let me know if you any questions or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9DF2D-2591-496F-B8F0-680B9B80565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7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9DF2D-2591-496F-B8F0-680B9B80565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88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vanikaShah/Statistics_Canad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Statistics Canada Data Exercise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- 18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July 2022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F9A-22F9-A248-C220-2E3B7143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Ingestion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58D9-C1A2-C718-2C9B-63093A2E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1) Dataset 1 : Aboriginal People &amp; Dataset 2: Income for the year 2016</a:t>
            </a:r>
          </a:p>
          <a:p>
            <a:r>
              <a:rPr lang="en-IN" dirty="0"/>
              <a:t>2) Using Python - Pandas</a:t>
            </a:r>
          </a:p>
          <a:p>
            <a:r>
              <a:rPr lang="en-IN" dirty="0"/>
              <a:t>3) Analysis of Dataset (Excel &amp; Pandas)</a:t>
            </a:r>
          </a:p>
          <a:p>
            <a:pPr lvl="1"/>
            <a:r>
              <a:rPr lang="en-IN" dirty="0"/>
              <a:t>Checking any wrong, Not Applicable, Not available, Unreliable, confidentiality restricted, null, blanks and redundant data, etc</a:t>
            </a:r>
          </a:p>
          <a:p>
            <a:r>
              <a:rPr lang="en-IN" dirty="0"/>
              <a:t>4) Performed Data Pre-processing</a:t>
            </a:r>
          </a:p>
          <a:p>
            <a:pPr lvl="1"/>
            <a:r>
              <a:rPr lang="en-IN" dirty="0"/>
              <a:t>Removed redundant information – used Member ID information</a:t>
            </a:r>
          </a:p>
          <a:p>
            <a:pPr lvl="1"/>
            <a:r>
              <a:rPr lang="en-IN" dirty="0"/>
              <a:t>Renamed the column names </a:t>
            </a:r>
          </a:p>
          <a:p>
            <a:pPr lvl="1"/>
            <a:r>
              <a:rPr lang="en-IN" dirty="0"/>
              <a:t>No deletion of any data </a:t>
            </a:r>
          </a:p>
          <a:p>
            <a:pPr lvl="1"/>
            <a:r>
              <a:rPr lang="en-IN" dirty="0"/>
              <a:t>Four-Region calculations: 5 digit to be considered as a subset code; used ‘ALT_GEO_CODE’</a:t>
            </a:r>
          </a:p>
          <a:p>
            <a:pPr lvl="1"/>
            <a:r>
              <a:rPr lang="en-IN" dirty="0"/>
              <a:t>Scope – Functionalize code</a:t>
            </a:r>
          </a:p>
        </p:txBody>
      </p:sp>
    </p:spTree>
    <p:extLst>
      <p:ext uri="{BB962C8B-B14F-4D97-AF65-F5344CB8AC3E}">
        <p14:creationId xmlns:p14="http://schemas.microsoft.com/office/powerpoint/2010/main" val="38341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FBA0-2923-F2E5-F294-1185EAB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Four-Region Model Calculations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919F-C636-784B-C59B-6484796A9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Total Population – Income Statistics Member ID = 1</a:t>
            </a:r>
          </a:p>
          <a:p>
            <a:r>
              <a:rPr lang="en-IN" dirty="0"/>
              <a:t>2) Total Average Income – Income Statistics Member ID = 5</a:t>
            </a:r>
          </a:p>
          <a:p>
            <a:r>
              <a:rPr lang="en-IN" dirty="0"/>
              <a:t>3) Average Total income = Total Income/ Total Population</a:t>
            </a:r>
          </a:p>
          <a:p>
            <a:r>
              <a:rPr lang="en-IN" dirty="0"/>
              <a:t>4) Filtered Age = 1 as its Total Age for part d.</a:t>
            </a:r>
          </a:p>
          <a:p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BDF8B8E-603B-20D3-495B-5A1E4E018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646076"/>
              </p:ext>
            </p:extLst>
          </p:nvPr>
        </p:nvGraphicFramePr>
        <p:xfrm>
          <a:off x="202397" y="4488600"/>
          <a:ext cx="11848166" cy="1380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4249329" imgH="1653556" progId="Excel.Sheet.12">
                  <p:embed/>
                </p:oleObj>
              </mc:Choice>
              <mc:Fallback>
                <p:oleObj name="Worksheet" r:id="rId3" imgW="14249329" imgH="16535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397" y="4488600"/>
                        <a:ext cx="11848166" cy="1380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70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9D10-3D7E-3860-E118-E0852844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Heatmap-</a:t>
            </a:r>
            <a:br>
              <a:rPr lang="en-IN" dirty="0"/>
            </a:br>
            <a:r>
              <a:rPr lang="en-IN" dirty="0"/>
              <a:t>Aboriginal Population &amp; Region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301DA17-D1A2-4561-B2DF-A8991966B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55124"/>
              </p:ext>
            </p:extLst>
          </p:nvPr>
        </p:nvGraphicFramePr>
        <p:xfrm>
          <a:off x="3599237" y="2181317"/>
          <a:ext cx="4217987" cy="3973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558600" imgH="3352680" progId="PBrush">
                  <p:embed/>
                </p:oleObj>
              </mc:Choice>
              <mc:Fallback>
                <p:oleObj name="Bitmap Image" r:id="rId3" imgW="3558600" imgH="3352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9237" y="2181317"/>
                        <a:ext cx="4217987" cy="3973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06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1B84-0AC3-E965-06C3-EAD21DAA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Visualizations</a:t>
            </a:r>
            <a:br>
              <a:rPr lang="en-IN" dirty="0"/>
            </a:br>
            <a:r>
              <a:rPr lang="en-IN" sz="1000" dirty="0"/>
              <a:t>* Scope - Use Scotia 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2ED1A-B54E-0F62-E2D0-D7CF3FBAB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2" t="21046" r="37721" b="21700"/>
          <a:stretch/>
        </p:blipFill>
        <p:spPr>
          <a:xfrm>
            <a:off x="1810868" y="1963272"/>
            <a:ext cx="7699535" cy="42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1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A691-0605-9933-4BCF-D8835528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of 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0183-0ACA-1D51-4814-04B7A1CD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Limitations of Resources – Memory/Space issue </a:t>
            </a:r>
          </a:p>
          <a:p>
            <a:pPr lvl="1"/>
            <a:r>
              <a:rPr lang="en-IN" dirty="0"/>
              <a:t>Local system</a:t>
            </a:r>
          </a:p>
          <a:p>
            <a:pPr lvl="1"/>
            <a:r>
              <a:rPr lang="en-IN" dirty="0"/>
              <a:t>Google </a:t>
            </a:r>
            <a:r>
              <a:rPr lang="en-IN" dirty="0" err="1"/>
              <a:t>Colab</a:t>
            </a:r>
            <a:endParaRPr lang="en-IN" dirty="0"/>
          </a:p>
          <a:p>
            <a:r>
              <a:rPr lang="en-IN" dirty="0"/>
              <a:t>2) Workaround – Taking subset of Datasets </a:t>
            </a:r>
          </a:p>
          <a:p>
            <a:pPr lvl="1"/>
            <a:r>
              <a:rPr lang="en-IN" dirty="0"/>
              <a:t>Issue – Inconsistent results</a:t>
            </a:r>
          </a:p>
          <a:p>
            <a:r>
              <a:rPr lang="en-IN" dirty="0"/>
              <a:t>3) Total Population – 2015 : No data, Income for 2015 and population data of 2016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B3A5449-5EC3-0525-E85D-D55EB27DA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595598"/>
              </p:ext>
            </p:extLst>
          </p:nvPr>
        </p:nvGraphicFramePr>
        <p:xfrm>
          <a:off x="833878" y="4741135"/>
          <a:ext cx="10524243" cy="7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703926" imgH="556134" progId="Excel.Sheet.12">
                  <p:embed/>
                </p:oleObj>
              </mc:Choice>
              <mc:Fallback>
                <p:oleObj name="Worksheet" r:id="rId3" imgW="7703926" imgH="55613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878" y="4741135"/>
                        <a:ext cx="10524243" cy="75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02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45096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Any Feedback, Demo or Q&amp;A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334000"/>
            <a:ext cx="10431549" cy="1143000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FFFFFF"/>
                </a:solidFill>
              </a:rPr>
              <a:t>Link</a:t>
            </a:r>
            <a:r>
              <a:rPr lang="en-US" sz="2400" i="1" dirty="0">
                <a:solidFill>
                  <a:schemeClr val="bg1"/>
                </a:solidFill>
              </a:rPr>
              <a:t>: </a:t>
            </a:r>
            <a:r>
              <a:rPr lang="en-US" sz="2400" i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https://github.com/ShivanikaShah/Statistics_Canada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45096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Shivanika shah</a:t>
            </a:r>
          </a:p>
        </p:txBody>
      </p:sp>
    </p:spTree>
    <p:extLst>
      <p:ext uri="{BB962C8B-B14F-4D97-AF65-F5344CB8AC3E}">
        <p14:creationId xmlns:p14="http://schemas.microsoft.com/office/powerpoint/2010/main" val="372020250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{702566F5-5CE1-417C-8085-8247D4D86A58}tf56160789_win32</Template>
  <TotalTime>4306</TotalTime>
  <Words>1160</Words>
  <Application>Microsoft Office PowerPoint</Application>
  <PresentationFormat>Widescreen</PresentationFormat>
  <Paragraphs>64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Worksheet</vt:lpstr>
      <vt:lpstr>Bitmap Image</vt:lpstr>
      <vt:lpstr>Statistics Canada Data Exercise</vt:lpstr>
      <vt:lpstr>Data Ingestion &amp; Pre-Processing</vt:lpstr>
      <vt:lpstr>Four-Region Model Calculations</vt:lpstr>
      <vt:lpstr>Heatmap- Aboriginal Population &amp; Region</vt:lpstr>
      <vt:lpstr>Power BI Visualizations * Scope - Use Scotia Templates</vt:lpstr>
      <vt:lpstr>Merging of Datasets </vt:lpstr>
      <vt:lpstr>Any Feedback, Demo or 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Canada Data Exercise</dc:title>
  <dc:creator>Shivanika Shah</dc:creator>
  <cp:lastModifiedBy>Shivanika Shah</cp:lastModifiedBy>
  <cp:revision>24</cp:revision>
  <dcterms:created xsi:type="dcterms:W3CDTF">2022-07-16T16:52:38Z</dcterms:created>
  <dcterms:modified xsi:type="dcterms:W3CDTF">2022-07-20T02:10:37Z</dcterms:modified>
</cp:coreProperties>
</file>