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135"/>
    <a:srgbClr val="8403FF"/>
    <a:srgbClr val="43006A"/>
    <a:srgbClr val="B4C8FF"/>
    <a:srgbClr val="F5F0F6"/>
    <a:srgbClr val="170A8F"/>
    <a:srgbClr val="1B0035"/>
    <a:srgbClr val="D7CCDC"/>
    <a:srgbClr val="0A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78A4-A3E2-48AA-A20B-2B641BDD98F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3D51-B7BC-420A-AEB1-FCDCEAE9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B3D51-B7BC-420A-AEB1-FCDCEAE9F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8804-A27C-43C6-B8C7-6C6D7243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0E28-60A1-485B-AE3F-A5581380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1AE-AA01-40C7-A0CA-37BF11B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5D01-B692-4813-A9B7-4365478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CB10-6D67-4CCB-9618-E9624F4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D10-FFBB-45E6-A686-1976E5D0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C0730-C0C1-4C28-AB1E-DBDA4C31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6E53-C85F-4F4E-8BA4-ED39802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E37C-FEE8-4470-AF06-84DC00F9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3CE0-F593-46F8-88A5-D50D0B9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10ECB-AD34-4883-A8C1-A0ECB65DE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234B-DDA4-4FE9-868D-0B8FACC6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1B6A-0007-4C17-AD41-EC53CADA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1C0F-D5C2-4ACC-BDEA-BC935874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402D-81B7-41CA-AB35-0C14816C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70E-2D50-47DB-B92F-416EDE3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848A-7CD0-497B-961E-9D28FB8E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EC2-3886-4D91-B4E4-35BAE7AB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CDCB-B2AF-4F30-8EC3-DD008FE1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25DB-CE19-4EB7-AA91-2103F99A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62D-AFE7-473B-AB06-437058C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27B6-CCA2-4DA4-BF4F-2B4919A9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72FC-7725-41F7-B7BE-AC3CD439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2A7-87CE-4960-9533-0056AAE5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FBC-D02C-417D-B8F6-93CB1D9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B2FE-1CD4-4457-8DBA-71E88411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B9C5-38ED-4257-9155-32927DA8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7FF1-F7E0-4F09-AB83-17533964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6FA9-D552-464E-87F1-170647A2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99521-8D40-4F9A-9E1C-C69F71BB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E814-8435-4214-BAE7-26FDC707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7D9-24D8-457A-B16A-2FA548E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EE4-C171-40E9-8AFC-309F79B5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77F1-7EE0-4660-8906-BED55D9D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79EA8-A479-4461-8264-8B57B28B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C0723-5F8B-4026-8378-125D9897F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67BAF-96FF-42E3-975C-03A2EEA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83D8-55A3-42AC-AFC9-7F2BC8C0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A5BA-E50B-4986-9348-4B609EB3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D95-CECC-47F1-9DDB-89AEBD5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63AF-7135-4BB8-B5A9-B785BCF5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38EDE-D0AF-4AE7-A48C-CDF5BA57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912D-13B2-4BE6-A773-E63705CC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4172-0209-4918-8D3E-4E934F91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15ED8-E8F1-4E6E-B28D-FA344C9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9BA5-5031-4715-857A-8A056A1E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1C1D-F5F1-4134-B5E9-E3134113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AF2A-BB63-44D5-960E-F1FF8DA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DB7F-74F6-4381-B444-22C3F856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37B8-6E60-4027-936D-E3CEE527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A57E-5D7E-40B3-ACC4-70FE33B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D002-06C2-40C5-863D-30FA2651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64A-11C2-46E2-BC41-4407B22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91561-D450-486E-960F-612DDFA2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AD-94E6-4E27-AF22-4ADDD74F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FB4A-0A91-4F5F-819A-ECE1E4EB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993C-F7AB-4E77-9A78-832B26D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B8A8-C9D1-4016-9281-6370786B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64BC-8AC4-4B65-8276-2BBD25E5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18BA-180B-45BC-B58F-FFDC1D25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8BA5-0ED7-4649-97DE-DC9556FE2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BE4A-0D82-4C2C-B1B9-7705C1A5C71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49A0-8ED8-49B9-A963-E56046517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4087-749A-4AFA-A734-C22E4023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BF92-DF1B-482E-9EF5-8CDDED57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753E7F-958B-42A3-B788-5768846AAD47}"/>
              </a:ext>
            </a:extLst>
          </p:cNvPr>
          <p:cNvSpPr/>
          <p:nvPr/>
        </p:nvSpPr>
        <p:spPr>
          <a:xfrm>
            <a:off x="9167" y="0"/>
            <a:ext cx="12192000" cy="6858000"/>
          </a:xfrm>
          <a:prstGeom prst="rect">
            <a:avLst/>
          </a:prstGeom>
          <a:solidFill>
            <a:srgbClr val="D7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B7179-3DA7-49C8-B324-A1FA4F176E2B}"/>
              </a:ext>
            </a:extLst>
          </p:cNvPr>
          <p:cNvSpPr txBox="1"/>
          <p:nvPr/>
        </p:nvSpPr>
        <p:spPr>
          <a:xfrm>
            <a:off x="1896716" y="1520963"/>
            <a:ext cx="6711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1B0035"/>
                </a:solidFill>
              </a:rPr>
              <a:t>Проект № 5 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Служба Такси</a:t>
            </a:r>
          </a:p>
          <a:p>
            <a:endParaRPr lang="ru-RU" sz="2000" b="1" dirty="0">
              <a:solidFill>
                <a:srgbClr val="1B0035"/>
              </a:solidFill>
            </a:endParaRPr>
          </a:p>
          <a:p>
            <a:r>
              <a:rPr lang="ru-RU" sz="2000" b="1" dirty="0">
                <a:solidFill>
                  <a:srgbClr val="1B0035"/>
                </a:solidFill>
              </a:rPr>
              <a:t>Аналитический отчет по курсу повышения квалификации</a:t>
            </a:r>
          </a:p>
          <a:p>
            <a:r>
              <a:rPr lang="ru-RU" sz="2000" b="1" dirty="0">
                <a:solidFill>
                  <a:srgbClr val="1B0035"/>
                </a:solidFill>
              </a:rPr>
              <a:t>«Инженер данных»</a:t>
            </a:r>
            <a:endParaRPr lang="en-US" sz="2000" b="1" dirty="0">
              <a:solidFill>
                <a:srgbClr val="1B003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E924D-245D-4A42-A0C8-AA7B0724E640}"/>
              </a:ext>
            </a:extLst>
          </p:cNvPr>
          <p:cNvSpPr txBox="1"/>
          <p:nvPr/>
        </p:nvSpPr>
        <p:spPr>
          <a:xfrm>
            <a:off x="9362684" y="4518892"/>
            <a:ext cx="250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Слушатель</a:t>
            </a:r>
            <a:r>
              <a:rPr lang="en-US" dirty="0">
                <a:solidFill>
                  <a:srgbClr val="1B0135"/>
                </a:solidFill>
              </a:rPr>
              <a:t>:</a:t>
            </a:r>
            <a:endParaRPr lang="ru-RU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Т.А. Шиваникова</a:t>
            </a:r>
          </a:p>
          <a:p>
            <a:r>
              <a:rPr lang="ru-RU" dirty="0">
                <a:solidFill>
                  <a:srgbClr val="1B0135"/>
                </a:solidFill>
              </a:rPr>
              <a:t>31 августа 2023 г.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30BD5B-481F-4A69-BAE0-8796D3F3A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7" r="94394" b="4915"/>
          <a:stretch/>
        </p:blipFill>
        <p:spPr>
          <a:xfrm>
            <a:off x="9167" y="0"/>
            <a:ext cx="683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5BE13B2-3C0D-4B81-BD38-B0E6B5D5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B2DD4-90C8-48C2-B447-4156094C75D1}"/>
              </a:ext>
            </a:extLst>
          </p:cNvPr>
          <p:cNvSpPr txBox="1"/>
          <p:nvPr/>
        </p:nvSpPr>
        <p:spPr>
          <a:xfrm>
            <a:off x="1027138" y="279328"/>
            <a:ext cx="9280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Входные данные представляют из себя таблицу, состоящую из поездок такси в Нью-Йорке.</a:t>
            </a:r>
          </a:p>
          <a:p>
            <a:endParaRPr lang="en-US" dirty="0">
              <a:solidFill>
                <a:srgbClr val="1B0135"/>
              </a:solidFill>
            </a:endParaRPr>
          </a:p>
          <a:p>
            <a:endParaRPr lang="en-US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Размерность полученного набора данных составляет 6 405 008*18. </a:t>
            </a:r>
          </a:p>
          <a:p>
            <a:r>
              <a:rPr lang="ru-RU" dirty="0">
                <a:solidFill>
                  <a:srgbClr val="1B0135"/>
                </a:solidFill>
              </a:rPr>
              <a:t>Память, занимаемая датасетом составляет 879,6 МБ.</a:t>
            </a:r>
            <a:endParaRPr lang="en-US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Для анализа представлены поездки за выборочные даты с 2003 по 2021 г.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D2789-1EF4-443F-A69C-B8C97DD88273}"/>
              </a:ext>
            </a:extLst>
          </p:cNvPr>
          <p:cNvSpPr txBox="1"/>
          <p:nvPr/>
        </p:nvSpPr>
        <p:spPr>
          <a:xfrm>
            <a:off x="1027138" y="888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B0135"/>
                </a:solidFill>
              </a:rPr>
              <a:t>https://disk.yandex.ru/d/DKeoopbGH1Ttuw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8E251-F62D-4030-8EB1-B3C866E66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1" t="45883" r="22500" b="9542"/>
          <a:stretch/>
        </p:blipFill>
        <p:spPr>
          <a:xfrm>
            <a:off x="4554885" y="2743198"/>
            <a:ext cx="7517042" cy="3620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0D7FE-73DD-431F-8A1B-6EE6C99E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A01F89-A317-45A0-95E0-9E6CCF6FC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73" t="31111" r="56137" b="28889"/>
          <a:stretch/>
        </p:blipFill>
        <p:spPr>
          <a:xfrm>
            <a:off x="938266" y="2743199"/>
            <a:ext cx="3051843" cy="36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3F4DB3-1685-4A4A-9C49-F5701E0A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7862F0-A184-41FE-87DE-811B2B60D67A}"/>
              </a:ext>
            </a:extLst>
          </p:cNvPr>
          <p:cNvSpPr/>
          <p:nvPr/>
        </p:nvSpPr>
        <p:spPr>
          <a:xfrm>
            <a:off x="4396509" y="64655"/>
            <a:ext cx="7795491" cy="4054763"/>
          </a:xfrm>
          <a:prstGeom prst="rect">
            <a:avLst/>
          </a:prstGeom>
          <a:solidFill>
            <a:srgbClr val="430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245CF0-52E8-44CF-B15A-0CEEB5F26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3" t="55092" r="27279" b="23253"/>
          <a:stretch/>
        </p:blipFill>
        <p:spPr>
          <a:xfrm>
            <a:off x="682753" y="4085960"/>
            <a:ext cx="11509247" cy="2845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E0536-5E44-451A-AB27-F03A54B61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65" t="25752" r="65850" b="52438"/>
          <a:stretch/>
        </p:blipFill>
        <p:spPr>
          <a:xfrm>
            <a:off x="5056948" y="702346"/>
            <a:ext cx="1695359" cy="3158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23A0C-993D-47CA-86AE-FFB67A5D2830}"/>
              </a:ext>
            </a:extLst>
          </p:cNvPr>
          <p:cNvSpPr txBox="1"/>
          <p:nvPr/>
        </p:nvSpPr>
        <p:spPr>
          <a:xfrm>
            <a:off x="885642" y="85485"/>
            <a:ext cx="3307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B0135"/>
                </a:solidFill>
              </a:rPr>
              <a:t>Учитывая разброс дат, предоставленных для анализа </a:t>
            </a:r>
          </a:p>
          <a:p>
            <a:r>
              <a:rPr lang="ru-RU" dirty="0">
                <a:solidFill>
                  <a:srgbClr val="1B0135"/>
                </a:solidFill>
              </a:rPr>
              <a:t>Можно сделать вывод, что эти данные являются выборкой из более полного набора данных.</a:t>
            </a:r>
          </a:p>
          <a:p>
            <a:r>
              <a:rPr lang="ru-RU" dirty="0">
                <a:solidFill>
                  <a:srgbClr val="1B0135"/>
                </a:solidFill>
              </a:rPr>
              <a:t>Для обеспечения возможности онлайн-заказов такси для сбора, хранения и распределенной обработки информации для полного набора данных целесообразно использовать экосистему </a:t>
            </a:r>
            <a:r>
              <a:rPr lang="en-US" dirty="0">
                <a:solidFill>
                  <a:srgbClr val="1B0135"/>
                </a:solidFill>
              </a:rPr>
              <a:t>Hadoop</a:t>
            </a:r>
            <a:endParaRPr lang="ru-RU" dirty="0">
              <a:solidFill>
                <a:srgbClr val="1B013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DDBAE-35D5-4CD0-B191-343D4F0AFCE8}"/>
              </a:ext>
            </a:extLst>
          </p:cNvPr>
          <p:cNvSpPr txBox="1"/>
          <p:nvPr/>
        </p:nvSpPr>
        <p:spPr>
          <a:xfrm>
            <a:off x="5056948" y="252933"/>
            <a:ext cx="1713307" cy="37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Озеро данных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1CF871-3B75-48C9-B94F-4AC071B0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418A13-15F7-4802-AE5C-77DBF7C9A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54" t="25206" r="27469" b="44422"/>
          <a:stretch/>
        </p:blipFill>
        <p:spPr>
          <a:xfrm>
            <a:off x="9923641" y="648421"/>
            <a:ext cx="1626372" cy="3239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084BF-C9EE-4062-B857-B7AF33D46C58}"/>
              </a:ext>
            </a:extLst>
          </p:cNvPr>
          <p:cNvSpPr txBox="1"/>
          <p:nvPr/>
        </p:nvSpPr>
        <p:spPr>
          <a:xfrm>
            <a:off x="9762837" y="259089"/>
            <a:ext cx="198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Витрины данных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D10B9B-A997-4DA1-9B54-DD4D288FBE06}"/>
              </a:ext>
            </a:extLst>
          </p:cNvPr>
          <p:cNvSpPr/>
          <p:nvPr/>
        </p:nvSpPr>
        <p:spPr>
          <a:xfrm>
            <a:off x="7358122" y="1867272"/>
            <a:ext cx="2078182" cy="499546"/>
          </a:xfrm>
          <a:prstGeom prst="rightArrow">
            <a:avLst/>
          </a:prstGeom>
          <a:solidFill>
            <a:srgbClr val="B4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DBA5F-67DC-47F6-BF3C-6B311A0D1B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85" t="27227" r="31818" b="39512"/>
          <a:stretch/>
        </p:blipFill>
        <p:spPr>
          <a:xfrm>
            <a:off x="7358122" y="3287488"/>
            <a:ext cx="1626372" cy="7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1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F25824-B76B-43F8-B75F-933C55E1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C0671-7D9D-49D2-A13F-500EAD60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7" t="40784" r="50000" b="27059"/>
          <a:stretch/>
        </p:blipFill>
        <p:spPr>
          <a:xfrm>
            <a:off x="1171658" y="3295322"/>
            <a:ext cx="4517942" cy="3288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33967-FF7E-47A7-8C09-4023B54AB5B1}"/>
              </a:ext>
            </a:extLst>
          </p:cNvPr>
          <p:cNvSpPr txBox="1"/>
          <p:nvPr/>
        </p:nvSpPr>
        <p:spPr>
          <a:xfrm>
            <a:off x="824752" y="0"/>
            <a:ext cx="11367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 1</a:t>
            </a:r>
            <a:r>
              <a:rPr lang="en-US" b="1" dirty="0">
                <a:solidFill>
                  <a:srgbClr val="1B0135"/>
                </a:solidFill>
              </a:rPr>
              <a:t>:</a:t>
            </a:r>
          </a:p>
          <a:p>
            <a:r>
              <a:rPr lang="ru-RU" dirty="0">
                <a:solidFill>
                  <a:srgbClr val="1B0135"/>
                </a:solidFill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en-US" dirty="0">
                <a:solidFill>
                  <a:srgbClr val="1B0135"/>
                </a:solidFill>
              </a:rPr>
              <a:t>parquet) c </a:t>
            </a:r>
            <a:r>
              <a:rPr lang="ru-RU" dirty="0">
                <a:solidFill>
                  <a:srgbClr val="1B0135"/>
                </a:solidFill>
              </a:rPr>
              <a:t>колонками </a:t>
            </a:r>
            <a:r>
              <a:rPr lang="en-US" dirty="0">
                <a:solidFill>
                  <a:srgbClr val="1B0135"/>
                </a:solidFill>
              </a:rPr>
              <a:t>date, </a:t>
            </a:r>
            <a:r>
              <a:rPr lang="en-US" dirty="0" err="1">
                <a:solidFill>
                  <a:srgbClr val="1B0135"/>
                </a:solidFill>
              </a:rPr>
              <a:t>percentage_zero</a:t>
            </a:r>
            <a:r>
              <a:rPr lang="en-US" dirty="0">
                <a:solidFill>
                  <a:srgbClr val="1B0135"/>
                </a:solidFill>
              </a:rPr>
              <a:t>, percentage_1p, percentage_2p, percentage_3p, percentage_4p_plus. </a:t>
            </a:r>
            <a:r>
              <a:rPr lang="ru-RU" dirty="0">
                <a:solidFill>
                  <a:srgbClr val="1B0135"/>
                </a:solidFill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.</a:t>
            </a:r>
            <a:endParaRPr lang="ru-RU" sz="1600" dirty="0">
              <a:solidFill>
                <a:srgbClr val="1B0135"/>
              </a:solidFill>
            </a:endParaRPr>
          </a:p>
          <a:p>
            <a:endParaRPr lang="ru-RU" sz="1600" dirty="0">
              <a:solidFill>
                <a:srgbClr val="1B0135"/>
              </a:solidFill>
            </a:endParaRPr>
          </a:p>
          <a:p>
            <a:r>
              <a:rPr lang="ru-RU" sz="1600" dirty="0">
                <a:solidFill>
                  <a:srgbClr val="1B0135"/>
                </a:solidFill>
              </a:rPr>
              <a:t>Данные с отрицательными значениями полной стоимости поездки и размером чаевых удалены из анализа.</a:t>
            </a:r>
            <a:endParaRPr lang="en-US" sz="1600" dirty="0">
              <a:solidFill>
                <a:srgbClr val="1B0135"/>
              </a:solidFill>
            </a:endParaRPr>
          </a:p>
          <a:p>
            <a:endParaRPr lang="ru-RU" dirty="0">
              <a:solidFill>
                <a:srgbClr val="1B0135"/>
              </a:solidFill>
            </a:endParaRPr>
          </a:p>
          <a:p>
            <a:r>
              <a:rPr lang="ru-RU" b="1" dirty="0">
                <a:solidFill>
                  <a:srgbClr val="1B0135"/>
                </a:solidFill>
              </a:rPr>
              <a:t>В результате анализа получилась витрина, состоящия из 49*16 записей за 49  дней.</a:t>
            </a:r>
            <a:endParaRPr lang="en-US" b="1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20ED0-26A4-4037-A5AF-25286A863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68" t="40654" r="47059" b="18823"/>
          <a:stretch/>
        </p:blipFill>
        <p:spPr>
          <a:xfrm>
            <a:off x="7208336" y="3256068"/>
            <a:ext cx="4025155" cy="332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788BB-85A0-4D18-8DBB-898695E99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" y="0"/>
            <a:ext cx="68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D71D5-E2A3-4FCC-A4A4-FDB3C33F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2" y="-1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73CA5-16A9-4F97-A52F-B30D320729D9}"/>
              </a:ext>
            </a:extLst>
          </p:cNvPr>
          <p:cNvSpPr txBox="1"/>
          <p:nvPr/>
        </p:nvSpPr>
        <p:spPr>
          <a:xfrm>
            <a:off x="829426" y="20299"/>
            <a:ext cx="835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Задача2</a:t>
            </a:r>
            <a:r>
              <a:rPr lang="en-US" b="1" dirty="0">
                <a:solidFill>
                  <a:srgbClr val="1B0135"/>
                </a:solidFill>
              </a:rPr>
              <a:t>: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Провести аналитику и построить график на тему «Как пройденное расстояние и количество пассажиров влияет на чаевые»</a:t>
            </a:r>
            <a:endParaRPr lang="en-US" dirty="0">
              <a:solidFill>
                <a:srgbClr val="1B013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7A6FC-22DC-4847-A686-BB7A438109F8}"/>
              </a:ext>
            </a:extLst>
          </p:cNvPr>
          <p:cNvSpPr txBox="1"/>
          <p:nvPr/>
        </p:nvSpPr>
        <p:spPr>
          <a:xfrm>
            <a:off x="10129335" y="4762088"/>
            <a:ext cx="2035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sz="1400" b="1" dirty="0">
                <a:solidFill>
                  <a:srgbClr val="8403FF"/>
                </a:solidFill>
              </a:rPr>
              <a:t>Во избежание искажения результатов  выбросы удалены при анализе</a:t>
            </a:r>
            <a:endParaRPr lang="en-US" sz="1400" b="1" dirty="0">
              <a:solidFill>
                <a:srgbClr val="8403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D33FE-8068-44C8-8FFA-07D308433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4" t="35365" r="23184" b="19315"/>
          <a:stretch/>
        </p:blipFill>
        <p:spPr>
          <a:xfrm>
            <a:off x="682752" y="1996055"/>
            <a:ext cx="9446582" cy="4812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3FB2E-B5E0-4A91-A3BF-263E4F71C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82752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73AC1-8AD1-47D8-8963-A0B31C39362B}"/>
              </a:ext>
            </a:extLst>
          </p:cNvPr>
          <p:cNvSpPr txBox="1"/>
          <p:nvPr/>
        </p:nvSpPr>
        <p:spPr>
          <a:xfrm>
            <a:off x="682752" y="1530295"/>
            <a:ext cx="1008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Диаграмма рассеивания зависимости величины размера чаевых от пройденной дистанции</a:t>
            </a:r>
            <a:endParaRPr lang="en-US" b="1" dirty="0">
              <a:solidFill>
                <a:srgbClr val="1B013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9415C-1766-4E97-99B5-E42520AE1FA1}"/>
              </a:ext>
            </a:extLst>
          </p:cNvPr>
          <p:cNvSpPr txBox="1"/>
          <p:nvPr/>
        </p:nvSpPr>
        <p:spPr>
          <a:xfrm>
            <a:off x="3639496" y="4501687"/>
            <a:ext cx="760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55A7A-D210-4CF1-9209-110E354DF437}"/>
              </a:ext>
            </a:extLst>
          </p:cNvPr>
          <p:cNvCxnSpPr>
            <a:cxnSpLocks/>
          </p:cNvCxnSpPr>
          <p:nvPr/>
        </p:nvCxnSpPr>
        <p:spPr>
          <a:xfrm flipH="1" flipV="1">
            <a:off x="5327015" y="2298661"/>
            <a:ext cx="427609" cy="123111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9E5B06-4009-4F9D-A5C2-083948C43BC1}"/>
              </a:ext>
            </a:extLst>
          </p:cNvPr>
          <p:cNvSpPr txBox="1"/>
          <p:nvPr/>
        </p:nvSpPr>
        <p:spPr>
          <a:xfrm>
            <a:off x="7600602" y="4501687"/>
            <a:ext cx="76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1FEEB-D8DA-4BBD-B405-33FD26E6B5FC}"/>
              </a:ext>
            </a:extLst>
          </p:cNvPr>
          <p:cNvSpPr txBox="1"/>
          <p:nvPr/>
        </p:nvSpPr>
        <p:spPr>
          <a:xfrm>
            <a:off x="5757949" y="2323561"/>
            <a:ext cx="731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>
                <a:solidFill>
                  <a:srgbClr val="43006A"/>
                </a:solidFill>
              </a:rPr>
              <a:t>выбросы</a:t>
            </a:r>
            <a:endParaRPr lang="en-US" sz="1000" b="1" dirty="0">
              <a:solidFill>
                <a:srgbClr val="43006A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906C0-C4BB-47B1-A414-B2ECC9381FBF}"/>
              </a:ext>
            </a:extLst>
          </p:cNvPr>
          <p:cNvCxnSpPr>
            <a:cxnSpLocks/>
          </p:cNvCxnSpPr>
          <p:nvPr/>
        </p:nvCxnSpPr>
        <p:spPr>
          <a:xfrm flipH="1">
            <a:off x="7384344" y="4844336"/>
            <a:ext cx="216258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908B5-B171-4339-B430-9FBE9F104DB7}"/>
              </a:ext>
            </a:extLst>
          </p:cNvPr>
          <p:cNvCxnSpPr>
            <a:cxnSpLocks/>
          </p:cNvCxnSpPr>
          <p:nvPr/>
        </p:nvCxnSpPr>
        <p:spPr>
          <a:xfrm flipH="1" flipV="1">
            <a:off x="6915587" y="4591123"/>
            <a:ext cx="496204" cy="33674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25B412-CEE2-448E-A990-3D69DF549049}"/>
              </a:ext>
            </a:extLst>
          </p:cNvPr>
          <p:cNvCxnSpPr>
            <a:cxnSpLocks/>
          </p:cNvCxnSpPr>
          <p:nvPr/>
        </p:nvCxnSpPr>
        <p:spPr>
          <a:xfrm>
            <a:off x="7864764" y="4844336"/>
            <a:ext cx="1" cy="483369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E7208-5B24-4A26-B44D-DF4C263BAA4D}"/>
              </a:ext>
            </a:extLst>
          </p:cNvPr>
          <p:cNvCxnSpPr>
            <a:cxnSpLocks/>
          </p:cNvCxnSpPr>
          <p:nvPr/>
        </p:nvCxnSpPr>
        <p:spPr>
          <a:xfrm>
            <a:off x="8174182" y="4844336"/>
            <a:ext cx="373335" cy="309555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2450F9-A147-4A03-811A-9CC0E3DA5113}"/>
              </a:ext>
            </a:extLst>
          </p:cNvPr>
          <p:cNvCxnSpPr>
            <a:cxnSpLocks/>
          </p:cNvCxnSpPr>
          <p:nvPr/>
        </p:nvCxnSpPr>
        <p:spPr>
          <a:xfrm flipH="1" flipV="1">
            <a:off x="3094182" y="4501687"/>
            <a:ext cx="480291" cy="1299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E863BF-5F33-4D52-8754-5029DE2CEB4E}"/>
              </a:ext>
            </a:extLst>
          </p:cNvPr>
          <p:cNvCxnSpPr>
            <a:cxnSpLocks/>
          </p:cNvCxnSpPr>
          <p:nvPr/>
        </p:nvCxnSpPr>
        <p:spPr>
          <a:xfrm flipH="1">
            <a:off x="3223491" y="4844336"/>
            <a:ext cx="416005" cy="251877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FD1049-A650-4FBD-84EB-D5B87793C685}"/>
              </a:ext>
            </a:extLst>
          </p:cNvPr>
          <p:cNvCxnSpPr>
            <a:cxnSpLocks/>
          </p:cNvCxnSpPr>
          <p:nvPr/>
        </p:nvCxnSpPr>
        <p:spPr>
          <a:xfrm>
            <a:off x="4019616" y="4844336"/>
            <a:ext cx="46139" cy="498098"/>
          </a:xfrm>
          <a:prstGeom prst="straightConnector1">
            <a:avLst/>
          </a:prstGeom>
          <a:ln>
            <a:solidFill>
              <a:srgbClr val="1B0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8AAB1A-CED2-4415-BCA4-A49C5315508E}"/>
              </a:ext>
            </a:extLst>
          </p:cNvPr>
          <p:cNvSpPr txBox="1"/>
          <p:nvPr/>
        </p:nvSpPr>
        <p:spPr>
          <a:xfrm>
            <a:off x="829426" y="1073553"/>
            <a:ext cx="94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Анализ данных осуществлялся с помощью </a:t>
            </a:r>
            <a:r>
              <a:rPr lang="en-US" sz="1600" dirty="0">
                <a:solidFill>
                  <a:srgbClr val="1B0135"/>
                </a:solidFill>
              </a:rPr>
              <a:t>Pandas, </a:t>
            </a:r>
            <a:r>
              <a:rPr lang="en-US" sz="1600" dirty="0" err="1">
                <a:solidFill>
                  <a:srgbClr val="1B0135"/>
                </a:solidFill>
              </a:rPr>
              <a:t>PySpark</a:t>
            </a:r>
            <a:r>
              <a:rPr lang="en-US" sz="1600" dirty="0">
                <a:solidFill>
                  <a:srgbClr val="1B0135"/>
                </a:solidFill>
              </a:rPr>
              <a:t>, matplotlib </a:t>
            </a:r>
            <a:r>
              <a:rPr lang="ru-RU" sz="1600" dirty="0">
                <a:solidFill>
                  <a:srgbClr val="1B0135"/>
                </a:solidFill>
              </a:rPr>
              <a:t>и </a:t>
            </a:r>
            <a:r>
              <a:rPr lang="en-US" sz="1600" dirty="0">
                <a:solidFill>
                  <a:srgbClr val="1B0135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3990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900F63E-1F81-4EED-83E6-6B5C8864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13F6E3-22C2-4EF7-A62D-58ECA867CCE5}"/>
              </a:ext>
            </a:extLst>
          </p:cNvPr>
          <p:cNvSpPr txBox="1"/>
          <p:nvPr/>
        </p:nvSpPr>
        <p:spPr>
          <a:xfrm>
            <a:off x="854294" y="173840"/>
            <a:ext cx="77001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B0135"/>
                </a:solidFill>
              </a:rPr>
              <a:t>Экспертно установлены критерии </a:t>
            </a:r>
            <a:r>
              <a:rPr lang="en-US" b="1" dirty="0">
                <a:solidFill>
                  <a:srgbClr val="1B0135"/>
                </a:solidFill>
              </a:rPr>
              <a:t> </a:t>
            </a:r>
            <a:r>
              <a:rPr lang="ru-RU" b="1" dirty="0">
                <a:solidFill>
                  <a:srgbClr val="1B0135"/>
                </a:solidFill>
              </a:rPr>
              <a:t>включения данных в анализ</a:t>
            </a:r>
            <a:r>
              <a:rPr lang="en-US" b="1" dirty="0">
                <a:solidFill>
                  <a:srgbClr val="1B0135"/>
                </a:solidFill>
              </a:rPr>
              <a:t>: </a:t>
            </a:r>
            <a:endParaRPr lang="ru-RU" b="1" dirty="0">
              <a:solidFill>
                <a:srgbClr val="1B0135"/>
              </a:solidFill>
            </a:endParaRPr>
          </a:p>
          <a:p>
            <a:r>
              <a:rPr lang="ru-RU" dirty="0">
                <a:solidFill>
                  <a:srgbClr val="1B0135"/>
                </a:solidFill>
              </a:rPr>
              <a:t>1) pазмер чаевых, долл: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15</a:t>
            </a:r>
          </a:p>
          <a:p>
            <a:r>
              <a:rPr lang="ru-RU" dirty="0">
                <a:solidFill>
                  <a:srgbClr val="1B0135"/>
                </a:solidFill>
              </a:rPr>
              <a:t>2) пройденное расстояние, км.:</a:t>
            </a:r>
          </a:p>
          <a:p>
            <a:r>
              <a:rPr lang="ru-RU" dirty="0">
                <a:solidFill>
                  <a:srgbClr val="1B0135"/>
                </a:solidFill>
              </a:rPr>
              <a:t>   - минимальное значение: 0</a:t>
            </a:r>
          </a:p>
          <a:p>
            <a:r>
              <a:rPr lang="ru-RU" dirty="0">
                <a:solidFill>
                  <a:srgbClr val="1B0135"/>
                </a:solidFill>
              </a:rPr>
              <a:t>   - максимальное значение: 20</a:t>
            </a:r>
          </a:p>
          <a:p>
            <a:r>
              <a:rPr lang="ru-RU" dirty="0">
                <a:solidFill>
                  <a:srgbClr val="1B0135"/>
                </a:solidFill>
              </a:rPr>
              <a:t>3) максимальное количество пассажиров для анализа, чел.: 6</a:t>
            </a:r>
            <a:endParaRPr lang="en-US" dirty="0">
              <a:solidFill>
                <a:srgbClr val="1B013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859B-36B1-41F3-A56E-8A93569BE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0" t="36863" r="43603" b="22222"/>
          <a:stretch/>
        </p:blipFill>
        <p:spPr>
          <a:xfrm>
            <a:off x="681670" y="4149967"/>
            <a:ext cx="3295259" cy="2534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7E2A5-D94B-4325-9C23-091516B3349D}"/>
              </a:ext>
            </a:extLst>
          </p:cNvPr>
          <p:cNvSpPr txBox="1"/>
          <p:nvPr/>
        </p:nvSpPr>
        <p:spPr>
          <a:xfrm>
            <a:off x="1043400" y="3371652"/>
            <a:ext cx="303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чаевых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8B32C-A3D3-4548-85A3-047FA8C5F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70" t="36732" r="43677" b="22745"/>
          <a:stretch/>
        </p:blipFill>
        <p:spPr>
          <a:xfrm>
            <a:off x="4776144" y="4146430"/>
            <a:ext cx="3318975" cy="253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5CDBE-D6C5-4CC8-94E5-A0653F21473F}"/>
              </a:ext>
            </a:extLst>
          </p:cNvPr>
          <p:cNvSpPr txBox="1"/>
          <p:nvPr/>
        </p:nvSpPr>
        <p:spPr>
          <a:xfrm>
            <a:off x="5049242" y="3316844"/>
            <a:ext cx="339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Гистограмма распределения пройденной дистанции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80F2B-2358-4629-AF16-379E703AA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97" t="39228" r="44559" b="18693"/>
          <a:stretch/>
        </p:blipFill>
        <p:spPr>
          <a:xfrm>
            <a:off x="8725976" y="503918"/>
            <a:ext cx="3109655" cy="25341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37192F-7448-4052-9DB1-D466D1A1887E}"/>
              </a:ext>
            </a:extLst>
          </p:cNvPr>
          <p:cNvSpPr txBox="1"/>
          <p:nvPr/>
        </p:nvSpPr>
        <p:spPr>
          <a:xfrm>
            <a:off x="8639296" y="3248542"/>
            <a:ext cx="3196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Средние значения пройденного расстояния и размера чаевых в каждой группе пассажиров</a:t>
            </a:r>
            <a:endParaRPr lang="en-US" sz="1600" dirty="0">
              <a:solidFill>
                <a:srgbClr val="1B013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44AC98-6EC5-44E5-B56F-C0D56A8AAB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77" t="31372" r="57647" b="44706"/>
          <a:stretch/>
        </p:blipFill>
        <p:spPr>
          <a:xfrm>
            <a:off x="8725976" y="4139738"/>
            <a:ext cx="3046571" cy="2534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BF26D3-F11D-49FB-9B79-B40DA1E71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68275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9FEF2A-610E-4FA2-85B1-49898AC6E07C}"/>
              </a:ext>
            </a:extLst>
          </p:cNvPr>
          <p:cNvSpPr txBox="1"/>
          <p:nvPr/>
        </p:nvSpPr>
        <p:spPr>
          <a:xfrm>
            <a:off x="8725976" y="105165"/>
            <a:ext cx="3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1B0135"/>
                </a:solidFill>
              </a:rPr>
              <a:t>Группы пассажиров для анализа</a:t>
            </a:r>
            <a:endParaRPr lang="en-US" sz="1600" dirty="0">
              <a:solidFill>
                <a:srgbClr val="1B013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3C92-9FC0-44F2-84A5-48BCC1E089D2}"/>
              </a:ext>
            </a:extLst>
          </p:cNvPr>
          <p:cNvSpPr txBox="1"/>
          <p:nvPr/>
        </p:nvSpPr>
        <p:spPr>
          <a:xfrm>
            <a:off x="951344" y="2714838"/>
            <a:ext cx="768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8403FF"/>
                </a:solidFill>
              </a:rPr>
              <a:t>После удаления выбросов</a:t>
            </a:r>
            <a:r>
              <a:rPr lang="en-US" b="1" dirty="0">
                <a:solidFill>
                  <a:srgbClr val="8403FF"/>
                </a:solidFill>
              </a:rPr>
              <a:t> (</a:t>
            </a:r>
            <a:r>
              <a:rPr lang="ru-RU" b="1" dirty="0">
                <a:solidFill>
                  <a:srgbClr val="8403FF"/>
                </a:solidFill>
              </a:rPr>
              <a:t>удалено ~ 1% значений</a:t>
            </a:r>
            <a:r>
              <a:rPr lang="en-US" b="1" dirty="0">
                <a:solidFill>
                  <a:srgbClr val="8403FF"/>
                </a:solidFill>
              </a:rPr>
              <a:t>): </a:t>
            </a:r>
          </a:p>
        </p:txBody>
      </p:sp>
    </p:spTree>
    <p:extLst>
      <p:ext uri="{BB962C8B-B14F-4D97-AF65-F5344CB8AC3E}">
        <p14:creationId xmlns:p14="http://schemas.microsoft.com/office/powerpoint/2010/main" val="42912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73A1F-405C-4F7B-8349-CECB4DE7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54240-C7E9-48A2-BB06-E9BD64676E7C}"/>
              </a:ext>
            </a:extLst>
          </p:cNvPr>
          <p:cNvSpPr txBox="1"/>
          <p:nvPr/>
        </p:nvSpPr>
        <p:spPr>
          <a:xfrm>
            <a:off x="3842327" y="138951"/>
            <a:ext cx="825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1B0135"/>
                </a:solidFill>
              </a:rPr>
              <a:t>Все поездки распределены на группы, в зависимости от пройденного расстояния.</a:t>
            </a:r>
          </a:p>
          <a:p>
            <a:r>
              <a:rPr lang="ru-RU" sz="1600" b="1" dirty="0">
                <a:solidFill>
                  <a:srgbClr val="1B0135"/>
                </a:solidFill>
              </a:rPr>
              <a:t>Для визуализации полученных значений построена тепловая карта</a:t>
            </a:r>
            <a:endParaRPr lang="en-US" sz="1600" b="1" dirty="0">
              <a:solidFill>
                <a:srgbClr val="1B013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E26DD-8F27-4AB0-92F0-2E44D1BA43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17" t="33974" r="23775" b="13941"/>
          <a:stretch/>
        </p:blipFill>
        <p:spPr>
          <a:xfrm>
            <a:off x="3621740" y="1126836"/>
            <a:ext cx="8570260" cy="5061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9D1CF-E750-4D33-B2BE-9A6736FF4EDF}"/>
              </a:ext>
            </a:extLst>
          </p:cNvPr>
          <p:cNvSpPr txBox="1"/>
          <p:nvPr/>
        </p:nvSpPr>
        <p:spPr>
          <a:xfrm>
            <a:off x="701963" y="-62930"/>
            <a:ext cx="282741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1B0135"/>
                </a:solidFill>
              </a:rPr>
              <a:t>Результаты анализа</a:t>
            </a:r>
          </a:p>
          <a:p>
            <a:endParaRPr lang="ru-RU" sz="1100" b="1" dirty="0">
              <a:solidFill>
                <a:srgbClr val="1B0135"/>
              </a:solidFill>
            </a:endParaRPr>
          </a:p>
          <a:p>
            <a:r>
              <a:rPr lang="ru-RU" sz="1100" dirty="0">
                <a:solidFill>
                  <a:srgbClr val="1B0135"/>
                </a:solidFill>
              </a:rPr>
              <a:t>Исходя из проведенного анализа можно сделать вывод, что средний размер чаевых в зависимости от количества пассажиров меньше всего в группе из 4х пассажиров (1,93 доллара). В группах без пассажиров и с 3 пассажирами размер чаевых выше на ~ 5% и составляет 2,02 и 2,04 доллара соответственно. В остальных 4х группах среднее значение чаевых выше еще ~ на 5% и составляет 2,12-2,13 долларов.</a:t>
            </a:r>
          </a:p>
          <a:p>
            <a:r>
              <a:rPr lang="ru-RU" sz="1100" dirty="0">
                <a:solidFill>
                  <a:srgbClr val="1B0135"/>
                </a:solidFill>
              </a:rPr>
              <a:t>Средняя дистнация пройденная разными группами пассажиров различается также в пределах 10%, при этом минимальное значение у группы без пассажиров (2,58 км) и максимальное значение у групп с 4 и 2мя пассажирами (2,81 и 2,83 долларов соответственно).</a:t>
            </a:r>
            <a:endParaRPr lang="en-US" sz="1100" dirty="0">
              <a:solidFill>
                <a:srgbClr val="1B0135"/>
              </a:solidFill>
            </a:endParaRPr>
          </a:p>
          <a:p>
            <a:endParaRPr lang="ru-RU" sz="1100" dirty="0">
              <a:solidFill>
                <a:srgbClr val="1B0135"/>
              </a:solidFill>
            </a:endParaRPr>
          </a:p>
          <a:p>
            <a:r>
              <a:rPr lang="ru-RU" sz="1100" dirty="0">
                <a:solidFill>
                  <a:srgbClr val="1B0135"/>
                </a:solidFill>
              </a:rPr>
              <a:t>На основании тепловой карты можно увидеть, что с увеличением пройденного расстояния увеличивается размер чаевых при этом наибольший размер чаевых пассажиры склонных оставлять на дистанции 15-20 километров у всех груп пассажиров, кроме группы из 4х пассажиров. </a:t>
            </a:r>
            <a:endParaRPr lang="en-US" sz="1100" dirty="0">
              <a:solidFill>
                <a:srgbClr val="1B0135"/>
              </a:solidFill>
            </a:endParaRPr>
          </a:p>
          <a:p>
            <a:r>
              <a:rPr lang="ru-RU" sz="1100" dirty="0">
                <a:solidFill>
                  <a:srgbClr val="1B0135"/>
                </a:solidFill>
              </a:rPr>
              <a:t>У всех групп пассажиров, наименьшее значение чаевых при поездках менее 1 км.</a:t>
            </a:r>
          </a:p>
          <a:p>
            <a:r>
              <a:rPr lang="ru-RU" sz="1100" dirty="0">
                <a:solidFill>
                  <a:srgbClr val="1B0135"/>
                </a:solidFill>
              </a:rPr>
              <a:t>У группы из 4х пассажиров размеры чаевых меньше на любой анализируемой пройденной дистанции, чем у любой из других групп. </a:t>
            </a:r>
          </a:p>
          <a:p>
            <a:endParaRPr lang="en-US" sz="1100" dirty="0">
              <a:solidFill>
                <a:srgbClr val="1B0135"/>
              </a:solidFill>
            </a:endParaRPr>
          </a:p>
          <a:p>
            <a:r>
              <a:rPr lang="ru-RU" sz="1100" dirty="0">
                <a:solidFill>
                  <a:srgbClr val="1B0135"/>
                </a:solidFill>
              </a:rPr>
              <a:t>Наибольшее число чаевых можно ожидать от групп пассажиров, состоящих из 1, 5 и 6 пассажиров при поездке в диапазоне 15-20км.</a:t>
            </a:r>
            <a:endParaRPr lang="en-US" sz="1100" dirty="0">
              <a:solidFill>
                <a:srgbClr val="1B013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93472-3847-44DC-A55D-E66E71144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29"/>
            <a:ext cx="682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623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Shivanikova</dc:creator>
  <cp:lastModifiedBy>Tatiana Shivanikova</cp:lastModifiedBy>
  <cp:revision>29</cp:revision>
  <dcterms:created xsi:type="dcterms:W3CDTF">2023-08-31T08:17:43Z</dcterms:created>
  <dcterms:modified xsi:type="dcterms:W3CDTF">2023-08-31T13:04:44Z</dcterms:modified>
</cp:coreProperties>
</file>