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1" r:id="rId4"/>
    <p:sldId id="262" r:id="rId5"/>
    <p:sldId id="263" r:id="rId6"/>
    <p:sldId id="264" r:id="rId7"/>
    <p:sldId id="266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0135"/>
    <a:srgbClr val="8403FF"/>
    <a:srgbClr val="43006A"/>
    <a:srgbClr val="B4C8FF"/>
    <a:srgbClr val="F5F0F6"/>
    <a:srgbClr val="170A8F"/>
    <a:srgbClr val="1B0035"/>
    <a:srgbClr val="D7CCDC"/>
    <a:srgbClr val="0A1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2F78A4-A3E2-48AA-A20B-2B641BDD98FA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CB3D51-B7BC-420A-AEB1-FCDCEAE9F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3699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CB3D51-B7BC-420A-AEB1-FCDCEAE9F90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6511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CB3D51-B7BC-420A-AEB1-FCDCEAE9F90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6585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CB3D51-B7BC-420A-AEB1-FCDCEAE9F90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125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C8804-A27C-43C6-B8C7-6C6D7243E0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BF0E28-60A1-485B-AE3F-A5581380EF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65A1AE-AA01-40C7-A0CA-37BF11BF9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ABE4A-0D82-4C2C-B1B9-7705C1A5C714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595D01-B692-4813-A9B7-436547856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BECB10-6D67-4CCB-9618-E9624F49C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3BF92-DF1B-482E-9EF5-8CDDED571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306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82D10-FFBB-45E6-A686-1976E5D09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3C0730-C0C1-4C28-AB1E-DBDA4C31ED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F16E53-C85F-4F4E-8BA4-ED39802C7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ABE4A-0D82-4C2C-B1B9-7705C1A5C714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F0E37C-FEE8-4470-AF06-84DC00F9F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A93CE0-F593-46F8-88A5-D50D0B9EF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3BF92-DF1B-482E-9EF5-8CDDED571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336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510ECB-AD34-4883-A8C1-A0ECB65DEC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05234B-DDA4-4FE9-868D-0B8FACC69B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B31B6A-0007-4C17-AD41-EC53CADAA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ABE4A-0D82-4C2C-B1B9-7705C1A5C714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C51C0F-D5C2-4ACC-BDEA-BC9358741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C7402D-81B7-41CA-AB35-0C14816CF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3BF92-DF1B-482E-9EF5-8CDDED571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54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C270E-2D50-47DB-B92F-416EDE366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B1848A-7CD0-497B-961E-9D28FB8E5D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CA0EC2-3886-4D91-B4E4-35BAE7ABE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ABE4A-0D82-4C2C-B1B9-7705C1A5C714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3CDCB-B2AF-4F30-8EC3-DD008FE10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5025DB-CE19-4EB7-AA91-2103F99AB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3BF92-DF1B-482E-9EF5-8CDDED571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545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AF62D-AFE7-473B-AB06-437058C68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B227B6-CCA2-4DA4-BF4F-2B4919A905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7272FC-7725-41F7-B7BE-AC3CD4393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ABE4A-0D82-4C2C-B1B9-7705C1A5C714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F7D2A7-87CE-4960-9533-0056AAE59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969FBC-D02C-417D-B8F6-93CB1D93A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3BF92-DF1B-482E-9EF5-8CDDED571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110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7B2FE-1CD4-4457-8DBA-71E884114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78B9C5-38ED-4257-9155-32927DA862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D37FF1-F7E0-4F09-AB83-1753396438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AD6FA9-D552-464E-87F1-170647A20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ABE4A-0D82-4C2C-B1B9-7705C1A5C714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99521-8D40-4F9A-9E1C-C69F71BB7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E1E814-8435-4214-BAE7-26FDC7078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3BF92-DF1B-482E-9EF5-8CDDED571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708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A67D9-24D8-457A-B16A-2FA548E0C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8A3EE4-C171-40E9-8AFC-309F79B5F3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C977F1-7EE0-4660-8906-BED55D9DDE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479EA8-A479-4461-8264-8B57B28B49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EC0723-5F8B-4026-8378-125D9897FC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067BAF-96FF-42E3-975C-03A2EEA95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ABE4A-0D82-4C2C-B1B9-7705C1A5C714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2483D8-55A3-42AC-AFC9-7F2BC8C0C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1BA5BA-E50B-4986-9348-4B609EB39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3BF92-DF1B-482E-9EF5-8CDDED571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965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D0D95-CECC-47F1-9DDB-89AEBD55B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AC63AF-7135-4BB8-B5A9-B785BCF58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ABE4A-0D82-4C2C-B1B9-7705C1A5C714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638EDE-D0AF-4AE7-A48C-CDF5BA573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C1912D-13B2-4BE6-A773-E63705CC1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3BF92-DF1B-482E-9EF5-8CDDED571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550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D24172-0209-4918-8D3E-4E934F91C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ABE4A-0D82-4C2C-B1B9-7705C1A5C714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715ED8-E8F1-4E6E-B28D-FA344C920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AB9BA5-5031-4715-857A-8A056A1E0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3BF92-DF1B-482E-9EF5-8CDDED571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496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11C1D-F5F1-4134-B5E9-E3134113A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62AF2A-BB63-44D5-960E-F1FF8DACC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0EDB7F-74F6-4381-B444-22C3F856EA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5F37B8-6E60-4027-936D-E3CEE5272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ABE4A-0D82-4C2C-B1B9-7705C1A5C714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15A57E-5D7E-40B3-ACC4-70FE33B2E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19D002-06C2-40C5-863D-30FA26517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3BF92-DF1B-482E-9EF5-8CDDED571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154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5764A-11C2-46E2-BC41-4407B2276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291561-D450-486E-960F-612DDFA258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9526AD-94E6-4E27-AF22-4ADDD74FAB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40FB4A-0A91-4F5F-819A-ECE1E4EB5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ABE4A-0D82-4C2C-B1B9-7705C1A5C714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74993C-F7AB-4E77-9A78-832B26DBB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80B8A8-C9D1-4016-9281-6370786BE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3BF92-DF1B-482E-9EF5-8CDDED571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058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C564BC-8AC4-4B65-8276-2BBD25E5E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0818BA-180B-45BC-B58F-FFDC1D2508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548BA5-0ED7-4649-97DE-DC9556FE27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EABE4A-0D82-4C2C-B1B9-7705C1A5C714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E549A0-8ED8-49B9-A963-E56046517E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594087-749A-4AFA-A734-C22E4023C0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3BF92-DF1B-482E-9EF5-8CDDED571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584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0E753E7F-958B-42A3-B788-5768846AAD47}"/>
              </a:ext>
            </a:extLst>
          </p:cNvPr>
          <p:cNvSpPr/>
          <p:nvPr/>
        </p:nvSpPr>
        <p:spPr>
          <a:xfrm>
            <a:off x="9167" y="0"/>
            <a:ext cx="12192000" cy="6858000"/>
          </a:xfrm>
          <a:prstGeom prst="rect">
            <a:avLst/>
          </a:prstGeom>
          <a:solidFill>
            <a:srgbClr val="D7C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5B7179-3DA7-49C8-B324-A1FA4F176E2B}"/>
              </a:ext>
            </a:extLst>
          </p:cNvPr>
          <p:cNvSpPr txBox="1"/>
          <p:nvPr/>
        </p:nvSpPr>
        <p:spPr>
          <a:xfrm>
            <a:off x="1896716" y="1520963"/>
            <a:ext cx="671157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rgbClr val="1B0035"/>
                </a:solidFill>
              </a:rPr>
              <a:t>Проект № 5 </a:t>
            </a:r>
          </a:p>
          <a:p>
            <a:r>
              <a:rPr lang="ru-RU" sz="2000" b="1" dirty="0">
                <a:solidFill>
                  <a:srgbClr val="1B0035"/>
                </a:solidFill>
              </a:rPr>
              <a:t>Служба Такси</a:t>
            </a:r>
          </a:p>
          <a:p>
            <a:endParaRPr lang="ru-RU" sz="2000" b="1" dirty="0">
              <a:solidFill>
                <a:srgbClr val="1B0035"/>
              </a:solidFill>
            </a:endParaRPr>
          </a:p>
          <a:p>
            <a:r>
              <a:rPr lang="ru-RU" sz="2000" b="1" dirty="0">
                <a:solidFill>
                  <a:srgbClr val="1B0035"/>
                </a:solidFill>
              </a:rPr>
              <a:t>Аналитический отчет по курсу повышения квалификации</a:t>
            </a:r>
          </a:p>
          <a:p>
            <a:r>
              <a:rPr lang="ru-RU" sz="2000" b="1" dirty="0">
                <a:solidFill>
                  <a:srgbClr val="1B0035"/>
                </a:solidFill>
              </a:rPr>
              <a:t>«Инженер данных»</a:t>
            </a:r>
            <a:endParaRPr lang="en-US" sz="2000" b="1" dirty="0">
              <a:solidFill>
                <a:srgbClr val="1B0035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C8E924D-245D-4A42-A0C8-AA7B0724E640}"/>
              </a:ext>
            </a:extLst>
          </p:cNvPr>
          <p:cNvSpPr txBox="1"/>
          <p:nvPr/>
        </p:nvSpPr>
        <p:spPr>
          <a:xfrm>
            <a:off x="9362684" y="4518892"/>
            <a:ext cx="25060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1B0135"/>
                </a:solidFill>
              </a:rPr>
              <a:t>Слушатель</a:t>
            </a:r>
            <a:r>
              <a:rPr lang="en-US" dirty="0">
                <a:solidFill>
                  <a:srgbClr val="1B0135"/>
                </a:solidFill>
              </a:rPr>
              <a:t>:</a:t>
            </a:r>
            <a:endParaRPr lang="ru-RU" dirty="0">
              <a:solidFill>
                <a:srgbClr val="1B0135"/>
              </a:solidFill>
            </a:endParaRPr>
          </a:p>
          <a:p>
            <a:endParaRPr lang="ru-RU" dirty="0">
              <a:solidFill>
                <a:srgbClr val="1B0135"/>
              </a:solidFill>
            </a:endParaRPr>
          </a:p>
          <a:p>
            <a:r>
              <a:rPr lang="ru-RU" dirty="0">
                <a:solidFill>
                  <a:srgbClr val="1B0135"/>
                </a:solidFill>
              </a:rPr>
              <a:t>Т.А. Шиваникова</a:t>
            </a:r>
          </a:p>
          <a:p>
            <a:r>
              <a:rPr lang="ru-RU" dirty="0">
                <a:solidFill>
                  <a:srgbClr val="1B0135"/>
                </a:solidFill>
              </a:rPr>
              <a:t>31 августа 2023 г.</a:t>
            </a:r>
            <a:endParaRPr lang="en-US" dirty="0">
              <a:solidFill>
                <a:srgbClr val="1B0135"/>
              </a:solidFill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3D30BD5B-481F-4A69-BAE0-8796D3F3A3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677" r="94394" b="4915"/>
          <a:stretch/>
        </p:blipFill>
        <p:spPr>
          <a:xfrm>
            <a:off x="-18474" y="0"/>
            <a:ext cx="6834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903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85BE13B2-3C0D-4B81-BD38-B0E6B5D5B6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4BB2DD4-90C8-48C2-B447-4156094C75D1}"/>
              </a:ext>
            </a:extLst>
          </p:cNvPr>
          <p:cNvSpPr txBox="1"/>
          <p:nvPr/>
        </p:nvSpPr>
        <p:spPr>
          <a:xfrm>
            <a:off x="1027138" y="279328"/>
            <a:ext cx="92806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1B0135"/>
                </a:solidFill>
              </a:rPr>
              <a:t>Входные данные представляют из себя таблицу, состоящую из поездок такси в Нью-Йорке.</a:t>
            </a:r>
          </a:p>
          <a:p>
            <a:endParaRPr lang="en-US" dirty="0">
              <a:solidFill>
                <a:srgbClr val="1B0135"/>
              </a:solidFill>
            </a:endParaRPr>
          </a:p>
          <a:p>
            <a:endParaRPr lang="en-US" dirty="0">
              <a:solidFill>
                <a:srgbClr val="1B0135"/>
              </a:solidFill>
            </a:endParaRPr>
          </a:p>
          <a:p>
            <a:endParaRPr lang="ru-RU" dirty="0">
              <a:solidFill>
                <a:srgbClr val="1B0135"/>
              </a:solidFill>
            </a:endParaRPr>
          </a:p>
          <a:p>
            <a:r>
              <a:rPr lang="ru-RU" dirty="0">
                <a:solidFill>
                  <a:srgbClr val="1B0135"/>
                </a:solidFill>
              </a:rPr>
              <a:t>Размерность полученного набора данных составляет 6 405 008*18. </a:t>
            </a:r>
          </a:p>
          <a:p>
            <a:r>
              <a:rPr lang="ru-RU" dirty="0">
                <a:solidFill>
                  <a:srgbClr val="1B0135"/>
                </a:solidFill>
              </a:rPr>
              <a:t>Память, занимаемая датасетом составляет 879,6 МБ.</a:t>
            </a:r>
            <a:endParaRPr lang="en-US" dirty="0">
              <a:solidFill>
                <a:srgbClr val="1B0135"/>
              </a:solidFill>
            </a:endParaRPr>
          </a:p>
          <a:p>
            <a:r>
              <a:rPr lang="ru-RU" dirty="0">
                <a:solidFill>
                  <a:srgbClr val="1B0135"/>
                </a:solidFill>
              </a:rPr>
              <a:t>Для анализа представлены поездки за выборочные даты с 2003 по 2021 г.</a:t>
            </a:r>
          </a:p>
          <a:p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FD2789-1EF4-443F-A69C-B8C97DD88273}"/>
              </a:ext>
            </a:extLst>
          </p:cNvPr>
          <p:cNvSpPr txBox="1"/>
          <p:nvPr/>
        </p:nvSpPr>
        <p:spPr>
          <a:xfrm>
            <a:off x="1027138" y="88837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1B0135"/>
                </a:solidFill>
              </a:rPr>
              <a:t>https://disk.yandex.ru/d/DKeoopbGH1Ttuw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1E8E251-F62D-4030-8EB1-B3C866E66DC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441" t="45883" r="22500" b="9542"/>
          <a:stretch/>
        </p:blipFill>
        <p:spPr>
          <a:xfrm>
            <a:off x="4554885" y="2743198"/>
            <a:ext cx="7517042" cy="362049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060D7FE-73DD-431F-8A1B-6EE6C99EBA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682752" cy="68580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7A01F89-A317-45A0-95E0-9E6CCF6FCD7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5073" t="31111" r="56137" b="28889"/>
          <a:stretch/>
        </p:blipFill>
        <p:spPr>
          <a:xfrm>
            <a:off x="938266" y="2743199"/>
            <a:ext cx="3051843" cy="3654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686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0D3F4DB3-1685-4A4A-9C49-F5701E0AAE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0B7862F0-A184-41FE-87DE-811B2B60D67A}"/>
              </a:ext>
            </a:extLst>
          </p:cNvPr>
          <p:cNvSpPr/>
          <p:nvPr/>
        </p:nvSpPr>
        <p:spPr>
          <a:xfrm>
            <a:off x="4396509" y="64655"/>
            <a:ext cx="7795491" cy="4054763"/>
          </a:xfrm>
          <a:prstGeom prst="rect">
            <a:avLst/>
          </a:prstGeom>
          <a:solidFill>
            <a:srgbClr val="43006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5245CF0-52E8-44CF-B15A-0CEEB5F2681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7353" t="55092" r="27279" b="23253"/>
          <a:stretch/>
        </p:blipFill>
        <p:spPr>
          <a:xfrm>
            <a:off x="682753" y="4085960"/>
            <a:ext cx="11509247" cy="284596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55E0536-5E44-451A-AB27-F03A54B6186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7565" t="25752" r="65850" b="52438"/>
          <a:stretch/>
        </p:blipFill>
        <p:spPr>
          <a:xfrm>
            <a:off x="5056948" y="702346"/>
            <a:ext cx="1695359" cy="315845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5723A0C-993D-47CA-86AE-FFB67A5D2830}"/>
              </a:ext>
            </a:extLst>
          </p:cNvPr>
          <p:cNvSpPr txBox="1"/>
          <p:nvPr/>
        </p:nvSpPr>
        <p:spPr>
          <a:xfrm>
            <a:off x="885642" y="85485"/>
            <a:ext cx="330797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1B0135"/>
                </a:solidFill>
              </a:rPr>
              <a:t>Учитывая разброс дат, предоставленных для анализа </a:t>
            </a:r>
          </a:p>
          <a:p>
            <a:r>
              <a:rPr lang="ru-RU" dirty="0">
                <a:solidFill>
                  <a:srgbClr val="1B0135"/>
                </a:solidFill>
              </a:rPr>
              <a:t>Можно сделать вывод, что эти данные являются выборкой из более полного набора данных.</a:t>
            </a:r>
          </a:p>
          <a:p>
            <a:r>
              <a:rPr lang="ru-RU" dirty="0">
                <a:solidFill>
                  <a:srgbClr val="1B0135"/>
                </a:solidFill>
              </a:rPr>
              <a:t>Для обеспечения возможности онлайн-заказов такси для сбора, хранения и распределенной обработки информации для полного набора данных целесообразно использовать экосистему </a:t>
            </a:r>
            <a:r>
              <a:rPr lang="en-US" dirty="0">
                <a:solidFill>
                  <a:srgbClr val="1B0135"/>
                </a:solidFill>
              </a:rPr>
              <a:t>Hadoop</a:t>
            </a:r>
            <a:endParaRPr lang="ru-RU" dirty="0">
              <a:solidFill>
                <a:srgbClr val="1B0135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4DDBAE-35D5-4CD0-B191-343D4F0AFCE8}"/>
              </a:ext>
            </a:extLst>
          </p:cNvPr>
          <p:cNvSpPr txBox="1"/>
          <p:nvPr/>
        </p:nvSpPr>
        <p:spPr>
          <a:xfrm>
            <a:off x="5056948" y="252933"/>
            <a:ext cx="1713307" cy="3720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Озеро данных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C1CF871-3B75-48C9-B94F-4AC071B0B5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-1"/>
            <a:ext cx="682752" cy="6858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6418A13-15F7-4802-AE5C-77DBF7C9A23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3954" t="25206" r="27469" b="44422"/>
          <a:stretch/>
        </p:blipFill>
        <p:spPr>
          <a:xfrm>
            <a:off x="9923641" y="648421"/>
            <a:ext cx="1626372" cy="323976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83084BF-C9EE-4062-B857-B7AF33D46C58}"/>
              </a:ext>
            </a:extLst>
          </p:cNvPr>
          <p:cNvSpPr txBox="1"/>
          <p:nvPr/>
        </p:nvSpPr>
        <p:spPr>
          <a:xfrm>
            <a:off x="9762837" y="259089"/>
            <a:ext cx="1984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Витрины данных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90D10B9B-A997-4DA1-9B54-DD4D288FBE06}"/>
              </a:ext>
            </a:extLst>
          </p:cNvPr>
          <p:cNvSpPr/>
          <p:nvPr/>
        </p:nvSpPr>
        <p:spPr>
          <a:xfrm>
            <a:off x="7358122" y="1867272"/>
            <a:ext cx="2078182" cy="499546"/>
          </a:xfrm>
          <a:prstGeom prst="rightArrow">
            <a:avLst/>
          </a:prstGeom>
          <a:solidFill>
            <a:srgbClr val="B4C8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625DBA5F-67DC-47F6-BF3C-6B311A0D1BA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5985" t="27227" r="31818" b="39512"/>
          <a:stretch/>
        </p:blipFill>
        <p:spPr>
          <a:xfrm>
            <a:off x="7358122" y="3287488"/>
            <a:ext cx="1626372" cy="721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810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7F25824-B76B-43F8-B75F-933C55E148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7EC0671-7D9D-49D2-A13F-500EAD606B3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147" t="40784" r="50000" b="27059"/>
          <a:stretch/>
        </p:blipFill>
        <p:spPr>
          <a:xfrm>
            <a:off x="1171658" y="3295322"/>
            <a:ext cx="4517942" cy="328820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7D33967-FF7E-47A7-8C09-4023B54AB5B1}"/>
              </a:ext>
            </a:extLst>
          </p:cNvPr>
          <p:cNvSpPr txBox="1"/>
          <p:nvPr/>
        </p:nvSpPr>
        <p:spPr>
          <a:xfrm>
            <a:off x="824752" y="0"/>
            <a:ext cx="1136724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rgbClr val="1B0135"/>
                </a:solidFill>
              </a:rPr>
              <a:t>Задача 1</a:t>
            </a:r>
            <a:r>
              <a:rPr lang="en-US" b="1" dirty="0">
                <a:solidFill>
                  <a:srgbClr val="1B0135"/>
                </a:solidFill>
              </a:rPr>
              <a:t>:</a:t>
            </a:r>
          </a:p>
          <a:p>
            <a:r>
              <a:rPr lang="ru-RU" dirty="0">
                <a:solidFill>
                  <a:srgbClr val="1B0135"/>
                </a:solidFill>
              </a:rPr>
              <a:t>Необходимо, используя таблицу поездок для каждого дня, рассчитать процент поездок по количеству человек в машине (без пассажиров, 1, 2, 3, 4 и более пассажиров). По итогу должна получиться таблица (</a:t>
            </a:r>
            <a:r>
              <a:rPr lang="en-US" dirty="0">
                <a:solidFill>
                  <a:srgbClr val="1B0135"/>
                </a:solidFill>
              </a:rPr>
              <a:t>parquet) c </a:t>
            </a:r>
            <a:r>
              <a:rPr lang="ru-RU" dirty="0">
                <a:solidFill>
                  <a:srgbClr val="1B0135"/>
                </a:solidFill>
              </a:rPr>
              <a:t>колонками </a:t>
            </a:r>
            <a:r>
              <a:rPr lang="en-US" dirty="0">
                <a:solidFill>
                  <a:srgbClr val="1B0135"/>
                </a:solidFill>
              </a:rPr>
              <a:t>date, </a:t>
            </a:r>
            <a:r>
              <a:rPr lang="en-US" dirty="0" err="1">
                <a:solidFill>
                  <a:srgbClr val="1B0135"/>
                </a:solidFill>
              </a:rPr>
              <a:t>percentage_zero</a:t>
            </a:r>
            <a:r>
              <a:rPr lang="en-US" dirty="0">
                <a:solidFill>
                  <a:srgbClr val="1B0135"/>
                </a:solidFill>
              </a:rPr>
              <a:t>, percentage_1p, percentage_2p, percentage_3p, percentage_4p_plus. </a:t>
            </a:r>
            <a:r>
              <a:rPr lang="ru-RU" dirty="0">
                <a:solidFill>
                  <a:srgbClr val="1B0135"/>
                </a:solidFill>
              </a:rPr>
              <a:t>Также добавить столбцы к предыдущим результатам с самой дорогой и самой дешевой поездкой для каждой группы.</a:t>
            </a:r>
          </a:p>
          <a:p>
            <a:endParaRPr lang="ru-RU" dirty="0">
              <a:solidFill>
                <a:srgbClr val="1B0135"/>
              </a:solidFill>
            </a:endParaRPr>
          </a:p>
          <a:p>
            <a:r>
              <a:rPr lang="ru-RU" sz="1600" dirty="0">
                <a:solidFill>
                  <a:srgbClr val="1B0135"/>
                </a:solidFill>
              </a:rPr>
              <a:t>Анализ данных осуществлялся с помощью </a:t>
            </a:r>
            <a:r>
              <a:rPr lang="en-US" sz="1600" dirty="0">
                <a:solidFill>
                  <a:srgbClr val="1B0135"/>
                </a:solidFill>
              </a:rPr>
              <a:t>Pandas </a:t>
            </a:r>
            <a:r>
              <a:rPr lang="ru-RU" sz="1600" dirty="0">
                <a:solidFill>
                  <a:srgbClr val="1B0135"/>
                </a:solidFill>
              </a:rPr>
              <a:t>и </a:t>
            </a:r>
            <a:r>
              <a:rPr lang="en-US" sz="1600" dirty="0" err="1">
                <a:solidFill>
                  <a:srgbClr val="1B0135"/>
                </a:solidFill>
              </a:rPr>
              <a:t>PySpark</a:t>
            </a:r>
            <a:r>
              <a:rPr lang="en-US" sz="1600" dirty="0">
                <a:solidFill>
                  <a:srgbClr val="1B0135"/>
                </a:solidFill>
              </a:rPr>
              <a:t>.</a:t>
            </a:r>
            <a:endParaRPr lang="ru-RU" sz="1600" dirty="0">
              <a:solidFill>
                <a:srgbClr val="1B0135"/>
              </a:solidFill>
            </a:endParaRPr>
          </a:p>
          <a:p>
            <a:endParaRPr lang="ru-RU" sz="1600" dirty="0">
              <a:solidFill>
                <a:srgbClr val="1B0135"/>
              </a:solidFill>
            </a:endParaRPr>
          </a:p>
          <a:p>
            <a:r>
              <a:rPr lang="ru-RU" sz="1600" dirty="0">
                <a:solidFill>
                  <a:srgbClr val="1B0135"/>
                </a:solidFill>
              </a:rPr>
              <a:t>Данные с отрицательными значениями полной стоимости поездки и размером чаевых удалены из анализа.</a:t>
            </a:r>
            <a:endParaRPr lang="en-US" sz="1600" dirty="0">
              <a:solidFill>
                <a:srgbClr val="1B0135"/>
              </a:solidFill>
            </a:endParaRPr>
          </a:p>
          <a:p>
            <a:endParaRPr lang="ru-RU" dirty="0">
              <a:solidFill>
                <a:srgbClr val="1B0135"/>
              </a:solidFill>
            </a:endParaRPr>
          </a:p>
          <a:p>
            <a:r>
              <a:rPr lang="ru-RU" b="1" dirty="0">
                <a:solidFill>
                  <a:srgbClr val="1B0135"/>
                </a:solidFill>
              </a:rPr>
              <a:t>В результате анализа получилась витрина, состоящия из 49*16 записей за 49  дней.</a:t>
            </a:r>
            <a:endParaRPr lang="en-US" b="1" dirty="0">
              <a:solidFill>
                <a:srgbClr val="1B0135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4F20ED0-26A4-4037-A5AF-25286A863E9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5368" t="40654" r="47059" b="18823"/>
          <a:stretch/>
        </p:blipFill>
        <p:spPr>
          <a:xfrm>
            <a:off x="7208336" y="3256068"/>
            <a:ext cx="4025155" cy="332746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09788BB-85A0-4D18-8DBB-898695E996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" y="0"/>
            <a:ext cx="6827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587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DFD71D5-E2A3-4FCC-A4A4-FDB3C33FFA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122" y="-1"/>
            <a:ext cx="12192000" cy="685799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5C73CA5-16A9-4F97-A52F-B30D320729D9}"/>
              </a:ext>
            </a:extLst>
          </p:cNvPr>
          <p:cNvSpPr txBox="1"/>
          <p:nvPr/>
        </p:nvSpPr>
        <p:spPr>
          <a:xfrm>
            <a:off x="829426" y="20299"/>
            <a:ext cx="83504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rgbClr val="1B0135"/>
                </a:solidFill>
              </a:rPr>
              <a:t>Задача2</a:t>
            </a:r>
            <a:r>
              <a:rPr lang="en-US" b="1" dirty="0">
                <a:solidFill>
                  <a:srgbClr val="1B0135"/>
                </a:solidFill>
              </a:rPr>
              <a:t>:</a:t>
            </a:r>
            <a:endParaRPr lang="ru-RU" b="1" dirty="0">
              <a:solidFill>
                <a:srgbClr val="1B0135"/>
              </a:solidFill>
            </a:endParaRPr>
          </a:p>
          <a:p>
            <a:r>
              <a:rPr lang="ru-RU" dirty="0">
                <a:solidFill>
                  <a:srgbClr val="1B0135"/>
                </a:solidFill>
              </a:rPr>
              <a:t>Провести аналитику и построить график на тему «Как пройденное расстояние и количество пассажиров влияет на чаевые»</a:t>
            </a:r>
            <a:endParaRPr lang="en-US" dirty="0">
              <a:solidFill>
                <a:srgbClr val="1B0135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E7A6FC-22DC-4847-A686-BB7A438109F8}"/>
              </a:ext>
            </a:extLst>
          </p:cNvPr>
          <p:cNvSpPr txBox="1"/>
          <p:nvPr/>
        </p:nvSpPr>
        <p:spPr>
          <a:xfrm>
            <a:off x="10129335" y="4762088"/>
            <a:ext cx="203500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rgbClr val="FF0000"/>
              </a:solidFill>
            </a:endParaRPr>
          </a:p>
          <a:p>
            <a:r>
              <a:rPr lang="ru-RU" sz="1400" b="1" dirty="0">
                <a:solidFill>
                  <a:srgbClr val="8403FF"/>
                </a:solidFill>
              </a:rPr>
              <a:t>Во избежание искажения результатов  выбросы удалены при анализе</a:t>
            </a:r>
            <a:endParaRPr lang="en-US" sz="1400" b="1" dirty="0">
              <a:solidFill>
                <a:srgbClr val="8403FF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54D33FE-8068-44C8-8FFA-07D308433E5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6774" t="35365" r="23184" b="19315"/>
          <a:stretch/>
        </p:blipFill>
        <p:spPr>
          <a:xfrm>
            <a:off x="682752" y="1996055"/>
            <a:ext cx="9446582" cy="481214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0F3FB2E-B5E0-4A91-A3BF-263E4F71C0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-1"/>
            <a:ext cx="682752" cy="6858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CF73AC1-8AD1-47D8-8963-A0B31C39362B}"/>
              </a:ext>
            </a:extLst>
          </p:cNvPr>
          <p:cNvSpPr txBox="1"/>
          <p:nvPr/>
        </p:nvSpPr>
        <p:spPr>
          <a:xfrm>
            <a:off x="682752" y="1530295"/>
            <a:ext cx="10086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rgbClr val="1B0135"/>
                </a:solidFill>
              </a:rPr>
              <a:t>Диаграмма рассеивания зависимости величины размера чаевых от пройденной дистанции</a:t>
            </a:r>
            <a:endParaRPr lang="en-US" b="1" dirty="0">
              <a:solidFill>
                <a:srgbClr val="1B0135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C89415C-1766-4E97-99B5-E42520AE1FA1}"/>
              </a:ext>
            </a:extLst>
          </p:cNvPr>
          <p:cNvSpPr txBox="1"/>
          <p:nvPr/>
        </p:nvSpPr>
        <p:spPr>
          <a:xfrm>
            <a:off x="3639496" y="4501687"/>
            <a:ext cx="7602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b="1" dirty="0">
                <a:solidFill>
                  <a:srgbClr val="43006A"/>
                </a:solidFill>
              </a:rPr>
              <a:t>выбросы</a:t>
            </a:r>
            <a:endParaRPr lang="en-US" sz="1000" b="1" dirty="0">
              <a:solidFill>
                <a:srgbClr val="43006A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E555A7A-D210-4CF1-9209-110E354DF437}"/>
              </a:ext>
            </a:extLst>
          </p:cNvPr>
          <p:cNvCxnSpPr>
            <a:cxnSpLocks/>
          </p:cNvCxnSpPr>
          <p:nvPr/>
        </p:nvCxnSpPr>
        <p:spPr>
          <a:xfrm flipH="1" flipV="1">
            <a:off x="5327015" y="2298661"/>
            <a:ext cx="427609" cy="123111"/>
          </a:xfrm>
          <a:prstGeom prst="straightConnector1">
            <a:avLst/>
          </a:prstGeom>
          <a:ln>
            <a:solidFill>
              <a:srgbClr val="1B013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49E5B06-4009-4F9D-A5C2-083948C43BC1}"/>
              </a:ext>
            </a:extLst>
          </p:cNvPr>
          <p:cNvSpPr txBox="1"/>
          <p:nvPr/>
        </p:nvSpPr>
        <p:spPr>
          <a:xfrm>
            <a:off x="7600602" y="4501687"/>
            <a:ext cx="7602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b="1" dirty="0">
                <a:solidFill>
                  <a:srgbClr val="43006A"/>
                </a:solidFill>
              </a:rPr>
              <a:t>выбросы</a:t>
            </a:r>
            <a:endParaRPr lang="en-US" sz="1000" b="1" dirty="0">
              <a:solidFill>
                <a:srgbClr val="43006A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021FEEB-D8DA-4BBD-B405-33FD26E6B5FC}"/>
              </a:ext>
            </a:extLst>
          </p:cNvPr>
          <p:cNvSpPr txBox="1"/>
          <p:nvPr/>
        </p:nvSpPr>
        <p:spPr>
          <a:xfrm>
            <a:off x="5757949" y="2323561"/>
            <a:ext cx="7318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b="1" dirty="0">
                <a:solidFill>
                  <a:srgbClr val="43006A"/>
                </a:solidFill>
              </a:rPr>
              <a:t>выбросы</a:t>
            </a:r>
            <a:endParaRPr lang="en-US" sz="1000" b="1" dirty="0">
              <a:solidFill>
                <a:srgbClr val="43006A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AC906C0-C4BB-47B1-A414-B2ECC9381FBF}"/>
              </a:ext>
            </a:extLst>
          </p:cNvPr>
          <p:cNvCxnSpPr>
            <a:cxnSpLocks/>
          </p:cNvCxnSpPr>
          <p:nvPr/>
        </p:nvCxnSpPr>
        <p:spPr>
          <a:xfrm flipH="1">
            <a:off x="7384344" y="4844336"/>
            <a:ext cx="216258" cy="309555"/>
          </a:xfrm>
          <a:prstGeom prst="straightConnector1">
            <a:avLst/>
          </a:prstGeom>
          <a:ln>
            <a:solidFill>
              <a:srgbClr val="1B013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40908B5-B171-4339-B430-9FBE9F104DB7}"/>
              </a:ext>
            </a:extLst>
          </p:cNvPr>
          <p:cNvCxnSpPr>
            <a:cxnSpLocks/>
          </p:cNvCxnSpPr>
          <p:nvPr/>
        </p:nvCxnSpPr>
        <p:spPr>
          <a:xfrm flipH="1" flipV="1">
            <a:off x="6915587" y="4591123"/>
            <a:ext cx="496204" cy="33674"/>
          </a:xfrm>
          <a:prstGeom prst="straightConnector1">
            <a:avLst/>
          </a:prstGeom>
          <a:ln>
            <a:solidFill>
              <a:srgbClr val="1B013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025B412-CEE2-448E-A990-3D69DF549049}"/>
              </a:ext>
            </a:extLst>
          </p:cNvPr>
          <p:cNvCxnSpPr>
            <a:cxnSpLocks/>
          </p:cNvCxnSpPr>
          <p:nvPr/>
        </p:nvCxnSpPr>
        <p:spPr>
          <a:xfrm>
            <a:off x="7864764" y="4844336"/>
            <a:ext cx="1" cy="483369"/>
          </a:xfrm>
          <a:prstGeom prst="straightConnector1">
            <a:avLst/>
          </a:prstGeom>
          <a:ln>
            <a:solidFill>
              <a:srgbClr val="1B013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12E7208-5B24-4A26-B44D-DF4C263BAA4D}"/>
              </a:ext>
            </a:extLst>
          </p:cNvPr>
          <p:cNvCxnSpPr>
            <a:cxnSpLocks/>
          </p:cNvCxnSpPr>
          <p:nvPr/>
        </p:nvCxnSpPr>
        <p:spPr>
          <a:xfrm>
            <a:off x="8174182" y="4844336"/>
            <a:ext cx="373335" cy="309555"/>
          </a:xfrm>
          <a:prstGeom prst="straightConnector1">
            <a:avLst/>
          </a:prstGeom>
          <a:ln>
            <a:solidFill>
              <a:srgbClr val="1B013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92450F9-A147-4A03-811A-9CC0E3DA5113}"/>
              </a:ext>
            </a:extLst>
          </p:cNvPr>
          <p:cNvCxnSpPr>
            <a:cxnSpLocks/>
          </p:cNvCxnSpPr>
          <p:nvPr/>
        </p:nvCxnSpPr>
        <p:spPr>
          <a:xfrm flipH="1" flipV="1">
            <a:off x="3094182" y="4501687"/>
            <a:ext cx="480291" cy="129998"/>
          </a:xfrm>
          <a:prstGeom prst="straightConnector1">
            <a:avLst/>
          </a:prstGeom>
          <a:ln>
            <a:solidFill>
              <a:srgbClr val="1B013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8E863BF-5F33-4D52-8754-5029DE2CEB4E}"/>
              </a:ext>
            </a:extLst>
          </p:cNvPr>
          <p:cNvCxnSpPr>
            <a:cxnSpLocks/>
          </p:cNvCxnSpPr>
          <p:nvPr/>
        </p:nvCxnSpPr>
        <p:spPr>
          <a:xfrm flipH="1">
            <a:off x="3223491" y="4844336"/>
            <a:ext cx="416005" cy="251877"/>
          </a:xfrm>
          <a:prstGeom prst="straightConnector1">
            <a:avLst/>
          </a:prstGeom>
          <a:ln>
            <a:solidFill>
              <a:srgbClr val="1B013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0FD1049-A650-4FBD-84EB-D5B87793C685}"/>
              </a:ext>
            </a:extLst>
          </p:cNvPr>
          <p:cNvCxnSpPr>
            <a:cxnSpLocks/>
          </p:cNvCxnSpPr>
          <p:nvPr/>
        </p:nvCxnSpPr>
        <p:spPr>
          <a:xfrm>
            <a:off x="4019616" y="4844336"/>
            <a:ext cx="46139" cy="498098"/>
          </a:xfrm>
          <a:prstGeom prst="straightConnector1">
            <a:avLst/>
          </a:prstGeom>
          <a:ln>
            <a:solidFill>
              <a:srgbClr val="1B013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328AAB1A-CED2-4415-BCA4-A49C5315508E}"/>
              </a:ext>
            </a:extLst>
          </p:cNvPr>
          <p:cNvSpPr txBox="1"/>
          <p:nvPr/>
        </p:nvSpPr>
        <p:spPr>
          <a:xfrm>
            <a:off x="829426" y="1073553"/>
            <a:ext cx="94465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solidFill>
                  <a:srgbClr val="1B0135"/>
                </a:solidFill>
              </a:rPr>
              <a:t>Анализ данных осуществлялся с помощью </a:t>
            </a:r>
            <a:r>
              <a:rPr lang="en-US" sz="1600" dirty="0">
                <a:solidFill>
                  <a:srgbClr val="1B0135"/>
                </a:solidFill>
              </a:rPr>
              <a:t>Pandas, </a:t>
            </a:r>
            <a:r>
              <a:rPr lang="en-US" sz="1600" dirty="0" err="1">
                <a:solidFill>
                  <a:srgbClr val="1B0135"/>
                </a:solidFill>
              </a:rPr>
              <a:t>PySpark</a:t>
            </a:r>
            <a:r>
              <a:rPr lang="en-US" sz="1600" dirty="0">
                <a:solidFill>
                  <a:srgbClr val="1B0135"/>
                </a:solidFill>
              </a:rPr>
              <a:t>, matplotlib </a:t>
            </a:r>
            <a:r>
              <a:rPr lang="ru-RU" sz="1600" dirty="0">
                <a:solidFill>
                  <a:srgbClr val="1B0135"/>
                </a:solidFill>
              </a:rPr>
              <a:t>и </a:t>
            </a:r>
            <a:r>
              <a:rPr lang="en-US" sz="1600" dirty="0">
                <a:solidFill>
                  <a:srgbClr val="1B0135"/>
                </a:solidFill>
              </a:rPr>
              <a:t>seaborn</a:t>
            </a:r>
          </a:p>
        </p:txBody>
      </p:sp>
    </p:spTree>
    <p:extLst>
      <p:ext uri="{BB962C8B-B14F-4D97-AF65-F5344CB8AC3E}">
        <p14:creationId xmlns:p14="http://schemas.microsoft.com/office/powerpoint/2010/main" val="3399082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F900F63E-1F81-4EED-83E6-6B5C88646A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213F6E3-22C2-4EF7-A62D-58ECA867CCE5}"/>
              </a:ext>
            </a:extLst>
          </p:cNvPr>
          <p:cNvSpPr txBox="1"/>
          <p:nvPr/>
        </p:nvSpPr>
        <p:spPr>
          <a:xfrm>
            <a:off x="854294" y="173840"/>
            <a:ext cx="770013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1B0135"/>
                </a:solidFill>
              </a:rPr>
              <a:t>Экспертно установлены критерии </a:t>
            </a:r>
            <a:r>
              <a:rPr lang="en-US" b="1" dirty="0">
                <a:solidFill>
                  <a:srgbClr val="1B0135"/>
                </a:solidFill>
              </a:rPr>
              <a:t> </a:t>
            </a:r>
            <a:r>
              <a:rPr lang="ru-RU" b="1" dirty="0">
                <a:solidFill>
                  <a:srgbClr val="1B0135"/>
                </a:solidFill>
              </a:rPr>
              <a:t>включения данных в анализ</a:t>
            </a:r>
            <a:r>
              <a:rPr lang="en-US" b="1" dirty="0">
                <a:solidFill>
                  <a:srgbClr val="1B0135"/>
                </a:solidFill>
              </a:rPr>
              <a:t>: </a:t>
            </a:r>
            <a:endParaRPr lang="ru-RU" b="1" dirty="0">
              <a:solidFill>
                <a:srgbClr val="1B0135"/>
              </a:solidFill>
            </a:endParaRPr>
          </a:p>
          <a:p>
            <a:r>
              <a:rPr lang="ru-RU" dirty="0">
                <a:solidFill>
                  <a:srgbClr val="1B0135"/>
                </a:solidFill>
              </a:rPr>
              <a:t>1) pазмер чаевых, долл:</a:t>
            </a:r>
          </a:p>
          <a:p>
            <a:r>
              <a:rPr lang="ru-RU" dirty="0">
                <a:solidFill>
                  <a:srgbClr val="1B0135"/>
                </a:solidFill>
              </a:rPr>
              <a:t>   - минимальное значение: 0</a:t>
            </a:r>
          </a:p>
          <a:p>
            <a:r>
              <a:rPr lang="ru-RU" dirty="0">
                <a:solidFill>
                  <a:srgbClr val="1B0135"/>
                </a:solidFill>
              </a:rPr>
              <a:t>   - максимальное значение: 15</a:t>
            </a:r>
          </a:p>
          <a:p>
            <a:r>
              <a:rPr lang="ru-RU" dirty="0">
                <a:solidFill>
                  <a:srgbClr val="1B0135"/>
                </a:solidFill>
              </a:rPr>
              <a:t>2) пройденное расстояние, км.:</a:t>
            </a:r>
          </a:p>
          <a:p>
            <a:r>
              <a:rPr lang="ru-RU" dirty="0">
                <a:solidFill>
                  <a:srgbClr val="1B0135"/>
                </a:solidFill>
              </a:rPr>
              <a:t>   - минимальное значение: 0,01</a:t>
            </a:r>
          </a:p>
          <a:p>
            <a:r>
              <a:rPr lang="ru-RU" dirty="0">
                <a:solidFill>
                  <a:srgbClr val="1B0135"/>
                </a:solidFill>
              </a:rPr>
              <a:t>   - максимальное значение: 20</a:t>
            </a:r>
          </a:p>
          <a:p>
            <a:r>
              <a:rPr lang="ru-RU" dirty="0">
                <a:solidFill>
                  <a:srgbClr val="1B0135"/>
                </a:solidFill>
              </a:rPr>
              <a:t>3) максимальное количество пассажиров для анализа, чел.: 6</a:t>
            </a:r>
            <a:endParaRPr lang="en-US" dirty="0">
              <a:solidFill>
                <a:srgbClr val="1B0135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FC859B-36B1-41F3-A56E-8A93569BEA9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470" t="36863" r="43603" b="22222"/>
          <a:stretch/>
        </p:blipFill>
        <p:spPr>
          <a:xfrm>
            <a:off x="681670" y="4149967"/>
            <a:ext cx="3295259" cy="253419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157E2A5-D94B-4325-9C23-091516B3349D}"/>
              </a:ext>
            </a:extLst>
          </p:cNvPr>
          <p:cNvSpPr txBox="1"/>
          <p:nvPr/>
        </p:nvSpPr>
        <p:spPr>
          <a:xfrm>
            <a:off x="1043400" y="3371652"/>
            <a:ext cx="30346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solidFill>
                  <a:srgbClr val="1B0135"/>
                </a:solidFill>
              </a:rPr>
              <a:t>Гистограмма распределения чаевых</a:t>
            </a:r>
            <a:endParaRPr lang="en-US" sz="1600" dirty="0">
              <a:solidFill>
                <a:srgbClr val="1B0135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ED8B32C-A3D3-4548-85A3-047FA8C5F0B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6470" t="36732" r="43677" b="22745"/>
          <a:stretch/>
        </p:blipFill>
        <p:spPr>
          <a:xfrm>
            <a:off x="4776144" y="4146430"/>
            <a:ext cx="3318975" cy="253419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2D5CDBE-D6C5-4CC8-94E5-A0653F21473F}"/>
              </a:ext>
            </a:extLst>
          </p:cNvPr>
          <p:cNvSpPr txBox="1"/>
          <p:nvPr/>
        </p:nvSpPr>
        <p:spPr>
          <a:xfrm>
            <a:off x="5049242" y="3316844"/>
            <a:ext cx="33968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solidFill>
                  <a:srgbClr val="1B0135"/>
                </a:solidFill>
              </a:rPr>
              <a:t>Гистограмма распределения пройденной дистанции</a:t>
            </a:r>
            <a:endParaRPr lang="en-US" sz="1600" dirty="0">
              <a:solidFill>
                <a:srgbClr val="1B0135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6080F2B-2358-4629-AF16-379E703AAF7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6397" t="39228" r="44559" b="18693"/>
          <a:stretch/>
        </p:blipFill>
        <p:spPr>
          <a:xfrm>
            <a:off x="8725976" y="4154335"/>
            <a:ext cx="3109655" cy="253419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FBF26D3-F11D-49FB-9B79-B40DA1E718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0"/>
            <a:ext cx="682752" cy="68580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69FEF2A-610E-4FA2-85B1-49898AC6E07C}"/>
              </a:ext>
            </a:extLst>
          </p:cNvPr>
          <p:cNvSpPr txBox="1"/>
          <p:nvPr/>
        </p:nvSpPr>
        <p:spPr>
          <a:xfrm>
            <a:off x="8764223" y="3344337"/>
            <a:ext cx="31096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solidFill>
                  <a:srgbClr val="1B0135"/>
                </a:solidFill>
              </a:rPr>
              <a:t>Группы пассажиров для анализа</a:t>
            </a:r>
            <a:endParaRPr lang="en-US" sz="1600" dirty="0">
              <a:solidFill>
                <a:srgbClr val="1B0135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2103C92-9FC0-44F2-84A5-48BCC1E089D2}"/>
              </a:ext>
            </a:extLst>
          </p:cNvPr>
          <p:cNvSpPr txBox="1"/>
          <p:nvPr/>
        </p:nvSpPr>
        <p:spPr>
          <a:xfrm>
            <a:off x="951344" y="2714838"/>
            <a:ext cx="7687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rgbClr val="8403FF"/>
                </a:solidFill>
              </a:rPr>
              <a:t>После удаления выбросов</a:t>
            </a:r>
            <a:r>
              <a:rPr lang="en-US" b="1" dirty="0">
                <a:solidFill>
                  <a:srgbClr val="8403FF"/>
                </a:solidFill>
              </a:rPr>
              <a:t> (</a:t>
            </a:r>
            <a:r>
              <a:rPr lang="ru-RU" b="1" dirty="0">
                <a:solidFill>
                  <a:srgbClr val="8403FF"/>
                </a:solidFill>
              </a:rPr>
              <a:t>удалено ~ 1% значений</a:t>
            </a:r>
            <a:r>
              <a:rPr lang="en-US" b="1" dirty="0">
                <a:solidFill>
                  <a:srgbClr val="8403FF"/>
                </a:solidFill>
              </a:rPr>
              <a:t>): </a:t>
            </a:r>
          </a:p>
        </p:txBody>
      </p:sp>
    </p:spTree>
    <p:extLst>
      <p:ext uri="{BB962C8B-B14F-4D97-AF65-F5344CB8AC3E}">
        <p14:creationId xmlns:p14="http://schemas.microsoft.com/office/powerpoint/2010/main" val="4291266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68A20BD-A62C-4371-A5ED-8D2C722E12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31A882F-E405-4FD6-976A-F304217D9A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"/>
            <a:ext cx="682752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4851F0E-ADD9-4645-BDD6-0FF6CD7DBA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1023" y="2160920"/>
            <a:ext cx="4857071" cy="404108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335068D-CF50-4FB8-9727-EB5C85347A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1023" y="1240344"/>
            <a:ext cx="3467542" cy="92057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60917EB-EA2D-4C61-BFC2-8123B948337D}"/>
              </a:ext>
            </a:extLst>
          </p:cNvPr>
          <p:cNvSpPr txBox="1"/>
          <p:nvPr/>
        </p:nvSpPr>
        <p:spPr>
          <a:xfrm>
            <a:off x="869576" y="107576"/>
            <a:ext cx="4491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Результаты анализа. Часть 1</a:t>
            </a:r>
            <a:r>
              <a:rPr lang="en-US" b="1" dirty="0"/>
              <a:t>:</a:t>
            </a:r>
            <a:endParaRPr lang="ru-RU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BD8E45-41F8-48B6-9ED0-1E0F04D09D32}"/>
              </a:ext>
            </a:extLst>
          </p:cNvPr>
          <p:cNvSpPr txBox="1"/>
          <p:nvPr/>
        </p:nvSpPr>
        <p:spPr>
          <a:xfrm>
            <a:off x="6975410" y="2101382"/>
            <a:ext cx="4255567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1B013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Исходя из проведенного анализа можно сделать вывод, что средний размер чаевых в зависимости от количества пассажиров меньше всего в группе из 4х пассажиров (1,93 доллара). В группах без пассажиров и с 3 пассажирами размер чаевых выше на ~ 5% и составляет 2,02 и 2,04 доллара соответственно. В остальных 4х группах среднее значение чаевых выше еще ~ на 5% и составляет 2,12-2,13 долларов.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1B013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Средняя дистнация пройденная разными группами пассажиров различается также в пределах 10%, при этом минимальное значение у группы без пассажиров (2,58 км) и максимальное значение у групп с 4 и 2мя пассажирами (2,81 и 2,83 долларов соответственно).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1B013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58228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0373A1F-405C-4F7B-8349-CECB4DE7F8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6C54240-C7E9-48A2-BB06-E9BD64676E7C}"/>
              </a:ext>
            </a:extLst>
          </p:cNvPr>
          <p:cNvSpPr txBox="1"/>
          <p:nvPr/>
        </p:nvSpPr>
        <p:spPr>
          <a:xfrm>
            <a:off x="3934691" y="377248"/>
            <a:ext cx="82573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600" b="1" dirty="0">
                <a:solidFill>
                  <a:srgbClr val="1B0135"/>
                </a:solidFill>
              </a:rPr>
              <a:t>Все поездки распределены на группы, в зависимости от пройденного расстояния.</a:t>
            </a:r>
          </a:p>
          <a:p>
            <a:pPr algn="r"/>
            <a:r>
              <a:rPr lang="ru-RU" sz="1600" b="1" dirty="0">
                <a:solidFill>
                  <a:srgbClr val="1B0135"/>
                </a:solidFill>
              </a:rPr>
              <a:t>Для визуализации полученных значений построена тепловая карта</a:t>
            </a:r>
            <a:endParaRPr lang="en-US" sz="1600" b="1" dirty="0">
              <a:solidFill>
                <a:srgbClr val="1B0135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EAE26DD-8F27-4AB0-92F0-2E44D1BA431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6617" t="33974" r="23775" b="13941"/>
          <a:stretch/>
        </p:blipFill>
        <p:spPr>
          <a:xfrm>
            <a:off x="3621740" y="1126836"/>
            <a:ext cx="8570260" cy="50615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909D1CF-E750-4D33-B2BE-9A6736FF4EDF}"/>
              </a:ext>
            </a:extLst>
          </p:cNvPr>
          <p:cNvSpPr txBox="1"/>
          <p:nvPr/>
        </p:nvSpPr>
        <p:spPr>
          <a:xfrm>
            <a:off x="738539" y="838131"/>
            <a:ext cx="2827413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sz="1100" b="1" dirty="0">
              <a:solidFill>
                <a:srgbClr val="1B0135"/>
              </a:solidFill>
            </a:endParaRPr>
          </a:p>
          <a:p>
            <a:endParaRPr lang="ru-RU" sz="1100" dirty="0">
              <a:solidFill>
                <a:srgbClr val="1B0135"/>
              </a:solidFill>
            </a:endParaRPr>
          </a:p>
          <a:p>
            <a:r>
              <a:rPr lang="ru-RU" sz="1400" dirty="0">
                <a:solidFill>
                  <a:srgbClr val="1B0135"/>
                </a:solidFill>
              </a:rPr>
              <a:t>На основании тепловой карты можно увидеть, что с увеличением пройденного расстояния увеличивается размер чаевых при этом наибольший размер чаевых пассажиры склонных оставлять на дистанции 15-20 километров у всех груп пассажиров, кроме группы из 4х пассажиров. </a:t>
            </a:r>
            <a:endParaRPr lang="en-US" sz="1400" dirty="0">
              <a:solidFill>
                <a:srgbClr val="1B0135"/>
              </a:solidFill>
            </a:endParaRPr>
          </a:p>
          <a:p>
            <a:r>
              <a:rPr lang="ru-RU" sz="1400" dirty="0">
                <a:solidFill>
                  <a:srgbClr val="1B0135"/>
                </a:solidFill>
              </a:rPr>
              <a:t>У всех групп пассажиров, наименьшее значение чаевых при поездках менее 1 км.</a:t>
            </a:r>
          </a:p>
          <a:p>
            <a:r>
              <a:rPr lang="ru-RU" sz="1400" dirty="0">
                <a:solidFill>
                  <a:srgbClr val="1B0135"/>
                </a:solidFill>
              </a:rPr>
              <a:t>У группы из 4х пассажиров размеры чаевых меньше на любой анализируемой пройденной дистанции, чем у любой из других групп. </a:t>
            </a:r>
          </a:p>
          <a:p>
            <a:endParaRPr lang="en-US" sz="1400" dirty="0">
              <a:solidFill>
                <a:srgbClr val="1B0135"/>
              </a:solidFill>
            </a:endParaRPr>
          </a:p>
          <a:p>
            <a:r>
              <a:rPr lang="ru-RU" sz="1400" dirty="0">
                <a:solidFill>
                  <a:srgbClr val="1B0135"/>
                </a:solidFill>
              </a:rPr>
              <a:t>Наибольшее число чаевых можно ожидать от групп пассажиров, состоящих из 1, 5 и 6 пассажиров при поездке в диапазоне 15-20км.</a:t>
            </a:r>
            <a:endParaRPr lang="en-US" sz="1400" dirty="0">
              <a:solidFill>
                <a:srgbClr val="1B0135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5393472-3847-44DC-A55D-E66E711442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9029"/>
            <a:ext cx="682752" cy="6858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65DF036-7E29-46BF-8A34-5494493BB353}"/>
              </a:ext>
            </a:extLst>
          </p:cNvPr>
          <p:cNvSpPr txBox="1"/>
          <p:nvPr/>
        </p:nvSpPr>
        <p:spPr>
          <a:xfrm>
            <a:off x="869576" y="107576"/>
            <a:ext cx="4491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Результаты анализа.</a:t>
            </a:r>
            <a:r>
              <a:rPr lang="en-US" b="1" dirty="0"/>
              <a:t> </a:t>
            </a:r>
            <a:r>
              <a:rPr lang="ru-RU" b="1" dirty="0"/>
              <a:t>Часть 2</a:t>
            </a:r>
            <a:r>
              <a:rPr lang="en-US" b="1" dirty="0"/>
              <a:t>: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8939024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</TotalTime>
  <Words>622</Words>
  <Application>Microsoft Office PowerPoint</Application>
  <PresentationFormat>Widescreen</PresentationFormat>
  <Paragraphs>67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Tatiana Shivanikova</dc:creator>
  <cp:lastModifiedBy>Tatiana Shivanikova</cp:lastModifiedBy>
  <cp:revision>32</cp:revision>
  <dcterms:created xsi:type="dcterms:W3CDTF">2023-08-31T08:17:43Z</dcterms:created>
  <dcterms:modified xsi:type="dcterms:W3CDTF">2023-08-31T13:49:14Z</dcterms:modified>
</cp:coreProperties>
</file>