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3" r:id="rId7"/>
    <p:sldId id="264"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93C7-DD99-73F2-78C4-F5B0FBB8AA08}"/>
              </a:ext>
            </a:extLst>
          </p:cNvPr>
          <p:cNvSpPr>
            <a:spLocks noGrp="1"/>
          </p:cNvSpPr>
          <p:nvPr>
            <p:ph type="ctrTitle"/>
          </p:nvPr>
        </p:nvSpPr>
        <p:spPr/>
        <p:txBody>
          <a:bodyPr/>
          <a:lstStyle/>
          <a:p>
            <a:r>
              <a:rPr lang="en-US" dirty="0"/>
              <a:t>DVD Rental store analytics</a:t>
            </a:r>
            <a:endParaRPr lang="en-IN" dirty="0"/>
          </a:p>
        </p:txBody>
      </p:sp>
      <p:pic>
        <p:nvPicPr>
          <p:cNvPr id="5" name="Picture 4">
            <a:extLst>
              <a:ext uri="{FF2B5EF4-FFF2-40B4-BE49-F238E27FC236}">
                <a16:creationId xmlns:a16="http://schemas.microsoft.com/office/drawing/2014/main" id="{696F2F49-C3B0-F820-2A86-B445D6279E23}"/>
              </a:ext>
            </a:extLst>
          </p:cNvPr>
          <p:cNvPicPr>
            <a:picLocks noChangeAspect="1"/>
          </p:cNvPicPr>
          <p:nvPr/>
        </p:nvPicPr>
        <p:blipFill>
          <a:blip r:embed="rId2"/>
          <a:stretch>
            <a:fillRect/>
          </a:stretch>
        </p:blipFill>
        <p:spPr>
          <a:xfrm>
            <a:off x="7764087" y="3607723"/>
            <a:ext cx="3626081" cy="2231187"/>
          </a:xfrm>
          <a:prstGeom prst="rect">
            <a:avLst/>
          </a:prstGeom>
        </p:spPr>
      </p:pic>
      <p:pic>
        <p:nvPicPr>
          <p:cNvPr id="7" name="Picture 6">
            <a:extLst>
              <a:ext uri="{FF2B5EF4-FFF2-40B4-BE49-F238E27FC236}">
                <a16:creationId xmlns:a16="http://schemas.microsoft.com/office/drawing/2014/main" id="{87CA736B-649D-3CD1-F71B-F8203053980F}"/>
              </a:ext>
            </a:extLst>
          </p:cNvPr>
          <p:cNvPicPr>
            <a:picLocks noChangeAspect="1"/>
          </p:cNvPicPr>
          <p:nvPr/>
        </p:nvPicPr>
        <p:blipFill>
          <a:blip r:embed="rId3"/>
          <a:stretch>
            <a:fillRect/>
          </a:stretch>
        </p:blipFill>
        <p:spPr>
          <a:xfrm>
            <a:off x="2417779" y="3695786"/>
            <a:ext cx="2133600" cy="2143125"/>
          </a:xfrm>
          <a:prstGeom prst="rect">
            <a:avLst/>
          </a:prstGeom>
        </p:spPr>
      </p:pic>
    </p:spTree>
    <p:extLst>
      <p:ext uri="{BB962C8B-B14F-4D97-AF65-F5344CB8AC3E}">
        <p14:creationId xmlns:p14="http://schemas.microsoft.com/office/powerpoint/2010/main" val="109838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1474-C741-5507-A3BB-059B406A522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D88E03D-12CE-B95B-73DD-E0723EDA8514}"/>
              </a:ext>
            </a:extLst>
          </p:cNvPr>
          <p:cNvSpPr>
            <a:spLocks noGrp="1"/>
          </p:cNvSpPr>
          <p:nvPr>
            <p:ph idx="1"/>
          </p:nvPr>
        </p:nvSpPr>
        <p:spPr/>
        <p:txBody>
          <a:bodyPr>
            <a:noAutofit/>
          </a:bodyPr>
          <a:lstStyle/>
          <a:p>
            <a:pPr algn="l"/>
            <a:r>
              <a:rPr lang="en-US" sz="1800" dirty="0">
                <a:solidFill>
                  <a:srgbClr val="374151"/>
                </a:solidFill>
                <a:latin typeface="Söhne"/>
              </a:rPr>
              <a:t>R</a:t>
            </a:r>
            <a:r>
              <a:rPr lang="en-US" sz="1800" b="0" i="0" dirty="0">
                <a:solidFill>
                  <a:srgbClr val="374151"/>
                </a:solidFill>
                <a:effectLst/>
                <a:latin typeface="Söhne"/>
              </a:rPr>
              <a:t>elies on efficient operations, data-driven strategies, and a customer-centric approach. By addressing the various challenges and opportunities inherent in this industry, businesses can not only survive but thrive in an ever-changing entertainment landscape.</a:t>
            </a:r>
          </a:p>
          <a:p>
            <a:pPr algn="l"/>
            <a:r>
              <a:rPr lang="en-US" sz="1800" b="0" i="0" dirty="0">
                <a:solidFill>
                  <a:srgbClr val="374151"/>
                </a:solidFill>
                <a:effectLst/>
                <a:latin typeface="Söhne"/>
              </a:rPr>
              <a:t>Efficient inventory management ensures that customers have access to the movies they desire while minimizing costs and avoiding stockouts. Implementing data analytics and demand forecasting contributes to optimized inventory levels and better customer experiences.</a:t>
            </a:r>
          </a:p>
          <a:p>
            <a:pPr algn="l"/>
            <a:r>
              <a:rPr lang="en-US" sz="1800" b="0" i="0" dirty="0">
                <a:solidFill>
                  <a:srgbClr val="374151"/>
                </a:solidFill>
                <a:effectLst/>
                <a:latin typeface="Söhne"/>
              </a:rPr>
              <a:t>Customer retention strategies, such as loyalty programs and personalized recommendations, foster long-term customer relationships and repeat business. Ensuring timely returns and handling late fees fairly through clear rental terms and automated reminders contributes to improved customer satisfaction.</a:t>
            </a:r>
          </a:p>
          <a:p>
            <a:endParaRPr lang="en-IN" sz="1800" dirty="0"/>
          </a:p>
        </p:txBody>
      </p:sp>
    </p:spTree>
    <p:extLst>
      <p:ext uri="{BB962C8B-B14F-4D97-AF65-F5344CB8AC3E}">
        <p14:creationId xmlns:p14="http://schemas.microsoft.com/office/powerpoint/2010/main" val="269149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D820-4EAD-E88E-9D7C-D1D23B091DBE}"/>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18ABFA7-56AD-0DF4-9AAA-8487C532A6DA}"/>
              </a:ext>
            </a:extLst>
          </p:cNvPr>
          <p:cNvSpPr>
            <a:spLocks noGrp="1"/>
          </p:cNvSpPr>
          <p:nvPr>
            <p:ph idx="1"/>
          </p:nvPr>
        </p:nvSpPr>
        <p:spPr>
          <a:xfrm>
            <a:off x="1451579" y="2015733"/>
            <a:ext cx="9603275" cy="3095764"/>
          </a:xfrm>
        </p:spPr>
        <p:txBody>
          <a:bodyPr>
            <a:noAutofit/>
          </a:bodyPr>
          <a:lstStyle/>
          <a:p>
            <a:pPr algn="l"/>
            <a:r>
              <a:rPr lang="en-US" dirty="0">
                <a:solidFill>
                  <a:srgbClr val="24292E"/>
                </a:solidFill>
                <a:latin typeface="Inter"/>
              </a:rPr>
              <a:t>I</a:t>
            </a:r>
            <a:r>
              <a:rPr lang="en-US" b="0" i="0" dirty="0">
                <a:solidFill>
                  <a:srgbClr val="24292E"/>
                </a:solidFill>
                <a:effectLst/>
                <a:latin typeface="Inter"/>
              </a:rPr>
              <a:t>s to create a comprehensive Power BI dashboard using the </a:t>
            </a:r>
            <a:r>
              <a:rPr lang="en-US" b="0" i="0" dirty="0" err="1">
                <a:solidFill>
                  <a:srgbClr val="24292E"/>
                </a:solidFill>
                <a:effectLst/>
                <a:latin typeface="Inter"/>
              </a:rPr>
              <a:t>Sakila</a:t>
            </a:r>
            <a:r>
              <a:rPr lang="en-US" b="0" i="0" dirty="0">
                <a:solidFill>
                  <a:srgbClr val="24292E"/>
                </a:solidFill>
                <a:effectLst/>
                <a:latin typeface="Inter"/>
              </a:rPr>
              <a:t> DVD Rental Store Database, providing valuable insights into the rental store business. </a:t>
            </a:r>
          </a:p>
          <a:p>
            <a:pPr algn="l"/>
            <a:r>
              <a:rPr lang="en-US" b="0" i="0" dirty="0">
                <a:solidFill>
                  <a:srgbClr val="24292E"/>
                </a:solidFill>
                <a:effectLst/>
                <a:latin typeface="Inter"/>
              </a:rPr>
              <a:t>The analysis will focus on customer behavior, film inventory management, staff performance, and store operations.</a:t>
            </a:r>
          </a:p>
          <a:p>
            <a:pPr algn="l"/>
            <a:r>
              <a:rPr lang="en-US" b="0" i="0" dirty="0">
                <a:solidFill>
                  <a:srgbClr val="24292E"/>
                </a:solidFill>
                <a:effectLst/>
                <a:latin typeface="Inter"/>
              </a:rPr>
              <a:t> The goal is to enable data-driven decision-making and improve overall business performance</a:t>
            </a:r>
            <a:r>
              <a:rPr lang="en-US" sz="1600" b="0" i="0" dirty="0">
                <a:solidFill>
                  <a:srgbClr val="24292E"/>
                </a:solidFill>
                <a:effectLst/>
                <a:latin typeface="Inter"/>
              </a:rPr>
              <a:t>. </a:t>
            </a:r>
            <a:endParaRPr lang="en-IN" sz="800" dirty="0"/>
          </a:p>
        </p:txBody>
      </p:sp>
    </p:spTree>
    <p:extLst>
      <p:ext uri="{BB962C8B-B14F-4D97-AF65-F5344CB8AC3E}">
        <p14:creationId xmlns:p14="http://schemas.microsoft.com/office/powerpoint/2010/main" val="85477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1CA1-4954-B516-A131-55A8F8D84B95}"/>
              </a:ext>
            </a:extLst>
          </p:cNvPr>
          <p:cNvSpPr>
            <a:spLocks noGrp="1"/>
          </p:cNvSpPr>
          <p:nvPr>
            <p:ph type="title"/>
          </p:nvPr>
        </p:nvSpPr>
        <p:spPr/>
        <p:txBody>
          <a:bodyPr/>
          <a:lstStyle/>
          <a:p>
            <a:r>
              <a:rPr lang="en-US" dirty="0"/>
              <a:t>Data dictionary</a:t>
            </a:r>
            <a:endParaRPr lang="en-IN" dirty="0"/>
          </a:p>
        </p:txBody>
      </p:sp>
      <p:sp>
        <p:nvSpPr>
          <p:cNvPr id="3" name="Content Placeholder 2">
            <a:extLst>
              <a:ext uri="{FF2B5EF4-FFF2-40B4-BE49-F238E27FC236}">
                <a16:creationId xmlns:a16="http://schemas.microsoft.com/office/drawing/2014/main" id="{2C88AC67-E756-4E2D-D003-DFB5B7C41B9A}"/>
              </a:ext>
            </a:extLst>
          </p:cNvPr>
          <p:cNvSpPr>
            <a:spLocks noGrp="1"/>
          </p:cNvSpPr>
          <p:nvPr>
            <p:ph idx="1"/>
          </p:nvPr>
        </p:nvSpPr>
        <p:spPr>
          <a:xfrm>
            <a:off x="1393390" y="1853754"/>
            <a:ext cx="9603275" cy="4133241"/>
          </a:xfrm>
        </p:spPr>
        <p:txBody>
          <a:bodyPr>
            <a:noAutofit/>
          </a:bodyPr>
          <a:lstStyle/>
          <a:p>
            <a:pPr algn="l"/>
            <a:r>
              <a:rPr lang="en-US" sz="1600" b="0" i="0" dirty="0">
                <a:solidFill>
                  <a:srgbClr val="24292E"/>
                </a:solidFill>
                <a:effectLst/>
                <a:latin typeface="Inter"/>
              </a:rPr>
              <a:t>The dataset described is a comprehensive database that appears to represent a video rental store or movie rental service. It comprises multiple tables, each representing different entities and their relationships. Taking a closer look at the key components of the dataset:</a:t>
            </a:r>
          </a:p>
          <a:p>
            <a:pPr algn="l"/>
            <a:r>
              <a:rPr lang="en-US" sz="1600" b="1" i="0" dirty="0">
                <a:solidFill>
                  <a:srgbClr val="24292E"/>
                </a:solidFill>
                <a:effectLst/>
                <a:latin typeface="Inter"/>
              </a:rPr>
              <a:t>Table Explanations</a:t>
            </a:r>
          </a:p>
          <a:p>
            <a:pPr algn="l"/>
            <a:r>
              <a:rPr lang="en-US" sz="1600" b="1" i="0" dirty="0">
                <a:solidFill>
                  <a:srgbClr val="24292E"/>
                </a:solidFill>
                <a:effectLst/>
                <a:latin typeface="Inter"/>
              </a:rPr>
              <a:t>Actor Table</a:t>
            </a:r>
          </a:p>
          <a:p>
            <a:pPr algn="l"/>
            <a:r>
              <a:rPr lang="en-US" sz="1600" b="1" i="0" dirty="0">
                <a:solidFill>
                  <a:srgbClr val="24292E"/>
                </a:solidFill>
                <a:effectLst/>
                <a:latin typeface="Inter"/>
              </a:rPr>
              <a:t>Address Table</a:t>
            </a:r>
          </a:p>
          <a:p>
            <a:pPr algn="l"/>
            <a:r>
              <a:rPr lang="en-US" sz="1600" b="1" i="0" dirty="0">
                <a:solidFill>
                  <a:srgbClr val="24292E"/>
                </a:solidFill>
                <a:effectLst/>
                <a:latin typeface="Inter"/>
              </a:rPr>
              <a:t>Category Table</a:t>
            </a:r>
          </a:p>
          <a:p>
            <a:pPr algn="l"/>
            <a:r>
              <a:rPr lang="en-US" sz="1600" b="1" i="0" dirty="0">
                <a:solidFill>
                  <a:srgbClr val="24292E"/>
                </a:solidFill>
                <a:effectLst/>
                <a:latin typeface="Inter"/>
              </a:rPr>
              <a:t>City Table</a:t>
            </a:r>
          </a:p>
          <a:p>
            <a:pPr algn="l"/>
            <a:r>
              <a:rPr lang="en-US" sz="1600" b="1" i="0" dirty="0">
                <a:solidFill>
                  <a:srgbClr val="24292E"/>
                </a:solidFill>
                <a:effectLst/>
                <a:latin typeface="Inter"/>
              </a:rPr>
              <a:t>Country Table</a:t>
            </a:r>
          </a:p>
          <a:p>
            <a:pPr algn="l"/>
            <a:r>
              <a:rPr lang="en-US" sz="1600" b="1" i="0" dirty="0">
                <a:solidFill>
                  <a:srgbClr val="24292E"/>
                </a:solidFill>
                <a:effectLst/>
                <a:latin typeface="Inter"/>
              </a:rPr>
              <a:t>Customer Table</a:t>
            </a:r>
          </a:p>
          <a:p>
            <a:pPr marL="0" indent="0">
              <a:buNone/>
            </a:pPr>
            <a:endParaRPr lang="en-IN" sz="1600" dirty="0"/>
          </a:p>
        </p:txBody>
      </p:sp>
    </p:spTree>
    <p:extLst>
      <p:ext uri="{BB962C8B-B14F-4D97-AF65-F5344CB8AC3E}">
        <p14:creationId xmlns:p14="http://schemas.microsoft.com/office/powerpoint/2010/main" val="329364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86E6B-9CDA-0BBD-293F-6BB80E58AD24}"/>
              </a:ext>
            </a:extLst>
          </p:cNvPr>
          <p:cNvSpPr>
            <a:spLocks noGrp="1"/>
          </p:cNvSpPr>
          <p:nvPr>
            <p:ph idx="1"/>
          </p:nvPr>
        </p:nvSpPr>
        <p:spPr>
          <a:xfrm>
            <a:off x="1451579" y="2015732"/>
            <a:ext cx="9603275" cy="3969432"/>
          </a:xfrm>
        </p:spPr>
        <p:txBody>
          <a:bodyPr>
            <a:normAutofit fontScale="85000" lnSpcReduction="20000"/>
          </a:bodyPr>
          <a:lstStyle/>
          <a:p>
            <a:pPr algn="l"/>
            <a:r>
              <a:rPr lang="en-US" sz="2000" b="1" i="0" dirty="0">
                <a:solidFill>
                  <a:srgbClr val="24292E"/>
                </a:solidFill>
                <a:effectLst/>
                <a:latin typeface="Inter"/>
              </a:rPr>
              <a:t>Film Table</a:t>
            </a:r>
          </a:p>
          <a:p>
            <a:pPr algn="l"/>
            <a:r>
              <a:rPr lang="en-US" sz="2000" b="1" i="0" dirty="0" err="1">
                <a:solidFill>
                  <a:srgbClr val="24292E"/>
                </a:solidFill>
                <a:effectLst/>
                <a:latin typeface="Inter"/>
              </a:rPr>
              <a:t>Film_text</a:t>
            </a:r>
            <a:r>
              <a:rPr lang="en-US" sz="2000" b="1" i="0" dirty="0">
                <a:solidFill>
                  <a:srgbClr val="24292E"/>
                </a:solidFill>
                <a:effectLst/>
                <a:latin typeface="Inter"/>
              </a:rPr>
              <a:t> Table</a:t>
            </a:r>
            <a:endParaRPr lang="en-US" b="1" i="0" dirty="0">
              <a:solidFill>
                <a:srgbClr val="24292E"/>
              </a:solidFill>
              <a:effectLst/>
              <a:latin typeface="Inter"/>
            </a:endParaRPr>
          </a:p>
          <a:p>
            <a:pPr algn="l"/>
            <a:r>
              <a:rPr lang="en-US" b="1" i="0" dirty="0" err="1">
                <a:solidFill>
                  <a:srgbClr val="24292E"/>
                </a:solidFill>
                <a:effectLst/>
                <a:latin typeface="Inter"/>
              </a:rPr>
              <a:t>Film_actor</a:t>
            </a:r>
            <a:r>
              <a:rPr lang="en-US" b="1" i="0" dirty="0">
                <a:solidFill>
                  <a:srgbClr val="24292E"/>
                </a:solidFill>
                <a:effectLst/>
                <a:latin typeface="Inter"/>
              </a:rPr>
              <a:t> Table</a:t>
            </a:r>
          </a:p>
          <a:p>
            <a:pPr algn="l"/>
            <a:r>
              <a:rPr lang="en-US" b="1" i="0" dirty="0" err="1">
                <a:solidFill>
                  <a:srgbClr val="24292E"/>
                </a:solidFill>
                <a:effectLst/>
                <a:latin typeface="Inter"/>
              </a:rPr>
              <a:t>Film_category</a:t>
            </a:r>
            <a:r>
              <a:rPr lang="en-US" b="1" i="0" dirty="0">
                <a:solidFill>
                  <a:srgbClr val="24292E"/>
                </a:solidFill>
                <a:effectLst/>
                <a:latin typeface="Inter"/>
              </a:rPr>
              <a:t> Table</a:t>
            </a:r>
            <a:r>
              <a:rPr lang="en-US" b="0" i="0" dirty="0">
                <a:solidFill>
                  <a:srgbClr val="24292E"/>
                </a:solidFill>
                <a:effectLst/>
                <a:latin typeface="Inter"/>
              </a:rPr>
              <a:t>.</a:t>
            </a:r>
          </a:p>
          <a:p>
            <a:pPr algn="l"/>
            <a:r>
              <a:rPr lang="en-US" b="1" i="0" dirty="0">
                <a:solidFill>
                  <a:srgbClr val="24292E"/>
                </a:solidFill>
                <a:effectLst/>
                <a:latin typeface="Inter"/>
              </a:rPr>
              <a:t>Inventory Table</a:t>
            </a:r>
          </a:p>
          <a:p>
            <a:pPr algn="l"/>
            <a:r>
              <a:rPr lang="en-US" b="1" i="0" dirty="0">
                <a:solidFill>
                  <a:srgbClr val="24292E"/>
                </a:solidFill>
                <a:effectLst/>
                <a:latin typeface="Inter"/>
              </a:rPr>
              <a:t>Language Table</a:t>
            </a:r>
            <a:endParaRPr lang="en-US" b="0" i="0" dirty="0">
              <a:solidFill>
                <a:srgbClr val="24292E"/>
              </a:solidFill>
              <a:effectLst/>
              <a:latin typeface="Inter"/>
            </a:endParaRPr>
          </a:p>
          <a:p>
            <a:pPr algn="l"/>
            <a:r>
              <a:rPr lang="en-US" b="1" i="0" dirty="0">
                <a:solidFill>
                  <a:srgbClr val="24292E"/>
                </a:solidFill>
                <a:effectLst/>
                <a:latin typeface="Inter"/>
              </a:rPr>
              <a:t>Payment Table</a:t>
            </a:r>
          </a:p>
          <a:p>
            <a:pPr algn="l"/>
            <a:r>
              <a:rPr lang="en-US" b="1" i="0" dirty="0">
                <a:solidFill>
                  <a:srgbClr val="24292E"/>
                </a:solidFill>
                <a:effectLst/>
                <a:latin typeface="Inter"/>
              </a:rPr>
              <a:t>Rental Table</a:t>
            </a:r>
          </a:p>
          <a:p>
            <a:pPr algn="l"/>
            <a:r>
              <a:rPr lang="en-US" b="1" i="0" dirty="0">
                <a:solidFill>
                  <a:srgbClr val="24292E"/>
                </a:solidFill>
                <a:effectLst/>
                <a:latin typeface="Inter"/>
              </a:rPr>
              <a:t>Staff Table</a:t>
            </a:r>
          </a:p>
          <a:p>
            <a:pPr algn="l"/>
            <a:r>
              <a:rPr lang="en-US" b="1" i="0" dirty="0">
                <a:solidFill>
                  <a:srgbClr val="24292E"/>
                </a:solidFill>
                <a:effectLst/>
                <a:latin typeface="Inter"/>
              </a:rPr>
              <a:t>Store Table</a:t>
            </a:r>
          </a:p>
        </p:txBody>
      </p:sp>
    </p:spTree>
    <p:extLst>
      <p:ext uri="{BB962C8B-B14F-4D97-AF65-F5344CB8AC3E}">
        <p14:creationId xmlns:p14="http://schemas.microsoft.com/office/powerpoint/2010/main" val="316054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A731-779E-622E-F43F-19D704FEB083}"/>
              </a:ext>
            </a:extLst>
          </p:cNvPr>
          <p:cNvSpPr>
            <a:spLocks noGrp="1"/>
          </p:cNvSpPr>
          <p:nvPr>
            <p:ph type="title"/>
          </p:nvPr>
        </p:nvSpPr>
        <p:spPr/>
        <p:txBody>
          <a:bodyPr/>
          <a:lstStyle/>
          <a:p>
            <a:r>
              <a:rPr lang="en-US" dirty="0"/>
              <a:t>Problem statement with solution and insights</a:t>
            </a:r>
            <a:endParaRPr lang="en-IN" dirty="0"/>
          </a:p>
        </p:txBody>
      </p:sp>
      <p:sp>
        <p:nvSpPr>
          <p:cNvPr id="3" name="Content Placeholder 2">
            <a:extLst>
              <a:ext uri="{FF2B5EF4-FFF2-40B4-BE49-F238E27FC236}">
                <a16:creationId xmlns:a16="http://schemas.microsoft.com/office/drawing/2014/main" id="{A0896847-2E52-1135-AEAC-972429B6E29E}"/>
              </a:ext>
            </a:extLst>
          </p:cNvPr>
          <p:cNvSpPr>
            <a:spLocks noGrp="1"/>
          </p:cNvSpPr>
          <p:nvPr>
            <p:ph idx="1"/>
          </p:nvPr>
        </p:nvSpPr>
        <p:spPr/>
        <p:txBody>
          <a:bodyPr/>
          <a:lstStyle/>
          <a:p>
            <a:pPr algn="l"/>
            <a:r>
              <a:rPr lang="en-US" b="1" i="0" dirty="0">
                <a:solidFill>
                  <a:srgbClr val="374151"/>
                </a:solidFill>
                <a:effectLst/>
                <a:latin typeface="Söhne"/>
              </a:rPr>
              <a:t>Problem Statement 1: Inventory Management</a:t>
            </a:r>
            <a:r>
              <a:rPr lang="en-US" b="0" i="0" dirty="0">
                <a:solidFill>
                  <a:srgbClr val="374151"/>
                </a:solidFill>
                <a:effectLst/>
                <a:latin typeface="Söhne"/>
              </a:rPr>
              <a:t> </a:t>
            </a:r>
          </a:p>
          <a:p>
            <a:pPr algn="l"/>
            <a:r>
              <a:rPr lang="en-US" b="1" dirty="0">
                <a:solidFill>
                  <a:srgbClr val="374151"/>
                </a:solidFill>
                <a:effectLst/>
                <a:latin typeface="Söhne"/>
              </a:rPr>
              <a:t>Problem</a:t>
            </a:r>
            <a:r>
              <a:rPr lang="en-US" b="0" i="1" dirty="0">
                <a:solidFill>
                  <a:srgbClr val="374151"/>
                </a:solidFill>
                <a:effectLst/>
                <a:latin typeface="Söhne"/>
              </a:rPr>
              <a:t>:</a:t>
            </a:r>
            <a:r>
              <a:rPr lang="en-US" b="0" i="0" dirty="0">
                <a:solidFill>
                  <a:srgbClr val="374151"/>
                </a:solidFill>
                <a:effectLst/>
                <a:latin typeface="Söhne"/>
              </a:rPr>
              <a:t> Managing DVD inventory efficiently to ensure that customers can access the movies they want without facing stockouts or overstocking.</a:t>
            </a:r>
          </a:p>
          <a:p>
            <a:pPr algn="l"/>
            <a:r>
              <a:rPr lang="en-US" b="0" i="0" dirty="0">
                <a:solidFill>
                  <a:srgbClr val="374151"/>
                </a:solidFill>
                <a:effectLst/>
                <a:latin typeface="Söhne"/>
              </a:rPr>
              <a:t> </a:t>
            </a:r>
            <a:r>
              <a:rPr lang="en-US" b="1" dirty="0">
                <a:solidFill>
                  <a:srgbClr val="374151"/>
                </a:solidFill>
                <a:effectLst/>
                <a:latin typeface="Söhne"/>
              </a:rPr>
              <a:t>Solution</a:t>
            </a:r>
            <a:r>
              <a:rPr lang="en-US" b="0" i="1" dirty="0">
                <a:solidFill>
                  <a:srgbClr val="374151"/>
                </a:solidFill>
                <a:effectLst/>
                <a:latin typeface="Söhne"/>
              </a:rPr>
              <a:t>:</a:t>
            </a:r>
            <a:r>
              <a:rPr lang="en-US" b="0" i="0" dirty="0">
                <a:solidFill>
                  <a:srgbClr val="374151"/>
                </a:solidFill>
                <a:effectLst/>
                <a:latin typeface="Söhne"/>
              </a:rPr>
              <a:t> Implement an inventory management system that tracks movie availability in real-time and uses data analytics to forecast demand. Regularly update inventory based on customer preferences and trends.</a:t>
            </a:r>
          </a:p>
          <a:p>
            <a:pPr algn="l"/>
            <a:r>
              <a:rPr lang="en-US" b="1" i="0" dirty="0">
                <a:solidFill>
                  <a:srgbClr val="374151"/>
                </a:solidFill>
                <a:effectLst/>
                <a:latin typeface="Söhne"/>
              </a:rPr>
              <a:t>Insight:</a:t>
            </a:r>
            <a:r>
              <a:rPr lang="en-US" b="0" i="0" dirty="0">
                <a:solidFill>
                  <a:srgbClr val="374151"/>
                </a:solidFill>
                <a:effectLst/>
                <a:latin typeface="Söhne"/>
              </a:rPr>
              <a:t> Data-driven inventory management reduces costs, improves customer satisfaction, and prevents revenue loss due to stockouts.</a:t>
            </a:r>
          </a:p>
          <a:p>
            <a:endParaRPr lang="en-IN" dirty="0"/>
          </a:p>
        </p:txBody>
      </p:sp>
    </p:spTree>
    <p:extLst>
      <p:ext uri="{BB962C8B-B14F-4D97-AF65-F5344CB8AC3E}">
        <p14:creationId xmlns:p14="http://schemas.microsoft.com/office/powerpoint/2010/main" val="241217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6F296-EC9F-FEE4-9C23-7B8B0BD921FB}"/>
              </a:ext>
            </a:extLst>
          </p:cNvPr>
          <p:cNvSpPr>
            <a:spLocks noGrp="1"/>
          </p:cNvSpPr>
          <p:nvPr>
            <p:ph idx="1"/>
          </p:nvPr>
        </p:nvSpPr>
        <p:spPr/>
        <p:txBody>
          <a:bodyPr/>
          <a:lstStyle/>
          <a:p>
            <a:pPr algn="l"/>
            <a:r>
              <a:rPr lang="en-US" b="1" i="0" dirty="0">
                <a:solidFill>
                  <a:srgbClr val="374151"/>
                </a:solidFill>
                <a:effectLst/>
                <a:latin typeface="Söhne"/>
              </a:rPr>
              <a:t>Problem Statement 2: Late Returns and Late Fees</a:t>
            </a:r>
            <a:r>
              <a:rPr lang="en-US" b="0" i="0" dirty="0">
                <a:solidFill>
                  <a:srgbClr val="374151"/>
                </a:solidFill>
                <a:effectLst/>
                <a:latin typeface="Söhne"/>
              </a:rPr>
              <a:t> </a:t>
            </a:r>
          </a:p>
          <a:p>
            <a:pPr algn="l"/>
            <a:r>
              <a:rPr lang="en-US" b="1" dirty="0">
                <a:solidFill>
                  <a:srgbClr val="374151"/>
                </a:solidFill>
                <a:effectLst/>
                <a:latin typeface="Söhne"/>
              </a:rPr>
              <a:t>Problem</a:t>
            </a:r>
            <a:r>
              <a:rPr lang="en-US" b="0" i="1" dirty="0">
                <a:solidFill>
                  <a:srgbClr val="374151"/>
                </a:solidFill>
                <a:effectLst/>
                <a:latin typeface="Söhne"/>
              </a:rPr>
              <a:t>:</a:t>
            </a:r>
            <a:r>
              <a:rPr lang="en-US" b="0" i="0" dirty="0">
                <a:solidFill>
                  <a:srgbClr val="374151"/>
                </a:solidFill>
                <a:effectLst/>
                <a:latin typeface="Söhne"/>
              </a:rPr>
              <a:t> Managing late returns, tracking late fees, and ensuring fair rental policies.</a:t>
            </a:r>
          </a:p>
          <a:p>
            <a:pPr algn="l"/>
            <a:r>
              <a:rPr lang="en-US" b="1" dirty="0">
                <a:solidFill>
                  <a:srgbClr val="374151"/>
                </a:solidFill>
                <a:effectLst/>
                <a:latin typeface="Söhne"/>
              </a:rPr>
              <a:t>Solution</a:t>
            </a:r>
            <a:r>
              <a:rPr lang="en-US" b="0" i="1" dirty="0">
                <a:solidFill>
                  <a:srgbClr val="374151"/>
                </a:solidFill>
                <a:effectLst/>
                <a:latin typeface="Söhne"/>
              </a:rPr>
              <a:t>:</a:t>
            </a:r>
            <a:r>
              <a:rPr lang="en-US" b="0" i="0" dirty="0">
                <a:solidFill>
                  <a:srgbClr val="374151"/>
                </a:solidFill>
                <a:effectLst/>
                <a:latin typeface="Söhne"/>
              </a:rPr>
              <a:t> Implement clear rental terms and due dates. Use automated reminders via email or SMS to prompt customers to return DVDs on time. Consider offering grace periods to reduce late fees.</a:t>
            </a:r>
          </a:p>
          <a:p>
            <a:pPr algn="l"/>
            <a:r>
              <a:rPr lang="en-US" b="1" i="0" dirty="0">
                <a:solidFill>
                  <a:srgbClr val="374151"/>
                </a:solidFill>
                <a:effectLst/>
                <a:latin typeface="Söhne"/>
              </a:rPr>
              <a:t>Insight:</a:t>
            </a:r>
            <a:r>
              <a:rPr lang="en-US" b="0" i="0" dirty="0">
                <a:solidFill>
                  <a:srgbClr val="374151"/>
                </a:solidFill>
                <a:effectLst/>
                <a:latin typeface="Söhne"/>
              </a:rPr>
              <a:t> Effective communication and reminder systems can reduce late returns and improve customer satisfaction</a:t>
            </a:r>
          </a:p>
          <a:p>
            <a:endParaRPr lang="en-IN" dirty="0"/>
          </a:p>
        </p:txBody>
      </p:sp>
    </p:spTree>
    <p:extLst>
      <p:ext uri="{BB962C8B-B14F-4D97-AF65-F5344CB8AC3E}">
        <p14:creationId xmlns:p14="http://schemas.microsoft.com/office/powerpoint/2010/main" val="337887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E2888-C753-0149-6E99-531B1CE8A18F}"/>
              </a:ext>
            </a:extLst>
          </p:cNvPr>
          <p:cNvSpPr>
            <a:spLocks noGrp="1"/>
          </p:cNvSpPr>
          <p:nvPr>
            <p:ph idx="1"/>
          </p:nvPr>
        </p:nvSpPr>
        <p:spPr/>
        <p:txBody>
          <a:bodyPr/>
          <a:lstStyle/>
          <a:p>
            <a:pPr algn="l"/>
            <a:r>
              <a:rPr lang="en-US" b="1" i="0" dirty="0">
                <a:solidFill>
                  <a:srgbClr val="374151"/>
                </a:solidFill>
                <a:effectLst/>
                <a:latin typeface="Söhne"/>
              </a:rPr>
              <a:t>Problem Statement 3: Customer Retention</a:t>
            </a:r>
            <a:r>
              <a:rPr lang="en-US" b="0" i="0" dirty="0">
                <a:solidFill>
                  <a:srgbClr val="374151"/>
                </a:solidFill>
                <a:effectLst/>
                <a:latin typeface="Söhne"/>
              </a:rPr>
              <a:t> </a:t>
            </a:r>
          </a:p>
          <a:p>
            <a:pPr algn="l"/>
            <a:r>
              <a:rPr lang="en-US" b="1" dirty="0">
                <a:solidFill>
                  <a:srgbClr val="374151"/>
                </a:solidFill>
                <a:effectLst/>
                <a:latin typeface="Söhne"/>
              </a:rPr>
              <a:t>Problem</a:t>
            </a:r>
            <a:r>
              <a:rPr lang="en-US" b="0" i="1" dirty="0">
                <a:solidFill>
                  <a:srgbClr val="374151"/>
                </a:solidFill>
                <a:effectLst/>
                <a:latin typeface="Söhne"/>
              </a:rPr>
              <a:t>:</a:t>
            </a:r>
            <a:r>
              <a:rPr lang="en-US" b="0" i="0" dirty="0">
                <a:solidFill>
                  <a:srgbClr val="374151"/>
                </a:solidFill>
                <a:effectLst/>
                <a:latin typeface="Söhne"/>
              </a:rPr>
              <a:t> Retaining customers in the face of competition from digital streaming services.</a:t>
            </a:r>
          </a:p>
          <a:p>
            <a:pPr algn="l"/>
            <a:r>
              <a:rPr lang="en-US" b="1" dirty="0">
                <a:solidFill>
                  <a:srgbClr val="374151"/>
                </a:solidFill>
                <a:effectLst/>
                <a:latin typeface="Söhne"/>
              </a:rPr>
              <a:t>Solution</a:t>
            </a:r>
            <a:r>
              <a:rPr lang="en-US" b="0" i="1" dirty="0">
                <a:solidFill>
                  <a:srgbClr val="374151"/>
                </a:solidFill>
                <a:effectLst/>
                <a:latin typeface="Söhne"/>
              </a:rPr>
              <a:t>:</a:t>
            </a:r>
            <a:r>
              <a:rPr lang="en-US" b="0" i="0" dirty="0">
                <a:solidFill>
                  <a:srgbClr val="374151"/>
                </a:solidFill>
                <a:effectLst/>
                <a:latin typeface="Söhne"/>
              </a:rPr>
              <a:t> Develop a customer loyalty program with rewards, discounts, and personalized recommendations based on rental history and preferences. Enhance the customer experience with excellent service and a diverse movie selection.</a:t>
            </a:r>
          </a:p>
          <a:p>
            <a:pPr algn="l"/>
            <a:r>
              <a:rPr lang="en-US" b="1" i="0" dirty="0">
                <a:solidFill>
                  <a:srgbClr val="374151"/>
                </a:solidFill>
                <a:effectLst/>
                <a:latin typeface="Söhne"/>
              </a:rPr>
              <a:t>Insight:</a:t>
            </a:r>
            <a:r>
              <a:rPr lang="en-US" b="0" i="0" dirty="0">
                <a:solidFill>
                  <a:srgbClr val="374151"/>
                </a:solidFill>
                <a:effectLst/>
                <a:latin typeface="Söhne"/>
              </a:rPr>
              <a:t> Loyal customers are more likely to rent frequently and generate consistent revenue.</a:t>
            </a:r>
          </a:p>
        </p:txBody>
      </p:sp>
    </p:spTree>
    <p:extLst>
      <p:ext uri="{BB962C8B-B14F-4D97-AF65-F5344CB8AC3E}">
        <p14:creationId xmlns:p14="http://schemas.microsoft.com/office/powerpoint/2010/main" val="309822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42A03-975A-877A-2C06-B72BE4E7D80F}"/>
              </a:ext>
            </a:extLst>
          </p:cNvPr>
          <p:cNvSpPr>
            <a:spLocks noGrp="1"/>
          </p:cNvSpPr>
          <p:nvPr>
            <p:ph idx="1"/>
          </p:nvPr>
        </p:nvSpPr>
        <p:spPr/>
        <p:txBody>
          <a:bodyPr/>
          <a:lstStyle/>
          <a:p>
            <a:pPr algn="l"/>
            <a:r>
              <a:rPr lang="en-US" b="1" i="0" dirty="0">
                <a:solidFill>
                  <a:srgbClr val="374151"/>
                </a:solidFill>
                <a:effectLst/>
                <a:latin typeface="Söhne"/>
              </a:rPr>
              <a:t>Problem Statement 4: Movie Selection</a:t>
            </a:r>
            <a:r>
              <a:rPr lang="en-US" b="0" i="0" dirty="0">
                <a:solidFill>
                  <a:srgbClr val="374151"/>
                </a:solidFill>
                <a:effectLst/>
                <a:latin typeface="Söhne"/>
              </a:rPr>
              <a:t> </a:t>
            </a:r>
          </a:p>
          <a:p>
            <a:pPr algn="l"/>
            <a:r>
              <a:rPr lang="en-US" b="1" dirty="0">
                <a:solidFill>
                  <a:srgbClr val="374151"/>
                </a:solidFill>
                <a:effectLst/>
                <a:latin typeface="Söhne"/>
              </a:rPr>
              <a:t>Problem</a:t>
            </a:r>
            <a:r>
              <a:rPr lang="en-US" b="0" i="1" dirty="0">
                <a:solidFill>
                  <a:srgbClr val="374151"/>
                </a:solidFill>
                <a:effectLst/>
                <a:latin typeface="Söhne"/>
              </a:rPr>
              <a:t>:</a:t>
            </a:r>
            <a:r>
              <a:rPr lang="en-US" b="0" i="0" dirty="0">
                <a:solidFill>
                  <a:srgbClr val="374151"/>
                </a:solidFill>
                <a:effectLst/>
                <a:latin typeface="Söhne"/>
              </a:rPr>
              <a:t> Curating a movie selection that caters to diverse customer tastes and preferences.</a:t>
            </a:r>
          </a:p>
          <a:p>
            <a:pPr algn="l"/>
            <a:r>
              <a:rPr lang="en-US" b="0" i="0" dirty="0">
                <a:solidFill>
                  <a:srgbClr val="374151"/>
                </a:solidFill>
                <a:effectLst/>
                <a:latin typeface="Söhne"/>
              </a:rPr>
              <a:t> </a:t>
            </a:r>
            <a:r>
              <a:rPr lang="en-US" b="1" i="1" dirty="0">
                <a:solidFill>
                  <a:srgbClr val="374151"/>
                </a:solidFill>
                <a:effectLst/>
                <a:latin typeface="Söhne"/>
              </a:rPr>
              <a:t>Solution</a:t>
            </a:r>
            <a:r>
              <a:rPr lang="en-US" b="0" i="1" dirty="0">
                <a:solidFill>
                  <a:srgbClr val="374151"/>
                </a:solidFill>
                <a:effectLst/>
                <a:latin typeface="Söhne"/>
              </a:rPr>
              <a:t>:</a:t>
            </a:r>
            <a:r>
              <a:rPr lang="en-US" b="0" i="0" dirty="0">
                <a:solidFill>
                  <a:srgbClr val="374151"/>
                </a:solidFill>
                <a:effectLst/>
                <a:latin typeface="Söhne"/>
              </a:rPr>
              <a:t> Analyze rental and customer data to identify popular genres, actors, and directors. Use this data to inform movie purchasing decisions. Rotate and update the movie selection regularly to keep it fresh.</a:t>
            </a:r>
          </a:p>
          <a:p>
            <a:pPr algn="l"/>
            <a:r>
              <a:rPr lang="en-US" b="1" i="0" dirty="0">
                <a:solidFill>
                  <a:srgbClr val="374151"/>
                </a:solidFill>
                <a:effectLst/>
                <a:latin typeface="Söhne"/>
              </a:rPr>
              <a:t>Insight:</a:t>
            </a:r>
            <a:r>
              <a:rPr lang="en-US" b="0" i="0" dirty="0">
                <a:solidFill>
                  <a:srgbClr val="374151"/>
                </a:solidFill>
                <a:effectLst/>
                <a:latin typeface="Söhne"/>
              </a:rPr>
              <a:t> Data-driven movie selection increases customer satisfaction and rental frequency.</a:t>
            </a:r>
          </a:p>
          <a:p>
            <a:endParaRPr lang="en-IN" dirty="0"/>
          </a:p>
        </p:txBody>
      </p:sp>
    </p:spTree>
    <p:extLst>
      <p:ext uri="{BB962C8B-B14F-4D97-AF65-F5344CB8AC3E}">
        <p14:creationId xmlns:p14="http://schemas.microsoft.com/office/powerpoint/2010/main" val="68756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74D4-FADE-07C3-DE90-5536175C4D05}"/>
              </a:ext>
            </a:extLst>
          </p:cNvPr>
          <p:cNvSpPr>
            <a:spLocks noGrp="1"/>
          </p:cNvSpPr>
          <p:nvPr>
            <p:ph type="title"/>
          </p:nvPr>
        </p:nvSpPr>
        <p:spPr/>
        <p:txBody>
          <a:bodyPr/>
          <a:lstStyle/>
          <a:p>
            <a:r>
              <a:rPr lang="en-US" dirty="0"/>
              <a:t>Layout of the dashboard</a:t>
            </a:r>
            <a:endParaRPr lang="en-IN" dirty="0"/>
          </a:p>
        </p:txBody>
      </p:sp>
      <p:pic>
        <p:nvPicPr>
          <p:cNvPr id="5" name="Content Placeholder 4">
            <a:extLst>
              <a:ext uri="{FF2B5EF4-FFF2-40B4-BE49-F238E27FC236}">
                <a16:creationId xmlns:a16="http://schemas.microsoft.com/office/drawing/2014/main" id="{5DB40288-7C9B-D248-6929-F931744DD732}"/>
              </a:ext>
            </a:extLst>
          </p:cNvPr>
          <p:cNvPicPr>
            <a:picLocks noGrp="1" noChangeAspect="1"/>
          </p:cNvPicPr>
          <p:nvPr>
            <p:ph idx="1"/>
          </p:nvPr>
        </p:nvPicPr>
        <p:blipFill>
          <a:blip r:embed="rId2"/>
          <a:stretch>
            <a:fillRect/>
          </a:stretch>
        </p:blipFill>
        <p:spPr>
          <a:xfrm>
            <a:off x="1529542" y="1916371"/>
            <a:ext cx="9525312" cy="4137110"/>
          </a:xfrm>
        </p:spPr>
      </p:pic>
    </p:spTree>
    <p:extLst>
      <p:ext uri="{BB962C8B-B14F-4D97-AF65-F5344CB8AC3E}">
        <p14:creationId xmlns:p14="http://schemas.microsoft.com/office/powerpoint/2010/main" val="17416611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48</TotalTime>
  <Words>574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Inter</vt:lpstr>
      <vt:lpstr>Söhne</vt:lpstr>
      <vt:lpstr>Gallery</vt:lpstr>
      <vt:lpstr>DVD Rental store analytics</vt:lpstr>
      <vt:lpstr>Objective</vt:lpstr>
      <vt:lpstr>Data dictionary</vt:lpstr>
      <vt:lpstr>PowerPoint Presentation</vt:lpstr>
      <vt:lpstr>Problem statement with solution and insights</vt:lpstr>
      <vt:lpstr>PowerPoint Presentation</vt:lpstr>
      <vt:lpstr>PowerPoint Presentation</vt:lpstr>
      <vt:lpstr>PowerPoint Presentation</vt:lpstr>
      <vt:lpstr>Layout of the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DVD Rental store analytics</dc:title>
  <dc:creator>Shivani Sawarkar</dc:creator>
  <cp:lastModifiedBy>Shivani Sawarkar</cp:lastModifiedBy>
  <cp:revision>1</cp:revision>
  <dcterms:created xsi:type="dcterms:W3CDTF">2023-09-20T20:57:52Z</dcterms:created>
  <dcterms:modified xsi:type="dcterms:W3CDTF">2023-09-20T21:46:21Z</dcterms:modified>
</cp:coreProperties>
</file>