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10/3/2023</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SYNOPSIS REPORT PRESENTATION</a:t>
            </a:r>
            <a:br>
              <a:rPr lang="en-US" dirty="0"/>
            </a:br>
            <a:r>
              <a:rPr lang="en-US" dirty="0"/>
              <a:t>           ON JAVA BRAINS</a:t>
            </a:r>
            <a:br>
              <a:rPr lang="en-US" dirty="0"/>
            </a:br>
            <a:r>
              <a:rPr lang="en-US" dirty="0"/>
              <a:t>                2023-24</a:t>
            </a:r>
            <a:br>
              <a:rPr lang="en-US" dirty="0"/>
            </a:br>
            <a:endParaRPr lang="en-US"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3960125"/>
            <a:ext cx="9144000" cy="1790700"/>
          </a:xfrm>
        </p:spPr>
        <p:txBody>
          <a:bodyPr/>
          <a:lstStyle/>
          <a:p>
            <a:r>
              <a:rPr lang="en-US" dirty="0"/>
              <a:t>ROLL NO: 2200290140147</a:t>
            </a:r>
          </a:p>
          <a:p>
            <a:r>
              <a:rPr lang="en-US" dirty="0"/>
              <a:t>SUPERVISOR: DR. </a:t>
            </a:r>
            <a:r>
              <a:rPr lang="en-US"/>
              <a:t>AMIT KUMAR</a:t>
            </a:r>
            <a:endParaRPr lang="en-US" dirty="0"/>
          </a:p>
          <a:p>
            <a:r>
              <a:rPr lang="en-US" dirty="0"/>
              <a:t>By :SHIVANI SHARMA</a:t>
            </a:r>
          </a:p>
          <a:p>
            <a:r>
              <a:rPr lang="en-US" dirty="0"/>
              <a:t>                          </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dirty="0"/>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ABSTRACT</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sp>
        <p:nvSpPr>
          <p:cNvPr id="47" name="TextBox 46">
            <a:extLst>
              <a:ext uri="{FF2B5EF4-FFF2-40B4-BE49-F238E27FC236}">
                <a16:creationId xmlns:a16="http://schemas.microsoft.com/office/drawing/2014/main" id="{AF35AFB7-78E0-7EDA-45F7-24E5830AB8D3}"/>
              </a:ext>
            </a:extLst>
          </p:cNvPr>
          <p:cNvSpPr txBox="1"/>
          <p:nvPr/>
        </p:nvSpPr>
        <p:spPr>
          <a:xfrm>
            <a:off x="2761128" y="1748118"/>
            <a:ext cx="8749553" cy="4469750"/>
          </a:xfrm>
          <a:prstGeom prst="rect">
            <a:avLst/>
          </a:prstGeom>
          <a:noFill/>
        </p:spPr>
        <p:txBody>
          <a:bodyPr wrap="square">
            <a:spAutoFit/>
          </a:bodyPr>
          <a:lstStyle/>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purpose of Java Brains Quiz Application is to automate the existing manual system by arranging the quizzes over the application for an effective completion of quiz tests. It reduces the efforts of physical arrangements for the candidates as well as root out human checking system by evaluation of answers impromptu over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Java Brains, can lead to error free, secure, reliable and fast management system. It can assist the user to concentrate on their other activities rather to concentrate on the maintain physical arrangements. Thus, it will help organisation in better utilisation of resources. The organisation can maintain computerised arrangements without any issues.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aim of Java Brains is to automate the existing manual system by arranging the quizzes over the application for an effective completion of quiz tests. It reduces the efforts of physical arrangements for the candidates as well as root out human checking system. Basically, the projects describe how to manage for good performance and better services for the clients.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normAutofit fontScale="90000"/>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TABLE OF CONTENTS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7533294E-EE81-4A48-242A-1F09081D2150}"/>
              </a:ext>
            </a:extLst>
          </p:cNvPr>
          <p:cNvSpPr>
            <a:spLocks noGrp="1"/>
          </p:cNvSpPr>
          <p:nvPr>
            <p:ph idx="1"/>
          </p:nvPr>
        </p:nvSpPr>
        <p:spPr>
          <a:xfrm>
            <a:off x="652558" y="1532964"/>
            <a:ext cx="10886884" cy="4643999"/>
          </a:xfrm>
        </p:spPr>
        <p:txBody>
          <a:bodyPr>
            <a:normAutofit fontScale="32500" lnSpcReduction="20000"/>
          </a:bodyPr>
          <a:lstStyle/>
          <a:p>
            <a:pPr algn="ct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20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1. Introduction</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2. Project Objective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3. Research Methodology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4. Project Outcome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5. Proposed Time Duration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r>
              <a:rPr lang="en-IN" sz="4200" dirty="0">
                <a:effectLst/>
                <a:latin typeface="Times New Roman" panose="02020603050405020304" pitchFamily="18" charset="0"/>
                <a:ea typeface="Calibri" panose="020F0502020204030204" pitchFamily="34" charset="0"/>
              </a:rPr>
              <a:t>        6. References		</a:t>
            </a:r>
            <a:r>
              <a:rPr lang="en-IN" sz="1800" dirty="0">
                <a:effectLst/>
                <a:latin typeface="Times New Roman" panose="02020603050405020304" pitchFamily="18" charset="0"/>
                <a:ea typeface="Calibri" panose="020F0502020204030204" pitchFamily="34" charset="0"/>
              </a:rPr>
              <a:t>	</a:t>
            </a:r>
            <a:endParaRPr lang="en-IN" dirty="0"/>
          </a:p>
        </p:txBody>
      </p:sp>
      <p:sp>
        <p:nvSpPr>
          <p:cNvPr id="8" name="Content Placeholder 7">
            <a:extLst>
              <a:ext uri="{FF2B5EF4-FFF2-40B4-BE49-F238E27FC236}">
                <a16:creationId xmlns:a16="http://schemas.microsoft.com/office/drawing/2014/main" id="{F48701A5-C4D4-00D3-E69B-EA0D5E25DE91}"/>
              </a:ext>
            </a:extLst>
          </p:cNvPr>
          <p:cNvSpPr>
            <a:spLocks noGrp="1"/>
          </p:cNvSpPr>
          <p:nvPr>
            <p:ph idx="13"/>
          </p:nvPr>
        </p:nvSpPr>
        <p:spPr>
          <a:xfrm>
            <a:off x="10910047" y="5844988"/>
            <a:ext cx="629395" cy="331976"/>
          </a:xfrm>
        </p:spPr>
        <p:txBody>
          <a:bodyPr/>
          <a:lstStyle/>
          <a:p>
            <a:pPr>
              <a:buNone/>
            </a:pPr>
            <a:endParaRPr lang="en-IN" dirty="0"/>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INTRODUCTION</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1730189" y="1398022"/>
            <a:ext cx="9206752" cy="4805161"/>
          </a:xfrm>
        </p:spPr>
        <p:txBody>
          <a:bodyPr>
            <a:normAutofit fontScale="92500" lnSpcReduction="10000"/>
          </a:bodyPr>
          <a:lstStyle/>
          <a:p>
            <a:pPr>
              <a:buNone/>
            </a:pPr>
            <a:r>
              <a:rPr lang="en-IN" sz="1800" dirty="0">
                <a:effectLst/>
                <a:latin typeface="Calibri" panose="020F0502020204030204" pitchFamily="34" charset="0"/>
                <a:ea typeface="Calibri" panose="020F0502020204030204" pitchFamily="34" charset="0"/>
                <a:cs typeface="Calibri" panose="020F0502020204030204" pitchFamily="34" charset="0"/>
              </a:rPr>
              <a:t>A simple Quiz App that contains a group of curated questions and their answers and checks for the correctness of the solution given by the user. It navigates through the questions using dynamic programming. Development of Android-based Quiz application is especially required by students and learners to organize themselves for various examinations directly through Smart-Phones and tablets in hands. The most aim of this project is to facilitate students in learning, gaining, and improving their knowledge skills. Within the meantime, our app provides them fun so the users can steel themselves against interviews, entrance tests, or the other corresponding purposes in a very fresh mood and can’t get bored or frustrated because to the dullness of the applying. We designed the application to facilitate the users to be able to take short quizzes using portable devices likes smartphones and tablets. Android is software that is built basically for Mobile phones. It's supported by the Linux Kernel and other open-source software and is developed by Google. Android is very popular nowadays among students and students are now choosing Android for his or her projects. It’s greatly important for a beginner to create baby Android apps to learn Android. The evolution of today's mobile devices increases the quantity of mobile applications developed and among them the quiz applications. Android Mobile hardware and software platforms allow the running of faster and richer applications. This paper presents the most steps within the development of a quiz application for Android using Android Studio. Android could be a software package and Linux based operating system for mobile devices/ </a:t>
            </a:r>
            <a:r>
              <a:rPr lang="en-IN" sz="1800" dirty="0" err="1">
                <a:effectLst/>
                <a:latin typeface="Calibri" panose="020F0502020204030204" pitchFamily="34" charset="0"/>
                <a:ea typeface="Calibri" panose="020F0502020204030204" pitchFamily="34" charset="0"/>
                <a:cs typeface="Calibri" panose="020F0502020204030204" pitchFamily="34" charset="0"/>
              </a:rPr>
              <a:t>equipments</a:t>
            </a:r>
            <a:r>
              <a:rPr lang="en-IN" sz="1800" dirty="0">
                <a:effectLst/>
                <a:latin typeface="Calibri" panose="020F0502020204030204" pitchFamily="34" charset="0"/>
                <a:ea typeface="Calibri" panose="020F0502020204030204" pitchFamily="34" charset="0"/>
                <a:cs typeface="Calibri" panose="020F0502020204030204" pitchFamily="34" charset="0"/>
              </a:rPr>
              <a:t> such as tablet computers and smartphones. It's developed by Google and later the OHA (Open Handset Alliance). Java language is principally wont to write the android code while other languages are used. The goal of the android project is to form a successful real-world product that improves the mobile experience for end-users.</a:t>
            </a:r>
          </a:p>
          <a:p>
            <a:pPr>
              <a:buNone/>
            </a:pPr>
            <a:endParaRPr lang="en-US" dirty="0"/>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OBJECTIVES</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3"/>
            <a:ext cx="4321175" cy="191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Bef>
                <a:spcPts val="1200"/>
              </a:spcBef>
              <a:spcAft>
                <a:spcPts val="300"/>
              </a:spcAft>
            </a:pPr>
            <a:r>
              <a:rPr lang="en-IN" sz="1800" b="1" dirty="0">
                <a:solidFill>
                  <a:srgbClr val="1F4E79"/>
                </a:solidFill>
                <a:effectLst/>
                <a:latin typeface="Roboto" panose="02000000000000000000" pitchFamily="2" charset="0"/>
                <a:ea typeface="Times New Roman" panose="02020603050405020304" pitchFamily="18" charset="0"/>
                <a:cs typeface="Times New Roman" panose="02020603050405020304" pitchFamily="18" charset="0"/>
              </a:rPr>
              <a:t>Engage your audience</a:t>
            </a:r>
          </a:p>
          <a:p>
            <a:pPr>
              <a:lnSpc>
                <a:spcPct val="115000"/>
              </a:lnSpc>
              <a:spcBef>
                <a:spcPts val="1200"/>
              </a:spcBef>
              <a:spcAft>
                <a:spcPts val="300"/>
              </a:spcAft>
            </a:pPr>
            <a:r>
              <a:rPr lang="en-IN" sz="1800" b="1" dirty="0">
                <a:solidFill>
                  <a:srgbClr val="1F4E79"/>
                </a:solidFill>
                <a:effectLst/>
                <a:latin typeface="Roboto" panose="02000000000000000000" pitchFamily="2" charset="0"/>
                <a:ea typeface="Times New Roman" panose="02020603050405020304" pitchFamily="18" charset="0"/>
                <a:cs typeface="Times New Roman" panose="02020603050405020304" pitchFamily="18" charset="0"/>
              </a:rPr>
              <a:t>Large number</a:t>
            </a:r>
            <a:endParaRPr lang="en-IN" sz="1800" b="1" dirty="0">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Bef>
                <a:spcPts val="1200"/>
              </a:spcBef>
              <a:spcAft>
                <a:spcPts val="300"/>
              </a:spcAft>
            </a:pPr>
            <a:r>
              <a:rPr lang="en-IN" sz="1800" b="1" dirty="0">
                <a:solidFill>
                  <a:srgbClr val="1F4E79"/>
                </a:solidFill>
                <a:effectLst/>
                <a:latin typeface="Roboto" panose="02000000000000000000" pitchFamily="2" charset="0"/>
                <a:ea typeface="Times New Roman" panose="02020603050405020304" pitchFamily="18" charset="0"/>
                <a:cs typeface="Times New Roman" panose="02020603050405020304" pitchFamily="18" charset="0"/>
              </a:rPr>
              <a:t>Randomizing questions</a:t>
            </a:r>
            <a:endParaRPr lang="en-IN" sz="1800" b="1" dirty="0">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Bef>
                <a:spcPts val="1200"/>
              </a:spcBef>
              <a:spcAft>
                <a:spcPts val="300"/>
              </a:spcAft>
            </a:pPr>
            <a:r>
              <a:rPr lang="en-IN" sz="1800" b="1" dirty="0">
                <a:solidFill>
                  <a:srgbClr val="1F4E79"/>
                </a:solidFill>
                <a:effectLst/>
                <a:latin typeface="Roboto" panose="02000000000000000000" pitchFamily="2" charset="0"/>
                <a:ea typeface="Times New Roman" panose="02020603050405020304" pitchFamily="18" charset="0"/>
                <a:cs typeface="Times New Roman" panose="02020603050405020304" pitchFamily="18" charset="0"/>
              </a:rPr>
              <a:t>Quiz results/ gain insight in audience</a:t>
            </a:r>
            <a:endParaRPr lang="en-IN" sz="1800" b="1" dirty="0">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Bef>
                <a:spcPts val="1200"/>
              </a:spcBef>
              <a:spcAft>
                <a:spcPts val="300"/>
              </a:spcAft>
            </a:pPr>
            <a:endParaRPr lang="en-IN" sz="1800" b="1"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REQUIREMENTS:</a:t>
            </a:r>
          </a:p>
        </p:txBody>
      </p:sp>
      <p:sp>
        <p:nvSpPr>
          <p:cNvPr id="11" name="Content Placeholder 17" descr="Try them yourself with the parrot on the right:">
            <a:extLst>
              <a:ext uri="{FF2B5EF4-FFF2-40B4-BE49-F238E27FC236}">
                <a16:creationId xmlns:a16="http://schemas.microsoft.com/office/drawing/2014/main" id="{AF2B300A-3A97-40E0-AA9A-37A944B1DAF8}"/>
              </a:ext>
            </a:extLst>
          </p:cNvPr>
          <p:cNvSpPr txBox="1">
            <a:spLocks/>
          </p:cNvSpPr>
          <p:nvPr/>
        </p:nvSpPr>
        <p:spPr>
          <a:xfrm>
            <a:off x="630366" y="1431342"/>
            <a:ext cx="10503799" cy="46915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
        <p:nvSpPr>
          <p:cNvPr id="30" name="TextBox 29">
            <a:extLst>
              <a:ext uri="{FF2B5EF4-FFF2-40B4-BE49-F238E27FC236}">
                <a16:creationId xmlns:a16="http://schemas.microsoft.com/office/drawing/2014/main" id="{9F4A746D-EBAA-07F4-8C01-C4CD8AD3C216}"/>
              </a:ext>
            </a:extLst>
          </p:cNvPr>
          <p:cNvSpPr txBox="1"/>
          <p:nvPr/>
        </p:nvSpPr>
        <p:spPr>
          <a:xfrm>
            <a:off x="744071" y="1358603"/>
            <a:ext cx="10817563" cy="4664162"/>
          </a:xfrm>
          <a:prstGeom prst="rect">
            <a:avLst/>
          </a:prstGeom>
          <a:noFill/>
        </p:spPr>
        <p:txBody>
          <a:bodyPr wrap="square">
            <a:spAutoFit/>
          </a:bodyPr>
          <a:lstStyle/>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REQUIREMENT: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Windows 7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I3 processor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8GB RAM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 ROM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 NETBEANS;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 (CONCEPTS: AWT, SWING).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WORKING OF JAVA BRAINS</a:t>
            </a:r>
          </a:p>
        </p:txBody>
      </p:sp>
      <p:pic>
        <p:nvPicPr>
          <p:cNvPr id="17" name="Picture 16">
            <a:extLst>
              <a:ext uri="{FF2B5EF4-FFF2-40B4-BE49-F238E27FC236}">
                <a16:creationId xmlns:a16="http://schemas.microsoft.com/office/drawing/2014/main" id="{A58922DF-F819-B4CB-0C25-6BB7509582AE}"/>
              </a:ext>
            </a:extLst>
          </p:cNvPr>
          <p:cNvPicPr>
            <a:picLocks noChangeAspect="1"/>
          </p:cNvPicPr>
          <p:nvPr/>
        </p:nvPicPr>
        <p:blipFill>
          <a:blip r:embed="rId2"/>
          <a:stretch>
            <a:fillRect/>
          </a:stretch>
        </p:blipFill>
        <p:spPr>
          <a:xfrm>
            <a:off x="968188" y="1326775"/>
            <a:ext cx="9305365" cy="5082597"/>
          </a:xfrm>
          <a:prstGeom prst="rect">
            <a:avLst/>
          </a:prstGeom>
        </p:spPr>
      </p:pic>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rPr>
              <a:t>PROJECT OUTCOMES </a:t>
            </a:r>
            <a:endParaRPr lang="en-US" dirty="0"/>
          </a:p>
        </p:txBody>
      </p:sp>
      <p:sp>
        <p:nvSpPr>
          <p:cNvPr id="21" name="TextBox 20">
            <a:extLst>
              <a:ext uri="{FF2B5EF4-FFF2-40B4-BE49-F238E27FC236}">
                <a16:creationId xmlns:a16="http://schemas.microsoft.com/office/drawing/2014/main" id="{B65D8659-FA06-9502-DF67-75AC2BBB9ABC}"/>
              </a:ext>
            </a:extLst>
          </p:cNvPr>
          <p:cNvSpPr txBox="1"/>
          <p:nvPr/>
        </p:nvSpPr>
        <p:spPr>
          <a:xfrm>
            <a:off x="851647" y="1506071"/>
            <a:ext cx="9063318" cy="2523768"/>
          </a:xfrm>
          <a:prstGeom prst="rect">
            <a:avLst/>
          </a:prstGeom>
          <a:noFill/>
        </p:spPr>
        <p:txBody>
          <a:bodyPr wrap="square">
            <a:spAutoFit/>
          </a:bodyPr>
          <a:lstStyle/>
          <a:p>
            <a:pPr marL="285750" indent="-285750">
              <a:buFont typeface="Arial" panose="020B0604020202020204" pitchFamily="34" charset="0"/>
              <a:buChar char="•"/>
            </a:pPr>
            <a:r>
              <a:rPr lang="en-IN" sz="2800" dirty="0">
                <a:solidFill>
                  <a:srgbClr val="1F4E79"/>
                </a:solidFill>
                <a:effectLst/>
                <a:latin typeface="Roboto" panose="02000000000000000000" pitchFamily="2" charset="0"/>
                <a:ea typeface="Calibri" panose="020F0502020204030204" pitchFamily="34" charset="0"/>
                <a:cs typeface="Times New Roman" panose="02020603050405020304" pitchFamily="18" charset="0"/>
              </a:rPr>
              <a:t>It engage audience</a:t>
            </a:r>
          </a:p>
          <a:p>
            <a:pPr marL="285750" indent="-285750">
              <a:buFont typeface="Arial" panose="020B0604020202020204" pitchFamily="34" charset="0"/>
              <a:buChar char="•"/>
            </a:pPr>
            <a:r>
              <a:rPr lang="en-IN" sz="2800" dirty="0">
                <a:solidFill>
                  <a:srgbClr val="1F4E79"/>
                </a:solidFill>
                <a:effectLst/>
                <a:latin typeface="Roboto" panose="02000000000000000000" pitchFamily="2" charset="0"/>
                <a:ea typeface="Calibri" panose="020F0502020204030204" pitchFamily="34" charset="0"/>
                <a:cs typeface="Times New Roman" panose="02020603050405020304" pitchFamily="18" charset="0"/>
              </a:rPr>
              <a:t>It leads to simultaneous participation in Large number</a:t>
            </a:r>
            <a:endParaRPr lang="en-IN" sz="2800" dirty="0">
              <a:solidFill>
                <a:srgbClr val="1F4E79"/>
              </a:solidFill>
              <a:latin typeface="Roboto" panose="02000000000000000000" pitchFamily="2"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800" dirty="0">
                <a:solidFill>
                  <a:srgbClr val="1F4E79"/>
                </a:solidFill>
                <a:effectLst/>
                <a:latin typeface="Roboto" panose="02000000000000000000" pitchFamily="2" charset="0"/>
                <a:ea typeface="Times New Roman" panose="02020603050405020304" pitchFamily="18" charset="0"/>
                <a:cs typeface="Times New Roman" panose="02020603050405020304" pitchFamily="18" charset="0"/>
              </a:rPr>
              <a:t>It can serve Random questions</a:t>
            </a:r>
          </a:p>
          <a:p>
            <a:pPr marL="285750" indent="-285750">
              <a:buFont typeface="Arial" panose="020B0604020202020204" pitchFamily="34" charset="0"/>
              <a:buChar char="•"/>
            </a:pPr>
            <a:r>
              <a:rPr lang="en-IN" sz="2800" dirty="0">
                <a:solidFill>
                  <a:srgbClr val="1F4E79"/>
                </a:solidFill>
                <a:effectLst/>
                <a:latin typeface="Roboto" panose="02000000000000000000" pitchFamily="2" charset="0"/>
                <a:ea typeface="Times New Roman" panose="02020603050405020304" pitchFamily="18" charset="0"/>
                <a:cs typeface="Times New Roman" panose="02020603050405020304" pitchFamily="18" charset="0"/>
              </a:rPr>
              <a:t>And, Quiz results/ gain insight in audience</a:t>
            </a:r>
            <a:endParaRPr lang="en-IN" sz="2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sz="2800" b="1"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1461247"/>
            <a:ext cx="10983132" cy="3379694"/>
          </a:xfrm>
        </p:spPr>
        <p:txBody>
          <a:bodyPr>
            <a:noAutofit/>
          </a:bodyPr>
          <a:lstStyle/>
          <a:p>
            <a:r>
              <a:rPr lang="en-US" sz="8800" b="1" dirty="0">
                <a:latin typeface="Aharoni" panose="02010803020104030203" pitchFamily="2" charset="-79"/>
                <a:cs typeface="Aharoni" panose="02010803020104030203" pitchFamily="2" charset="-79"/>
              </a:rPr>
              <a:t>THANK YOU!</a:t>
            </a:r>
          </a:p>
        </p:txBody>
      </p:sp>
    </p:spTree>
    <p:extLst>
      <p:ext uri="{BB962C8B-B14F-4D97-AF65-F5344CB8AC3E}">
        <p14:creationId xmlns:p14="http://schemas.microsoft.com/office/powerpoint/2010/main" val="142431416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{B59141A4-834B-43FD-8411-0F24E1AA455D}tf16411177_win32</Template>
  <TotalTime>94</TotalTime>
  <Words>716</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Aharoni</vt:lpstr>
      <vt:lpstr>Arial</vt:lpstr>
      <vt:lpstr>Calibri</vt:lpstr>
      <vt:lpstr>Cambria</vt:lpstr>
      <vt:lpstr>Roboto</vt:lpstr>
      <vt:lpstr>Segoe UI</vt:lpstr>
      <vt:lpstr>Segoe UI Light</vt:lpstr>
      <vt:lpstr>Segoe UI Semibold</vt:lpstr>
      <vt:lpstr>Symbol</vt:lpstr>
      <vt:lpstr>Times New Roman</vt:lpstr>
      <vt:lpstr>Get Started with 3D</vt:lpstr>
      <vt:lpstr>SYNOPSIS REPORT PRESENTATION            ON JAVA BRAINS                 2023-24 </vt:lpstr>
      <vt:lpstr>ABSTRACT</vt:lpstr>
      <vt:lpstr>TABLE OF CONTENTS </vt:lpstr>
      <vt:lpstr>INTRODUCTION</vt:lpstr>
      <vt:lpstr>OBJECTIVES</vt:lpstr>
      <vt:lpstr>REQUIREMENTS:</vt:lpstr>
      <vt:lpstr>WORKING OF JAVA BRAINS</vt:lpstr>
      <vt:lpstr>PROJECT OUTCOMES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REPORT PRESENTATION            ON JAVA BRAINS </dc:title>
  <dc:creator>shivani Sharma</dc:creator>
  <cp:lastModifiedBy>shivani Sharma</cp:lastModifiedBy>
  <cp:revision>4</cp:revision>
  <dcterms:created xsi:type="dcterms:W3CDTF">2023-09-25T08:15:34Z</dcterms:created>
  <dcterms:modified xsi:type="dcterms:W3CDTF">2023-10-03T15:37:19Z</dcterms:modified>
</cp:coreProperties>
</file>