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Roboto" panose="020B0604020202020204"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ANI SINGH" userId="dd00e27c6a4f64a2" providerId="LiveId" clId="{155702BE-FB68-4D5E-87CA-7CDA29EDD724}"/>
    <pc:docChg chg="modSld sldOrd">
      <pc:chgData name="SHIVANI SINGH" userId="dd00e27c6a4f64a2" providerId="LiveId" clId="{155702BE-FB68-4D5E-87CA-7CDA29EDD724}" dt="2023-06-05T15:56:08.511" v="1"/>
      <pc:docMkLst>
        <pc:docMk/>
      </pc:docMkLst>
      <pc:sldChg chg="ord modNotes">
        <pc:chgData name="SHIVANI SINGH" userId="dd00e27c6a4f64a2" providerId="LiveId" clId="{155702BE-FB68-4D5E-87CA-7CDA29EDD724}" dt="2023-06-05T15:56:08.511" v="1"/>
        <pc:sldMkLst>
          <pc:docMk/>
          <pc:sldMk cId="0" sldId="270"/>
        </pc:sldMkLst>
      </pc:sldChg>
    </pc:docChg>
  </pc:docChgLst>
  <pc:docChgLst>
    <pc:chgData name="SHIWANI SINGH" userId="dd00e27c6a4f64a2" providerId="LiveId" clId="{00B14ABD-E43B-40E4-8199-3C080B5E7FC4}"/>
    <pc:docChg chg="custSel modSld">
      <pc:chgData name="SHIWANI SINGH" userId="dd00e27c6a4f64a2" providerId="LiveId" clId="{00B14ABD-E43B-40E4-8199-3C080B5E7FC4}" dt="2022-12-17T06:17:59.700" v="2" actId="20577"/>
      <pc:docMkLst>
        <pc:docMk/>
      </pc:docMkLst>
      <pc:sldChg chg="modSp mod">
        <pc:chgData name="SHIWANI SINGH" userId="dd00e27c6a4f64a2" providerId="LiveId" clId="{00B14ABD-E43B-40E4-8199-3C080B5E7FC4}" dt="2022-12-17T06:17:59.700" v="2" actId="20577"/>
        <pc:sldMkLst>
          <pc:docMk/>
          <pc:sldMk cId="0" sldId="256"/>
        </pc:sldMkLst>
        <pc:spChg chg="mod">
          <ac:chgData name="SHIWANI SINGH" userId="dd00e27c6a4f64a2" providerId="LiveId" clId="{00B14ABD-E43B-40E4-8199-3C080B5E7FC4}" dt="2022-12-17T06:17:59.700" v="2" actId="20577"/>
          <ac:spMkLst>
            <pc:docMk/>
            <pc:sldMk cId="0" sldId="256"/>
            <ac:spMk id="8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bb529c203b_0_1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bb529c203b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bb529c203b_0_1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bb529c203b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bb529c203b_0_1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bb529c203b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bb529c203b_0_2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bb529c203b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bb529c203b_0_1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bb529c203b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bb529c203b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bb529c203b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bbca9a9077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bbca9a907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bb529c203b_0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bb529c203b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bb529c203b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bb529c203b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bb529c203b_0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bb529c203b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bb529c203b_0_1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bb529c203b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bb529c203b_0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bb529c203b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bb529c203b_0_1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bb529c203b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bb529c203b_0_1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bb529c203b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Weather Forecast</a:t>
            </a:r>
            <a:endParaRPr/>
          </a:p>
        </p:txBody>
      </p:sp>
      <p:sp>
        <p:nvSpPr>
          <p:cNvPr id="86" name="Google Shape;86;p13"/>
          <p:cNvSpPr txBox="1">
            <a:spLocks noGrp="1"/>
          </p:cNvSpPr>
          <p:nvPr>
            <p:ph type="subTitle" idx="1"/>
          </p:nvPr>
        </p:nvSpPr>
        <p:spPr>
          <a:xfrm>
            <a:off x="598100" y="3661473"/>
            <a:ext cx="8222100" cy="11442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dirty="0"/>
              <a:t>Presented By :                                                           Project Guide :</a:t>
            </a:r>
            <a:endParaRPr dirty="0"/>
          </a:p>
          <a:p>
            <a:pPr marL="0" lvl="0" indent="0" algn="l" rtl="0">
              <a:spcBef>
                <a:spcPts val="0"/>
              </a:spcBef>
              <a:spcAft>
                <a:spcPts val="0"/>
              </a:spcAft>
              <a:buNone/>
            </a:pPr>
            <a:r>
              <a:rPr lang="en" dirty="0"/>
              <a:t>Shivani Singh                                                          Mr.Harendra Singh</a:t>
            </a:r>
            <a:endParaRPr dirty="0"/>
          </a:p>
          <a:p>
            <a:pPr marL="0" lvl="0" indent="0" algn="l" rtl="0">
              <a:spcBef>
                <a:spcPts val="0"/>
              </a:spcBef>
              <a:spcAft>
                <a:spcPts val="0"/>
              </a:spcAft>
              <a:buNone/>
            </a:pPr>
            <a:r>
              <a:rPr lang="en" dirty="0"/>
              <a:t>                                                                                           Negi</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Application Output</a:t>
            </a:r>
            <a:endParaRPr/>
          </a:p>
        </p:txBody>
      </p:sp>
      <p:sp>
        <p:nvSpPr>
          <p:cNvPr id="142" name="Google Shape;142;p2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43" name="Google Shape;143;p22"/>
          <p:cNvPicPr preferRelativeResize="0"/>
          <p:nvPr/>
        </p:nvPicPr>
        <p:blipFill>
          <a:blip r:embed="rId3">
            <a:alphaModFix/>
          </a:blip>
          <a:stretch>
            <a:fillRect/>
          </a:stretch>
        </p:blipFill>
        <p:spPr>
          <a:xfrm>
            <a:off x="2163325" y="1229875"/>
            <a:ext cx="6009600" cy="3339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Advantages</a:t>
            </a:r>
            <a:endParaRPr/>
          </a:p>
        </p:txBody>
      </p:sp>
      <p:sp>
        <p:nvSpPr>
          <p:cNvPr id="149" name="Google Shape;149;p23"/>
          <p:cNvSpPr txBox="1">
            <a:spLocks noGrp="1"/>
          </p:cNvSpPr>
          <p:nvPr>
            <p:ph type="body" idx="1"/>
          </p:nvPr>
        </p:nvSpPr>
        <p:spPr>
          <a:xfrm>
            <a:off x="311700" y="1524100"/>
            <a:ext cx="8520600" cy="3107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Farmers can known when to plant or harvest their crops</a:t>
            </a:r>
            <a:endParaRPr/>
          </a:p>
          <a:p>
            <a:pPr marL="457200" lvl="0" indent="-342900" algn="l" rtl="0">
              <a:spcBef>
                <a:spcPts val="0"/>
              </a:spcBef>
              <a:spcAft>
                <a:spcPts val="0"/>
              </a:spcAft>
              <a:buSzPts val="1800"/>
              <a:buChar char="●"/>
            </a:pPr>
            <a:r>
              <a:rPr lang="en"/>
              <a:t>People can choose where and when to take their holidays to take advantage of good weather.</a:t>
            </a:r>
            <a:endParaRPr/>
          </a:p>
          <a:p>
            <a:pPr marL="457200" lvl="0" indent="-342900" algn="l" rtl="0">
              <a:spcBef>
                <a:spcPts val="0"/>
              </a:spcBef>
              <a:spcAft>
                <a:spcPts val="0"/>
              </a:spcAft>
              <a:buSzPts val="1800"/>
              <a:buChar char="●"/>
            </a:pPr>
            <a:r>
              <a:rPr lang="en"/>
              <a:t>Surfers know when large waves are expected.</a:t>
            </a:r>
            <a:endParaRPr/>
          </a:p>
          <a:p>
            <a:pPr marL="457200" lvl="0" indent="-342900" algn="l" rtl="0">
              <a:spcBef>
                <a:spcPts val="0"/>
              </a:spcBef>
              <a:spcAft>
                <a:spcPts val="0"/>
              </a:spcAft>
              <a:buSzPts val="1800"/>
              <a:buChar char="●"/>
            </a:pPr>
            <a:r>
              <a:rPr lang="en"/>
              <a:t> Regions can be evacuated if hurricanes or floods are expected.</a:t>
            </a:r>
            <a:endParaRPr/>
          </a:p>
          <a:p>
            <a:pPr marL="457200" lvl="0" indent="-342900" algn="l" rtl="0">
              <a:spcBef>
                <a:spcPts val="0"/>
              </a:spcBef>
              <a:spcAft>
                <a:spcPts val="0"/>
              </a:spcAft>
              <a:buSzPts val="1800"/>
              <a:buChar char="●"/>
            </a:pPr>
            <a:r>
              <a:rPr lang="en"/>
              <a:t>Aircraft and shipping rely heavily on accurate weather forecasting.</a:t>
            </a:r>
            <a:endParaRPr/>
          </a:p>
          <a:p>
            <a:pPr marL="457200" lvl="0" indent="-342900" algn="l" rtl="0">
              <a:spcBef>
                <a:spcPts val="0"/>
              </a:spcBef>
              <a:spcAft>
                <a:spcPts val="0"/>
              </a:spcAft>
              <a:buSzPts val="1800"/>
              <a:buChar char="●"/>
            </a:pPr>
            <a:r>
              <a:rPr lang="en"/>
              <a:t>The user can see different satellite images of clouds, temperature, precipitation, and wind patterns to understand the forecast in a better way.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Limitations</a:t>
            </a:r>
            <a:endParaRPr/>
          </a:p>
        </p:txBody>
      </p:sp>
      <p:sp>
        <p:nvSpPr>
          <p:cNvPr id="155" name="Google Shape;155;p2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Char char="●"/>
            </a:pPr>
            <a:r>
              <a:rPr lang="en"/>
              <a:t>Unpaid APIs provide incomplete services.Many details cannot be fetched</a:t>
            </a:r>
            <a:endParaRPr/>
          </a:p>
          <a:p>
            <a:pPr marL="457200" lvl="0" indent="-342900" algn="l" rtl="0">
              <a:lnSpc>
                <a:spcPct val="150000"/>
              </a:lnSpc>
              <a:spcBef>
                <a:spcPts val="0"/>
              </a:spcBef>
              <a:spcAft>
                <a:spcPts val="0"/>
              </a:spcAft>
              <a:buSzPts val="1800"/>
              <a:buChar char="●"/>
            </a:pPr>
            <a:r>
              <a:rPr lang="en"/>
              <a:t>Often,tuples of upcoming days remain empty once again due to free APIs</a:t>
            </a:r>
            <a:endParaRPr/>
          </a:p>
          <a:p>
            <a:pPr marL="457200" lvl="0" indent="-342900" algn="l" rtl="0">
              <a:lnSpc>
                <a:spcPct val="150000"/>
              </a:lnSpc>
              <a:spcBef>
                <a:spcPts val="0"/>
              </a:spcBef>
              <a:spcAft>
                <a:spcPts val="0"/>
              </a:spcAft>
              <a:buSzPts val="1800"/>
              <a:buChar char="●"/>
            </a:pPr>
            <a:r>
              <a:rPr lang="en"/>
              <a:t>The GMS API ( Google Manual Search) is actually keyword based that might only provide data of few discrete locations.The data might not be precise and </a:t>
            </a:r>
            <a:r>
              <a:rPr lang="en">
                <a:solidFill>
                  <a:srgbClr val="202124"/>
                </a:solidFill>
                <a:highlight>
                  <a:schemeClr val="lt1"/>
                </a:highlight>
              </a:rPr>
              <a:t>continuous</a:t>
            </a:r>
            <a:r>
              <a:rPr lang="en"/>
              <a:t>.</a:t>
            </a:r>
            <a:endParaRPr/>
          </a:p>
          <a:p>
            <a:pPr marL="457200" lvl="0" indent="-342900" algn="l" rtl="0">
              <a:lnSpc>
                <a:spcPct val="150000"/>
              </a:lnSpc>
              <a:spcBef>
                <a:spcPts val="0"/>
              </a:spcBef>
              <a:spcAft>
                <a:spcPts val="0"/>
              </a:spcAft>
              <a:buSzPts val="1800"/>
              <a:buChar char="●"/>
            </a:pPr>
            <a:r>
              <a:rPr lang="en"/>
              <a:t>Language diversity could have been implemented.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Conclusion</a:t>
            </a:r>
            <a:endParaRPr/>
          </a:p>
        </p:txBody>
      </p:sp>
      <p:sp>
        <p:nvSpPr>
          <p:cNvPr id="161" name="Google Shape;161;p2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fontScale="77500" lnSpcReduction="20000"/>
          </a:bodyPr>
          <a:lstStyle/>
          <a:p>
            <a:pPr marL="0" lvl="0" indent="0" algn="just" rtl="0">
              <a:lnSpc>
                <a:spcPct val="115000"/>
              </a:lnSpc>
              <a:spcBef>
                <a:spcPts val="0"/>
              </a:spcBef>
              <a:spcAft>
                <a:spcPts val="0"/>
              </a:spcAft>
              <a:buNone/>
            </a:pPr>
            <a:r>
              <a:rPr lang="en" sz="2000">
                <a:solidFill>
                  <a:srgbClr val="000000"/>
                </a:solidFill>
              </a:rPr>
              <a:t>•Weather forecasting is a complex and challenging science that depends on the efficient interplay of weather observation, data analysis by meteorologists and computers, and rapid communication systems.</a:t>
            </a:r>
            <a:endParaRPr sz="2000">
              <a:solidFill>
                <a:srgbClr val="000000"/>
              </a:solidFill>
            </a:endParaRPr>
          </a:p>
          <a:p>
            <a:pPr marL="0" lvl="0" indent="0" algn="just" rtl="0">
              <a:lnSpc>
                <a:spcPct val="115000"/>
              </a:lnSpc>
              <a:spcBef>
                <a:spcPts val="0"/>
              </a:spcBef>
              <a:spcAft>
                <a:spcPts val="0"/>
              </a:spcAft>
              <a:buNone/>
            </a:pPr>
            <a:r>
              <a:rPr lang="en" sz="2000">
                <a:solidFill>
                  <a:srgbClr val="000000"/>
                </a:solidFill>
              </a:rPr>
              <a:t> </a:t>
            </a:r>
            <a:endParaRPr sz="2000">
              <a:solidFill>
                <a:srgbClr val="000000"/>
              </a:solidFill>
            </a:endParaRPr>
          </a:p>
          <a:p>
            <a:pPr marL="0" lvl="0" indent="0" algn="just" rtl="0">
              <a:lnSpc>
                <a:spcPct val="115000"/>
              </a:lnSpc>
              <a:spcBef>
                <a:spcPts val="0"/>
              </a:spcBef>
              <a:spcAft>
                <a:spcPts val="0"/>
              </a:spcAft>
              <a:buNone/>
            </a:pPr>
            <a:r>
              <a:rPr lang="en" sz="2000">
                <a:solidFill>
                  <a:srgbClr val="000000"/>
                </a:solidFill>
              </a:rPr>
              <a:t>•Meteorologists have achieved a very respectable level of skill for short range weather forecasting.</a:t>
            </a:r>
            <a:endParaRPr sz="2000">
              <a:solidFill>
                <a:srgbClr val="000000"/>
              </a:solidFill>
            </a:endParaRPr>
          </a:p>
          <a:p>
            <a:pPr marL="0" lvl="0" indent="0" algn="just" rtl="0">
              <a:lnSpc>
                <a:spcPct val="115000"/>
              </a:lnSpc>
              <a:spcBef>
                <a:spcPts val="0"/>
              </a:spcBef>
              <a:spcAft>
                <a:spcPts val="0"/>
              </a:spcAft>
              <a:buNone/>
            </a:pPr>
            <a:r>
              <a:rPr lang="en" sz="2000">
                <a:solidFill>
                  <a:srgbClr val="000000"/>
                </a:solidFill>
              </a:rPr>
              <a:t> </a:t>
            </a:r>
            <a:endParaRPr sz="2000">
              <a:solidFill>
                <a:srgbClr val="000000"/>
              </a:solidFill>
            </a:endParaRPr>
          </a:p>
          <a:p>
            <a:pPr marL="0" lvl="0" indent="0" algn="just" rtl="0">
              <a:lnSpc>
                <a:spcPct val="115000"/>
              </a:lnSpc>
              <a:spcBef>
                <a:spcPts val="0"/>
              </a:spcBef>
              <a:spcAft>
                <a:spcPts val="0"/>
              </a:spcAft>
              <a:buNone/>
            </a:pPr>
            <a:r>
              <a:rPr lang="en" sz="2000">
                <a:solidFill>
                  <a:srgbClr val="000000"/>
                </a:solidFill>
              </a:rPr>
              <a:t>•Further improvement is expected with denser surface and upper air observational networks, more precise numerical models of the atmosphere, larger and faster computers and more are to be realized.</a:t>
            </a:r>
            <a:endParaRPr sz="2000">
              <a:solidFill>
                <a:srgbClr val="000000"/>
              </a:solidFill>
            </a:endParaRPr>
          </a:p>
          <a:p>
            <a:pPr marL="0" lvl="0" indent="0" algn="just" rtl="0">
              <a:lnSpc>
                <a:spcPct val="115000"/>
              </a:lnSpc>
              <a:spcBef>
                <a:spcPts val="0"/>
              </a:spcBef>
              <a:spcAft>
                <a:spcPts val="0"/>
              </a:spcAft>
              <a:buNone/>
            </a:pPr>
            <a:endParaRPr sz="2000">
              <a:solidFill>
                <a:srgbClr val="000000"/>
              </a:solidFill>
            </a:endParaRPr>
          </a:p>
          <a:p>
            <a:pPr marL="0" lvl="0" indent="0" algn="just" rtl="0">
              <a:lnSpc>
                <a:spcPct val="115000"/>
              </a:lnSpc>
              <a:spcBef>
                <a:spcPts val="0"/>
              </a:spcBef>
              <a:spcAft>
                <a:spcPts val="0"/>
              </a:spcAft>
              <a:buNone/>
            </a:pPr>
            <a:r>
              <a:rPr lang="en" sz="2000">
                <a:solidFill>
                  <a:srgbClr val="000000"/>
                </a:solidFill>
              </a:rPr>
              <a:t>•However, continued international cooperation is essential, for the atmosphere is a continuous fluid that knows no political boundaries.</a:t>
            </a:r>
            <a:endParaRPr sz="2000">
              <a:solidFill>
                <a:srgbClr val="000000"/>
              </a:solidFill>
            </a:endParaRPr>
          </a:p>
          <a:p>
            <a:pPr marL="0" lvl="0" indent="0" algn="l" rtl="0">
              <a:spcBef>
                <a:spcPts val="0"/>
              </a:spcBef>
              <a:spcAft>
                <a:spcPts val="12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References</a:t>
            </a:r>
            <a:endParaRPr/>
          </a:p>
        </p:txBody>
      </p:sp>
      <p:sp>
        <p:nvSpPr>
          <p:cNvPr id="167" name="Google Shape;167;p2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1. https://openweathermap.org/appid</a:t>
            </a:r>
            <a:endParaRPr/>
          </a:p>
          <a:p>
            <a:pPr marL="0" lvl="0" indent="0" algn="l" rtl="0">
              <a:spcBef>
                <a:spcPts val="1200"/>
              </a:spcBef>
              <a:spcAft>
                <a:spcPts val="0"/>
              </a:spcAft>
              <a:buNone/>
            </a:pPr>
            <a:r>
              <a:rPr lang="en"/>
              <a:t>2. www.wikipedia.com</a:t>
            </a:r>
            <a:endParaRPr/>
          </a:p>
          <a:p>
            <a:pPr marL="0" lvl="0" indent="0" algn="l" rtl="0">
              <a:spcBef>
                <a:spcPts val="1200"/>
              </a:spcBef>
              <a:spcAft>
                <a:spcPts val="0"/>
              </a:spcAft>
              <a:buNone/>
            </a:pPr>
            <a:r>
              <a:rPr lang="en"/>
              <a:t>3. www.github.com</a:t>
            </a:r>
            <a:endParaRPr/>
          </a:p>
          <a:p>
            <a:pPr marL="0" lvl="0" indent="0" algn="l" rtl="0">
              <a:spcBef>
                <a:spcPts val="1200"/>
              </a:spcBef>
              <a:spcAft>
                <a:spcPts val="0"/>
              </a:spcAft>
              <a:buNone/>
            </a:pPr>
            <a:r>
              <a:rPr lang="en"/>
              <a:t>4. https://getrevising.co.uk/grids/weather-forecasting</a:t>
            </a:r>
            <a:endParaRPr/>
          </a:p>
          <a:p>
            <a:pPr marL="0" lvl="0" indent="0" algn="l" rtl="0">
              <a:spcBef>
                <a:spcPts val="1200"/>
              </a:spcBef>
              <a:spcAft>
                <a:spcPts val="0"/>
              </a:spcAft>
              <a:buNone/>
            </a:pPr>
            <a:r>
              <a:rPr lang="en"/>
              <a:t>5. https://ieeexplore.ieee.org/document/9596117</a:t>
            </a:r>
            <a:endParaRPr/>
          </a:p>
          <a:p>
            <a:pPr marL="0" lvl="0" indent="0" algn="l" rtl="0">
              <a:spcBef>
                <a:spcPts val="1200"/>
              </a:spcBef>
              <a:spcAft>
                <a:spcPts val="12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73" name="Google Shape;173;p2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 sz="2500"/>
              <a:t>Thank You</a:t>
            </a:r>
            <a:endParaRPr sz="25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Content</a:t>
            </a:r>
            <a:endParaRPr/>
          </a:p>
        </p:txBody>
      </p:sp>
      <p:sp>
        <p:nvSpPr>
          <p:cNvPr id="92" name="Google Shape;92;p1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Introduction</a:t>
            </a:r>
            <a:endParaRPr/>
          </a:p>
          <a:p>
            <a:pPr marL="457200" lvl="0" indent="-342900" algn="l" rtl="0">
              <a:spcBef>
                <a:spcPts val="0"/>
              </a:spcBef>
              <a:spcAft>
                <a:spcPts val="0"/>
              </a:spcAft>
              <a:buSzPts val="1800"/>
              <a:buChar char="●"/>
            </a:pPr>
            <a:r>
              <a:rPr lang="en"/>
              <a:t>Project Aim</a:t>
            </a:r>
            <a:endParaRPr/>
          </a:p>
          <a:p>
            <a:pPr marL="457200" lvl="0" indent="-342900" algn="l" rtl="0">
              <a:spcBef>
                <a:spcPts val="0"/>
              </a:spcBef>
              <a:spcAft>
                <a:spcPts val="0"/>
              </a:spcAft>
              <a:buSzPts val="1800"/>
              <a:buChar char="●"/>
            </a:pPr>
            <a:r>
              <a:rPr lang="en"/>
              <a:t>Project Specifications</a:t>
            </a:r>
            <a:endParaRPr/>
          </a:p>
          <a:p>
            <a:pPr marL="457200" lvl="0" indent="-342900" algn="l" rtl="0">
              <a:spcBef>
                <a:spcPts val="0"/>
              </a:spcBef>
              <a:spcAft>
                <a:spcPts val="0"/>
              </a:spcAft>
              <a:buSzPts val="1800"/>
              <a:buChar char="●"/>
            </a:pPr>
            <a:r>
              <a:rPr lang="en"/>
              <a:t>Scenario Analysis</a:t>
            </a:r>
            <a:endParaRPr/>
          </a:p>
          <a:p>
            <a:pPr marL="457200" lvl="0" indent="-342900" algn="l" rtl="0">
              <a:spcBef>
                <a:spcPts val="0"/>
              </a:spcBef>
              <a:spcAft>
                <a:spcPts val="0"/>
              </a:spcAft>
              <a:buSzPts val="1800"/>
              <a:buChar char="●"/>
            </a:pPr>
            <a:r>
              <a:rPr lang="en"/>
              <a:t>Use case diagram</a:t>
            </a:r>
            <a:endParaRPr/>
          </a:p>
          <a:p>
            <a:pPr marL="457200" lvl="0" indent="-342900" algn="l" rtl="0">
              <a:spcBef>
                <a:spcPts val="0"/>
              </a:spcBef>
              <a:spcAft>
                <a:spcPts val="0"/>
              </a:spcAft>
              <a:buSzPts val="1800"/>
              <a:buChar char="●"/>
            </a:pPr>
            <a:r>
              <a:rPr lang="en"/>
              <a:t>U.I. diagram</a:t>
            </a:r>
            <a:endParaRPr/>
          </a:p>
          <a:p>
            <a:pPr marL="457200" lvl="0" indent="-342900" algn="l" rtl="0">
              <a:spcBef>
                <a:spcPts val="0"/>
              </a:spcBef>
              <a:spcAft>
                <a:spcPts val="0"/>
              </a:spcAft>
              <a:buSzPts val="1800"/>
              <a:buChar char="●"/>
            </a:pPr>
            <a:r>
              <a:rPr lang="en"/>
              <a:t>Application output</a:t>
            </a:r>
            <a:endParaRPr/>
          </a:p>
          <a:p>
            <a:pPr marL="457200" lvl="0" indent="-342900" algn="l" rtl="0">
              <a:spcBef>
                <a:spcPts val="0"/>
              </a:spcBef>
              <a:spcAft>
                <a:spcPts val="0"/>
              </a:spcAft>
              <a:buSzPts val="1800"/>
              <a:buChar char="●"/>
            </a:pPr>
            <a:r>
              <a:rPr lang="en"/>
              <a:t>Advantages</a:t>
            </a:r>
            <a:endParaRPr/>
          </a:p>
          <a:p>
            <a:pPr marL="457200" lvl="0" indent="-342900" algn="l" rtl="0">
              <a:spcBef>
                <a:spcPts val="0"/>
              </a:spcBef>
              <a:spcAft>
                <a:spcPts val="0"/>
              </a:spcAft>
              <a:buSzPts val="1800"/>
              <a:buChar char="●"/>
            </a:pPr>
            <a:r>
              <a:rPr lang="en"/>
              <a:t>Limitation</a:t>
            </a:r>
            <a:endParaRPr/>
          </a:p>
          <a:p>
            <a:pPr marL="457200" lvl="0" indent="-342900" algn="l" rtl="0">
              <a:spcBef>
                <a:spcPts val="0"/>
              </a:spcBef>
              <a:spcAft>
                <a:spcPts val="0"/>
              </a:spcAft>
              <a:buSzPts val="1800"/>
              <a:buChar char="●"/>
            </a:pPr>
            <a:r>
              <a:rPr lang="en"/>
              <a:t>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Introduction</a:t>
            </a:r>
            <a:endParaRPr/>
          </a:p>
        </p:txBody>
      </p:sp>
      <p:sp>
        <p:nvSpPr>
          <p:cNvPr id="98" name="Google Shape;98;p1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fontScale="77500"/>
          </a:bodyPr>
          <a:lstStyle/>
          <a:p>
            <a:pPr marL="457200" lvl="0" indent="-317182" algn="l" rtl="0">
              <a:lnSpc>
                <a:spcPct val="150000"/>
              </a:lnSpc>
              <a:spcBef>
                <a:spcPts val="0"/>
              </a:spcBef>
              <a:spcAft>
                <a:spcPts val="0"/>
              </a:spcAft>
              <a:buSzPct val="90000"/>
              <a:buChar char="●"/>
            </a:pPr>
            <a:r>
              <a:rPr lang="en" sz="2000">
                <a:solidFill>
                  <a:srgbClr val="000000"/>
                </a:solidFill>
                <a:latin typeface="Arial"/>
                <a:ea typeface="Arial"/>
                <a:cs typeface="Arial"/>
                <a:sym typeface="Arial"/>
              </a:rPr>
              <a:t>Weather forecasting is the use of science and technology to predict atmospheric conditions for a given location and time.</a:t>
            </a:r>
            <a:endParaRPr sz="2000">
              <a:solidFill>
                <a:srgbClr val="000000"/>
              </a:solidFill>
              <a:latin typeface="Arial"/>
              <a:ea typeface="Arial"/>
              <a:cs typeface="Arial"/>
              <a:sym typeface="Arial"/>
            </a:endParaRPr>
          </a:p>
          <a:p>
            <a:pPr marL="457200" lvl="0" indent="-327025" algn="l" rtl="0">
              <a:lnSpc>
                <a:spcPct val="150000"/>
              </a:lnSpc>
              <a:spcBef>
                <a:spcPts val="0"/>
              </a:spcBef>
              <a:spcAft>
                <a:spcPts val="0"/>
              </a:spcAft>
              <a:buClr>
                <a:srgbClr val="000000"/>
              </a:buClr>
              <a:buSzPct val="100000"/>
              <a:buFont typeface="Arial"/>
              <a:buChar char="●"/>
            </a:pPr>
            <a:r>
              <a:rPr lang="en" sz="2000">
                <a:solidFill>
                  <a:srgbClr val="000000"/>
                </a:solidFill>
                <a:latin typeface="Arial"/>
                <a:ea typeface="Arial"/>
                <a:cs typeface="Arial"/>
                <a:sym typeface="Arial"/>
              </a:rPr>
              <a:t>Weather forecasts are made by collecting quantitative data about the current state of the atmosphere at a given place and using meteorology to project how the atmosphere will change.</a:t>
            </a:r>
            <a:endParaRPr sz="2000">
              <a:solidFill>
                <a:srgbClr val="000000"/>
              </a:solidFill>
              <a:latin typeface="Arial"/>
              <a:ea typeface="Arial"/>
              <a:cs typeface="Arial"/>
              <a:sym typeface="Arial"/>
            </a:endParaRPr>
          </a:p>
          <a:p>
            <a:pPr marL="457200" lvl="0" indent="-317182" algn="l" rtl="0">
              <a:lnSpc>
                <a:spcPct val="150000"/>
              </a:lnSpc>
              <a:spcBef>
                <a:spcPts val="0"/>
              </a:spcBef>
              <a:spcAft>
                <a:spcPts val="0"/>
              </a:spcAft>
              <a:buSzPct val="90000"/>
              <a:buChar char="●"/>
            </a:pPr>
            <a:r>
              <a:rPr lang="en" sz="2000">
                <a:solidFill>
                  <a:srgbClr val="000000"/>
                </a:solidFill>
                <a:latin typeface="Arial"/>
                <a:ea typeface="Arial"/>
                <a:cs typeface="Arial"/>
                <a:sym typeface="Arial"/>
              </a:rPr>
              <a:t>The prediction of atmospheric conditions such as temperature, humidity, dew point, rainfall, and wind speed on a specific location is known as weather forecasting.</a:t>
            </a:r>
            <a:endParaRPr sz="2000">
              <a:solidFill>
                <a:srgbClr val="000000"/>
              </a:solidFill>
              <a:latin typeface="Arial"/>
              <a:ea typeface="Arial"/>
              <a:cs typeface="Arial"/>
              <a:sym typeface="Arial"/>
            </a:endParaRPr>
          </a:p>
          <a:p>
            <a:pPr marL="457200" lvl="0" indent="-317182" algn="l" rtl="0">
              <a:lnSpc>
                <a:spcPct val="150000"/>
              </a:lnSpc>
              <a:spcBef>
                <a:spcPts val="0"/>
              </a:spcBef>
              <a:spcAft>
                <a:spcPts val="0"/>
              </a:spcAft>
              <a:buSzPct val="90000"/>
              <a:buChar char="●"/>
            </a:pPr>
            <a:r>
              <a:rPr lang="en" sz="2000">
                <a:solidFill>
                  <a:srgbClr val="000000"/>
                </a:solidFill>
                <a:latin typeface="Arial"/>
                <a:ea typeface="Arial"/>
                <a:cs typeface="Arial"/>
                <a:sym typeface="Arial"/>
              </a:rPr>
              <a:t>Weather data is not only necessary for researchers or scientists, ordinary people can be benefitted from it as well.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Project Aim</a:t>
            </a:r>
            <a:endParaRPr/>
          </a:p>
        </p:txBody>
      </p:sp>
      <p:sp>
        <p:nvSpPr>
          <p:cNvPr id="104" name="Google Shape;104;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To make a real time weather application that takes user’s exact location and provides weather forecast for the day and upcoming days also.</a:t>
            </a:r>
            <a:endParaRPr/>
          </a:p>
          <a:p>
            <a:pPr marL="0" lvl="0" indent="0" algn="l" rtl="0">
              <a:spcBef>
                <a:spcPts val="1200"/>
              </a:spcBef>
              <a:spcAft>
                <a:spcPts val="1200"/>
              </a:spcAft>
              <a:buNone/>
            </a:pPr>
            <a:r>
              <a:rPr lang="en"/>
              <a:t>We also tried to design a simple but visual UI that provides comprehensive data. Also,the application provides suggestions to users based on weather conditions. And lastly, user can search and access data for custom locations(string based).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Project Specifications</a:t>
            </a:r>
            <a:endParaRPr/>
          </a:p>
        </p:txBody>
      </p:sp>
      <p:sp>
        <p:nvSpPr>
          <p:cNvPr id="110" name="Google Shape;110;p17"/>
          <p:cNvSpPr txBox="1">
            <a:spLocks noGrp="1"/>
          </p:cNvSpPr>
          <p:nvPr>
            <p:ph type="body" idx="1"/>
          </p:nvPr>
        </p:nvSpPr>
        <p:spPr>
          <a:xfrm>
            <a:off x="311700" y="1340350"/>
            <a:ext cx="8520600" cy="3323700"/>
          </a:xfrm>
          <a:prstGeom prst="rect">
            <a:avLst/>
          </a:prstGeom>
        </p:spPr>
        <p:txBody>
          <a:bodyPr spcFirstLastPara="1" wrap="square" lIns="91425" tIns="91425" rIns="91425" bIns="91425" anchor="t" anchorCtr="0">
            <a:normAutofit/>
          </a:bodyPr>
          <a:lstStyle/>
          <a:p>
            <a:pPr marL="457200" lvl="0" indent="-336550" algn="l" rtl="0">
              <a:lnSpc>
                <a:spcPct val="95000"/>
              </a:lnSpc>
              <a:spcBef>
                <a:spcPts val="0"/>
              </a:spcBef>
              <a:spcAft>
                <a:spcPts val="0"/>
              </a:spcAft>
              <a:buSzPts val="1700"/>
              <a:buChar char="●"/>
            </a:pPr>
            <a:r>
              <a:rPr lang="en" sz="1700"/>
              <a:t>Real time weather forecasting.</a:t>
            </a:r>
            <a:endParaRPr sz="1700"/>
          </a:p>
          <a:p>
            <a:pPr marL="457200" lvl="0" indent="-336550" algn="l" rtl="0">
              <a:lnSpc>
                <a:spcPct val="95000"/>
              </a:lnSpc>
              <a:spcBef>
                <a:spcPts val="0"/>
              </a:spcBef>
              <a:spcAft>
                <a:spcPts val="0"/>
              </a:spcAft>
              <a:buSzPts val="1700"/>
              <a:buChar char="●"/>
            </a:pPr>
            <a:r>
              <a:rPr lang="en" sz="1700"/>
              <a:t>Platform: Windows.</a:t>
            </a:r>
            <a:endParaRPr sz="1700"/>
          </a:p>
          <a:p>
            <a:pPr marL="457200" lvl="0" indent="-336550" algn="l" rtl="0">
              <a:lnSpc>
                <a:spcPct val="95000"/>
              </a:lnSpc>
              <a:spcBef>
                <a:spcPts val="0"/>
              </a:spcBef>
              <a:spcAft>
                <a:spcPts val="0"/>
              </a:spcAft>
              <a:buSzPts val="1700"/>
              <a:buChar char="●"/>
            </a:pPr>
            <a:r>
              <a:rPr lang="en" sz="1700"/>
              <a:t>IDE: VS Code.</a:t>
            </a:r>
            <a:endParaRPr sz="1700"/>
          </a:p>
          <a:p>
            <a:pPr marL="457200" lvl="0" indent="-336550" algn="l" rtl="0">
              <a:lnSpc>
                <a:spcPct val="95000"/>
              </a:lnSpc>
              <a:spcBef>
                <a:spcPts val="0"/>
              </a:spcBef>
              <a:spcAft>
                <a:spcPts val="0"/>
              </a:spcAft>
              <a:buSzPts val="1700"/>
              <a:buChar char="●"/>
            </a:pPr>
            <a:r>
              <a:rPr lang="en" sz="1700"/>
              <a:t>Language: HTML, CSS, Java Script</a:t>
            </a:r>
            <a:endParaRPr sz="1700"/>
          </a:p>
          <a:p>
            <a:pPr marL="457200" lvl="0" indent="-336550" algn="l" rtl="0">
              <a:lnSpc>
                <a:spcPct val="95000"/>
              </a:lnSpc>
              <a:spcBef>
                <a:spcPts val="0"/>
              </a:spcBef>
              <a:spcAft>
                <a:spcPts val="0"/>
              </a:spcAft>
              <a:buSzPts val="1700"/>
              <a:buChar char="●"/>
            </a:pPr>
            <a:r>
              <a:rPr lang="en" sz="1700"/>
              <a:t>Takes user’s geolocation as input to provide weather forecast</a:t>
            </a:r>
            <a:endParaRPr sz="1700"/>
          </a:p>
          <a:p>
            <a:pPr marL="457200" lvl="0" indent="-336550" algn="l" rtl="0">
              <a:lnSpc>
                <a:spcPct val="95000"/>
              </a:lnSpc>
              <a:spcBef>
                <a:spcPts val="0"/>
              </a:spcBef>
              <a:spcAft>
                <a:spcPts val="0"/>
              </a:spcAft>
              <a:buSzPts val="1700"/>
              <a:buChar char="●"/>
            </a:pPr>
            <a:r>
              <a:rPr lang="en" sz="1700"/>
              <a:t>Hyper-Local Forecast: App will predict rain,storm and weather changes with a per minute accuracy based on the user current location.</a:t>
            </a:r>
            <a:endParaRPr sz="1700"/>
          </a:p>
          <a:p>
            <a:pPr marL="457200" lvl="0" indent="-336550" algn="l" rtl="0">
              <a:lnSpc>
                <a:spcPct val="95000"/>
              </a:lnSpc>
              <a:spcBef>
                <a:spcPts val="0"/>
              </a:spcBef>
              <a:spcAft>
                <a:spcPts val="0"/>
              </a:spcAft>
              <a:buSzPts val="1700"/>
              <a:buChar char="●"/>
            </a:pPr>
            <a:r>
              <a:rPr lang="en" sz="1700"/>
              <a:t>Can also take custom location as input to provide weather details for that location (Google Manual Search API).It is string based basically,but it provides data for every city.</a:t>
            </a:r>
            <a:endParaRPr sz="1700"/>
          </a:p>
          <a:p>
            <a:pPr marL="457200" lvl="0" indent="-336550" algn="l" rtl="0">
              <a:lnSpc>
                <a:spcPct val="95000"/>
              </a:lnSpc>
              <a:spcBef>
                <a:spcPts val="0"/>
              </a:spcBef>
              <a:spcAft>
                <a:spcPts val="0"/>
              </a:spcAft>
              <a:buSzPts val="1700"/>
              <a:buChar char="●"/>
            </a:pPr>
            <a:r>
              <a:rPr lang="en" sz="1700"/>
              <a:t>REST API used to fetch data from www.openweathermap.org for live weather report.</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Scenario Analysis</a:t>
            </a:r>
            <a:endParaRPr/>
          </a:p>
        </p:txBody>
      </p:sp>
      <p:sp>
        <p:nvSpPr>
          <p:cNvPr id="116" name="Google Shape;116;p1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lphaUcPeriod"/>
            </a:pPr>
            <a:r>
              <a:rPr lang="en" b="1" u="sng"/>
              <a:t>Screen and Interaction Analysis</a:t>
            </a:r>
            <a:r>
              <a:rPr lang="en"/>
              <a:t>: The users can visit this website on laptops and tablets. All the information of this website will be displayed full screen. Basically, the interactions include touch and click and scroll. For example, when users would like to view weather information, they click the icon to open this website; when they want to add a new city, they click the add icon and type in the city that they want.</a:t>
            </a:r>
            <a:endParaRPr/>
          </a:p>
          <a:p>
            <a:pPr marL="457200" lvl="0" indent="-342900" algn="l" rtl="0">
              <a:spcBef>
                <a:spcPts val="0"/>
              </a:spcBef>
              <a:spcAft>
                <a:spcPts val="0"/>
              </a:spcAft>
              <a:buSzPts val="1800"/>
              <a:buAutoNum type="alphaUcPeriod"/>
            </a:pPr>
            <a:r>
              <a:rPr lang="en" b="1" u="sng"/>
              <a:t>Usage Analysis:</a:t>
            </a:r>
            <a:r>
              <a:rPr lang="en"/>
              <a:t> Users can open this website whenever they want, every day at home, on their way to travel, and other situations as long as they want to know weather information.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311700" y="410000"/>
            <a:ext cx="8520600" cy="91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22" name="Google Shape;122;p19"/>
          <p:cNvSpPr txBox="1">
            <a:spLocks noGrp="1"/>
          </p:cNvSpPr>
          <p:nvPr>
            <p:ph type="body" idx="1"/>
          </p:nvPr>
        </p:nvSpPr>
        <p:spPr>
          <a:xfrm>
            <a:off x="311700" y="719225"/>
            <a:ext cx="8520600" cy="3849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457200" lvl="0" indent="0" algn="l" rtl="0">
              <a:spcBef>
                <a:spcPts val="1200"/>
              </a:spcBef>
              <a:spcAft>
                <a:spcPts val="1200"/>
              </a:spcAft>
              <a:buNone/>
            </a:pPr>
            <a:r>
              <a:rPr lang="en"/>
              <a:t>C.  </a:t>
            </a:r>
            <a:r>
              <a:rPr lang="en" b="1" u="sng"/>
              <a:t>Environment Analysis:</a:t>
            </a:r>
            <a:r>
              <a:rPr lang="en"/>
              <a:t> This website can be used on smartphones and tablet devices. It will be using the Openweather API to get the weather information. It sends requests, and then get responses from the API through the internet.Uses Google APIs for geolocation and keyword based search purposes(City details).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Use-Case Diagram</a:t>
            </a:r>
            <a:endParaRPr/>
          </a:p>
        </p:txBody>
      </p:sp>
      <p:sp>
        <p:nvSpPr>
          <p:cNvPr id="128" name="Google Shape;128;p20"/>
          <p:cNvSpPr txBox="1">
            <a:spLocks noGrp="1"/>
          </p:cNvSpPr>
          <p:nvPr>
            <p:ph type="body" idx="1"/>
          </p:nvPr>
        </p:nvSpPr>
        <p:spPr>
          <a:xfrm>
            <a:off x="311700" y="1017800"/>
            <a:ext cx="8520600" cy="355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29" name="Google Shape;129;p20"/>
          <p:cNvPicPr preferRelativeResize="0"/>
          <p:nvPr/>
        </p:nvPicPr>
        <p:blipFill>
          <a:blip r:embed="rId3">
            <a:alphaModFix/>
          </a:blip>
          <a:stretch>
            <a:fillRect/>
          </a:stretch>
        </p:blipFill>
        <p:spPr>
          <a:xfrm>
            <a:off x="2560850" y="1017775"/>
            <a:ext cx="4217225" cy="35510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311700" y="410000"/>
            <a:ext cx="8520600" cy="5055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U.I Diagram</a:t>
            </a:r>
            <a:endParaRPr/>
          </a:p>
        </p:txBody>
      </p:sp>
      <p:sp>
        <p:nvSpPr>
          <p:cNvPr id="135" name="Google Shape;135;p2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36" name="Google Shape;136;p21"/>
          <p:cNvPicPr preferRelativeResize="0"/>
          <p:nvPr/>
        </p:nvPicPr>
        <p:blipFill>
          <a:blip r:embed="rId3">
            <a:alphaModFix/>
          </a:blip>
          <a:stretch>
            <a:fillRect/>
          </a:stretch>
        </p:blipFill>
        <p:spPr>
          <a:xfrm>
            <a:off x="2723900" y="1252425"/>
            <a:ext cx="4174050" cy="3293900"/>
          </a:xfrm>
          <a:prstGeom prst="rect">
            <a:avLst/>
          </a:prstGeom>
          <a:noFill/>
          <a:ln>
            <a:noFill/>
          </a:ln>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808</Words>
  <Application>Microsoft Office PowerPoint</Application>
  <PresentationFormat>On-screen Show (16:9)</PresentationFormat>
  <Paragraphs>67</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Roboto</vt:lpstr>
      <vt:lpstr>Arial</vt:lpstr>
      <vt:lpstr>Geometric</vt:lpstr>
      <vt:lpstr>Weather Forecast</vt:lpstr>
      <vt:lpstr>Content</vt:lpstr>
      <vt:lpstr>Introduction</vt:lpstr>
      <vt:lpstr>Project Aim</vt:lpstr>
      <vt:lpstr>Project Specifications</vt:lpstr>
      <vt:lpstr>Scenario Analysis</vt:lpstr>
      <vt:lpstr>PowerPoint Presentation</vt:lpstr>
      <vt:lpstr>Use-Case Diagram</vt:lpstr>
      <vt:lpstr>U.I Diagram</vt:lpstr>
      <vt:lpstr>Application Output</vt:lpstr>
      <vt:lpstr>Advantages</vt:lpstr>
      <vt:lpstr>Limitations</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Weather Forecast</dc:title>
  <cp:lastModifiedBy>SHIVANI SINGH</cp:lastModifiedBy>
  <cp:revision>1</cp:revision>
  <dcterms:modified xsi:type="dcterms:W3CDTF">2023-06-05T15:56:18Z</dcterms:modified>
</cp:coreProperties>
</file>