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7" r:id="rId9"/>
    <p:sldId id="268" r:id="rId10"/>
    <p:sldId id="269" r:id="rId11"/>
    <p:sldId id="309" r:id="rId12"/>
    <p:sldId id="270" r:id="rId13"/>
    <p:sldId id="271" r:id="rId14"/>
    <p:sldId id="272" r:id="rId15"/>
    <p:sldId id="273" r:id="rId16"/>
    <p:sldId id="274" r:id="rId17"/>
    <p:sldId id="314" r:id="rId18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igtree Black" panose="020B0604020202020204" charset="0"/>
      <p:bold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Segoe UI" panose="020B050204020402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BB2874-8F3A-4925-939C-555E155ED640}">
  <a:tblStyle styleId="{02BB2874-8F3A-4925-939C-555E155ED6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749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viewProps" Target="view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B05480-688E-43CB-BAEA-CBAD2F2DCDBB}" type="doc">
      <dgm:prSet loTypeId="urn:microsoft.com/office/officeart/2005/8/layout/bProcess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E0AB052-5972-441F-A980-3835ECA4866C}">
      <dgm:prSet phldrT="[Text]"/>
      <dgm:spPr/>
      <dgm:t>
        <a:bodyPr/>
        <a:lstStyle/>
        <a:p>
          <a:r>
            <a:rPr lang="en-IN" dirty="0"/>
            <a:t>Webcam/videos</a:t>
          </a:r>
        </a:p>
        <a:p>
          <a:r>
            <a:rPr lang="en-IN" dirty="0"/>
            <a:t>/images</a:t>
          </a:r>
        </a:p>
      </dgm:t>
    </dgm:pt>
    <dgm:pt modelId="{D0CC5B54-5891-4C78-8786-9675698431CE}" type="parTrans" cxnId="{95F7660B-ABE4-4C8A-8923-82157C2C527D}">
      <dgm:prSet/>
      <dgm:spPr/>
      <dgm:t>
        <a:bodyPr/>
        <a:lstStyle/>
        <a:p>
          <a:endParaRPr lang="en-IN"/>
        </a:p>
      </dgm:t>
    </dgm:pt>
    <dgm:pt modelId="{6B53851B-5834-4651-91E7-5F4CCA8C5BE4}" type="sibTrans" cxnId="{95F7660B-ABE4-4C8A-8923-82157C2C527D}">
      <dgm:prSet/>
      <dgm:spPr/>
      <dgm:t>
        <a:bodyPr/>
        <a:lstStyle/>
        <a:p>
          <a:endParaRPr lang="en-IN"/>
        </a:p>
      </dgm:t>
    </dgm:pt>
    <dgm:pt modelId="{E64B6FB7-6E6C-4974-980C-3EC2C5E164BD}">
      <dgm:prSet phldrT="[Text]"/>
      <dgm:spPr/>
      <dgm:t>
        <a:bodyPr/>
        <a:lstStyle/>
        <a:p>
          <a:r>
            <a:rPr lang="en-IN"/>
            <a:t>Preprocessing, Resize And Normalize</a:t>
          </a:r>
        </a:p>
      </dgm:t>
    </dgm:pt>
    <dgm:pt modelId="{9B545B6B-C9D5-43E8-91F8-C69B92227571}" type="parTrans" cxnId="{79E65D4E-2D6E-48ED-A5D0-E0806DE643ED}">
      <dgm:prSet/>
      <dgm:spPr/>
      <dgm:t>
        <a:bodyPr/>
        <a:lstStyle/>
        <a:p>
          <a:endParaRPr lang="en-IN"/>
        </a:p>
      </dgm:t>
    </dgm:pt>
    <dgm:pt modelId="{4F000151-F9B8-4D9D-A28C-9CCCE13D2370}" type="sibTrans" cxnId="{79E65D4E-2D6E-48ED-A5D0-E0806DE643ED}">
      <dgm:prSet/>
      <dgm:spPr/>
      <dgm:t>
        <a:bodyPr/>
        <a:lstStyle/>
        <a:p>
          <a:endParaRPr lang="en-IN"/>
        </a:p>
      </dgm:t>
    </dgm:pt>
    <dgm:pt modelId="{B0E11371-E80A-46B8-BD1C-19FA2AF52DBA}">
      <dgm:prSet phldrT="[Text]"/>
      <dgm:spPr/>
      <dgm:t>
        <a:bodyPr/>
        <a:lstStyle/>
        <a:p>
          <a:r>
            <a:rPr lang="en-IN"/>
            <a:t>Input</a:t>
          </a:r>
        </a:p>
      </dgm:t>
    </dgm:pt>
    <dgm:pt modelId="{0AEF0C14-28C9-40F6-BCA8-AF5E43C4301E}" type="sibTrans" cxnId="{4C47AE36-B957-4D09-84C6-FF48ACB8CF8D}">
      <dgm:prSet/>
      <dgm:spPr/>
      <dgm:t>
        <a:bodyPr/>
        <a:lstStyle/>
        <a:p>
          <a:endParaRPr lang="en-IN"/>
        </a:p>
      </dgm:t>
    </dgm:pt>
    <dgm:pt modelId="{676DEBED-E9F2-44D3-A527-3772132CB62E}" type="parTrans" cxnId="{4C47AE36-B957-4D09-84C6-FF48ACB8CF8D}">
      <dgm:prSet/>
      <dgm:spPr/>
      <dgm:t>
        <a:bodyPr/>
        <a:lstStyle/>
        <a:p>
          <a:endParaRPr lang="en-IN"/>
        </a:p>
      </dgm:t>
    </dgm:pt>
    <dgm:pt modelId="{F004C815-2396-4A5D-8625-193AD04358DC}">
      <dgm:prSet/>
      <dgm:spPr/>
      <dgm:t>
        <a:bodyPr/>
        <a:lstStyle/>
        <a:p>
          <a:r>
            <a:rPr lang="en-IN"/>
            <a:t>Feature Extraction MobilenetSSD</a:t>
          </a:r>
        </a:p>
      </dgm:t>
    </dgm:pt>
    <dgm:pt modelId="{42CC5B9D-DA77-4874-AE4D-804C3E30EAB1}" type="parTrans" cxnId="{2777C864-2A0C-45E3-8184-11CEE0AA2C3C}">
      <dgm:prSet/>
      <dgm:spPr/>
      <dgm:t>
        <a:bodyPr/>
        <a:lstStyle/>
        <a:p>
          <a:endParaRPr lang="en-IN"/>
        </a:p>
      </dgm:t>
    </dgm:pt>
    <dgm:pt modelId="{39195A9A-2D4F-4EDE-8588-1F7E3D43C5DF}" type="sibTrans" cxnId="{2777C864-2A0C-45E3-8184-11CEE0AA2C3C}">
      <dgm:prSet/>
      <dgm:spPr/>
      <dgm:t>
        <a:bodyPr/>
        <a:lstStyle/>
        <a:p>
          <a:endParaRPr lang="en-IN"/>
        </a:p>
      </dgm:t>
    </dgm:pt>
    <dgm:pt modelId="{73C3F3BA-FF59-4E6D-A60C-342ECE29A7B7}">
      <dgm:prSet/>
      <dgm:spPr/>
      <dgm:t>
        <a:bodyPr/>
        <a:lstStyle/>
        <a:p>
          <a:r>
            <a:rPr lang="en-IN"/>
            <a:t>Post processing filter detections</a:t>
          </a:r>
        </a:p>
      </dgm:t>
    </dgm:pt>
    <dgm:pt modelId="{81634DEB-3E87-4AEB-97A2-A3A1381644AF}" type="parTrans" cxnId="{16189672-E9D3-4362-8457-33C4E3E7E63B}">
      <dgm:prSet/>
      <dgm:spPr/>
      <dgm:t>
        <a:bodyPr/>
        <a:lstStyle/>
        <a:p>
          <a:endParaRPr lang="en-IN"/>
        </a:p>
      </dgm:t>
    </dgm:pt>
    <dgm:pt modelId="{72552DA3-DA05-4DE4-B047-5AAABBE0A598}" type="sibTrans" cxnId="{16189672-E9D3-4362-8457-33C4E3E7E63B}">
      <dgm:prSet/>
      <dgm:spPr/>
      <dgm:t>
        <a:bodyPr/>
        <a:lstStyle/>
        <a:p>
          <a:endParaRPr lang="en-IN"/>
        </a:p>
      </dgm:t>
    </dgm:pt>
    <dgm:pt modelId="{9143439D-0486-4DB9-AE82-9C519DD6A921}">
      <dgm:prSet/>
      <dgm:spPr/>
      <dgm:t>
        <a:bodyPr/>
        <a:lstStyle/>
        <a:p>
          <a:r>
            <a:rPr lang="en-IN"/>
            <a:t>Output : Bounding boxes and labels displayed on live video feed</a:t>
          </a:r>
        </a:p>
      </dgm:t>
    </dgm:pt>
    <dgm:pt modelId="{D2BE695E-E6BF-482E-9B0E-89D082E8E2F5}" type="parTrans" cxnId="{85D852FA-7E2B-4E18-9736-1C4F97FC0901}">
      <dgm:prSet/>
      <dgm:spPr/>
      <dgm:t>
        <a:bodyPr/>
        <a:lstStyle/>
        <a:p>
          <a:endParaRPr lang="en-IN"/>
        </a:p>
      </dgm:t>
    </dgm:pt>
    <dgm:pt modelId="{A18211A2-58B8-41E0-832C-96DF1FF5E38C}" type="sibTrans" cxnId="{85D852FA-7E2B-4E18-9736-1C4F97FC0901}">
      <dgm:prSet/>
      <dgm:spPr/>
      <dgm:t>
        <a:bodyPr/>
        <a:lstStyle/>
        <a:p>
          <a:endParaRPr lang="en-IN"/>
        </a:p>
      </dgm:t>
    </dgm:pt>
    <dgm:pt modelId="{E84BE2E2-371C-49D3-BB61-C9A0D8171A6C}" type="pres">
      <dgm:prSet presAssocID="{4DB05480-688E-43CB-BAEA-CBAD2F2DCDBB}" presName="Name0" presStyleCnt="0">
        <dgm:presLayoutVars>
          <dgm:dir/>
          <dgm:resizeHandles val="exact"/>
        </dgm:presLayoutVars>
      </dgm:prSet>
      <dgm:spPr/>
    </dgm:pt>
    <dgm:pt modelId="{D9CA10AE-C581-4848-A03D-B6864979D263}" type="pres">
      <dgm:prSet presAssocID="{B0E11371-E80A-46B8-BD1C-19FA2AF52DBA}" presName="node" presStyleLbl="node1" presStyleIdx="0" presStyleCnt="6">
        <dgm:presLayoutVars>
          <dgm:bulletEnabled val="1"/>
        </dgm:presLayoutVars>
      </dgm:prSet>
      <dgm:spPr/>
    </dgm:pt>
    <dgm:pt modelId="{F7D6BCFE-A96B-4E52-897B-39790EFF81DE}" type="pres">
      <dgm:prSet presAssocID="{0AEF0C14-28C9-40F6-BCA8-AF5E43C4301E}" presName="sibTrans" presStyleLbl="sibTrans1D1" presStyleIdx="0" presStyleCnt="5"/>
      <dgm:spPr/>
    </dgm:pt>
    <dgm:pt modelId="{7FEB6134-0FAE-4840-B9BF-3BE7DD51BB71}" type="pres">
      <dgm:prSet presAssocID="{0AEF0C14-28C9-40F6-BCA8-AF5E43C4301E}" presName="connectorText" presStyleLbl="sibTrans1D1" presStyleIdx="0" presStyleCnt="5"/>
      <dgm:spPr/>
    </dgm:pt>
    <dgm:pt modelId="{9DCA9876-5386-461E-848B-3202D135A329}" type="pres">
      <dgm:prSet presAssocID="{BE0AB052-5972-441F-A980-3835ECA4866C}" presName="node" presStyleLbl="node1" presStyleIdx="1" presStyleCnt="6">
        <dgm:presLayoutVars>
          <dgm:bulletEnabled val="1"/>
        </dgm:presLayoutVars>
      </dgm:prSet>
      <dgm:spPr/>
    </dgm:pt>
    <dgm:pt modelId="{C040CE02-38C6-4F00-974D-ED4790911ACE}" type="pres">
      <dgm:prSet presAssocID="{6B53851B-5834-4651-91E7-5F4CCA8C5BE4}" presName="sibTrans" presStyleLbl="sibTrans1D1" presStyleIdx="1" presStyleCnt="5"/>
      <dgm:spPr/>
    </dgm:pt>
    <dgm:pt modelId="{BAA78AD1-8E45-4589-B286-9CA6DDA95A05}" type="pres">
      <dgm:prSet presAssocID="{6B53851B-5834-4651-91E7-5F4CCA8C5BE4}" presName="connectorText" presStyleLbl="sibTrans1D1" presStyleIdx="1" presStyleCnt="5"/>
      <dgm:spPr/>
    </dgm:pt>
    <dgm:pt modelId="{F3084118-B989-428A-BC07-B0E38F37057D}" type="pres">
      <dgm:prSet presAssocID="{E64B6FB7-6E6C-4974-980C-3EC2C5E164BD}" presName="node" presStyleLbl="node1" presStyleIdx="2" presStyleCnt="6">
        <dgm:presLayoutVars>
          <dgm:bulletEnabled val="1"/>
        </dgm:presLayoutVars>
      </dgm:prSet>
      <dgm:spPr/>
    </dgm:pt>
    <dgm:pt modelId="{1983667D-F46B-4D8A-9149-6061D36B4243}" type="pres">
      <dgm:prSet presAssocID="{4F000151-F9B8-4D9D-A28C-9CCCE13D2370}" presName="sibTrans" presStyleLbl="sibTrans1D1" presStyleIdx="2" presStyleCnt="5"/>
      <dgm:spPr/>
    </dgm:pt>
    <dgm:pt modelId="{40A5A296-DEE3-40F1-B5B8-ECB373014500}" type="pres">
      <dgm:prSet presAssocID="{4F000151-F9B8-4D9D-A28C-9CCCE13D2370}" presName="connectorText" presStyleLbl="sibTrans1D1" presStyleIdx="2" presStyleCnt="5"/>
      <dgm:spPr/>
    </dgm:pt>
    <dgm:pt modelId="{A3F0B0C5-14F6-4FAE-8809-20ABC9E31604}" type="pres">
      <dgm:prSet presAssocID="{F004C815-2396-4A5D-8625-193AD04358DC}" presName="node" presStyleLbl="node1" presStyleIdx="3" presStyleCnt="6">
        <dgm:presLayoutVars>
          <dgm:bulletEnabled val="1"/>
        </dgm:presLayoutVars>
      </dgm:prSet>
      <dgm:spPr/>
    </dgm:pt>
    <dgm:pt modelId="{6DD0C782-61E3-4F07-9FA3-8DE2FA216A20}" type="pres">
      <dgm:prSet presAssocID="{39195A9A-2D4F-4EDE-8588-1F7E3D43C5DF}" presName="sibTrans" presStyleLbl="sibTrans1D1" presStyleIdx="3" presStyleCnt="5"/>
      <dgm:spPr/>
    </dgm:pt>
    <dgm:pt modelId="{A54EE155-E0EC-4565-8809-11EC7B6B1850}" type="pres">
      <dgm:prSet presAssocID="{39195A9A-2D4F-4EDE-8588-1F7E3D43C5DF}" presName="connectorText" presStyleLbl="sibTrans1D1" presStyleIdx="3" presStyleCnt="5"/>
      <dgm:spPr/>
    </dgm:pt>
    <dgm:pt modelId="{C1CED0CF-B081-4AB0-85EC-49A132C2DBF8}" type="pres">
      <dgm:prSet presAssocID="{73C3F3BA-FF59-4E6D-A60C-342ECE29A7B7}" presName="node" presStyleLbl="node1" presStyleIdx="4" presStyleCnt="6">
        <dgm:presLayoutVars>
          <dgm:bulletEnabled val="1"/>
        </dgm:presLayoutVars>
      </dgm:prSet>
      <dgm:spPr/>
    </dgm:pt>
    <dgm:pt modelId="{D8D1830D-04F1-4D00-BA56-A45E97B602EB}" type="pres">
      <dgm:prSet presAssocID="{72552DA3-DA05-4DE4-B047-5AAABBE0A598}" presName="sibTrans" presStyleLbl="sibTrans1D1" presStyleIdx="4" presStyleCnt="5"/>
      <dgm:spPr/>
    </dgm:pt>
    <dgm:pt modelId="{086FD0FE-8841-4993-8525-A35431D6182B}" type="pres">
      <dgm:prSet presAssocID="{72552DA3-DA05-4DE4-B047-5AAABBE0A598}" presName="connectorText" presStyleLbl="sibTrans1D1" presStyleIdx="4" presStyleCnt="5"/>
      <dgm:spPr/>
    </dgm:pt>
    <dgm:pt modelId="{62ED794E-A9E1-4196-A540-7EACC297581D}" type="pres">
      <dgm:prSet presAssocID="{9143439D-0486-4DB9-AE82-9C519DD6A921}" presName="node" presStyleLbl="node1" presStyleIdx="5" presStyleCnt="6">
        <dgm:presLayoutVars>
          <dgm:bulletEnabled val="1"/>
        </dgm:presLayoutVars>
      </dgm:prSet>
      <dgm:spPr/>
    </dgm:pt>
  </dgm:ptLst>
  <dgm:cxnLst>
    <dgm:cxn modelId="{814A9906-A310-42FB-86F9-17D750E44F19}" type="presOf" srcId="{0AEF0C14-28C9-40F6-BCA8-AF5E43C4301E}" destId="{F7D6BCFE-A96B-4E52-897B-39790EFF81DE}" srcOrd="0" destOrd="0" presId="urn:microsoft.com/office/officeart/2005/8/layout/bProcess3"/>
    <dgm:cxn modelId="{8B664408-4BBD-4124-8765-2D643855885E}" type="presOf" srcId="{0AEF0C14-28C9-40F6-BCA8-AF5E43C4301E}" destId="{7FEB6134-0FAE-4840-B9BF-3BE7DD51BB71}" srcOrd="1" destOrd="0" presId="urn:microsoft.com/office/officeart/2005/8/layout/bProcess3"/>
    <dgm:cxn modelId="{0DD50A0A-A7D5-4368-9449-DD3C86ACF621}" type="presOf" srcId="{4DB05480-688E-43CB-BAEA-CBAD2F2DCDBB}" destId="{E84BE2E2-371C-49D3-BB61-C9A0D8171A6C}" srcOrd="0" destOrd="0" presId="urn:microsoft.com/office/officeart/2005/8/layout/bProcess3"/>
    <dgm:cxn modelId="{B16A4E0A-40C7-4445-B20B-F48BCC63741A}" type="presOf" srcId="{4F000151-F9B8-4D9D-A28C-9CCCE13D2370}" destId="{40A5A296-DEE3-40F1-B5B8-ECB373014500}" srcOrd="1" destOrd="0" presId="urn:microsoft.com/office/officeart/2005/8/layout/bProcess3"/>
    <dgm:cxn modelId="{95F7660B-ABE4-4C8A-8923-82157C2C527D}" srcId="{4DB05480-688E-43CB-BAEA-CBAD2F2DCDBB}" destId="{BE0AB052-5972-441F-A980-3835ECA4866C}" srcOrd="1" destOrd="0" parTransId="{D0CC5B54-5891-4C78-8786-9675698431CE}" sibTransId="{6B53851B-5834-4651-91E7-5F4CCA8C5BE4}"/>
    <dgm:cxn modelId="{5D2E6F1B-6E34-447C-8957-6426CE5FCD06}" type="presOf" srcId="{BE0AB052-5972-441F-A980-3835ECA4866C}" destId="{9DCA9876-5386-461E-848B-3202D135A329}" srcOrd="0" destOrd="0" presId="urn:microsoft.com/office/officeart/2005/8/layout/bProcess3"/>
    <dgm:cxn modelId="{6A076827-5365-4012-A883-DBDC471B7F2B}" type="presOf" srcId="{72552DA3-DA05-4DE4-B047-5AAABBE0A598}" destId="{D8D1830D-04F1-4D00-BA56-A45E97B602EB}" srcOrd="0" destOrd="0" presId="urn:microsoft.com/office/officeart/2005/8/layout/bProcess3"/>
    <dgm:cxn modelId="{8343E329-6F20-4CD4-A66D-D9C2E7201593}" type="presOf" srcId="{72552DA3-DA05-4DE4-B047-5AAABBE0A598}" destId="{086FD0FE-8841-4993-8525-A35431D6182B}" srcOrd="1" destOrd="0" presId="urn:microsoft.com/office/officeart/2005/8/layout/bProcess3"/>
    <dgm:cxn modelId="{4C47AE36-B957-4D09-84C6-FF48ACB8CF8D}" srcId="{4DB05480-688E-43CB-BAEA-CBAD2F2DCDBB}" destId="{B0E11371-E80A-46B8-BD1C-19FA2AF52DBA}" srcOrd="0" destOrd="0" parTransId="{676DEBED-E9F2-44D3-A527-3772132CB62E}" sibTransId="{0AEF0C14-28C9-40F6-BCA8-AF5E43C4301E}"/>
    <dgm:cxn modelId="{E0D75238-AFBE-4B5C-8A99-18CA65973AF4}" type="presOf" srcId="{4F000151-F9B8-4D9D-A28C-9CCCE13D2370}" destId="{1983667D-F46B-4D8A-9149-6061D36B4243}" srcOrd="0" destOrd="0" presId="urn:microsoft.com/office/officeart/2005/8/layout/bProcess3"/>
    <dgm:cxn modelId="{7C0AB25F-CA2E-4D98-BB3E-5C32C4E7E1BE}" type="presOf" srcId="{9143439D-0486-4DB9-AE82-9C519DD6A921}" destId="{62ED794E-A9E1-4196-A540-7EACC297581D}" srcOrd="0" destOrd="0" presId="urn:microsoft.com/office/officeart/2005/8/layout/bProcess3"/>
    <dgm:cxn modelId="{2777C864-2A0C-45E3-8184-11CEE0AA2C3C}" srcId="{4DB05480-688E-43CB-BAEA-CBAD2F2DCDBB}" destId="{F004C815-2396-4A5D-8625-193AD04358DC}" srcOrd="3" destOrd="0" parTransId="{42CC5B9D-DA77-4874-AE4D-804C3E30EAB1}" sibTransId="{39195A9A-2D4F-4EDE-8588-1F7E3D43C5DF}"/>
    <dgm:cxn modelId="{32736A66-4168-467F-A934-4D50D645C6BC}" type="presOf" srcId="{B0E11371-E80A-46B8-BD1C-19FA2AF52DBA}" destId="{D9CA10AE-C581-4848-A03D-B6864979D263}" srcOrd="0" destOrd="0" presId="urn:microsoft.com/office/officeart/2005/8/layout/bProcess3"/>
    <dgm:cxn modelId="{2F24724D-97BE-4802-A3B2-CA673EE7122D}" type="presOf" srcId="{39195A9A-2D4F-4EDE-8588-1F7E3D43C5DF}" destId="{A54EE155-E0EC-4565-8809-11EC7B6B1850}" srcOrd="1" destOrd="0" presId="urn:microsoft.com/office/officeart/2005/8/layout/bProcess3"/>
    <dgm:cxn modelId="{79E65D4E-2D6E-48ED-A5D0-E0806DE643ED}" srcId="{4DB05480-688E-43CB-BAEA-CBAD2F2DCDBB}" destId="{E64B6FB7-6E6C-4974-980C-3EC2C5E164BD}" srcOrd="2" destOrd="0" parTransId="{9B545B6B-C9D5-43E8-91F8-C69B92227571}" sibTransId="{4F000151-F9B8-4D9D-A28C-9CCCE13D2370}"/>
    <dgm:cxn modelId="{16189672-E9D3-4362-8457-33C4E3E7E63B}" srcId="{4DB05480-688E-43CB-BAEA-CBAD2F2DCDBB}" destId="{73C3F3BA-FF59-4E6D-A60C-342ECE29A7B7}" srcOrd="4" destOrd="0" parTransId="{81634DEB-3E87-4AEB-97A2-A3A1381644AF}" sibTransId="{72552DA3-DA05-4DE4-B047-5AAABBE0A598}"/>
    <dgm:cxn modelId="{75F5A773-9194-4040-8A8D-C8EE7A8F3DAA}" type="presOf" srcId="{39195A9A-2D4F-4EDE-8588-1F7E3D43C5DF}" destId="{6DD0C782-61E3-4F07-9FA3-8DE2FA216A20}" srcOrd="0" destOrd="0" presId="urn:microsoft.com/office/officeart/2005/8/layout/bProcess3"/>
    <dgm:cxn modelId="{612BEFBA-FCD9-48EB-B460-7DB98CCD8434}" type="presOf" srcId="{6B53851B-5834-4651-91E7-5F4CCA8C5BE4}" destId="{C040CE02-38C6-4F00-974D-ED4790911ACE}" srcOrd="0" destOrd="0" presId="urn:microsoft.com/office/officeart/2005/8/layout/bProcess3"/>
    <dgm:cxn modelId="{8BC2ECC4-B19D-40DD-8FBE-2923A6DDBBAD}" type="presOf" srcId="{73C3F3BA-FF59-4E6D-A60C-342ECE29A7B7}" destId="{C1CED0CF-B081-4AB0-85EC-49A132C2DBF8}" srcOrd="0" destOrd="0" presId="urn:microsoft.com/office/officeart/2005/8/layout/bProcess3"/>
    <dgm:cxn modelId="{F1BA39DC-DD64-4FA7-9D50-19EE4260C460}" type="presOf" srcId="{F004C815-2396-4A5D-8625-193AD04358DC}" destId="{A3F0B0C5-14F6-4FAE-8809-20ABC9E31604}" srcOrd="0" destOrd="0" presId="urn:microsoft.com/office/officeart/2005/8/layout/bProcess3"/>
    <dgm:cxn modelId="{A53EDEEB-636D-44DF-AB32-3BC48B37A07A}" type="presOf" srcId="{E64B6FB7-6E6C-4974-980C-3EC2C5E164BD}" destId="{F3084118-B989-428A-BC07-B0E38F37057D}" srcOrd="0" destOrd="0" presId="urn:microsoft.com/office/officeart/2005/8/layout/bProcess3"/>
    <dgm:cxn modelId="{7EA4B3F9-4287-4F56-9307-8B21A0408976}" type="presOf" srcId="{6B53851B-5834-4651-91E7-5F4CCA8C5BE4}" destId="{BAA78AD1-8E45-4589-B286-9CA6DDA95A05}" srcOrd="1" destOrd="0" presId="urn:microsoft.com/office/officeart/2005/8/layout/bProcess3"/>
    <dgm:cxn modelId="{85D852FA-7E2B-4E18-9736-1C4F97FC0901}" srcId="{4DB05480-688E-43CB-BAEA-CBAD2F2DCDBB}" destId="{9143439D-0486-4DB9-AE82-9C519DD6A921}" srcOrd="5" destOrd="0" parTransId="{D2BE695E-E6BF-482E-9B0E-89D082E8E2F5}" sibTransId="{A18211A2-58B8-41E0-832C-96DF1FF5E38C}"/>
    <dgm:cxn modelId="{8544809C-7620-4C2B-A9C8-A8E785560FA9}" type="presParOf" srcId="{E84BE2E2-371C-49D3-BB61-C9A0D8171A6C}" destId="{D9CA10AE-C581-4848-A03D-B6864979D263}" srcOrd="0" destOrd="0" presId="urn:microsoft.com/office/officeart/2005/8/layout/bProcess3"/>
    <dgm:cxn modelId="{70163540-68F6-40F4-A88B-34B4BF32A25A}" type="presParOf" srcId="{E84BE2E2-371C-49D3-BB61-C9A0D8171A6C}" destId="{F7D6BCFE-A96B-4E52-897B-39790EFF81DE}" srcOrd="1" destOrd="0" presId="urn:microsoft.com/office/officeart/2005/8/layout/bProcess3"/>
    <dgm:cxn modelId="{039C232B-8BB1-4102-BDF4-E0B251DA977C}" type="presParOf" srcId="{F7D6BCFE-A96B-4E52-897B-39790EFF81DE}" destId="{7FEB6134-0FAE-4840-B9BF-3BE7DD51BB71}" srcOrd="0" destOrd="0" presId="urn:microsoft.com/office/officeart/2005/8/layout/bProcess3"/>
    <dgm:cxn modelId="{B0B78E89-8905-469B-B0B1-C1EDDEE7FF73}" type="presParOf" srcId="{E84BE2E2-371C-49D3-BB61-C9A0D8171A6C}" destId="{9DCA9876-5386-461E-848B-3202D135A329}" srcOrd="2" destOrd="0" presId="urn:microsoft.com/office/officeart/2005/8/layout/bProcess3"/>
    <dgm:cxn modelId="{13F7AA80-AD72-4A0B-B29C-9A48667B884E}" type="presParOf" srcId="{E84BE2E2-371C-49D3-BB61-C9A0D8171A6C}" destId="{C040CE02-38C6-4F00-974D-ED4790911ACE}" srcOrd="3" destOrd="0" presId="urn:microsoft.com/office/officeart/2005/8/layout/bProcess3"/>
    <dgm:cxn modelId="{DDB7FFC9-24E0-45D4-9CDA-064B196DC20C}" type="presParOf" srcId="{C040CE02-38C6-4F00-974D-ED4790911ACE}" destId="{BAA78AD1-8E45-4589-B286-9CA6DDA95A05}" srcOrd="0" destOrd="0" presId="urn:microsoft.com/office/officeart/2005/8/layout/bProcess3"/>
    <dgm:cxn modelId="{7F70F5FE-DFAB-4AAF-93A7-5F34BEB2045C}" type="presParOf" srcId="{E84BE2E2-371C-49D3-BB61-C9A0D8171A6C}" destId="{F3084118-B989-428A-BC07-B0E38F37057D}" srcOrd="4" destOrd="0" presId="urn:microsoft.com/office/officeart/2005/8/layout/bProcess3"/>
    <dgm:cxn modelId="{142C65CE-BB90-4705-AE15-1FCB9F8CF031}" type="presParOf" srcId="{E84BE2E2-371C-49D3-BB61-C9A0D8171A6C}" destId="{1983667D-F46B-4D8A-9149-6061D36B4243}" srcOrd="5" destOrd="0" presId="urn:microsoft.com/office/officeart/2005/8/layout/bProcess3"/>
    <dgm:cxn modelId="{805E8BC5-291F-4275-892A-E51140B67132}" type="presParOf" srcId="{1983667D-F46B-4D8A-9149-6061D36B4243}" destId="{40A5A296-DEE3-40F1-B5B8-ECB373014500}" srcOrd="0" destOrd="0" presId="urn:microsoft.com/office/officeart/2005/8/layout/bProcess3"/>
    <dgm:cxn modelId="{50213E60-5E12-4350-AC21-32FC48FB011B}" type="presParOf" srcId="{E84BE2E2-371C-49D3-BB61-C9A0D8171A6C}" destId="{A3F0B0C5-14F6-4FAE-8809-20ABC9E31604}" srcOrd="6" destOrd="0" presId="urn:microsoft.com/office/officeart/2005/8/layout/bProcess3"/>
    <dgm:cxn modelId="{2E3A7C0C-07EB-4AD9-92F0-72FB4D571813}" type="presParOf" srcId="{E84BE2E2-371C-49D3-BB61-C9A0D8171A6C}" destId="{6DD0C782-61E3-4F07-9FA3-8DE2FA216A20}" srcOrd="7" destOrd="0" presId="urn:microsoft.com/office/officeart/2005/8/layout/bProcess3"/>
    <dgm:cxn modelId="{52918EBD-C82C-4FB8-B5AC-A145F4D3B851}" type="presParOf" srcId="{6DD0C782-61E3-4F07-9FA3-8DE2FA216A20}" destId="{A54EE155-E0EC-4565-8809-11EC7B6B1850}" srcOrd="0" destOrd="0" presId="urn:microsoft.com/office/officeart/2005/8/layout/bProcess3"/>
    <dgm:cxn modelId="{A61825FE-3949-4377-B022-63FB796B2289}" type="presParOf" srcId="{E84BE2E2-371C-49D3-BB61-C9A0D8171A6C}" destId="{C1CED0CF-B081-4AB0-85EC-49A132C2DBF8}" srcOrd="8" destOrd="0" presId="urn:microsoft.com/office/officeart/2005/8/layout/bProcess3"/>
    <dgm:cxn modelId="{D70DC8A4-C13B-448B-BBBF-974574712FC7}" type="presParOf" srcId="{E84BE2E2-371C-49D3-BB61-C9A0D8171A6C}" destId="{D8D1830D-04F1-4D00-BA56-A45E97B602EB}" srcOrd="9" destOrd="0" presId="urn:microsoft.com/office/officeart/2005/8/layout/bProcess3"/>
    <dgm:cxn modelId="{C8BB68EC-1BB9-42D0-BD32-C279535EB279}" type="presParOf" srcId="{D8D1830D-04F1-4D00-BA56-A45E97B602EB}" destId="{086FD0FE-8841-4993-8525-A35431D6182B}" srcOrd="0" destOrd="0" presId="urn:microsoft.com/office/officeart/2005/8/layout/bProcess3"/>
    <dgm:cxn modelId="{17E6751A-0574-463C-8A25-BDD4577A1FF1}" type="presParOf" srcId="{E84BE2E2-371C-49D3-BB61-C9A0D8171A6C}" destId="{62ED794E-A9E1-4196-A540-7EACC297581D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6BCFE-A96B-4E52-897B-39790EFF81DE}">
      <dsp:nvSpPr>
        <dsp:cNvPr id="0" name=""/>
        <dsp:cNvSpPr/>
      </dsp:nvSpPr>
      <dsp:spPr>
        <a:xfrm>
          <a:off x="1877083" y="966118"/>
          <a:ext cx="40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3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66507" y="1009683"/>
        <a:ext cx="21549" cy="4309"/>
      </dsp:txXfrm>
    </dsp:sp>
    <dsp:sp modelId="{D9CA10AE-C581-4848-A03D-B6864979D263}">
      <dsp:nvSpPr>
        <dsp:cNvPr id="0" name=""/>
        <dsp:cNvSpPr/>
      </dsp:nvSpPr>
      <dsp:spPr>
        <a:xfrm>
          <a:off x="4978" y="449667"/>
          <a:ext cx="1873905" cy="1124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Input</a:t>
          </a:r>
        </a:p>
      </dsp:txBody>
      <dsp:txXfrm>
        <a:off x="4978" y="449667"/>
        <a:ext cx="1873905" cy="1124343"/>
      </dsp:txXfrm>
    </dsp:sp>
    <dsp:sp modelId="{C040CE02-38C6-4F00-974D-ED4790911ACE}">
      <dsp:nvSpPr>
        <dsp:cNvPr id="0" name=""/>
        <dsp:cNvSpPr/>
      </dsp:nvSpPr>
      <dsp:spPr>
        <a:xfrm>
          <a:off x="4181987" y="966118"/>
          <a:ext cx="40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3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371411" y="1009683"/>
        <a:ext cx="21549" cy="4309"/>
      </dsp:txXfrm>
    </dsp:sp>
    <dsp:sp modelId="{9DCA9876-5386-461E-848B-3202D135A329}">
      <dsp:nvSpPr>
        <dsp:cNvPr id="0" name=""/>
        <dsp:cNvSpPr/>
      </dsp:nvSpPr>
      <dsp:spPr>
        <a:xfrm>
          <a:off x="2309881" y="449667"/>
          <a:ext cx="1873905" cy="1124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Webcam/videos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/images</a:t>
          </a:r>
        </a:p>
      </dsp:txBody>
      <dsp:txXfrm>
        <a:off x="2309881" y="449667"/>
        <a:ext cx="1873905" cy="1124343"/>
      </dsp:txXfrm>
    </dsp:sp>
    <dsp:sp modelId="{1983667D-F46B-4D8A-9149-6061D36B4243}">
      <dsp:nvSpPr>
        <dsp:cNvPr id="0" name=""/>
        <dsp:cNvSpPr/>
      </dsp:nvSpPr>
      <dsp:spPr>
        <a:xfrm>
          <a:off x="941930" y="1572210"/>
          <a:ext cx="4609807" cy="400398"/>
        </a:xfrm>
        <a:custGeom>
          <a:avLst/>
          <a:gdLst/>
          <a:ahLst/>
          <a:cxnLst/>
          <a:rect l="0" t="0" r="0" b="0"/>
          <a:pathLst>
            <a:path>
              <a:moveTo>
                <a:pt x="4609807" y="0"/>
              </a:moveTo>
              <a:lnTo>
                <a:pt x="4609807" y="217299"/>
              </a:lnTo>
              <a:lnTo>
                <a:pt x="0" y="217299"/>
              </a:lnTo>
              <a:lnTo>
                <a:pt x="0" y="40039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131086" y="1770254"/>
        <a:ext cx="231495" cy="4309"/>
      </dsp:txXfrm>
    </dsp:sp>
    <dsp:sp modelId="{F3084118-B989-428A-BC07-B0E38F37057D}">
      <dsp:nvSpPr>
        <dsp:cNvPr id="0" name=""/>
        <dsp:cNvSpPr/>
      </dsp:nvSpPr>
      <dsp:spPr>
        <a:xfrm>
          <a:off x="4614785" y="449667"/>
          <a:ext cx="1873905" cy="1124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Preprocessing, Resize And Normalize</a:t>
          </a:r>
        </a:p>
      </dsp:txBody>
      <dsp:txXfrm>
        <a:off x="4614785" y="449667"/>
        <a:ext cx="1873905" cy="1124343"/>
      </dsp:txXfrm>
    </dsp:sp>
    <dsp:sp modelId="{6DD0C782-61E3-4F07-9FA3-8DE2FA216A20}">
      <dsp:nvSpPr>
        <dsp:cNvPr id="0" name=""/>
        <dsp:cNvSpPr/>
      </dsp:nvSpPr>
      <dsp:spPr>
        <a:xfrm>
          <a:off x="1877083" y="2521460"/>
          <a:ext cx="40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3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066507" y="2565025"/>
        <a:ext cx="21549" cy="4309"/>
      </dsp:txXfrm>
    </dsp:sp>
    <dsp:sp modelId="{A3F0B0C5-14F6-4FAE-8809-20ABC9E31604}">
      <dsp:nvSpPr>
        <dsp:cNvPr id="0" name=""/>
        <dsp:cNvSpPr/>
      </dsp:nvSpPr>
      <dsp:spPr>
        <a:xfrm>
          <a:off x="4978" y="2005008"/>
          <a:ext cx="1873905" cy="1124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Feature Extraction MobilenetSSD</a:t>
          </a:r>
        </a:p>
      </dsp:txBody>
      <dsp:txXfrm>
        <a:off x="4978" y="2005008"/>
        <a:ext cx="1873905" cy="1124343"/>
      </dsp:txXfrm>
    </dsp:sp>
    <dsp:sp modelId="{D8D1830D-04F1-4D00-BA56-A45E97B602EB}">
      <dsp:nvSpPr>
        <dsp:cNvPr id="0" name=""/>
        <dsp:cNvSpPr/>
      </dsp:nvSpPr>
      <dsp:spPr>
        <a:xfrm>
          <a:off x="4181987" y="2521460"/>
          <a:ext cx="4003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39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371411" y="2565025"/>
        <a:ext cx="21549" cy="4309"/>
      </dsp:txXfrm>
    </dsp:sp>
    <dsp:sp modelId="{C1CED0CF-B081-4AB0-85EC-49A132C2DBF8}">
      <dsp:nvSpPr>
        <dsp:cNvPr id="0" name=""/>
        <dsp:cNvSpPr/>
      </dsp:nvSpPr>
      <dsp:spPr>
        <a:xfrm>
          <a:off x="2309881" y="2005008"/>
          <a:ext cx="1873905" cy="1124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Post processing filter detections</a:t>
          </a:r>
        </a:p>
      </dsp:txBody>
      <dsp:txXfrm>
        <a:off x="2309881" y="2005008"/>
        <a:ext cx="1873905" cy="1124343"/>
      </dsp:txXfrm>
    </dsp:sp>
    <dsp:sp modelId="{62ED794E-A9E1-4196-A540-7EACC297581D}">
      <dsp:nvSpPr>
        <dsp:cNvPr id="0" name=""/>
        <dsp:cNvSpPr/>
      </dsp:nvSpPr>
      <dsp:spPr>
        <a:xfrm>
          <a:off x="4614785" y="2005008"/>
          <a:ext cx="1873905" cy="11243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Output : Bounding boxes and labels displayed on live video feed</a:t>
          </a:r>
        </a:p>
      </dsp:txBody>
      <dsp:txXfrm>
        <a:off x="4614785" y="2005008"/>
        <a:ext cx="1873905" cy="1124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7b8719ec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17b8719ec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7b871a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17b871a4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5" r:id="rId11"/>
    <p:sldLayoutId id="2147483667" r:id="rId12"/>
    <p:sldLayoutId id="2147483669" r:id="rId13"/>
    <p:sldLayoutId id="2147483671" r:id="rId14"/>
    <p:sldLayoutId id="2147483672" r:id="rId15"/>
    <p:sldLayoutId id="2147483674" r:id="rId16"/>
    <p:sldLayoutId id="214748367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xpl/conhome/9388249/proceed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623300" y="1007609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Second Review Presentation</a:t>
            </a:r>
            <a:br>
              <a:rPr lang="en-IN" sz="15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sz="15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u="sng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Vision Detection</a:t>
            </a:r>
            <a:endParaRPr sz="2000" b="1" u="sng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880647" y="2411453"/>
            <a:ext cx="5897400" cy="120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Under the guidance of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Mrs. Sheela 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Assistant Professor</a:t>
            </a:r>
          </a:p>
          <a:p>
            <a:pPr marL="0" indent="0" algn="just"/>
            <a:r>
              <a:rPr lang="en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  <a:sym typeface="Hanken Grotesk"/>
              </a:rPr>
              <a:t>Dept. of CSE, SIT,</a:t>
            </a:r>
            <a:r>
              <a:rPr lang="en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Tumkur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8FF6E5-E5F2-132E-777D-E59FD65BAC32}"/>
              </a:ext>
            </a:extLst>
          </p:cNvPr>
          <p:cNvSpPr txBox="1"/>
          <p:nvPr/>
        </p:nvSpPr>
        <p:spPr>
          <a:xfrm>
            <a:off x="1087125" y="759542"/>
            <a:ext cx="6353436" cy="744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400" b="1">
                <a:latin typeface="Times New Roman"/>
                <a:cs typeface="Times New Roman"/>
              </a:rPr>
              <a:t>                   </a:t>
            </a:r>
            <a:r>
              <a:rPr lang="sv-SE" sz="1400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SI</a:t>
            </a:r>
            <a:r>
              <a:rPr kumimoji="0" lang="sv-SE" sz="1400" b="1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DDAGANGA INSTITUTE OF TECHNOLOGY, </a:t>
            </a:r>
            <a:r>
              <a:rPr kumimoji="0" lang="sv-SE" b="1" i="0" u="none" strike="noStrike" kern="1200" cap="none" spc="0" normalizeH="0" noProof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TUMKUR</a:t>
            </a:r>
          </a:p>
          <a:p>
            <a:pPr algn="ctr">
              <a:spcBef>
                <a:spcPct val="0"/>
              </a:spcBef>
              <a:buClrTx/>
              <a:defRPr/>
            </a:pPr>
            <a:r>
              <a:rPr lang="sv-SE" b="1" baseline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            </a:t>
            </a:r>
            <a:r>
              <a:rPr lang="sv-SE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</a:t>
            </a:r>
            <a:r>
              <a:rPr lang="sv-SE" b="1" baseline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sv-SE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Department</a:t>
            </a:r>
            <a:r>
              <a:rPr lang="sv-SE" sz="1400" b="1" baseline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sv-SE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of</a:t>
            </a:r>
            <a:r>
              <a:rPr lang="sv-SE" sz="1400" b="1" baseline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Computer Science and Engineering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7D47D-36F8-FF98-31C9-18D91221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285" y="546184"/>
            <a:ext cx="926030" cy="944367"/>
          </a:xfrm>
          <a:prstGeom prst="rect">
            <a:avLst/>
          </a:prstGeom>
          <a:noFill/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6DE142-7E30-7B68-890E-6CE0A08FAF94}"/>
              </a:ext>
            </a:extLst>
          </p:cNvPr>
          <p:cNvCxnSpPr/>
          <p:nvPr/>
        </p:nvCxnSpPr>
        <p:spPr>
          <a:xfrm>
            <a:off x="726358" y="1504335"/>
            <a:ext cx="769128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523948-0D82-E9E9-6200-06BB0372B549}"/>
              </a:ext>
            </a:extLst>
          </p:cNvPr>
          <p:cNvSpPr txBox="1"/>
          <p:nvPr/>
        </p:nvSpPr>
        <p:spPr>
          <a:xfrm>
            <a:off x="4859593" y="3639165"/>
            <a:ext cx="365022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By:</a:t>
            </a:r>
          </a:p>
          <a:p>
            <a:pPr algn="just"/>
            <a:r>
              <a:rPr lang="en-IN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Nayana Chandrashekhara Hegde – 1SI22CI033</a:t>
            </a:r>
          </a:p>
          <a:p>
            <a:pPr algn="just"/>
            <a:r>
              <a:rPr lang="en-IN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Prathusha – 1SI22CI040</a:t>
            </a:r>
          </a:p>
          <a:p>
            <a:pPr algn="just"/>
            <a:r>
              <a:rPr lang="en-IN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Shivani Yargol – 1SI22CI050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>
            <a:spLocks noGrp="1"/>
          </p:cNvSpPr>
          <p:nvPr>
            <p:ph type="title"/>
          </p:nvPr>
        </p:nvSpPr>
        <p:spPr>
          <a:xfrm>
            <a:off x="3392432" y="239713"/>
            <a:ext cx="21017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FLOWCHART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A9929913-865C-4DF6-31D8-BFC2694D6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165975"/>
              </p:ext>
            </p:extLst>
          </p:nvPr>
        </p:nvGraphicFramePr>
        <p:xfrm>
          <a:off x="1235869" y="698862"/>
          <a:ext cx="6493669" cy="3579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1348749-04EA-7FF0-68ED-A76C6E3D7C2C}"/>
              </a:ext>
            </a:extLst>
          </p:cNvPr>
          <p:cNvSpPr txBox="1"/>
          <p:nvPr/>
        </p:nvSpPr>
        <p:spPr>
          <a:xfrm>
            <a:off x="2408891" y="4264818"/>
            <a:ext cx="505063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200" b="0" i="0" u="none" strike="noStrike">
                <a:solidFill>
                  <a:srgbClr val="000000"/>
                </a:solidFill>
                <a:effectLst/>
                <a:latin typeface="Calibri"/>
              </a:rPr>
              <a:t>Img2 : Visual representation of the object detection model's workflow</a:t>
            </a:r>
            <a:r>
              <a:rPr lang="en-US" sz="1200" b="0" i="0">
                <a:solidFill>
                  <a:srgbClr val="000000"/>
                </a:solidFill>
                <a:effectLst/>
                <a:latin typeface="Calibri"/>
              </a:rPr>
              <a:t>​</a:t>
            </a:r>
            <a:endParaRPr lang="en-IN" sz="120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85B0-F67D-D19D-CE86-FAE83C02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152207"/>
            <a:ext cx="8790043" cy="645113"/>
          </a:xfrm>
        </p:spPr>
        <p:txBody>
          <a:bodyPr/>
          <a:lstStyle/>
          <a:p>
            <a:pPr algn="ctr"/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DEMONSTRATION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BD5A6-4149-D54D-AAEE-2A9CE8B45116}"/>
              </a:ext>
            </a:extLst>
          </p:cNvPr>
          <p:cNvSpPr txBox="1"/>
          <p:nvPr/>
        </p:nvSpPr>
        <p:spPr>
          <a:xfrm>
            <a:off x="626288" y="1118544"/>
            <a:ext cx="7891423" cy="9223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lnSpc>
                <a:spcPts val="2175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detection runs in real-time, ensuring smooth tracking of moving objects.</a:t>
            </a:r>
          </a:p>
          <a:p>
            <a:pPr marL="285750" indent="-285750" algn="just">
              <a:lnSpc>
                <a:spcPts val="2175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confidence score (99%) indicates the model's certainty about the classification.</a:t>
            </a:r>
          </a:p>
          <a:p>
            <a:pPr algn="just">
              <a:lnSpc>
                <a:spcPts val="2175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hand holding a plastic bottle&#10;&#10;Description automatically generated">
            <a:extLst>
              <a:ext uri="{FF2B5EF4-FFF2-40B4-BE49-F238E27FC236}">
                <a16:creationId xmlns:a16="http://schemas.microsoft.com/office/drawing/2014/main" id="{39FDDD45-671D-0840-E9F3-D556BEC7F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17" y="2004069"/>
            <a:ext cx="4537106" cy="27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1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>
            <a:spLocks noGrp="1"/>
          </p:cNvSpPr>
          <p:nvPr>
            <p:ph type="title"/>
          </p:nvPr>
        </p:nvSpPr>
        <p:spPr>
          <a:xfrm>
            <a:off x="249286" y="221450"/>
            <a:ext cx="86392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REQUIREMENTS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6F98B3-C134-1834-829D-1C23EF012493}"/>
              </a:ext>
            </a:extLst>
          </p:cNvPr>
          <p:cNvSpPr txBox="1"/>
          <p:nvPr/>
        </p:nvSpPr>
        <p:spPr>
          <a:xfrm>
            <a:off x="470908" y="1204138"/>
            <a:ext cx="8208169" cy="24852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rtl="0" fontAlgn="base">
              <a:lnSpc>
                <a:spcPts val="2250"/>
              </a:lnSpc>
            </a:pPr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Software: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​</a:t>
            </a:r>
          </a:p>
          <a:p>
            <a:pPr algn="just" rtl="0" fontAlgn="base"/>
            <a:endParaRPr lang="en-US" sz="2000" b="1" i="0" u="sng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 algn="just" rtl="0" fontAlgn="base">
              <a:buFont typeface="Wingdings"/>
              <a:buChar char="Ø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OpenCV: </a:t>
            </a:r>
            <a:r>
              <a:rPr lang="en-IN" sz="1600" dirty="0">
                <a:latin typeface="Calibri"/>
              </a:rPr>
              <a:t>Used for image processing and real-time video capture.</a:t>
            </a:r>
            <a:endParaRPr lang="en-IN" sz="1600" b="0" i="0" dirty="0">
              <a:solidFill>
                <a:srgbClr val="000000"/>
              </a:solidFill>
              <a:effectLst/>
              <a:latin typeface="Calibri"/>
            </a:endParaRPr>
          </a:p>
          <a:p>
            <a:pPr marL="285750" indent="-285750" algn="just" rtl="0" fontAlgn="base">
              <a:buFont typeface="Wingdings"/>
              <a:buChar char="Ø"/>
            </a:pPr>
            <a:r>
              <a:rPr lang="en-IN" sz="1600" b="0" i="0" u="none" strike="noStrike" dirty="0" err="1">
                <a:solidFill>
                  <a:srgbClr val="000000"/>
                </a:solidFill>
                <a:effectLst/>
                <a:latin typeface="Calibri"/>
              </a:rPr>
              <a:t>MobileNet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 SSD: </a:t>
            </a:r>
            <a:r>
              <a:rPr lang="en-IN" sz="1600" dirty="0">
                <a:latin typeface="Calibri"/>
              </a:rPr>
              <a:t>A pre-trained model utilized for object detection.</a:t>
            </a:r>
            <a:endParaRPr lang="en-IN" sz="1600" b="0" i="0" dirty="0">
              <a:solidFill>
                <a:srgbClr val="000000"/>
              </a:solidFill>
              <a:effectLst/>
              <a:latin typeface="Calibri"/>
            </a:endParaRPr>
          </a:p>
          <a:p>
            <a:pPr marL="285750" indent="-285750" algn="just" rtl="0" fontAlgn="base">
              <a:buFont typeface="Wingdings"/>
              <a:buChar char="Ø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Python: Programming language used for the implementing the syste</a:t>
            </a:r>
            <a:r>
              <a:rPr lang="en-IN" sz="1600" dirty="0">
                <a:latin typeface="Calibri"/>
              </a:rPr>
              <a:t>m.</a:t>
            </a:r>
            <a:endParaRPr lang="en-IN" sz="1600" b="0" i="0" dirty="0">
              <a:solidFill>
                <a:srgbClr val="000000"/>
              </a:solidFill>
              <a:effectLst/>
              <a:latin typeface="Calibri"/>
            </a:endParaRPr>
          </a:p>
          <a:p>
            <a:pPr algn="just" rtl="0" fontAlgn="base">
              <a:lnSpc>
                <a:spcPts val="1800"/>
              </a:lnSpc>
            </a:pPr>
            <a:r>
              <a:rPr lang="en-IN" sz="1600" b="0" i="0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​</a:t>
            </a:r>
          </a:p>
          <a:p>
            <a:pPr algn="just" rtl="0" fontAlgn="base">
              <a:lnSpc>
                <a:spcPts val="2250"/>
              </a:lnSpc>
            </a:pPr>
            <a:r>
              <a:rPr lang="en-IN" sz="2000" b="1" i="0" u="sng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Hardware:</a:t>
            </a:r>
            <a:r>
              <a:rPr lang="en-IN" sz="2000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​</a:t>
            </a:r>
          </a:p>
          <a:p>
            <a:pPr marL="342900" indent="-342900" algn="just" rtl="0" fontAlgn="base">
              <a:lnSpc>
                <a:spcPts val="2250"/>
              </a:lnSpc>
              <a:buFont typeface="Wingdings" panose="05000000000000000000" pitchFamily="2" charset="2"/>
              <a:buChar char="Ø"/>
            </a:pPr>
            <a:endParaRPr lang="en-IN" sz="2000" b="1" i="0" u="sng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 algn="just" rtl="0" fontAlgn="base">
              <a:lnSpc>
                <a:spcPts val="1800"/>
              </a:lnSpc>
              <a:buFont typeface="Wingdings" panose="05000000000000000000" pitchFamily="2" charset="2"/>
              <a:buChar char="Ø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Webcam: Captures the real-time video feed for object detection.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>
            <a:spLocks noGrp="1"/>
          </p:cNvSpPr>
          <p:nvPr>
            <p:ph type="title"/>
          </p:nvPr>
        </p:nvSpPr>
        <p:spPr>
          <a:xfrm>
            <a:off x="215111" y="406024"/>
            <a:ext cx="87093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APPLICATIONS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596" name="Google Shape;596;p48"/>
          <p:cNvSpPr txBox="1">
            <a:spLocks noGrp="1"/>
          </p:cNvSpPr>
          <p:nvPr>
            <p:ph type="body" idx="1"/>
          </p:nvPr>
        </p:nvSpPr>
        <p:spPr>
          <a:xfrm>
            <a:off x="586201" y="1282766"/>
            <a:ext cx="7812120" cy="2855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/>
              </a:rPr>
              <a:t>Real-time Video Surveillance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Using a webcam, the system can detect people, vehicles, and other objects in real-time, making it suitable for security monitoring or alert systems.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marL="177800" indent="0" algn="just" rtl="0" fontAlgn="base">
              <a:lnSpc>
                <a:spcPts val="1650"/>
              </a:lnSpc>
              <a:buNone/>
            </a:pPr>
            <a:r>
              <a:rPr lang="en-IN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/>
              </a:rPr>
              <a:t>Basic Image and Video Analysis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can be used for analyzing static images and video feeds to detect and label objects, providing insights for educational or research purposes.</a:t>
            </a:r>
          </a:p>
          <a:p>
            <a:pPr marL="177800" indent="0" algn="just" rtl="0" fontAlgn="base">
              <a:lnSpc>
                <a:spcPts val="1650"/>
              </a:lnSpc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Calibri"/>
              </a:rPr>
              <a:t>Industrial Automation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The system can be applied in manufacturing or warehouses to detect objects on conveyor belts, aiding in item recognition or tracking process.</a:t>
            </a:r>
          </a:p>
          <a:p>
            <a:pPr marL="177800" indent="0" algn="just" rtl="0" fontAlgn="base">
              <a:lnSpc>
                <a:spcPts val="1650"/>
              </a:lnSpc>
              <a:buNone/>
            </a:pPr>
            <a:endParaRPr lang="en-IN" sz="1600" b="0" i="0" u="none" strike="noStrike" dirty="0">
              <a:solidFill>
                <a:srgbClr val="000000"/>
              </a:solidFill>
              <a:effectLst/>
              <a:latin typeface="Calibri"/>
            </a:endParaRPr>
          </a:p>
          <a:p>
            <a:pPr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0000"/>
                </a:solidFill>
                <a:latin typeface="Calibri"/>
              </a:rPr>
              <a:t>Smart Inventory Management</a:t>
            </a:r>
            <a:r>
              <a:rPr lang="en-IN" sz="1600" dirty="0">
                <a:solidFill>
                  <a:srgbClr val="000000"/>
                </a:solidFill>
                <a:latin typeface="Calibri"/>
              </a:rPr>
              <a:t>: The system can be used to detect and classify objects for inventory tracking in small scale setups, improving organization and efficiency.</a:t>
            </a:r>
            <a:endParaRPr sz="1800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9"/>
          <p:cNvSpPr txBox="1">
            <a:spLocks noGrp="1"/>
          </p:cNvSpPr>
          <p:nvPr>
            <p:ph type="title"/>
          </p:nvPr>
        </p:nvSpPr>
        <p:spPr>
          <a:xfrm>
            <a:off x="183616" y="369147"/>
            <a:ext cx="87145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CONCLUSION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8983A-0D3D-E41F-3618-2243251E10D5}"/>
              </a:ext>
            </a:extLst>
          </p:cNvPr>
          <p:cNvSpPr txBox="1"/>
          <p:nvPr/>
        </p:nvSpPr>
        <p:spPr>
          <a:xfrm>
            <a:off x="479555" y="1293018"/>
            <a:ext cx="8058150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Calibri"/>
              </a:rPr>
              <a:t>MobileNet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/>
              </a:rPr>
              <a:t> SSD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 is a highly efficient model for real-time object detection, effectively balancing speed and accuracy. It’s lightweight architecture makes it ideal for applications like surveillance and automation.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  <a:endParaRPr lang="en-US" sz="1600" dirty="0"/>
          </a:p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endParaRPr lang="en-US" sz="1600" b="0" i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/>
              </a:rPr>
              <a:t>Project </a:t>
            </a:r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Calibri"/>
              </a:rPr>
              <a:t>Achievement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/>
              </a:rPr>
              <a:t>: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implemented a real-time object detection system using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MobileNet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SSD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system efficiently detects and labels objects (e.g., persons, cars) from multiple input sources, including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webcam feeds, video files, and static images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operates with minimal computational resources, making it suitable for live surveillance, video analysis, and basic automation scenarios.</a:t>
            </a:r>
          </a:p>
          <a:p>
            <a:pPr algn="just" rtl="0" fontAlgn="base">
              <a:lnSpc>
                <a:spcPts val="165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 fontAlgn="base">
              <a:lnSpc>
                <a:spcPts val="1650"/>
              </a:lnSpc>
              <a:buFont typeface="Wingdings"/>
              <a:buChar char="Ø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/>
              </a:rPr>
              <a:t>Current Progress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can detect and label objects in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a webcam feed. This capability highlights its potential for real-world applications, including basic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surveillance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video-based object analysis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endParaRPr lang="en-US" sz="1600" b="0" i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 algn="just" rtl="0" fontAlgn="base">
              <a:lnSpc>
                <a:spcPts val="2625"/>
              </a:lnSpc>
              <a:buFont typeface="Wingdings"/>
              <a:buChar char="Ø"/>
            </a:pPr>
            <a:endParaRPr lang="en-US" sz="1600" b="0" i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 algn="just">
              <a:buFont typeface="Wingdings" panose="020B0604020202020204" pitchFamily="34" charset="0"/>
              <a:buChar char="Ø"/>
            </a:pPr>
            <a:endParaRPr lang="en-IN" sz="1600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>
            <a:spLocks noGrp="1"/>
          </p:cNvSpPr>
          <p:nvPr>
            <p:ph type="title"/>
          </p:nvPr>
        </p:nvSpPr>
        <p:spPr>
          <a:xfrm>
            <a:off x="245038" y="340572"/>
            <a:ext cx="8649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REFERENCES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64240-EC25-F096-7C56-88CE1A2EA75E}"/>
              </a:ext>
            </a:extLst>
          </p:cNvPr>
          <p:cNvSpPr txBox="1"/>
          <p:nvPr/>
        </p:nvSpPr>
        <p:spPr>
          <a:xfrm>
            <a:off x="546496" y="1104258"/>
            <a:ext cx="8051008" cy="3666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>
              <a:lnSpc>
                <a:spcPts val="1350"/>
              </a:lnSpc>
            </a:pP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[1] J Deng, X Xuan, W Wang, Z Li, H Yao, Z Wang, A review of research on object detection based on deep learning, pages- 8,Journal of Physics: Conference Series, 2020</a:t>
            </a: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fontAlgn="base">
              <a:lnSpc>
                <a:spcPts val="1350"/>
              </a:lnSpc>
            </a:pP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[2] Ali Basrah Pulungan1*, Zhfranul Nafis2, Muhammad Anwar3, Hastuti4, Hamdani5, 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Calibri"/>
              </a:rPr>
              <a:t>Dwiprima Elvanny </a:t>
            </a: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Myori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Calibri"/>
              </a:rPr>
              <a:t> </a:t>
            </a: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, Object Detection With a Webcam Using The Python Programming Language,pages-9,Journal of Applied Engineering and Technological Science</a:t>
            </a: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fontAlgn="base">
              <a:lnSpc>
                <a:spcPts val="1350"/>
              </a:lnSpc>
            </a:pP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[3] A 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Calibri"/>
              </a:rPr>
              <a:t>Talele </a:t>
            </a: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, A Patil, B Barse, Detection of real time objects using 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Calibri"/>
              </a:rPr>
              <a:t>Tenser Flow</a:t>
            </a: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 and OpenCV, pages-4,Asian Journal For Convergence In Technology (AJCT) ISSN-2350-1146, 2019</a:t>
            </a: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[4] A Bathija, G Sharma, Visual object detection and tracking using yolo and sort pages-4,International Journal of Engineering Research Technology, 2019</a:t>
            </a: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fontAlgn="base">
              <a:lnSpc>
                <a:spcPts val="1350"/>
              </a:lnSpc>
            </a:pP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[5] A Aralikatti,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Calibri"/>
              </a:rPr>
              <a:t> </a:t>
            </a: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J Appalla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Calibri"/>
              </a:rPr>
              <a:t> ,</a:t>
            </a: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 S Kushal, GS Naveen</a:t>
            </a:r>
            <a:r>
              <a:rPr lang="en-US">
                <a:solidFill>
                  <a:schemeClr val="bg1">
                    <a:lumMod val="10000"/>
                  </a:schemeClr>
                </a:solidFill>
                <a:latin typeface="Calibri"/>
              </a:rPr>
              <a:t> </a:t>
            </a:r>
            <a:r>
              <a:rPr lang="en-US" b="0" i="0" u="none" strike="noStrike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,S Lokesh, BS Jayasri, Real time object detection and face recognition system to assist the visually impaired pages-13,Journal of Physics: Conference Series, Volume 1706, First International Conference on Advances in Physical Sciences and Materials 13-14 August 2020, Coimbatore, India</a:t>
            </a:r>
            <a:r>
              <a:rPr lang="en-US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endParaRPr lang="en-US">
              <a:solidFill>
                <a:schemeClr val="bg1">
                  <a:lumMod val="10000"/>
                </a:schemeClr>
              </a:solidFill>
              <a:latin typeface="Calibri"/>
            </a:endParaRPr>
          </a:p>
          <a:p>
            <a:pPr algn="just" rtl="0" fontAlgn="base">
              <a:lnSpc>
                <a:spcPts val="1350"/>
              </a:lnSpc>
            </a:pPr>
            <a:endParaRPr lang="en-US" b="0" i="0">
              <a:solidFill>
                <a:schemeClr val="bg1">
                  <a:lumMod val="10000"/>
                </a:schemeClr>
              </a:solidFill>
              <a:effectLst/>
              <a:latin typeface="Calibri"/>
            </a:endParaRPr>
          </a:p>
          <a:p>
            <a:pPr algn="just" rtl="0" fontAlgn="base">
              <a:lnSpc>
                <a:spcPts val="1200"/>
              </a:lnSpc>
            </a:pPr>
            <a:r>
              <a:rPr lang="en-IN" b="0" i="0">
                <a:solidFill>
                  <a:schemeClr val="bg1">
                    <a:lumMod val="10000"/>
                  </a:schemeClr>
                </a:solidFill>
                <a:effectLst/>
                <a:latin typeface="Calibri"/>
              </a:rPr>
              <a:t>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>
            <a:spLocks noGrp="1"/>
          </p:cNvSpPr>
          <p:nvPr>
            <p:ph type="title"/>
          </p:nvPr>
        </p:nvSpPr>
        <p:spPr>
          <a:xfrm>
            <a:off x="2536459" y="259425"/>
            <a:ext cx="48001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REFERENCES(CONTINUED)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68F45-D17F-8F82-9BA3-BEECE78B16C8}"/>
              </a:ext>
            </a:extLst>
          </p:cNvPr>
          <p:cNvSpPr txBox="1"/>
          <p:nvPr/>
        </p:nvSpPr>
        <p:spPr>
          <a:xfrm>
            <a:off x="496491" y="1380645"/>
            <a:ext cx="8151018" cy="16657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rtl="0" fontAlgn="base">
              <a:lnSpc>
                <a:spcPts val="1350"/>
              </a:lnSpc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</a:rPr>
              <a:t>[6] 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Calibri"/>
              </a:rPr>
              <a:t>S Praveen A motion detection System in python and OpenCV, </a:t>
            </a:r>
            <a:r>
              <a:rPr lang="en-IN" b="0" i="0">
                <a:solidFill>
                  <a:srgbClr val="000000"/>
                </a:solidFill>
                <a:effectLst/>
                <a:latin typeface="Calibri"/>
              </a:rPr>
              <a:t>J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</a:rPr>
              <a:t> Shah </a:t>
            </a:r>
            <a:r>
              <a:rPr lang="en-IN" b="0" i="0" u="sng" strike="noStrike">
                <a:solidFill>
                  <a:srgbClr val="000000"/>
                </a:solidFill>
                <a:effectLst/>
                <a:latin typeface="Calibri"/>
                <a:hlinkClick r:id="rId3"/>
              </a:rPr>
              <a:t>2021 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Calibri"/>
              </a:rPr>
              <a:t>Third International Communication Technologies and Virtual Mobile Networks(ICICV)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IN" b="0" i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IN" b="0" i="0" u="none" strike="noStrike">
                <a:solidFill>
                  <a:srgbClr val="000000"/>
                </a:solidFill>
                <a:effectLst/>
                <a:latin typeface="Calibri"/>
              </a:rPr>
              <a:t>[7] H Liu, Y Li, D Liu, Object detection and recognition system based on computer vision analysis, Journal of Physics : Conference Series,2021</a:t>
            </a:r>
            <a:r>
              <a:rPr lang="en-US" b="0" i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350"/>
              </a:lnSpc>
            </a:pPr>
            <a:r>
              <a:rPr lang="en-IN" b="0" i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algn="just" fontAlgn="base">
              <a:lnSpc>
                <a:spcPts val="1125"/>
              </a:lnSpc>
            </a:pPr>
            <a:r>
              <a:rPr lang="en-IN" b="0" i="0" u="none" strike="noStrike">
                <a:solidFill>
                  <a:srgbClr val="000000"/>
                </a:solidFill>
                <a:effectLst/>
                <a:latin typeface="Calibri"/>
              </a:rPr>
              <a:t>[8] 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Calibri"/>
              </a:rPr>
              <a:t>M Moulavi</a:t>
            </a:r>
            <a:r>
              <a:rPr lang="pt-BR">
                <a:latin typeface="Calibri"/>
              </a:rPr>
              <a:t> 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Calibri"/>
              </a:rPr>
              <a:t>, A Barge</a:t>
            </a:r>
            <a:r>
              <a:rPr lang="pt-BR">
                <a:latin typeface="Calibri"/>
              </a:rPr>
              <a:t> 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Calibri"/>
              </a:rPr>
              <a:t>, R Vishwakarma</a:t>
            </a:r>
            <a:r>
              <a:rPr lang="pt-BR">
                <a:latin typeface="Calibri"/>
              </a:rPr>
              <a:t> 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Calibri"/>
              </a:rPr>
              <a:t>, B Dhengle</a:t>
            </a:r>
            <a:r>
              <a:rPr lang="pt-BR">
                <a:latin typeface="Calibri"/>
              </a:rPr>
              <a:t> 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Calibri"/>
              </a:rPr>
              <a:t>, A Nadaph</a:t>
            </a:r>
            <a:r>
              <a:rPr lang="pt-BR">
                <a:latin typeface="Calibri"/>
              </a:rPr>
              <a:t> </a:t>
            </a:r>
            <a:r>
              <a:rPr lang="pt-BR" b="0" i="0" u="none" strike="noStrike">
                <a:solidFill>
                  <a:srgbClr val="000000"/>
                </a:solidFill>
                <a:effectLst/>
                <a:latin typeface="Calibri"/>
              </a:rPr>
              <a:t>,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Calibri"/>
              </a:rPr>
              <a:t> Object Detection and Recognition and Age-Gender Prediction using YOLO and OpenCV ,pages-6,</a:t>
            </a:r>
            <a:r>
              <a:rPr lang="en-IN" b="0" i="0" u="none" strike="noStrike">
                <a:solidFill>
                  <a:srgbClr val="000000"/>
                </a:solidFill>
                <a:effectLst/>
                <a:latin typeface="Calibri"/>
              </a:rPr>
              <a:t> 2022•researchgate.net</a:t>
            </a:r>
            <a:r>
              <a:rPr lang="en-IN" b="0" i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800"/>
              </a:lnSpc>
            </a:pPr>
            <a:r>
              <a:rPr lang="en-US" sz="1200" b="0" i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1B13-E6D9-A3FE-E95D-56388B23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604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sng" strike="noStrike">
                <a:solidFill>
                  <a:schemeClr val="bg2">
                    <a:lumMod val="10000"/>
                  </a:schemeClr>
                </a:solidFill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TABLE OF CONTENTS</a:t>
            </a:r>
            <a:r>
              <a:rPr lang="en-US" b="0" i="0" u="sng">
                <a:solidFill>
                  <a:schemeClr val="bg2">
                    <a:lumMod val="10000"/>
                  </a:schemeClr>
                </a:solidFill>
                <a:effectLst/>
                <a:latin typeface="Aptos Narrow" panose="020B0004020202020204" pitchFamily="34" charset="0"/>
                <a:cs typeface="Times New Roman" panose="02020603050405020304" pitchFamily="18" charset="0"/>
              </a:rPr>
              <a:t>​</a:t>
            </a:r>
            <a:endParaRPr u="sng">
              <a:solidFill>
                <a:schemeClr val="bg2">
                  <a:lumMod val="10000"/>
                </a:schemeClr>
              </a:solidFill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6" name="Google Shape;296;p34"/>
          <p:cNvSpPr txBox="1">
            <a:spLocks noGrp="1"/>
          </p:cNvSpPr>
          <p:nvPr>
            <p:ph type="body" idx="4294967295"/>
          </p:nvPr>
        </p:nvSpPr>
        <p:spPr>
          <a:xfrm>
            <a:off x="720000" y="1472569"/>
            <a:ext cx="7845356" cy="2413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Problem statement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Introduction 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Literature Survey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​​</a:t>
            </a:r>
          </a:p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Proposed system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Requirements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Applications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Conclusion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  <a:p>
            <a:pPr algn="just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References</a:t>
            </a:r>
            <a:r>
              <a:rPr lang="en-US" sz="1800" i="0" dirty="0">
                <a:solidFill>
                  <a:srgbClr val="000000"/>
                </a:solidFill>
                <a:effectLst/>
                <a:latin typeface="Calibri"/>
                <a:cs typeface="Times New Roman"/>
              </a:rPr>
              <a:t>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280416" y="258061"/>
            <a:ext cx="78681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PROBLEM STATEMENT: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080CB93-6A1C-EEA7-1292-70D948FFD1C0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444534" y="1386128"/>
            <a:ext cx="8069575" cy="2102481"/>
          </a:xfrm>
        </p:spPr>
        <p:txBody>
          <a:bodyPr/>
          <a:lstStyle/>
          <a:p>
            <a:pPr algn="just" rtl="0" fontAlgn="base">
              <a:lnSpc>
                <a:spcPts val="2175"/>
              </a:lnSpc>
            </a:pPr>
            <a:r>
              <a:rPr lang="en-US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1600">
              <a:solidFill>
                <a:srgbClr val="000000"/>
              </a:solidFill>
              <a:latin typeface="Calibri"/>
            </a:endParaRPr>
          </a:p>
          <a:p>
            <a:pPr algn="just" rtl="0" fontAlgn="base">
              <a:lnSpc>
                <a:spcPts val="2175"/>
              </a:lnSpc>
            </a:pP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/>
            <a:endParaRPr lang="en-IN"/>
          </a:p>
        </p:txBody>
      </p:sp>
      <p:sp>
        <p:nvSpPr>
          <p:cNvPr id="41" name="Google Shape;308;p35">
            <a:extLst>
              <a:ext uri="{FF2B5EF4-FFF2-40B4-BE49-F238E27FC236}">
                <a16:creationId xmlns:a16="http://schemas.microsoft.com/office/drawing/2014/main" id="{4D402CED-DF38-5828-32C6-6A280FF14F96}"/>
              </a:ext>
            </a:extLst>
          </p:cNvPr>
          <p:cNvSpPr txBox="1">
            <a:spLocks/>
          </p:cNvSpPr>
          <p:nvPr/>
        </p:nvSpPr>
        <p:spPr>
          <a:xfrm>
            <a:off x="280416" y="1730968"/>
            <a:ext cx="786811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algn="just"/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OBJECTIVES: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910D2-5EE8-D6DC-7BAB-E28F8980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63" y="967736"/>
            <a:ext cx="8740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statement is developing a system capable of detecting objects in real-time from various input sources, including webcams, videos and images.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BCA67-433C-58AB-3BF7-6A66A48D4B8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4654" y="2580668"/>
            <a:ext cx="86546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>
              <a:buFont typeface="Wingdings"/>
              <a:buChar char="Ø"/>
            </a:pPr>
            <a:r>
              <a:rPr lang="en-US" sz="1600" dirty="0">
                <a:effectLst/>
                <a:latin typeface="Calibri"/>
                <a:ea typeface="Calibri"/>
                <a:cs typeface="Calibri"/>
              </a:rPr>
              <a:t>To </a:t>
            </a:r>
            <a:r>
              <a:rPr lang="en-US" sz="1600" dirty="0">
                <a:latin typeface="Calibri"/>
                <a:ea typeface="Calibri"/>
                <a:cs typeface="Calibri"/>
              </a:rPr>
              <a:t>d</a:t>
            </a:r>
            <a:r>
              <a:rPr lang="en-US" sz="1600" dirty="0">
                <a:effectLst/>
                <a:latin typeface="Calibri"/>
                <a:ea typeface="Calibri"/>
                <a:cs typeface="Calibri"/>
              </a:rPr>
              <a:t>evelop a lightweight and efficient object detection system using OpenCV and a pre-trained </a:t>
            </a:r>
            <a:r>
              <a:rPr lang="en-US" sz="1600" dirty="0" err="1">
                <a:effectLst/>
                <a:latin typeface="Calibri"/>
                <a:ea typeface="Calibri"/>
                <a:cs typeface="Calibri"/>
              </a:rPr>
              <a:t>MobileNet</a:t>
            </a:r>
            <a:r>
              <a:rPr lang="en-US" sz="1600" dirty="0">
                <a:effectLst/>
                <a:latin typeface="Calibri"/>
                <a:ea typeface="Calibri"/>
                <a:cs typeface="Calibri"/>
              </a:rPr>
              <a:t> SSD model.</a:t>
            </a:r>
            <a:endParaRPr lang="en-IN" sz="1600" dirty="0">
              <a:effectLst/>
              <a:latin typeface="Calibri"/>
              <a:ea typeface="Calibri"/>
              <a:cs typeface="Calibri"/>
            </a:endParaRPr>
          </a:p>
          <a:p>
            <a:pPr marL="285750" lvl="0" indent="-285750" algn="just">
              <a:buFont typeface="Wingdings"/>
              <a:buChar char="Ø"/>
            </a:pPr>
            <a:r>
              <a:rPr lang="en-US" sz="1600" dirty="0">
                <a:effectLst/>
                <a:latin typeface="Calibri"/>
                <a:ea typeface="Calibri"/>
                <a:cs typeface="Calibri"/>
              </a:rPr>
              <a:t>To </a:t>
            </a:r>
            <a:r>
              <a:rPr lang="en-US" sz="1600" dirty="0">
                <a:latin typeface="Calibri"/>
                <a:ea typeface="Calibri"/>
                <a:cs typeface="Calibri"/>
              </a:rPr>
              <a:t>i</a:t>
            </a:r>
            <a:r>
              <a:rPr lang="en-US" sz="1600" dirty="0">
                <a:effectLst/>
                <a:latin typeface="Calibri"/>
                <a:ea typeface="Calibri"/>
                <a:cs typeface="Calibri"/>
              </a:rPr>
              <a:t>mplement object localization and classification algorithms to accurately detect and classify objects within an image or video feed.</a:t>
            </a:r>
            <a:endParaRPr lang="en-IN" sz="1600" dirty="0">
              <a:effectLst/>
              <a:latin typeface="Calibri"/>
              <a:ea typeface="Calibri"/>
              <a:cs typeface="Calibri"/>
            </a:endParaRPr>
          </a:p>
          <a:p>
            <a:pPr marL="285750" lvl="0" indent="-285750" algn="just">
              <a:buFont typeface="Wingdings"/>
              <a:buChar char="Ø"/>
            </a:pPr>
            <a:r>
              <a:rPr lang="en-US" sz="1600" dirty="0">
                <a:effectLst/>
                <a:latin typeface="Calibri"/>
                <a:ea typeface="Calibri"/>
                <a:cs typeface="Calibri"/>
              </a:rPr>
              <a:t>To</a:t>
            </a:r>
            <a:r>
              <a:rPr lang="en-US" sz="1600" dirty="0">
                <a:latin typeface="Calibri"/>
                <a:ea typeface="Calibri"/>
                <a:cs typeface="Calibri"/>
              </a:rPr>
              <a:t> o</a:t>
            </a:r>
            <a:r>
              <a:rPr lang="en-US" sz="1600" dirty="0">
                <a:effectLst/>
                <a:latin typeface="Calibri"/>
                <a:ea typeface="Calibri"/>
                <a:cs typeface="Calibri"/>
              </a:rPr>
              <a:t>ptimize the system for speed and accuracy to ensure practical performance in real-world applications.</a:t>
            </a:r>
            <a:endParaRPr lang="en-IN" sz="1600" dirty="0">
              <a:effectLst/>
              <a:latin typeface="Calibri"/>
              <a:ea typeface="Calibri"/>
              <a:cs typeface="Calibri"/>
            </a:endParaRPr>
          </a:p>
          <a:p>
            <a:pPr marL="285750" lvl="0" indent="-285750" algn="just">
              <a:spcAft>
                <a:spcPts val="15"/>
              </a:spcAft>
              <a:buFont typeface="Wingdings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implement an interactive system allowing users to choose input sources for object detection.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663511" y="315512"/>
            <a:ext cx="7762917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sng" dirty="0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INTRODUCTION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528A2E-F95C-32A3-1FD2-A5540E27BF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4812" y="1085019"/>
            <a:ext cx="744045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Object detection is a computer vision technique used to identify and classify objects in images or videos.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It involves two key tasks: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alibri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Localization (drawing bounding boxes).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              ii) Classification (categorizing objects).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Our project implements object detection using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MobileNet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 SSD model with OpenCV and Python.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</a:rPr>
              <a:t>Testing has been conducted on various images and videos to validate the model's performance.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600" dirty="0"/>
              <a:t>While </a:t>
            </a:r>
            <a:r>
              <a:rPr lang="en-US" sz="1600" dirty="0" err="1"/>
              <a:t>MobileNet</a:t>
            </a:r>
            <a:r>
              <a:rPr lang="en-US" sz="1600" dirty="0"/>
              <a:t> SSD is designed for efficiency, achieving real-time detection on extremely low-resource devices remains a challenge. Our project demonstrates the practical capabilities of this model for various input sources.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/>
          </p:nvPr>
        </p:nvSpPr>
        <p:spPr>
          <a:xfrm>
            <a:off x="862858" y="-4679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LITERATURE SURVEY INSIGHTS</a:t>
            </a:r>
            <a:endParaRPr b="1" u="sng" dirty="0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B6798-C7DE-E2C7-1D89-06A37F87DFA6}"/>
              </a:ext>
            </a:extLst>
          </p:cNvPr>
          <p:cNvSpPr txBox="1"/>
          <p:nvPr/>
        </p:nvSpPr>
        <p:spPr>
          <a:xfrm>
            <a:off x="856327" y="751114"/>
            <a:ext cx="706047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b="0" u="none" strike="noStrike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A review of research on object detection based on deep learning​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(2020) – Demonstrated the efficiency of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MobileNet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SSD for real-time object detection, reinforcing our model choice.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u="none" strike="noStrike" cap="none" dirty="0">
                <a:solidFill>
                  <a:schemeClr val="dk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Object detection with a webcam using python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(2021) – Implemented webcam-based detection using Python, highlighting OpenCV’s suitability for real-time processing.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Detection of Real Time Objects Using TensorFlow and OpenCV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(2019) – Used TensorFlow &amp; OpenCV for object detection, helping us understand feature extraction and bounding box predictions.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0" i="0" u="none" strike="noStrike" cap="none" dirty="0">
                <a:solidFill>
                  <a:schemeClr val="dk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Efficient Python-Based Motion Detection System Using OpenCV for Enhanced Security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(2019) – Compared YOLO and other models, assisting in evaluating alternative detection methods.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9299F4-DBCA-931F-E53D-2A862AC45B60}"/>
              </a:ext>
            </a:extLst>
          </p:cNvPr>
          <p:cNvSpPr txBox="1"/>
          <p:nvPr/>
        </p:nvSpPr>
        <p:spPr>
          <a:xfrm>
            <a:off x="940528" y="698863"/>
            <a:ext cx="73347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Object Detection and Tracking using YOLO and SORT​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(2020) – Focused on object detection for visually impaired assistance, showcasing practical real-world applications.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object detection and face recognition system to assist the visually impaired​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(2021) – Explored motion detection with OpenCV, strengthening our approach to video frame processing.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on Object Detection and Recognition Based on Deep Learning in Unmanned Supermarkets​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(2021) – Researched computer vision-based object classification, helping us refine our model’s labeling accuracy.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 startAt="5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Detection and Recognition and ​Age-Gender Prediction using YOLO and ​OpenCV 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(2022) – Implemented YOLO &amp; OpenCV for multi-task detection (e.g., age-gender prediction), expanding our understanding of detection possibilities.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708619" y="183206"/>
            <a:ext cx="7716335" cy="409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PROPOSED SYSTEM</a:t>
            </a:r>
            <a:endParaRPr sz="2800"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6B73D-ED19-5EBF-C71F-E149ED627091}"/>
              </a:ext>
            </a:extLst>
          </p:cNvPr>
          <p:cNvSpPr txBox="1"/>
          <p:nvPr/>
        </p:nvSpPr>
        <p:spPr>
          <a:xfrm>
            <a:off x="873467" y="685336"/>
            <a:ext cx="7386638" cy="34650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2000" b="1" u="sng" dirty="0">
                <a:latin typeface="Aptos Narrow" panose="020B0004020202020204" pitchFamily="34" charset="0"/>
              </a:rPr>
              <a:t>INPUT</a:t>
            </a:r>
          </a:p>
          <a:p>
            <a:pPr algn="just"/>
            <a:endParaRPr lang="en-IN" sz="2000" b="1" u="sng" dirty="0">
              <a:latin typeface="Aptos Narrow" panose="020B0004020202020204" pitchFamily="34" charset="0"/>
            </a:endParaRPr>
          </a:p>
          <a:p>
            <a:pPr marL="285750" indent="-285750"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The system captures a live video stream as input from a webcam or another video source.</a:t>
            </a:r>
          </a:p>
          <a:p>
            <a:pPr marL="285750" indent="-285750"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/>
              </a:rPr>
              <a:t>Each frame of the video is treated as an individual image for processing. </a:t>
            </a:r>
          </a:p>
          <a:p>
            <a:pPr algn="just" rtl="0" fontAlgn="base">
              <a:lnSpc>
                <a:spcPts val="165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algn="just" rtl="0" fontAlgn="base">
              <a:lnSpc>
                <a:spcPts val="1650"/>
              </a:lnSpc>
            </a:pPr>
            <a:endParaRPr lang="en-US" sz="2000" b="1" u="sng" dirty="0">
              <a:latin typeface="Aptos Narrow" panose="020B0004020202020204" pitchFamily="34" charset="0"/>
            </a:endParaRPr>
          </a:p>
          <a:p>
            <a:pPr algn="just" rtl="0" fontAlgn="base">
              <a:lnSpc>
                <a:spcPts val="1650"/>
              </a:lnSpc>
            </a:pPr>
            <a:r>
              <a:rPr lang="en-US" sz="2000" b="1" i="0" u="sng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PROCESSED INPUT</a:t>
            </a:r>
          </a:p>
          <a:p>
            <a:pPr algn="just" rtl="0" fontAlgn="base">
              <a:lnSpc>
                <a:spcPts val="1650"/>
              </a:lnSpc>
            </a:pPr>
            <a:endParaRPr lang="en-US" sz="2000" b="1" i="0" u="sng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The captured video frames are resized to 300*300 pixels to match the input size required by the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/>
              </a:rPr>
              <a:t>MobileNet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 SSD model.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600" i="0" u="sng" strike="noStrike" dirty="0">
                <a:solidFill>
                  <a:srgbClr val="000000"/>
                </a:solidFill>
                <a:effectLst/>
                <a:latin typeface="Calibri"/>
              </a:rPr>
              <a:t>Normalization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pixel values are then normalized to a range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[-1, 1]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scaling them using a factor of 1/127.5, ensuring consistency for the model’s processing.</a:t>
            </a:r>
            <a:endParaRPr lang="en-US" sz="1600" b="1" i="0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IN" sz="1600" dirty="0"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224070" y="274545"/>
            <a:ext cx="86584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PROPOSED SYSTEM (CONTINUED)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473758" y="1171575"/>
            <a:ext cx="8160590" cy="355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lnSpc>
                <a:spcPts val="2250"/>
              </a:lnSpc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Aptos Narrow"/>
              </a:rPr>
              <a:t>OBJECT DETECTION (MOBILENET SSD):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Aptos Narrow"/>
              </a:rPr>
              <a:t>​</a:t>
            </a:r>
          </a:p>
          <a:p>
            <a:pPr algn="l" rtl="0" fontAlgn="base">
              <a:lnSpc>
                <a:spcPts val="2250"/>
              </a:lnSpc>
            </a:pPr>
            <a:endParaRPr lang="en-US" sz="20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r>
              <a:rPr lang="en-US" sz="1600" i="0" u="sng" strike="noStrike" dirty="0">
                <a:solidFill>
                  <a:srgbClr val="000000"/>
                </a:solidFill>
                <a:effectLst/>
                <a:latin typeface="Calibri"/>
              </a:rPr>
              <a:t>Feature Extraction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The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/>
              </a:rPr>
              <a:t>MobileNet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 architecture extracts key features from the preprocessed image, such as edges, textures, and patterns.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endParaRPr lang="en-US" sz="1600" b="0" i="0" dirty="0">
              <a:solidFill>
                <a:srgbClr val="000000"/>
              </a:solidFill>
              <a:effectLst/>
              <a:latin typeface="Calibri"/>
            </a:endParaRPr>
          </a:p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r>
              <a:rPr lang="en-US" sz="1600" i="0" u="sng" strike="noStrike" dirty="0">
                <a:solidFill>
                  <a:srgbClr val="000000"/>
                </a:solidFill>
                <a:effectLst/>
                <a:latin typeface="Calibri"/>
              </a:rPr>
              <a:t>Bounding Box Prediction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The SSD (Single Shot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/>
              </a:rPr>
              <a:t>Multibox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 Detector) component predicts bounding boxes for objects within the image.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algn="just" rtl="0" fontAlgn="base">
              <a:lnSpc>
                <a:spcPts val="165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marL="285750" indent="-285750" algn="just" rtl="0" fontAlgn="base">
              <a:lnSpc>
                <a:spcPts val="1650"/>
              </a:lnSpc>
              <a:buFont typeface="Wingdings"/>
              <a:buChar char="Ø"/>
            </a:pPr>
            <a:r>
              <a:rPr lang="en-US" sz="1600" i="0" u="sng" strike="noStrike" dirty="0">
                <a:solidFill>
                  <a:srgbClr val="000000"/>
                </a:solidFill>
                <a:effectLst/>
                <a:latin typeface="Calibri"/>
              </a:rPr>
              <a:t>Class Label Prediction</a:t>
            </a:r>
            <a:r>
              <a:rPr lang="en-US" sz="1600" i="0" strike="noStrike" dirty="0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The model assigns a class label (e.g., person, car, etc.) to each detected object with a confidence score indicating the likelihood of the object being in that class.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Hanken Grotesk"/>
              <a:cs typeface="Hanken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2593875" y="35265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>
            <a:off x="1374675" y="120922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 txBox="1">
            <a:spLocks noGrp="1"/>
          </p:cNvSpPr>
          <p:nvPr>
            <p:ph type="title"/>
          </p:nvPr>
        </p:nvSpPr>
        <p:spPr>
          <a:xfrm>
            <a:off x="37462" y="237276"/>
            <a:ext cx="90709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>
                <a:solidFill>
                  <a:schemeClr val="bg1">
                    <a:lumMod val="10000"/>
                  </a:schemeClr>
                </a:solidFill>
                <a:latin typeface="Aptos Narrow" panose="020B0004020202020204" pitchFamily="34" charset="0"/>
              </a:rPr>
              <a:t>PROPOSED SYSTEM(CONTINUED)</a:t>
            </a:r>
            <a:endParaRPr b="1" u="sng">
              <a:solidFill>
                <a:schemeClr val="bg1">
                  <a:lumMod val="1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31632-198D-15FD-AF79-B8CD52A26A27}"/>
              </a:ext>
            </a:extLst>
          </p:cNvPr>
          <p:cNvSpPr txBox="1"/>
          <p:nvPr/>
        </p:nvSpPr>
        <p:spPr>
          <a:xfrm>
            <a:off x="528555" y="892858"/>
            <a:ext cx="8050509" cy="21595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>
              <a:lnSpc>
                <a:spcPts val="2250"/>
              </a:lnSpc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Aptos Narrow"/>
              </a:rPr>
              <a:t>POST-PROCESSING: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Aptos Narrow"/>
              </a:rPr>
              <a:t>​</a:t>
            </a:r>
          </a:p>
          <a:p>
            <a:pPr algn="l" rtl="0" fontAlgn="base">
              <a:lnSpc>
                <a:spcPts val="2250"/>
              </a:lnSpc>
            </a:pPr>
            <a:endParaRPr lang="en-US" sz="20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600" i="0" u="sng" strike="noStrike" dirty="0">
                <a:solidFill>
                  <a:srgbClr val="000000"/>
                </a:solidFill>
                <a:effectLst/>
                <a:latin typeface="Calibri"/>
              </a:rPr>
              <a:t>Confidence Thresholding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Detections with confidence scores below a specified threshold (e.g., 0.2) are filtered out to reduce false positives.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  <a:endParaRPr lang="en-US" sz="1600" i="0" u="sng" dirty="0">
              <a:solidFill>
                <a:srgbClr val="000000"/>
              </a:solidFill>
              <a:effectLst/>
              <a:latin typeface="Calibri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endParaRPr lang="en-US" sz="1600" i="0" u="sng" dirty="0">
              <a:solidFill>
                <a:srgbClr val="000000"/>
              </a:solidFill>
              <a:effectLst/>
              <a:latin typeface="Calibri"/>
            </a:endParaRPr>
          </a:p>
          <a:p>
            <a:pPr marL="285750" indent="-285750" algn="just" rtl="0" fontAlgn="base">
              <a:buFont typeface="Wingdings" panose="05000000000000000000" pitchFamily="2" charset="2"/>
              <a:buChar char="Ø"/>
            </a:pPr>
            <a:r>
              <a:rPr lang="en-US" sz="1600" i="0" u="sng" strike="noStrike" dirty="0">
                <a:solidFill>
                  <a:srgbClr val="000000"/>
                </a:solidFill>
                <a:effectLst/>
                <a:latin typeface="Calibri"/>
              </a:rPr>
              <a:t>Non-Maximum Suppression (Optional)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reduce duplicate detections by keeping only the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relevant bounding box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object. It eliminates overlapping boxes based on confidence scores, ensuring cleaner and more accurate detection results.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39F07-9D64-BCCF-F98F-26BCCC5ADB03}"/>
              </a:ext>
            </a:extLst>
          </p:cNvPr>
          <p:cNvSpPr txBox="1"/>
          <p:nvPr/>
        </p:nvSpPr>
        <p:spPr>
          <a:xfrm>
            <a:off x="577137" y="3264515"/>
            <a:ext cx="8001927" cy="15566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>
              <a:lnSpc>
                <a:spcPts val="2250"/>
              </a:lnSpc>
            </a:pP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Aptos Narrow"/>
              </a:rPr>
              <a:t>OUTPUT: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Aptos Narrow"/>
              </a:rPr>
              <a:t>​</a:t>
            </a:r>
          </a:p>
          <a:p>
            <a:pPr algn="l" rtl="0" fontAlgn="base">
              <a:lnSpc>
                <a:spcPts val="2250"/>
              </a:lnSpc>
            </a:pPr>
            <a:endParaRPr lang="en-US" sz="16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The system overlays bounding boxes and class labels on the detected objects in real-time, displaying them on the video stream.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  <a:p>
            <a:pPr marL="285750" indent="-285750"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endParaRPr lang="en-US" sz="1600" b="0" i="0" dirty="0">
              <a:solidFill>
                <a:srgbClr val="000000"/>
              </a:solidFill>
              <a:effectLst/>
              <a:latin typeface="Calibri"/>
            </a:endParaRPr>
          </a:p>
          <a:p>
            <a:pPr marL="285750" indent="-285750" algn="just" rtl="0" fontAlgn="base">
              <a:lnSpc>
                <a:spcPts val="1650"/>
              </a:lnSpc>
              <a:buFont typeface="Wingdings" panose="05000000000000000000" pitchFamily="2" charset="2"/>
              <a:buChar char="Ø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/>
              </a:rPr>
              <a:t>Real-time performance ensures smooth tracking of moving objects in the live video feed.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/>
              </a:rPr>
              <a:t>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1555</Words>
  <Application>Microsoft Office PowerPoint</Application>
  <PresentationFormat>On-screen Show (16:9)</PresentationFormat>
  <Paragraphs>140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Hanken Grotesk</vt:lpstr>
      <vt:lpstr>Figtree Black</vt:lpstr>
      <vt:lpstr>Lato</vt:lpstr>
      <vt:lpstr>Aptos Narrow</vt:lpstr>
      <vt:lpstr>Arial</vt:lpstr>
      <vt:lpstr>Calibri</vt:lpstr>
      <vt:lpstr>Segoe UI</vt:lpstr>
      <vt:lpstr>Times New Roman</vt:lpstr>
      <vt:lpstr>Wingdings</vt:lpstr>
      <vt:lpstr>Elegant Black &amp; White Thesis Defense by Slidesgo</vt:lpstr>
      <vt:lpstr>Mini Project Second Review Presentation On Real-Time Vision Detection</vt:lpstr>
      <vt:lpstr>TABLE OF CONTENTS​</vt:lpstr>
      <vt:lpstr>PROBLEM STATEMENT:</vt:lpstr>
      <vt:lpstr>INTRODUCTION</vt:lpstr>
      <vt:lpstr>LITERATURE SURVEY INSIGHTS</vt:lpstr>
      <vt:lpstr>PowerPoint Presentation</vt:lpstr>
      <vt:lpstr>PROPOSED SYSTEM</vt:lpstr>
      <vt:lpstr>PROPOSED SYSTEM (CONTINUED)</vt:lpstr>
      <vt:lpstr>PROPOSED SYSTEM(CONTINUED)</vt:lpstr>
      <vt:lpstr>FLOWCHART</vt:lpstr>
      <vt:lpstr>DEMONSTRATION</vt:lpstr>
      <vt:lpstr>REQUIREMENTS</vt:lpstr>
      <vt:lpstr>APPLICATIONS</vt:lpstr>
      <vt:lpstr>CONCLUSION</vt:lpstr>
      <vt:lpstr>REFERENCES</vt:lpstr>
      <vt:lpstr>REFERENCES(CONTINUED)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Second Review Presentation On Object detection using OpenCV and Python</dc:title>
  <dc:creator>Shivaleela Yargol</dc:creator>
  <cp:lastModifiedBy>Nayana Hegde</cp:lastModifiedBy>
  <cp:revision>14</cp:revision>
  <dcterms:modified xsi:type="dcterms:W3CDTF">2025-02-24T02:08:16Z</dcterms:modified>
</cp:coreProperties>
</file>