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262" r:id="rId8"/>
    <p:sldId id="429" r:id="rId9"/>
    <p:sldId id="263" r:id="rId10"/>
    <p:sldId id="430" r:id="rId11"/>
    <p:sldId id="375" r:id="rId12"/>
    <p:sldId id="376" r:id="rId13"/>
    <p:sldId id="396" r:id="rId14"/>
    <p:sldId id="392" r:id="rId15"/>
    <p:sldId id="268" r:id="rId16"/>
    <p:sldId id="282" r:id="rId17"/>
    <p:sldId id="297" r:id="rId18"/>
    <p:sldId id="407" r:id="rId19"/>
    <p:sldId id="387" r:id="rId20"/>
    <p:sldId id="383" r:id="rId21"/>
    <p:sldId id="428"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6822F-F0B6-410E-898C-B31548D45A3E}" v="2" dt="2024-03-21T06:59:40.42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15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8</a:t>
            </a:fld>
            <a:endParaRPr/>
          </a:p>
        </p:txBody>
      </p:sp>
    </p:spTree>
    <p:extLst>
      <p:ext uri="{BB962C8B-B14F-4D97-AF65-F5344CB8AC3E}">
        <p14:creationId xmlns:p14="http://schemas.microsoft.com/office/powerpoint/2010/main" val="48559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10</a:t>
            </a:fld>
            <a:endParaRPr/>
          </a:p>
        </p:txBody>
      </p:sp>
    </p:spTree>
    <p:extLst>
      <p:ext uri="{BB962C8B-B14F-4D97-AF65-F5344CB8AC3E}">
        <p14:creationId xmlns:p14="http://schemas.microsoft.com/office/powerpoint/2010/main" val="150678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www.wikipedia.com/" TargetMode="External"/><Relationship Id="rId13" Type="http://schemas.openxmlformats.org/officeDocument/2006/relationships/hyperlink" Target="http://www.tutorialpoints.com/mysql" TargetMode="External"/><Relationship Id="rId3" Type="http://schemas.openxmlformats.org/officeDocument/2006/relationships/hyperlink" Target="http://www.goggle.com/" TargetMode="External"/><Relationship Id="rId7" Type="http://schemas.openxmlformats.org/officeDocument/2006/relationships/hyperlink" Target="http://www.w3schools.com/" TargetMode="External"/><Relationship Id="rId12" Type="http://schemas.openxmlformats.org/officeDocument/2006/relationships/hyperlink" Target="http://www.apache.org/" TargetMode="External"/><Relationship Id="rId2" Type="http://schemas.openxmlformats.org/officeDocument/2006/relationships/hyperlink" Target="http://www.eci.gov.in/" TargetMode="External"/><Relationship Id="rId1" Type="http://schemas.openxmlformats.org/officeDocument/2006/relationships/slideLayout" Target="../slideLayouts/slideLayout1.xml"/><Relationship Id="rId6" Type="http://schemas.openxmlformats.org/officeDocument/2006/relationships/hyperlink" Target="http://www.apeci.com/" TargetMode="External"/><Relationship Id="rId11" Type="http://schemas.openxmlformats.org/officeDocument/2006/relationships/hyperlink" Target="http://www.xamppserver.com/" TargetMode="External"/><Relationship Id="rId5" Type="http://schemas.openxmlformats.org/officeDocument/2006/relationships/hyperlink" Target="http://www.askjeeves.com/" TargetMode="External"/><Relationship Id="rId10" Type="http://schemas.openxmlformats.org/officeDocument/2006/relationships/hyperlink" Target="http://www.jsp.net/" TargetMode="External"/><Relationship Id="rId4" Type="http://schemas.openxmlformats.org/officeDocument/2006/relationships/hyperlink" Target="http://www.tutorialpoints.com/java/" TargetMode="External"/><Relationship Id="rId9" Type="http://schemas.openxmlformats.org/officeDocument/2006/relationships/hyperlink" Target="http://www.jdbc-tutuorial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Campus Selection System</a:t>
            </a:r>
          </a:p>
        </p:txBody>
      </p:sp>
      <p:sp>
        <p:nvSpPr>
          <p:cNvPr id="3" name="TextBox 2"/>
          <p:cNvSpPr txBox="1"/>
          <p:nvPr/>
        </p:nvSpPr>
        <p:spPr>
          <a:xfrm>
            <a:off x="5943600" y="3581400"/>
            <a:ext cx="5029200" cy="1754326"/>
          </a:xfrm>
          <a:prstGeom prst="rect">
            <a:avLst/>
          </a:prstGeom>
          <a:noFill/>
        </p:spPr>
        <p:txBody>
          <a:bodyPr wrap="square" rtlCol="0">
            <a:spAutoFit/>
          </a:bodyPr>
          <a:lstStyle/>
          <a:p>
            <a:r>
              <a:rPr lang="en-US" sz="2000" b="1" dirty="0">
                <a:solidFill>
                  <a:schemeClr val="tx2">
                    <a:lumMod val="75000"/>
                  </a:schemeClr>
                </a:solidFill>
              </a:rPr>
              <a:t>Name of the student</a:t>
            </a:r>
          </a:p>
          <a:p>
            <a:pPr marL="0" marR="0" lvl="0" indent="0" algn="l" rtl="0">
              <a:lnSpc>
                <a:spcPct val="100000"/>
              </a:lnSpc>
              <a:spcBef>
                <a:spcPts val="0"/>
              </a:spcBef>
              <a:spcAft>
                <a:spcPts val="0"/>
              </a:spcAft>
              <a:buClr>
                <a:srgbClr val="000000"/>
              </a:buClr>
              <a:buSzPts val="1800"/>
              <a:buFont typeface="Arial"/>
              <a:buNone/>
            </a:pPr>
            <a:r>
              <a:rPr lang="pt-BR" sz="1600" b="1" i="0" u="none" strike="noStrike" cap="none" dirty="0">
                <a:latin typeface="Arial"/>
                <a:ea typeface="Arial"/>
                <a:cs typeface="Arial"/>
                <a:sym typeface="Arial"/>
              </a:rPr>
              <a:t>21H55A0503-D.Shivanjali</a:t>
            </a:r>
          </a:p>
          <a:p>
            <a:pPr marL="0" marR="0" lvl="0" indent="0" algn="l" rtl="0">
              <a:lnSpc>
                <a:spcPct val="100000"/>
              </a:lnSpc>
              <a:spcBef>
                <a:spcPts val="0"/>
              </a:spcBef>
              <a:spcAft>
                <a:spcPts val="0"/>
              </a:spcAft>
              <a:buClr>
                <a:srgbClr val="000000"/>
              </a:buClr>
              <a:buSzPts val="1800"/>
              <a:buFont typeface="Arial"/>
              <a:buNone/>
            </a:pPr>
            <a:r>
              <a:rPr lang="pt-BR" sz="1600" b="1" i="0" u="none" strike="noStrike" cap="none" dirty="0">
                <a:latin typeface="Arial"/>
                <a:ea typeface="Arial"/>
                <a:cs typeface="Arial"/>
                <a:sym typeface="Arial"/>
              </a:rPr>
              <a:t>21H55A0512-M.Nithesh</a:t>
            </a:r>
          </a:p>
          <a:p>
            <a:pPr marL="0" marR="0" lvl="0" indent="0" algn="l" rtl="0">
              <a:lnSpc>
                <a:spcPct val="100000"/>
              </a:lnSpc>
              <a:spcBef>
                <a:spcPts val="0"/>
              </a:spcBef>
              <a:spcAft>
                <a:spcPts val="0"/>
              </a:spcAft>
              <a:buClr>
                <a:srgbClr val="000000"/>
              </a:buClr>
              <a:buSzPts val="1800"/>
              <a:buFont typeface="Arial"/>
              <a:buNone/>
            </a:pPr>
            <a:r>
              <a:rPr lang="pt-BR" sz="1600" b="1" i="0" u="none" strike="noStrike" cap="none" dirty="0">
                <a:latin typeface="Arial"/>
                <a:ea typeface="Arial"/>
                <a:cs typeface="Arial"/>
                <a:sym typeface="Arial"/>
              </a:rPr>
              <a:t>21H55A0517-P.Swetha</a:t>
            </a: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sz="1800" b="1" dirty="0" err="1">
                <a:solidFill>
                  <a:schemeClr val="dk1"/>
                </a:solidFill>
                <a:latin typeface="Arial"/>
                <a:ea typeface="Arial"/>
                <a:cs typeface="Arial"/>
                <a:sym typeface="Arial"/>
              </a:rPr>
              <a:t>Ms.B.Anuradha</a:t>
            </a:r>
            <a:r>
              <a:rPr lang="en-US" sz="1800" b="1" dirty="0">
                <a:solidFill>
                  <a:schemeClr val="dk1"/>
                </a:solidFill>
                <a:latin typeface="Arial"/>
                <a:ea typeface="Arial"/>
                <a:cs typeface="Arial"/>
                <a:sym typeface="Arial"/>
              </a:rPr>
              <a:t> (Assistant Professor)</a:t>
            </a:r>
            <a:endParaRPr lang="en-US" sz="1600" b="1" dirty="0">
              <a:solidFill>
                <a:schemeClr val="dk1"/>
              </a:solidFill>
              <a:latin typeface="Arial"/>
              <a:ea typeface="Arial"/>
              <a:cs typeface="Arial"/>
              <a:sym typeface="Arial"/>
            </a:endParaRPr>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lvl="2"/>
            <a:r>
              <a:rPr lang="en-IN" sz="3200" b="1" dirty="0">
                <a:solidFill>
                  <a:srgbClr val="FF0000"/>
                </a:solidFill>
                <a:latin typeface="Bookman Old Style" pitchFamily="18" charset="0"/>
              </a:rPr>
              <a:t>Problems in existing system</a:t>
            </a:r>
          </a:p>
        </p:txBody>
      </p:sp>
      <p:sp>
        <p:nvSpPr>
          <p:cNvPr id="5" name="TextBox 4"/>
          <p:cNvSpPr txBox="1"/>
          <p:nvPr/>
        </p:nvSpPr>
        <p:spPr>
          <a:xfrm>
            <a:off x="914400" y="1904400"/>
            <a:ext cx="6934200" cy="2951064"/>
          </a:xfrm>
          <a:prstGeom prst="rect">
            <a:avLst/>
          </a:prstGeom>
          <a:noFill/>
        </p:spPr>
        <p:txBody>
          <a:bodyPr wrap="square" rtlCol="0">
            <a:spAutoFit/>
          </a:bodyPr>
          <a:lstStyle/>
          <a:p>
            <a:pPr marL="0" lvl="0" indent="0" algn="l" rtl="0">
              <a:lnSpc>
                <a:spcPct val="150000"/>
              </a:lnSpc>
              <a:spcBef>
                <a:spcPts val="0"/>
              </a:spcBef>
              <a:spcAft>
                <a:spcPts val="0"/>
              </a:spcAft>
              <a:buClr>
                <a:schemeClr val="dk1"/>
              </a:buClr>
              <a:buSzPts val="1100"/>
              <a:buFont typeface="Arial"/>
              <a:buNone/>
            </a:pPr>
            <a:r>
              <a:rPr lang="en-US" sz="1800" b="1" dirty="0">
                <a:solidFill>
                  <a:schemeClr val="dk1"/>
                </a:solidFill>
                <a:latin typeface="+mn-lt"/>
                <a:cs typeface="Times New Roman" panose="02020603050405020304" pitchFamily="18" charset="0"/>
              </a:rPr>
              <a:t>PROBLEMS IN EXISTING SYSTEM:</a:t>
            </a:r>
          </a:p>
          <a:p>
            <a:pPr marL="0" lvl="0" indent="0" algn="l" rtl="0">
              <a:lnSpc>
                <a:spcPct val="150000"/>
              </a:lnSpc>
              <a:spcBef>
                <a:spcPts val="0"/>
              </a:spcBef>
              <a:spcAft>
                <a:spcPts val="0"/>
              </a:spcAft>
              <a:buClr>
                <a:schemeClr val="dk1"/>
              </a:buClr>
              <a:buSzPts val="1100"/>
              <a:buFont typeface="Arial"/>
              <a:buNone/>
            </a:pPr>
            <a:r>
              <a:rPr lang="en-US" sz="1800" dirty="0">
                <a:solidFill>
                  <a:schemeClr val="dk1"/>
                </a:solidFill>
                <a:latin typeface="+mn-lt"/>
                <a:cs typeface="Times New Roman" panose="02020603050405020304" pitchFamily="18" charset="0"/>
              </a:rPr>
              <a:t>1. High Volume of Talent Pool</a:t>
            </a:r>
          </a:p>
          <a:p>
            <a:pPr marL="0" lvl="0" indent="0" algn="l" rtl="0">
              <a:lnSpc>
                <a:spcPct val="150000"/>
              </a:lnSpc>
              <a:spcBef>
                <a:spcPts val="0"/>
              </a:spcBef>
              <a:spcAft>
                <a:spcPts val="0"/>
              </a:spcAft>
              <a:buClr>
                <a:schemeClr val="dk1"/>
              </a:buClr>
              <a:buSzPts val="1100"/>
              <a:buFont typeface="Arial"/>
              <a:buNone/>
            </a:pPr>
            <a:r>
              <a:rPr lang="en-US" sz="1800" dirty="0">
                <a:solidFill>
                  <a:schemeClr val="dk1"/>
                </a:solidFill>
                <a:latin typeface="+mn-lt"/>
                <a:cs typeface="Times New Roman" panose="02020603050405020304" pitchFamily="18" charset="0"/>
              </a:rPr>
              <a:t>2. Resumes are the only way to select a candidate</a:t>
            </a:r>
          </a:p>
          <a:p>
            <a:pPr marL="0" lvl="0" indent="0" algn="l" rtl="0">
              <a:lnSpc>
                <a:spcPct val="150000"/>
              </a:lnSpc>
              <a:spcBef>
                <a:spcPts val="0"/>
              </a:spcBef>
              <a:spcAft>
                <a:spcPts val="0"/>
              </a:spcAft>
              <a:buClr>
                <a:schemeClr val="dk1"/>
              </a:buClr>
              <a:buSzPts val="1100"/>
              <a:buFont typeface="Arial"/>
              <a:buNone/>
            </a:pPr>
            <a:r>
              <a:rPr lang="en-US" sz="1800" dirty="0">
                <a:solidFill>
                  <a:schemeClr val="dk1"/>
                </a:solidFill>
                <a:latin typeface="+mn-lt"/>
                <a:cs typeface="Times New Roman" panose="02020603050405020304" pitchFamily="18" charset="0"/>
              </a:rPr>
              <a:t>3. Limited Staff &amp; Time</a:t>
            </a:r>
          </a:p>
          <a:p>
            <a:pPr marL="0" lvl="0" indent="0" algn="l" rtl="0">
              <a:lnSpc>
                <a:spcPct val="150000"/>
              </a:lnSpc>
              <a:spcBef>
                <a:spcPts val="0"/>
              </a:spcBef>
              <a:spcAft>
                <a:spcPts val="0"/>
              </a:spcAft>
              <a:buClr>
                <a:schemeClr val="dk1"/>
              </a:buClr>
              <a:buSzPts val="1100"/>
              <a:buFont typeface="Arial"/>
              <a:buNone/>
            </a:pPr>
            <a:r>
              <a:rPr lang="en-US" sz="1800" dirty="0">
                <a:solidFill>
                  <a:schemeClr val="dk1"/>
                </a:solidFill>
                <a:latin typeface="+mn-lt"/>
                <a:cs typeface="Times New Roman" panose="02020603050405020304" pitchFamily="18" charset="0"/>
              </a:rPr>
              <a:t>4. Employer Branding to attract the younger generation</a:t>
            </a:r>
          </a:p>
          <a:p>
            <a:pPr marL="0" lvl="0" indent="0" algn="l" rtl="0">
              <a:lnSpc>
                <a:spcPct val="150000"/>
              </a:lnSpc>
              <a:spcBef>
                <a:spcPts val="0"/>
              </a:spcBef>
              <a:spcAft>
                <a:spcPts val="0"/>
              </a:spcAft>
              <a:buClr>
                <a:schemeClr val="dk1"/>
              </a:buClr>
              <a:buSzPts val="1100"/>
              <a:buFont typeface="Arial"/>
              <a:buNone/>
            </a:pPr>
            <a:r>
              <a:rPr lang="en-US" sz="1800" dirty="0">
                <a:solidFill>
                  <a:schemeClr val="dk1"/>
                </a:solidFill>
                <a:latin typeface="+mn-lt"/>
                <a:cs typeface="Times New Roman" panose="02020603050405020304" pitchFamily="18" charset="0"/>
              </a:rPr>
              <a:t>5. Outdated recruiting practices</a:t>
            </a:r>
          </a:p>
          <a:p>
            <a:pPr marL="457200" marR="0" lvl="0" indent="-374650" algn="just" rtl="0">
              <a:lnSpc>
                <a:spcPct val="150000"/>
              </a:lnSpc>
              <a:spcBef>
                <a:spcPts val="0"/>
              </a:spcBef>
              <a:spcAft>
                <a:spcPts val="0"/>
              </a:spcAft>
              <a:buSzPts val="2300"/>
              <a:buFont typeface="Times New Roman"/>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006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CC57B49D-59EE-B385-7DDF-E7CC685CF8EA}"/>
              </a:ext>
            </a:extLst>
          </p:cNvPr>
          <p:cNvSpPr txBox="1"/>
          <p:nvPr/>
        </p:nvSpPr>
        <p:spPr>
          <a:xfrm>
            <a:off x="990600" y="1904400"/>
            <a:ext cx="7239000" cy="3477875"/>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The project aims to achieve the following objectives: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Provide a centralized platform for managing placement activities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Streamline data management by automating tasks such as data entry, storage, and retrieval</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Facilitate seamless communication between TPO, students, and companies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Ensure data integrity and security through robust database management</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Improve the overall placement experience for students and companies</a:t>
            </a:r>
            <a:r>
              <a:rPr lang="en-IN" sz="2000" dirty="0">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06738717-78E8-F282-F4C2-A8636D5A6A69}"/>
              </a:ext>
            </a:extLst>
          </p:cNvPr>
          <p:cNvSpPr txBox="1"/>
          <p:nvPr/>
        </p:nvSpPr>
        <p:spPr>
          <a:xfrm>
            <a:off x="876300" y="1762379"/>
            <a:ext cx="6781800" cy="317009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The problem definition outlines the specific issues faced in the existing placement process, such as: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Tedious manual handling of student and company data</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Lack of centralized platform for managing placement activities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Ineffective communication between TPO, students, and companies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Difficulty in maintaining data integrity and security</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Time-consuming processes for data entry and updates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a:extLst>
              <a:ext uri="{FF2B5EF4-FFF2-40B4-BE49-F238E27FC236}">
                <a16:creationId xmlns:a16="http://schemas.microsoft.com/office/drawing/2014/main" id="{3524E9FC-409D-A311-9FE7-2F4CB31C4D0D}"/>
              </a:ext>
            </a:extLst>
          </p:cNvPr>
          <p:cNvPicPr>
            <a:picLocks noChangeAspect="1"/>
          </p:cNvPicPr>
          <p:nvPr/>
        </p:nvPicPr>
        <p:blipFill>
          <a:blip r:embed="rId2"/>
          <a:stretch>
            <a:fillRect/>
          </a:stretch>
        </p:blipFill>
        <p:spPr>
          <a:xfrm>
            <a:off x="1426191" y="1447799"/>
            <a:ext cx="6291617" cy="4764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069235CC-56E3-0886-66EE-74ABD3E9F932}"/>
              </a:ext>
            </a:extLst>
          </p:cNvPr>
          <p:cNvSpPr txBox="1"/>
          <p:nvPr/>
        </p:nvSpPr>
        <p:spPr>
          <a:xfrm>
            <a:off x="457200" y="1447200"/>
            <a:ext cx="7620000" cy="5859553"/>
          </a:xfrm>
          <a:prstGeom prst="rect">
            <a:avLst/>
          </a:prstGeom>
          <a:noFill/>
        </p:spPr>
        <p:txBody>
          <a:bodyPr wrap="square">
            <a:spAutoFit/>
          </a:bodyPr>
          <a:lstStyle/>
          <a:p>
            <a:pPr marL="457200" marR="0" lvl="0" indent="-374650" algn="l" rtl="0">
              <a:lnSpc>
                <a:spcPct val="150000"/>
              </a:lnSpc>
              <a:spcBef>
                <a:spcPts val="0"/>
              </a:spcBef>
              <a:spcAft>
                <a:spcPts val="0"/>
              </a:spcAft>
              <a:buClr>
                <a:schemeClr val="dk2"/>
              </a:buClr>
              <a:buSzPts val="2300"/>
              <a:buFont typeface="Arial"/>
              <a:buChar char="➢"/>
            </a:pPr>
            <a:r>
              <a:rPr lang="en-US" sz="1800" b="1" i="0" u="none" strike="noStrike" cap="none" dirty="0">
                <a:solidFill>
                  <a:schemeClr val="dk2"/>
                </a:solidFill>
                <a:latin typeface="Arial"/>
                <a:ea typeface="Arial"/>
                <a:cs typeface="Arial"/>
                <a:sym typeface="Arial"/>
              </a:rPr>
              <a:t>ADMIN MODULE:</a:t>
            </a:r>
          </a:p>
          <a:p>
            <a:pPr marL="0" marR="0" lvl="0" indent="0" algn="just" rtl="0">
              <a:lnSpc>
                <a:spcPct val="150000"/>
              </a:lnSpc>
              <a:spcBef>
                <a:spcPts val="0"/>
              </a:spcBef>
              <a:spcAft>
                <a:spcPts val="0"/>
              </a:spcAft>
              <a:buClr>
                <a:srgbClr val="000000"/>
              </a:buClr>
              <a:buSzPts val="2300"/>
              <a:buFont typeface="Arial"/>
              <a:buNone/>
            </a:pPr>
            <a:r>
              <a:rPr lang="en-US" sz="1800" b="0" i="0" u="none" strike="noStrike" cap="none" dirty="0">
                <a:latin typeface="Times New Roman"/>
                <a:ea typeface="Times New Roman"/>
                <a:cs typeface="Times New Roman"/>
                <a:sym typeface="Times New Roman"/>
              </a:rPr>
              <a:t>Admin </a:t>
            </a:r>
            <a:r>
              <a:rPr lang="en-US" dirty="0">
                <a:latin typeface="Times New Roman"/>
                <a:ea typeface="Times New Roman"/>
                <a:cs typeface="Times New Roman"/>
                <a:sym typeface="Times New Roman"/>
              </a:rPr>
              <a:t>will verify the students, accepting the job offer to students and the admin will add the company in the forum.</a:t>
            </a:r>
          </a:p>
          <a:p>
            <a:pPr marL="457200" marR="0" lvl="0" indent="-374650" algn="l" rtl="0">
              <a:lnSpc>
                <a:spcPct val="150000"/>
              </a:lnSpc>
              <a:spcBef>
                <a:spcPts val="0"/>
              </a:spcBef>
              <a:spcAft>
                <a:spcPts val="0"/>
              </a:spcAft>
              <a:buSzPts val="2300"/>
              <a:buFont typeface="Arial"/>
              <a:buChar char="➢"/>
            </a:pPr>
            <a:r>
              <a:rPr lang="en-US" sz="1800" b="1" i="0" u="none" strike="noStrike" cap="none" dirty="0">
                <a:solidFill>
                  <a:schemeClr val="tx2"/>
                </a:solidFill>
                <a:latin typeface="Arial"/>
                <a:ea typeface="Arial"/>
                <a:cs typeface="Arial"/>
                <a:sym typeface="Arial"/>
              </a:rPr>
              <a:t>COMPANY MODULE:</a:t>
            </a:r>
          </a:p>
          <a:p>
            <a:pPr marL="0" marR="0" lvl="0" indent="0" algn="just" rtl="0">
              <a:lnSpc>
                <a:spcPct val="150000"/>
              </a:lnSpc>
              <a:spcBef>
                <a:spcPts val="0"/>
              </a:spcBef>
              <a:spcAft>
                <a:spcPts val="0"/>
              </a:spcAft>
              <a:buClr>
                <a:srgbClr val="000000"/>
              </a:buClr>
              <a:buSzPts val="2300"/>
              <a:buFont typeface="Arial"/>
              <a:buNone/>
            </a:pPr>
            <a:r>
              <a:rPr lang="en-US" sz="1800" b="1" i="0" u="none" strike="noStrike" cap="none" dirty="0">
                <a:latin typeface="Arial"/>
                <a:ea typeface="Arial"/>
                <a:cs typeface="Arial"/>
                <a:sym typeface="Arial"/>
              </a:rPr>
              <a:t>	</a:t>
            </a:r>
            <a:r>
              <a:rPr lang="en-US" sz="1800" i="0" u="none" strike="noStrike" cap="none" dirty="0">
                <a:latin typeface="Times New Roman"/>
                <a:ea typeface="Times New Roman"/>
                <a:cs typeface="Times New Roman"/>
                <a:sym typeface="Times New Roman"/>
              </a:rPr>
              <a:t>Company can register with the college. Company can see how many students are eligible based on the criteria provided. Company can edit password if needed. Company will add the recruitment details.</a:t>
            </a:r>
          </a:p>
          <a:p>
            <a:pPr marL="457200" marR="0" lvl="0" indent="-374650" algn="l" rtl="0">
              <a:lnSpc>
                <a:spcPct val="150000"/>
              </a:lnSpc>
              <a:spcBef>
                <a:spcPts val="0"/>
              </a:spcBef>
              <a:spcAft>
                <a:spcPts val="0"/>
              </a:spcAft>
              <a:buSzPts val="2300"/>
              <a:buFont typeface="Arial"/>
              <a:buChar char="➢"/>
            </a:pPr>
            <a:r>
              <a:rPr lang="en-US" sz="1800" b="1" dirty="0">
                <a:solidFill>
                  <a:schemeClr val="tx2"/>
                </a:solidFill>
              </a:rPr>
              <a:t>STUDENT </a:t>
            </a:r>
            <a:r>
              <a:rPr lang="en-US" sz="1800" b="1" i="0" u="none" strike="noStrike" cap="none" dirty="0">
                <a:solidFill>
                  <a:schemeClr val="tx2"/>
                </a:solidFill>
                <a:latin typeface="Arial"/>
                <a:ea typeface="Arial"/>
                <a:cs typeface="Arial"/>
                <a:sym typeface="Arial"/>
              </a:rPr>
              <a:t> MODULE:</a:t>
            </a:r>
          </a:p>
          <a:p>
            <a:pPr marL="0" marR="0" lvl="0" indent="0" algn="just" rtl="0">
              <a:lnSpc>
                <a:spcPct val="150000"/>
              </a:lnSpc>
              <a:spcBef>
                <a:spcPts val="0"/>
              </a:spcBef>
              <a:spcAft>
                <a:spcPts val="0"/>
              </a:spcAft>
              <a:buClr>
                <a:srgbClr val="000000"/>
              </a:buClr>
              <a:buSzPts val="2300"/>
              <a:buFont typeface="Arial"/>
              <a:buNone/>
            </a:pPr>
            <a:r>
              <a:rPr lang="en-US" sz="1800" dirty="0">
                <a:latin typeface="Times New Roman"/>
                <a:ea typeface="Times New Roman"/>
                <a:cs typeface="Times New Roman"/>
                <a:sym typeface="Times New Roman"/>
              </a:rPr>
              <a:t>	In the student module, </a:t>
            </a:r>
            <a:r>
              <a:rPr lang="en-US" dirty="0">
                <a:latin typeface="Times New Roman"/>
                <a:ea typeface="Times New Roman"/>
                <a:cs typeface="Times New Roman"/>
                <a:sym typeface="Times New Roman"/>
              </a:rPr>
              <a:t>the student should register then he can have login credentials</a:t>
            </a:r>
            <a:r>
              <a:rPr lang="en-US" sz="1800" dirty="0">
                <a:latin typeface="Times New Roman"/>
                <a:ea typeface="Times New Roman"/>
                <a:cs typeface="Times New Roman"/>
                <a:sym typeface="Times New Roman"/>
              </a:rPr>
              <a:t>. They can see the company criteria and other information provided by company. They can also check their status about the job.</a:t>
            </a:r>
            <a:endParaRPr lang="en-US" sz="1800" i="0" u="none" strike="noStrike" cap="none" dirty="0">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300"/>
              <a:buFont typeface="Arial"/>
              <a:buNone/>
            </a:pPr>
            <a:endParaRPr lang="en-US" sz="1800" i="0" u="none" strike="noStrike" cap="none" dirty="0">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300"/>
              <a:buFont typeface="Arial"/>
              <a:buNone/>
            </a:pPr>
            <a:endParaRPr lang="en-US" sz="1800" i="0" u="none" strike="noStrike" cap="none" dirty="0">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300"/>
              <a:buFont typeface="Arial"/>
              <a:buNone/>
            </a:pPr>
            <a:endParaRPr lang="en-US" sz="1800" b="0" i="0" u="none" strike="noStrike" cap="none"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B296DD71-F846-47DB-9FCC-097400A77178}"/>
              </a:ext>
            </a:extLst>
          </p:cNvPr>
          <p:cNvSpPr txBox="1"/>
          <p:nvPr/>
        </p:nvSpPr>
        <p:spPr>
          <a:xfrm>
            <a:off x="457200" y="1219200"/>
            <a:ext cx="7924800" cy="4728474"/>
          </a:xfrm>
          <a:prstGeom prst="rect">
            <a:avLst/>
          </a:prstGeom>
          <a:noFill/>
        </p:spPr>
        <p:txBody>
          <a:bodyPr wrap="square">
            <a:spAutoFit/>
          </a:bodyPr>
          <a:lstStyle/>
          <a:p>
            <a:pPr marL="368300" marR="0" lvl="0" indent="-285750" algn="just" rtl="0">
              <a:lnSpc>
                <a:spcPct val="150000"/>
              </a:lnSpc>
              <a:spcBef>
                <a:spcPts val="0"/>
              </a:spcBef>
              <a:spcAft>
                <a:spcPts val="0"/>
              </a:spcAft>
              <a:buClr>
                <a:srgbClr val="3A5F8B"/>
              </a:buClr>
              <a:buSzPts val="2300"/>
              <a:buFont typeface="Wingdings" panose="05000000000000000000" pitchFamily="2" charset="2"/>
              <a:buChar char="Ø"/>
            </a:pPr>
            <a:r>
              <a:rPr lang="en-US" sz="1800" b="1" dirty="0">
                <a:solidFill>
                  <a:srgbClr val="3A5F8B"/>
                </a:solidFill>
                <a:latin typeface="Times New Roman"/>
                <a:ea typeface="Times New Roman"/>
                <a:cs typeface="Times New Roman"/>
                <a:sym typeface="Times New Roman"/>
              </a:rPr>
              <a:t>Registration:</a:t>
            </a:r>
          </a:p>
          <a:p>
            <a:pPr marL="914400" marR="0" lvl="0" indent="-374650" algn="just" rtl="0">
              <a:lnSpc>
                <a:spcPct val="150000"/>
              </a:lnSpc>
              <a:spcBef>
                <a:spcPts val="0"/>
              </a:spcBef>
              <a:spcAft>
                <a:spcPts val="0"/>
              </a:spcAft>
              <a:buSzPts val="2300"/>
              <a:buFont typeface="Arial" panose="020B0604020202020204" pitchFamily="34" charset="0"/>
              <a:buChar char="•"/>
            </a:pPr>
            <a:r>
              <a:rPr lang="en-US" sz="1800" dirty="0">
                <a:latin typeface="Times New Roman"/>
                <a:ea typeface="Times New Roman"/>
                <a:cs typeface="Times New Roman"/>
                <a:sym typeface="Times New Roman"/>
              </a:rPr>
              <a:t>Student can register his details .</a:t>
            </a:r>
          </a:p>
          <a:p>
            <a:pPr marL="914400" marR="0" lvl="0" indent="-374650" algn="just" rtl="0">
              <a:lnSpc>
                <a:spcPct val="150000"/>
              </a:lnSpc>
              <a:spcBef>
                <a:spcPts val="0"/>
              </a:spcBef>
              <a:spcAft>
                <a:spcPts val="0"/>
              </a:spcAft>
              <a:buSzPts val="2300"/>
              <a:buFont typeface="Arial" panose="020B0604020202020204" pitchFamily="34" charset="0"/>
              <a:buChar char="•"/>
            </a:pPr>
            <a:r>
              <a:rPr lang="en-US" sz="1800" dirty="0">
                <a:latin typeface="Times New Roman"/>
                <a:ea typeface="Times New Roman"/>
                <a:cs typeface="Times New Roman"/>
                <a:sym typeface="Times New Roman"/>
              </a:rPr>
              <a:t>Company can register for required skilled student for specific job.</a:t>
            </a:r>
          </a:p>
          <a:p>
            <a:pPr marL="368300" marR="0" lvl="0" indent="-285750" algn="just" rtl="0">
              <a:lnSpc>
                <a:spcPct val="150000"/>
              </a:lnSpc>
              <a:spcBef>
                <a:spcPts val="0"/>
              </a:spcBef>
              <a:spcAft>
                <a:spcPts val="0"/>
              </a:spcAft>
              <a:buClr>
                <a:srgbClr val="3A5F8B"/>
              </a:buClr>
              <a:buSzPts val="2300"/>
              <a:buFont typeface="Wingdings" panose="05000000000000000000" pitchFamily="2" charset="2"/>
              <a:buChar char="Ø"/>
            </a:pPr>
            <a:r>
              <a:rPr lang="en-US" sz="1800" b="1" dirty="0">
                <a:solidFill>
                  <a:srgbClr val="3A5F8B"/>
                </a:solidFill>
                <a:latin typeface="Times New Roman"/>
                <a:ea typeface="Times New Roman"/>
                <a:cs typeface="Times New Roman"/>
                <a:sym typeface="Times New Roman"/>
              </a:rPr>
              <a:t>Apply for Job:</a:t>
            </a:r>
          </a:p>
          <a:p>
            <a:pPr marL="914400" marR="0" lvl="0" indent="-374650" algn="just" rtl="0">
              <a:lnSpc>
                <a:spcPct val="150000"/>
              </a:lnSpc>
              <a:spcBef>
                <a:spcPts val="0"/>
              </a:spcBef>
              <a:spcAft>
                <a:spcPts val="0"/>
              </a:spcAft>
              <a:buSzPts val="2300"/>
              <a:buFont typeface="Arial" panose="020B0604020202020204" pitchFamily="34" charset="0"/>
              <a:buChar char="•"/>
            </a:pPr>
            <a:r>
              <a:rPr lang="en-US" sz="1800" dirty="0">
                <a:latin typeface="Times New Roman"/>
                <a:ea typeface="Times New Roman"/>
                <a:cs typeface="Times New Roman"/>
                <a:sym typeface="Times New Roman"/>
              </a:rPr>
              <a:t>After login in system, student can apply for job according to his/her skill and take the test.</a:t>
            </a:r>
          </a:p>
          <a:p>
            <a:pPr marL="368300" marR="0" lvl="0" indent="-285750" algn="just" rtl="0">
              <a:lnSpc>
                <a:spcPct val="150000"/>
              </a:lnSpc>
              <a:spcBef>
                <a:spcPts val="0"/>
              </a:spcBef>
              <a:spcAft>
                <a:spcPts val="0"/>
              </a:spcAft>
              <a:buClr>
                <a:srgbClr val="3A5F8B"/>
              </a:buClr>
              <a:buSzPts val="2300"/>
              <a:buFont typeface="Wingdings" panose="05000000000000000000" pitchFamily="2" charset="2"/>
              <a:buChar char="Ø"/>
            </a:pPr>
            <a:r>
              <a:rPr lang="en-US" sz="1800" b="1" dirty="0">
                <a:solidFill>
                  <a:srgbClr val="3A5F8B"/>
                </a:solidFill>
                <a:latin typeface="Times New Roman"/>
                <a:ea typeface="Times New Roman"/>
                <a:cs typeface="Times New Roman"/>
                <a:sym typeface="Times New Roman"/>
              </a:rPr>
              <a:t>Post Job:</a:t>
            </a:r>
          </a:p>
          <a:p>
            <a:pPr marL="825500" lvl="1" indent="-285750" algn="just">
              <a:lnSpc>
                <a:spcPct val="150000"/>
              </a:lnSpc>
              <a:buClr>
                <a:srgbClr val="3A5F8B"/>
              </a:buClr>
              <a:buSzPts val="2300"/>
              <a:buFont typeface="Arial" panose="020B0604020202020204" pitchFamily="34" charset="0"/>
              <a:buChar char="•"/>
            </a:pPr>
            <a:r>
              <a:rPr lang="en-US" dirty="0">
                <a:latin typeface="Times New Roman"/>
                <a:ea typeface="Times New Roman"/>
                <a:cs typeface="Times New Roman"/>
                <a:sym typeface="Times New Roman"/>
              </a:rPr>
              <a:t>Company can post for a job and send mail to admin for required vacancy of employee</a:t>
            </a:r>
            <a:r>
              <a:rPr lang="en-US" sz="2300" dirty="0">
                <a:latin typeface="Times New Roman"/>
                <a:ea typeface="Times New Roman"/>
                <a:cs typeface="Times New Roman"/>
                <a:sym typeface="Times New Roman"/>
              </a:rPr>
              <a:t>.</a:t>
            </a:r>
            <a:endParaRPr lang="en-US" sz="2300" b="1" dirty="0">
              <a:solidFill>
                <a:schemeClr val="dk2"/>
              </a:solidFill>
              <a:highlight>
                <a:schemeClr val="lt1"/>
              </a:highlight>
              <a:latin typeface="Times New Roman"/>
              <a:ea typeface="Times New Roman"/>
              <a:cs typeface="Times New Roman"/>
              <a:sym typeface="Times New Roman"/>
            </a:endParaRPr>
          </a:p>
          <a:p>
            <a:pPr marL="368300" lvl="0" indent="-285750" algn="just" rtl="0">
              <a:lnSpc>
                <a:spcPct val="150000"/>
              </a:lnSpc>
              <a:spcBef>
                <a:spcPts val="0"/>
              </a:spcBef>
              <a:spcAft>
                <a:spcPts val="0"/>
              </a:spcAft>
              <a:buClr>
                <a:schemeClr val="dk2"/>
              </a:buClr>
              <a:buSzPts val="2300"/>
              <a:buFont typeface="Wingdings" panose="05000000000000000000" pitchFamily="2" charset="2"/>
              <a:buChar char="Ø"/>
            </a:pPr>
            <a:r>
              <a:rPr lang="en-US" b="1" dirty="0">
                <a:solidFill>
                  <a:schemeClr val="dk2"/>
                </a:solidFill>
                <a:highlight>
                  <a:schemeClr val="lt1"/>
                </a:highlight>
                <a:latin typeface="Times New Roman"/>
                <a:ea typeface="Times New Roman"/>
                <a:cs typeface="Times New Roman"/>
                <a:sym typeface="Times New Roman"/>
              </a:rPr>
              <a:t>Exam :</a:t>
            </a:r>
          </a:p>
          <a:p>
            <a:pPr marL="914400" lvl="0" indent="-374650" algn="just" rtl="0">
              <a:lnSpc>
                <a:spcPct val="150000"/>
              </a:lnSpc>
              <a:spcBef>
                <a:spcPts val="0"/>
              </a:spcBef>
              <a:spcAft>
                <a:spcPts val="0"/>
              </a:spcAft>
              <a:buSzPts val="2300"/>
              <a:buFont typeface="Arial" panose="020B0604020202020204" pitchFamily="34" charset="0"/>
              <a:buChar char="•"/>
            </a:pPr>
            <a:r>
              <a:rPr lang="en-US" dirty="0">
                <a:highlight>
                  <a:schemeClr val="lt1"/>
                </a:highlight>
                <a:latin typeface="Times New Roman"/>
                <a:ea typeface="Times New Roman"/>
                <a:cs typeface="Times New Roman"/>
                <a:sym typeface="Times New Roman"/>
              </a:rPr>
              <a:t>Company take a various types of exam to select a eligible students,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8D954566-10FE-BAD1-3EDC-6794D6372C23}"/>
              </a:ext>
            </a:extLst>
          </p:cNvPr>
          <p:cNvSpPr txBox="1"/>
          <p:nvPr/>
        </p:nvSpPr>
        <p:spPr>
          <a:xfrm>
            <a:off x="1219200" y="1599600"/>
            <a:ext cx="6934200" cy="3781741"/>
          </a:xfrm>
          <a:prstGeom prst="rect">
            <a:avLst/>
          </a:prstGeom>
          <a:noFill/>
        </p:spPr>
        <p:txBody>
          <a:bodyPr wrap="square">
            <a:spAutoFit/>
          </a:bodyPr>
          <a:lstStyle/>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Computer based information system are designed to improve existing system. It has user friendly interface having quick authenticated access to documents. </a:t>
            </a:r>
          </a:p>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It provides the facility of maintaining the details of the students. It will reduce the paper work and utilize the maximum capabilities of the Setup and organization </a:t>
            </a:r>
          </a:p>
          <a:p>
            <a:pPr marL="457200" marR="0" lvl="0" indent="-374650" algn="just" rtl="0">
              <a:lnSpc>
                <a:spcPct val="150000"/>
              </a:lnSpc>
              <a:spcBef>
                <a:spcPts val="0"/>
              </a:spcBef>
              <a:spcAft>
                <a:spcPts val="0"/>
              </a:spcAft>
              <a:buSzPts val="2300"/>
              <a:buFont typeface="Times New Roman"/>
              <a:buChar char="●"/>
            </a:pPr>
            <a:r>
              <a:rPr lang="en-US" dirty="0">
                <a:latin typeface="Times New Roman"/>
                <a:ea typeface="Times New Roman"/>
                <a:cs typeface="Times New Roman"/>
                <a:sym typeface="Times New Roman"/>
              </a:rPr>
              <a:t>I</a:t>
            </a:r>
            <a:r>
              <a:rPr lang="en-US" sz="1800" b="0" i="0" u="none" strike="noStrike" cap="none" dirty="0">
                <a:latin typeface="Times New Roman"/>
                <a:ea typeface="Times New Roman"/>
                <a:cs typeface="Times New Roman"/>
                <a:sym typeface="Times New Roman"/>
              </a:rPr>
              <a:t>t will save time and money which are spending in making reports and collecting data. It can be accessed throughout the organization with proper login provided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475B7096-D871-BC12-65E4-D5DD17527751}"/>
              </a:ext>
            </a:extLst>
          </p:cNvPr>
          <p:cNvSpPr txBox="1"/>
          <p:nvPr/>
        </p:nvSpPr>
        <p:spPr>
          <a:xfrm>
            <a:off x="990600" y="1905000"/>
            <a:ext cx="7162800" cy="2951064"/>
          </a:xfrm>
          <a:prstGeom prst="rect">
            <a:avLst/>
          </a:prstGeom>
          <a:noFill/>
        </p:spPr>
        <p:txBody>
          <a:bodyPr wrap="square">
            <a:spAutoFit/>
          </a:bodyPr>
          <a:lstStyle/>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Campus Selection System is a platform that provides an interface between students and company. </a:t>
            </a:r>
          </a:p>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System provides the list of suitable companies to the students, according to their educational qualification, experience and their preferences. The project has a very vast scope in the future.</a:t>
            </a:r>
          </a:p>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 Project can be updated in near future as and when requirement for the same arises, as it is very flexible in terms of expansion.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93C96EA7-7117-ECF5-CE54-2143FB9E7728}"/>
              </a:ext>
            </a:extLst>
          </p:cNvPr>
          <p:cNvSpPr txBox="1"/>
          <p:nvPr/>
        </p:nvSpPr>
        <p:spPr>
          <a:xfrm>
            <a:off x="838200" y="1904400"/>
            <a:ext cx="7315200" cy="2299604"/>
          </a:xfrm>
          <a:prstGeom prst="rect">
            <a:avLst/>
          </a:prstGeom>
          <a:noFill/>
        </p:spPr>
        <p:txBody>
          <a:bodyPr wrap="square">
            <a:spAutoFit/>
          </a:bodyPr>
          <a:lstStyle/>
          <a:p>
            <a:pPr marL="368300" lvl="0" indent="-285750" algn="just" rtl="0">
              <a:lnSpc>
                <a:spcPct val="150000"/>
              </a:lnSpc>
              <a:spcBef>
                <a:spcPts val="1400"/>
              </a:spcBef>
              <a:spcAft>
                <a:spcPts val="0"/>
              </a:spcAft>
              <a:buClr>
                <a:srgbClr val="202122"/>
              </a:buClr>
              <a:buSzPts val="2300"/>
              <a:buFont typeface="Wingdings" panose="05000000000000000000" pitchFamily="2" charset="2"/>
              <a:buChar char="Ø"/>
            </a:pPr>
            <a:r>
              <a:rPr lang="en-US" sz="1800" dirty="0">
                <a:solidFill>
                  <a:srgbClr val="202122"/>
                </a:solidFill>
                <a:highlight>
                  <a:srgbClr val="FFFFFF"/>
                </a:highlight>
                <a:latin typeface="Times New Roman"/>
                <a:ea typeface="Times New Roman"/>
                <a:cs typeface="Times New Roman"/>
                <a:sym typeface="Times New Roman"/>
              </a:rPr>
              <a:t>In coming time, we could have the Short Message Service facility for the workers and employee search engine which could provide the result on the basis of different procedure to search. </a:t>
            </a:r>
          </a:p>
          <a:p>
            <a:pPr marL="368300" lvl="0" indent="-285750" algn="just" rtl="0">
              <a:lnSpc>
                <a:spcPct val="150000"/>
              </a:lnSpc>
              <a:spcBef>
                <a:spcPts val="1400"/>
              </a:spcBef>
              <a:spcAft>
                <a:spcPts val="0"/>
              </a:spcAft>
              <a:buClr>
                <a:srgbClr val="202122"/>
              </a:buClr>
              <a:buSzPts val="2300"/>
              <a:buFont typeface="Wingdings" panose="05000000000000000000" pitchFamily="2" charset="2"/>
              <a:buChar char="Ø"/>
            </a:pPr>
            <a:r>
              <a:rPr lang="en-US" sz="1800" dirty="0">
                <a:solidFill>
                  <a:srgbClr val="202122"/>
                </a:solidFill>
                <a:highlight>
                  <a:srgbClr val="FFFFFF"/>
                </a:highlight>
                <a:latin typeface="Times New Roman"/>
                <a:ea typeface="Times New Roman"/>
                <a:cs typeface="Times New Roman"/>
                <a:sym typeface="Times New Roman"/>
              </a:rPr>
              <a:t>Students can also give feedback about the company and the company can view the feedback given by the students.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7B2513AA-10C3-D55A-6795-CB7A766C5972}"/>
              </a:ext>
            </a:extLst>
          </p:cNvPr>
          <p:cNvSpPr txBox="1"/>
          <p:nvPr/>
        </p:nvSpPr>
        <p:spPr>
          <a:xfrm>
            <a:off x="533400" y="1382018"/>
            <a:ext cx="6324600" cy="3416320"/>
          </a:xfrm>
          <a:prstGeom prst="rect">
            <a:avLst/>
          </a:prstGeom>
          <a:noFill/>
        </p:spPr>
        <p:txBody>
          <a:bodyPr wrap="square">
            <a:spAutoFit/>
          </a:bodyPr>
          <a:lstStyle/>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2"/>
              </a:rPr>
              <a:t>www.eci.gov.in</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3"/>
              </a:rPr>
              <a:t>www.goggle.com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4"/>
              </a:rPr>
              <a:t>www.tutorialpoints.com/java/</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5"/>
              </a:rPr>
              <a:t>www.askjeeves.com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6"/>
              </a:rPr>
              <a:t>www.apeci.com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7"/>
              </a:rPr>
              <a:t>www.w3schools.com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8"/>
              </a:rPr>
              <a:t>www.Wikipedia.com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9"/>
              </a:rPr>
              <a:t>www.jdbc-tutuorials.com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10"/>
              </a:rPr>
              <a:t>www.JSP.net</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11"/>
              </a:rPr>
              <a:t>www.xamppserver.com</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12"/>
              </a:rPr>
              <a:t>www.apache.org</a:t>
            </a: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u="sng" dirty="0">
                <a:solidFill>
                  <a:schemeClr val="hlink"/>
                </a:solidFill>
                <a:latin typeface="Times New Roman"/>
                <a:ea typeface="Times New Roman"/>
                <a:cs typeface="Times New Roman"/>
                <a:sym typeface="Times New Roman"/>
                <a:hlinkClick r:id="rId13"/>
              </a:rPr>
              <a:t>www.tutorialpoints.com/mysql</a:t>
            </a:r>
            <a:endParaRPr lang="en-US"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A923C259-A101-0D94-C1DB-D2FFD31A1746}"/>
              </a:ext>
            </a:extLst>
          </p:cNvPr>
          <p:cNvSpPr txBox="1"/>
          <p:nvPr/>
        </p:nvSpPr>
        <p:spPr>
          <a:xfrm>
            <a:off x="762000" y="1651574"/>
            <a:ext cx="7696200" cy="3365024"/>
          </a:xfrm>
          <a:prstGeom prst="rect">
            <a:avLst/>
          </a:prstGeom>
          <a:noFill/>
        </p:spPr>
        <p:txBody>
          <a:bodyPr wrap="square">
            <a:sp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dirty="0">
                <a:solidFill>
                  <a:schemeClr val="dk1"/>
                </a:solidFill>
                <a:latin typeface="+mn-lt"/>
                <a:cs typeface="Times New Roman" panose="02020603050405020304" pitchFamily="18" charset="0"/>
                <a:sym typeface="Arial"/>
              </a:rPr>
              <a:t>The main objective of placement tracking is to develop software which manages placement activities in college makes a interactive GUI where TPO can manage details of all students.</a:t>
            </a:r>
          </a:p>
          <a:p>
            <a:pPr marL="285750" marR="0" lvl="0" indent="-285750" algn="just" rtl="0">
              <a:lnSpc>
                <a:spcPct val="150000"/>
              </a:lnSpc>
              <a:spcBef>
                <a:spcPts val="0"/>
              </a:spcBef>
              <a:spcAft>
                <a:spcPts val="0"/>
              </a:spcAft>
              <a:buClr>
                <a:schemeClr val="dk1"/>
              </a:buClr>
              <a:buSzPts val="1800"/>
              <a:buFont typeface="Arial"/>
              <a:buChar char="•"/>
            </a:pPr>
            <a:r>
              <a:rPr lang="en-US" sz="1800" dirty="0">
                <a:solidFill>
                  <a:schemeClr val="dk1"/>
                </a:solidFill>
                <a:latin typeface="+mn-lt"/>
                <a:cs typeface="Times New Roman" panose="02020603050405020304" pitchFamily="18" charset="0"/>
                <a:sym typeface="Arial"/>
              </a:rPr>
              <a:t>Although such a project has a very wide scope, this project contains the most important part i.e., displaying the personal and academic information of student and company.</a:t>
            </a:r>
          </a:p>
          <a:p>
            <a:pPr marL="285750" marR="0" lvl="0" indent="-285750" algn="just" rtl="0">
              <a:lnSpc>
                <a:spcPct val="150000"/>
              </a:lnSpc>
              <a:spcBef>
                <a:spcPts val="0"/>
              </a:spcBef>
              <a:spcAft>
                <a:spcPts val="0"/>
              </a:spcAft>
              <a:buClr>
                <a:schemeClr val="dk1"/>
              </a:buClr>
              <a:buSzPts val="1800"/>
              <a:buFont typeface="Arial"/>
              <a:buChar char="•"/>
            </a:pPr>
            <a:r>
              <a:rPr lang="en-US" sz="1800" dirty="0">
                <a:solidFill>
                  <a:schemeClr val="dk1"/>
                </a:solidFill>
                <a:latin typeface="+mn-lt"/>
                <a:cs typeface="Times New Roman" panose="02020603050405020304" pitchFamily="18" charset="0"/>
                <a:sym typeface="Arial"/>
              </a:rPr>
              <a:t>The students and companies are also provided with the facility of editing some fields like username and password.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914400" y="1828800"/>
            <a:ext cx="6934200" cy="3782061"/>
          </a:xfrm>
          <a:prstGeom prst="rect">
            <a:avLst/>
          </a:prstGeom>
          <a:noFill/>
        </p:spPr>
        <p:txBody>
          <a:bodyPr wrap="square" rtlCol="0">
            <a:spAutoFit/>
          </a:bodyPr>
          <a:lstStyle/>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Campus Selection System is a platform that provide interface between students and company.</a:t>
            </a:r>
          </a:p>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System provide the list of suitable companies to the students according to  academic qualification.</a:t>
            </a:r>
          </a:p>
          <a:p>
            <a:pPr marL="457200" marR="0" lvl="0" indent="-374650" algn="just" rtl="0">
              <a:lnSpc>
                <a:spcPct val="150000"/>
              </a:lnSpc>
              <a:spcBef>
                <a:spcPts val="0"/>
              </a:spcBef>
              <a:spcAft>
                <a:spcPts val="0"/>
              </a:spcAft>
              <a:buSzPts val="2300"/>
              <a:buFont typeface="Times New Roman"/>
              <a:buChar char="●"/>
            </a:pPr>
            <a:r>
              <a:rPr lang="en-US" sz="1800" b="0" i="0" u="none" strike="noStrike" cap="none" dirty="0">
                <a:latin typeface="Times New Roman"/>
                <a:ea typeface="Times New Roman"/>
                <a:cs typeface="Times New Roman"/>
                <a:sym typeface="Times New Roman"/>
              </a:rPr>
              <a:t>System provide the list of eligible students from a pool according to required skill for vacancy of company.</a:t>
            </a:r>
          </a:p>
          <a:p>
            <a:pPr marL="457200" marR="0" lvl="0" indent="-374650" algn="just" rtl="0">
              <a:lnSpc>
                <a:spcPct val="150000"/>
              </a:lnSpc>
              <a:spcBef>
                <a:spcPts val="0"/>
              </a:spcBef>
              <a:spcAft>
                <a:spcPts val="0"/>
              </a:spcAft>
              <a:buSzPts val="2300"/>
              <a:buFont typeface="Times New Roman"/>
              <a:buChar char="●"/>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system empowers a Database Administrator to input and maintain student and company data</a:t>
            </a:r>
            <a:endParaRPr lang="en-US" sz="1800" b="0" i="0" u="none" strike="noStrike" cap="none" dirty="0">
              <a:latin typeface="Times New Roman"/>
              <a:ea typeface="Times New Roman"/>
              <a:cs typeface="Times New Roman"/>
              <a:sym typeface="Times New Roman"/>
            </a:endParaRPr>
          </a:p>
          <a:p>
            <a:pPr marL="82550" marR="0" lvl="0" algn="just" rtl="0">
              <a:lnSpc>
                <a:spcPct val="150000"/>
              </a:lnSpc>
              <a:spcBef>
                <a:spcPts val="0"/>
              </a:spcBef>
              <a:spcAft>
                <a:spcPts val="0"/>
              </a:spcAft>
              <a:buSzPts val="2300"/>
            </a:pPr>
            <a:endParaRPr lang="en-US" sz="1800" b="0" i="0" u="none" strike="noStrike" cap="none"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US" sz="3200" b="1" dirty="0">
                <a:solidFill>
                  <a:srgbClr val="C00000"/>
                </a:solidFill>
                <a:latin typeface="Calibri"/>
              </a:rPr>
              <a:t>Literature Survey</a:t>
            </a:r>
            <a:endParaRPr dirty="0">
              <a:solidFill>
                <a:srgbClr val="C00000"/>
              </a:solidFill>
            </a:endParaRPr>
          </a:p>
        </p:txBody>
      </p:sp>
      <p:sp>
        <p:nvSpPr>
          <p:cNvPr id="5" name="TextBox 4"/>
          <p:cNvSpPr txBox="1"/>
          <p:nvPr/>
        </p:nvSpPr>
        <p:spPr>
          <a:xfrm>
            <a:off x="914400" y="1904400"/>
            <a:ext cx="6934200" cy="4197559"/>
          </a:xfrm>
          <a:prstGeom prst="rect">
            <a:avLst/>
          </a:prstGeom>
          <a:noFill/>
        </p:spPr>
        <p:txBody>
          <a:bodyPr wrap="square" rtlCol="0">
            <a:spAutoFit/>
          </a:bodyPr>
          <a:lstStyle/>
          <a:p>
            <a:pPr marL="457200" marR="0" lvl="0" indent="-374650" algn="just" rtl="0">
              <a:lnSpc>
                <a:spcPct val="150000"/>
              </a:lnSpc>
              <a:spcBef>
                <a:spcPts val="0"/>
              </a:spcBef>
              <a:spcAft>
                <a:spcPts val="0"/>
              </a:spcAft>
              <a:buSzPts val="2300"/>
              <a:buFont typeface="Times New Roman"/>
              <a:buChar char="●"/>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paper by </a:t>
            </a:r>
            <a:r>
              <a:rPr lang="en-US" sz="1800" dirty="0" err="1">
                <a:effectLst/>
                <a:latin typeface="Times New Roman" panose="02020603050405020304" pitchFamily="18" charset="0"/>
                <a:ea typeface="Times New Roman" panose="02020603050405020304" pitchFamily="18" charset="0"/>
              </a:rPr>
              <a:t>Xiangpei</a:t>
            </a:r>
            <a:r>
              <a:rPr lang="en-US" sz="1800" dirty="0">
                <a:effectLst/>
                <a:latin typeface="Times New Roman" panose="02020603050405020304" pitchFamily="18" charset="0"/>
                <a:ea typeface="Times New Roman" panose="02020603050405020304" pitchFamily="18" charset="0"/>
              </a:rPr>
              <a:t> Hu et al. (2001), introduces an SMS-based recommendation system. This system aims to facilitate more precise and cost-effective matching between companies and students.</a:t>
            </a:r>
          </a:p>
          <a:p>
            <a:pPr marL="457200" marR="0" lvl="0" indent="-374650" algn="just" rtl="0">
              <a:lnSpc>
                <a:spcPct val="150000"/>
              </a:lnSpc>
              <a:spcBef>
                <a:spcPts val="0"/>
              </a:spcBef>
              <a:spcAft>
                <a:spcPts val="0"/>
              </a:spcAft>
              <a:buSzPts val="2300"/>
              <a:buFont typeface="Times New Roman"/>
              <a:buChar char="●"/>
            </a:pPr>
            <a:r>
              <a:rPr lang="en-US" sz="1800" dirty="0">
                <a:effectLst/>
                <a:latin typeface="Times New Roman" panose="02020603050405020304" pitchFamily="18" charset="0"/>
                <a:ea typeface="Times New Roman" panose="02020603050405020304" pitchFamily="18" charset="0"/>
              </a:rPr>
              <a:t> It employs various methods, including semantic matching and SMS-based query matching, to assess the similarity between student and company profiles, thus enabling more accurate recommendations. </a:t>
            </a:r>
          </a:p>
          <a:p>
            <a:pPr marL="457200" marR="0" lvl="0" indent="-374650" algn="just" rtl="0">
              <a:lnSpc>
                <a:spcPct val="150000"/>
              </a:lnSpc>
              <a:spcBef>
                <a:spcPts val="0"/>
              </a:spcBef>
              <a:spcAft>
                <a:spcPts val="0"/>
              </a:spcAft>
              <a:buSzPts val="2300"/>
              <a:buFont typeface="Times New Roman"/>
              <a:buChar char="●"/>
            </a:pPr>
            <a:r>
              <a:rPr lang="en-US" sz="1800" dirty="0">
                <a:effectLst/>
                <a:latin typeface="Times New Roman" panose="02020603050405020304" pitchFamily="18" charset="0"/>
                <a:ea typeface="Times New Roman" panose="02020603050405020304" pitchFamily="18" charset="0"/>
              </a:rPr>
              <a:t>Yu Chun-Yang and Wang Hong (2008) focus on the design and implementation of an online virtual campus, leveraging advancements in web technology.</a:t>
            </a:r>
          </a:p>
        </p:txBody>
      </p:sp>
    </p:spTree>
    <p:extLst>
      <p:ext uri="{BB962C8B-B14F-4D97-AF65-F5344CB8AC3E}">
        <p14:creationId xmlns:p14="http://schemas.microsoft.com/office/powerpoint/2010/main" val="221766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1B130058-5441-6454-3867-AA083B4C4AAC}"/>
              </a:ext>
            </a:extLst>
          </p:cNvPr>
          <p:cNvSpPr txBox="1"/>
          <p:nvPr/>
        </p:nvSpPr>
        <p:spPr>
          <a:xfrm>
            <a:off x="685800" y="1447800"/>
            <a:ext cx="7848600" cy="5028556"/>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b="1" dirty="0">
                <a:solidFill>
                  <a:schemeClr val="dk1"/>
                </a:solidFill>
                <a:latin typeface="+mn-lt"/>
                <a:cs typeface="Times New Roman" panose="02020603050405020304" pitchFamily="18" charset="0"/>
              </a:rPr>
              <a:t>1.TRADITIONAL SYSTEM:</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The main aim of this system is completing the campus selection in college under TPO and college management.</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This traditional system uses more paper work and Time.</a:t>
            </a:r>
          </a:p>
          <a:p>
            <a:pPr marL="0" marR="0" lvl="0" indent="0" algn="l" rtl="0">
              <a:lnSpc>
                <a:spcPct val="150000"/>
              </a:lnSpc>
              <a:spcBef>
                <a:spcPts val="0"/>
              </a:spcBef>
              <a:spcAft>
                <a:spcPts val="0"/>
              </a:spcAft>
              <a:buNone/>
            </a:pPr>
            <a:r>
              <a:rPr lang="en-US" sz="1800" b="1" dirty="0">
                <a:solidFill>
                  <a:schemeClr val="dk1"/>
                </a:solidFill>
                <a:latin typeface="+mn-lt"/>
                <a:cs typeface="Times New Roman" panose="02020603050405020304" pitchFamily="18" charset="0"/>
              </a:rPr>
              <a:t>2.ONLINE SELECTION SYSTEM USING ASP.NET :</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The aim of the project is to develop a online campus selection system which is updated version to conduct placements .</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This website can be individual to its own college.</a:t>
            </a:r>
          </a:p>
          <a:p>
            <a:pPr marL="0" marR="0" lvl="0" indent="0" algn="l" rtl="0">
              <a:lnSpc>
                <a:spcPct val="150000"/>
              </a:lnSpc>
              <a:spcBef>
                <a:spcPts val="0"/>
              </a:spcBef>
              <a:spcAft>
                <a:spcPts val="0"/>
              </a:spcAft>
              <a:buNone/>
            </a:pPr>
            <a:r>
              <a:rPr lang="en-US" sz="1800" b="1" dirty="0">
                <a:solidFill>
                  <a:schemeClr val="dk1"/>
                </a:solidFill>
                <a:latin typeface="+mn-lt"/>
                <a:cs typeface="Times New Roman" panose="02020603050405020304" pitchFamily="18" charset="0"/>
              </a:rPr>
              <a:t>3. ONLINE PREDICTION SYSTEM :</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This is also an online Campus selection system using HTML &amp; CSS.</a:t>
            </a:r>
          </a:p>
          <a:p>
            <a:pPr marL="457200" marR="0" lvl="0" indent="-342900" algn="l" rtl="0">
              <a:lnSpc>
                <a:spcPct val="150000"/>
              </a:lnSpc>
              <a:spcBef>
                <a:spcPts val="0"/>
              </a:spcBef>
              <a:spcAft>
                <a:spcPts val="0"/>
              </a:spcAft>
              <a:buClr>
                <a:schemeClr val="dk1"/>
              </a:buClr>
              <a:buSzPts val="1800"/>
              <a:buChar char="●"/>
            </a:pPr>
            <a:r>
              <a:rPr lang="en-US" sz="1800" dirty="0">
                <a:solidFill>
                  <a:schemeClr val="dk1"/>
                </a:solidFill>
                <a:latin typeface="+mn-lt"/>
                <a:cs typeface="Times New Roman" panose="02020603050405020304" pitchFamily="18" charset="0"/>
              </a:rPr>
              <a:t>the online website in not Responsive and not secure.</a:t>
            </a:r>
          </a:p>
          <a:p>
            <a:pPr marL="0" marR="0" lvl="0" indent="0" algn="l" rtl="0">
              <a:lnSpc>
                <a:spcPct val="150000"/>
              </a:lnSpc>
              <a:spcBef>
                <a:spcPts val="0"/>
              </a:spcBef>
              <a:spcAft>
                <a:spcPts val="0"/>
              </a:spcAft>
              <a:buClr>
                <a:srgbClr val="000000"/>
              </a:buClr>
              <a:buSzPts val="2300"/>
              <a:buFont typeface="Arial"/>
              <a:buNone/>
            </a:pPr>
            <a:endParaRPr lang="en-US" sz="1800" b="0" i="0" u="none" strike="noStrike" cap="none"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10088</TotalTime>
  <Words>1116</Words>
  <Application>Microsoft Office PowerPoint</Application>
  <PresentationFormat>On-screen Show (4:3)</PresentationFormat>
  <Paragraphs>135</Paragraphs>
  <Slides>23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Bookman Old Style</vt:lpstr>
      <vt:lpstr>Calibri</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madam nithesh</cp:lastModifiedBy>
  <cp:revision>705</cp:revision>
  <dcterms:modified xsi:type="dcterms:W3CDTF">2024-03-21T08:33:09Z</dcterms:modified>
</cp:coreProperties>
</file>