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  <p:sldMasterId id="2147483687" r:id="rId2"/>
  </p:sldMasterIdLst>
  <p:sldIdLst>
    <p:sldId id="256" r:id="rId3"/>
    <p:sldId id="257" r:id="rId4"/>
    <p:sldId id="259" r:id="rId5"/>
    <p:sldId id="261" r:id="rId6"/>
    <p:sldId id="264" r:id="rId7"/>
    <p:sldId id="265" r:id="rId8"/>
    <p:sldId id="268" r:id="rId9"/>
    <p:sldId id="269" r:id="rId10"/>
    <p:sldId id="270" r:id="rId11"/>
    <p:sldId id="288" r:id="rId12"/>
    <p:sldId id="289" r:id="rId13"/>
    <p:sldId id="29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268439-CCCA-4C39-BED0-0FB26D29524A}" v="77" dt="2021-04-19T19:17:36.043"/>
    <p1510:client id="{124E8707-E802-0B6B-F57D-07206285C2CA}" v="238" dt="2021-04-19T19:31:06.330"/>
    <p1510:client id="{1D719CBA-8D5A-93EE-45E0-AF23045544D3}" v="103" dt="2021-03-26T07:18:22.099"/>
    <p1510:client id="{6B6C29A3-3A64-58B1-8221-50B7EC53D270}" v="492" dt="2021-04-19T19:57:08.873"/>
    <p1510:client id="{7736499A-8CB4-4A64-BDC6-74F65FCFED50}" v="8" dt="2021-03-26T13:26:51.388"/>
    <p1510:client id="{89F26971-42CF-C91E-0712-E4133C89F3A9}" v="1" dt="2021-04-19T20:35:09.726"/>
    <p1510:client id="{9197F52F-4B7D-D8D4-1C81-4698DCFBFC5E}" v="19" dt="2021-03-26T13:45:17.523"/>
    <p1510:client id="{B803D1FB-9A27-4363-AEFD-C0E7BF334A55}" v="81" dt="2021-03-27T10:03:35.323"/>
    <p1510:client id="{BACED57C-8357-4855-A662-94A5E7015CE2}" v="130" dt="2021-04-19T20:07:11.219"/>
    <p1510:client id="{C489BE0B-24B1-43B8-8A40-4CD401BCA0BC}" v="8" dt="2021-03-26T13:28:06.461"/>
    <p1510:client id="{F9EBD320-1242-A78E-19F0-9040F8A2E6D5}" v="365" dt="2021-04-19T21:20:22.8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66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2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7305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14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5439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16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72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164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03E1-03FA-4394-99AF-09502E33AE4D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E10E-569F-4884-8FCE-4CD77DE7D5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0225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03E1-03FA-4394-99AF-09502E33AE4D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E10E-569F-4884-8FCE-4CD77DE7D5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5808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703E1-03FA-4394-99AF-09502E33AE4D}" type="datetimeFigureOut">
              <a:rPr lang="en-IN" smtClean="0"/>
              <a:t>20-04-2021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E10E-569F-4884-8FCE-4CD77DE7D5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731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044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218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804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3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0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4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83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901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1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3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25" r:id="rId17"/>
    <p:sldLayoutId id="2147483726" r:id="rId18"/>
    <p:sldLayoutId id="2147483727" r:id="rId19"/>
    <p:sldLayoutId id="2147483728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69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70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71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2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3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4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5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6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7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8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79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90C226"/>
                </a:solidFill>
                <a:latin typeface="Trebuchet MS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0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Trebuchet MS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Trebuchet MS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latin typeface="Trebuchet MS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Trebuchet MS"/>
              </a:rPr>
              <a:t>Fifth level</a:t>
            </a:r>
          </a:p>
        </p:txBody>
      </p:sp>
      <p:sp>
        <p:nvSpPr>
          <p:cNvPr id="181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26A17E9-B0C7-4613-893B-9BBD641DA072}" type="datetime">
              <a:rPr lang="en-US" sz="900" b="0" strike="noStrike" spc="-1">
                <a:solidFill>
                  <a:srgbClr val="8B8B8B"/>
                </a:solidFill>
                <a:latin typeface="Trebuchet MS"/>
              </a:rPr>
              <a:t>4/20/2021</a:t>
            </a:fld>
            <a:endParaRPr lang="en-IN" sz="900" b="0" strike="noStrike" spc="-1" dirty="0">
              <a:latin typeface="Times New Roman"/>
            </a:endParaRPr>
          </a:p>
        </p:txBody>
      </p:sp>
      <p:sp>
        <p:nvSpPr>
          <p:cNvPr id="182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IN" sz="2400" b="0" strike="noStrike" spc="-1" dirty="0">
              <a:latin typeface="Times New Roman"/>
            </a:endParaRPr>
          </a:p>
        </p:txBody>
      </p:sp>
      <p:sp>
        <p:nvSpPr>
          <p:cNvPr id="183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9471B8D-A488-4557-84E9-7099C81B2C50}" type="slidenum">
              <a:rPr lang="en-US" sz="900" b="0" strike="noStrike" spc="-1">
                <a:solidFill>
                  <a:srgbClr val="90C226"/>
                </a:solidFill>
                <a:latin typeface="Trebuchet MS"/>
              </a:rPr>
              <a:t>‹#›</a:t>
            </a:fld>
            <a:endParaRPr lang="en-IN" sz="900" b="0" strike="noStrike" spc="-1" dirty="0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2975" y="1136342"/>
            <a:ext cx="8060924" cy="2292658"/>
          </a:xfrm>
        </p:spPr>
        <p:txBody>
          <a:bodyPr>
            <a:normAutofit fontScale="90000"/>
          </a:bodyPr>
          <a:lstStyle/>
          <a:p>
            <a:r>
              <a:rPr lang="en-US" dirty="0"/>
              <a:t>FANG: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Leveraging Social Context for Fake News Detection using Graph Representation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573491" cy="275719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Professor:										Members:</a:t>
            </a:r>
          </a:p>
          <a:p>
            <a:pPr algn="l"/>
            <a:r>
              <a:rPr lang="en-US" dirty="0" err="1"/>
              <a:t>Sanasam</a:t>
            </a:r>
            <a:r>
              <a:rPr lang="en-US" dirty="0"/>
              <a:t> </a:t>
            </a:r>
            <a:r>
              <a:rPr lang="en-US" dirty="0" err="1"/>
              <a:t>Ranbir</a:t>
            </a:r>
            <a:r>
              <a:rPr lang="en-US" dirty="0"/>
              <a:t> Singh								</a:t>
            </a:r>
            <a:r>
              <a:rPr lang="en-US" dirty="0" err="1"/>
              <a:t>Shivank</a:t>
            </a:r>
            <a:r>
              <a:rPr lang="en-US" dirty="0"/>
              <a:t> </a:t>
            </a:r>
            <a:r>
              <a:rPr lang="en-US" dirty="0" err="1"/>
              <a:t>Thapa</a:t>
            </a:r>
            <a:endParaRPr lang="en-US" dirty="0"/>
          </a:p>
          <a:p>
            <a:pPr algn="l"/>
            <a:r>
              <a:rPr lang="en-US" dirty="0"/>
              <a:t>						 TEAM: SHAP 				</a:t>
            </a:r>
            <a:r>
              <a:rPr lang="en-US" dirty="0" err="1"/>
              <a:t>Himanshu</a:t>
            </a:r>
            <a:r>
              <a:rPr lang="en-US" dirty="0"/>
              <a:t> </a:t>
            </a:r>
            <a:r>
              <a:rPr lang="en-US" dirty="0" err="1"/>
              <a:t>Bisht</a:t>
            </a:r>
            <a:endParaRPr lang="en-US" dirty="0"/>
          </a:p>
          <a:p>
            <a:pPr algn="l"/>
            <a:r>
              <a:rPr lang="en-US" dirty="0"/>
              <a:t>Mentor:											Anurag Yadav</a:t>
            </a:r>
          </a:p>
          <a:p>
            <a:pPr algn="l"/>
            <a:r>
              <a:rPr lang="en-US" dirty="0" err="1"/>
              <a:t>Mahima</a:t>
            </a:r>
            <a:r>
              <a:rPr lang="en-US" dirty="0"/>
              <a:t> Malik									</a:t>
            </a:r>
            <a:r>
              <a:rPr lang="en-US" dirty="0" err="1"/>
              <a:t>Prabhat</a:t>
            </a:r>
            <a:r>
              <a:rPr lang="en-US" dirty="0"/>
              <a:t> Singh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832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-124691" y="360"/>
            <a:ext cx="11055927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TextShape 2"/>
          <p:cNvSpPr txBox="1"/>
          <p:nvPr/>
        </p:nvSpPr>
        <p:spPr>
          <a:xfrm>
            <a:off x="1333440" y="609480"/>
            <a:ext cx="8596440" cy="902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Benchmark the performance of FANG</a:t>
            </a:r>
          </a:p>
        </p:txBody>
      </p:sp>
      <p:sp>
        <p:nvSpPr>
          <p:cNvPr id="388" name="CustomShape 3"/>
          <p:cNvSpPr/>
          <p:nvPr/>
        </p:nvSpPr>
        <p:spPr>
          <a:xfrm rot="10800000">
            <a:off x="360" y="360"/>
            <a:ext cx="842400" cy="5665680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st="2556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9" name="TextShape 4"/>
          <p:cNvSpPr txBox="1"/>
          <p:nvPr/>
        </p:nvSpPr>
        <p:spPr>
          <a:xfrm>
            <a:off x="1333440" y="1511999"/>
            <a:ext cx="9292996" cy="4597855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5500" lnSpcReduction="1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pc="-1" dirty="0">
                <a:solidFill>
                  <a:srgbClr val="404040"/>
                </a:solidFill>
                <a:latin typeface="Trebuchet MS"/>
              </a:rPr>
              <a:t>We benchmark the performance of FANG on fake news detection considering three parameters Contextual, Temporal and Graphical against several competitive models which are :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>
                <a:solidFill>
                  <a:srgbClr val="404040"/>
                </a:solidFill>
                <a:latin typeface="Trebuchet MS"/>
              </a:rPr>
              <a:t>Content-Only Model (Feature SVM)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>
                <a:solidFill>
                  <a:srgbClr val="404040"/>
                </a:solidFill>
                <a:latin typeface="Trebuchet MS"/>
              </a:rPr>
              <a:t>Euclidean Contextual Model (CSI)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>
                <a:solidFill>
                  <a:srgbClr val="404040"/>
                </a:solidFill>
                <a:latin typeface="Trebuchet MS"/>
              </a:rPr>
              <a:t>Graph Learning Model (GCN)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1" strike="noStrike" spc="-1" dirty="0" smtClean="0">
              <a:solidFill>
                <a:srgbClr val="404040"/>
              </a:solidFill>
              <a:latin typeface="Times New Roman"/>
              <a:ea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en-US" sz="2100" b="1" spc="-1" dirty="0">
                <a:solidFill>
                  <a:srgbClr val="404040"/>
                </a:solidFill>
                <a:latin typeface="Trebuchet MS"/>
              </a:rPr>
              <a:t>Outcome</a:t>
            </a:r>
            <a:r>
              <a:rPr lang="en-US" sz="1800" b="1" strike="noStrike" spc="-1" dirty="0">
                <a:solidFill>
                  <a:srgbClr val="404040"/>
                </a:solidFill>
                <a:latin typeface="Times New Roman"/>
                <a:ea typeface="Trebuchet MS"/>
              </a:rPr>
              <a:t>: </a:t>
            </a: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  <a:p>
            <a:pPr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>
                <a:solidFill>
                  <a:srgbClr val="404040"/>
                </a:solidFill>
                <a:latin typeface="Trebuchet MS"/>
              </a:rPr>
              <a:t>All context-aware models (i.e., CSI(-t), CSI, GCN, and FANG(-t)) and FANG improve over </a:t>
            </a:r>
            <a:r>
              <a:rPr lang="en-US" spc="-1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en-US" spc="-1" dirty="0" smtClean="0">
                <a:solidFill>
                  <a:srgbClr val="404040"/>
                </a:solidFill>
                <a:latin typeface="Trebuchet MS"/>
              </a:rPr>
              <a:t>                                                                the </a:t>
            </a:r>
            <a:r>
              <a:rPr lang="en-US" spc="-1" dirty="0">
                <a:solidFill>
                  <a:srgbClr val="404040"/>
                </a:solidFill>
                <a:latin typeface="Trebuchet MS"/>
              </a:rPr>
              <a:t>context-unaware baseline.</a:t>
            </a:r>
          </a:p>
          <a:p>
            <a:pPr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>
                <a:solidFill>
                  <a:srgbClr val="404040"/>
                </a:solidFill>
                <a:latin typeface="Trebuchet MS"/>
              </a:rPr>
              <a:t>Time-sensitive CSI and FANG improve over their time-insensitive variants.</a:t>
            </a:r>
          </a:p>
          <a:p>
            <a:pPr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>
                <a:solidFill>
                  <a:srgbClr val="404040"/>
                </a:solidFill>
                <a:latin typeface="Trebuchet MS"/>
              </a:rPr>
              <a:t>Two graph-based models</a:t>
            </a:r>
            <a:r>
              <a:rPr lang="en-US" sz="1800" b="0" strike="noStrike" spc="-1" dirty="0">
                <a:solidFill>
                  <a:srgbClr val="404040"/>
                </a:solidFill>
                <a:latin typeface="Times New Roman"/>
                <a:ea typeface="Trebuchet MS"/>
              </a:rPr>
              <a:t>, FANG(-t) and GCN are consistently better than the Euclidean CSI(-t).</a:t>
            </a: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rgbClr val="404040"/>
                </a:solidFill>
                <a:latin typeface="Times New Roman"/>
                <a:ea typeface="Trebuchet MS"/>
              </a:rPr>
              <a:t>Overall, </a:t>
            </a:r>
            <a:r>
              <a:rPr lang="en-US" sz="1800" b="1" strike="noStrike" spc="-1" dirty="0">
                <a:solidFill>
                  <a:srgbClr val="404040"/>
                </a:solidFill>
                <a:latin typeface="Times New Roman"/>
                <a:ea typeface="Trebuchet MS"/>
              </a:rPr>
              <a:t>FANG outperforms </a:t>
            </a:r>
            <a:r>
              <a:rPr lang="en-US" sz="1800" b="0" strike="noStrike" spc="-1" dirty="0">
                <a:solidFill>
                  <a:srgbClr val="404040"/>
                </a:solidFill>
                <a:latin typeface="Times New Roman"/>
                <a:ea typeface="Trebuchet MS"/>
              </a:rPr>
              <a:t>the other context-aware, temporally-aware, and graph-based models.</a:t>
            </a: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0" name="CustomShape 5"/>
          <p:cNvSpPr/>
          <p:nvPr/>
        </p:nvSpPr>
        <p:spPr>
          <a:xfrm flipH="1">
            <a:off x="1174248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st="2556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5161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359" y="38718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TextShape 2"/>
          <p:cNvSpPr txBox="1"/>
          <p:nvPr/>
        </p:nvSpPr>
        <p:spPr>
          <a:xfrm>
            <a:off x="1333440" y="609480"/>
            <a:ext cx="8596440" cy="902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DISCUSSION</a:t>
            </a:r>
          </a:p>
        </p:txBody>
      </p:sp>
      <p:sp>
        <p:nvSpPr>
          <p:cNvPr id="388" name="CustomShape 3"/>
          <p:cNvSpPr/>
          <p:nvPr/>
        </p:nvSpPr>
        <p:spPr>
          <a:xfrm rot="10800000">
            <a:off x="360" y="360"/>
            <a:ext cx="842400" cy="5665680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st="2556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9" name="TextShape 4"/>
          <p:cNvSpPr txBox="1"/>
          <p:nvPr/>
        </p:nvSpPr>
        <p:spPr>
          <a:xfrm>
            <a:off x="1296000" y="1656000"/>
            <a:ext cx="8856000" cy="43200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5500"/>
          </a:bodyPr>
          <a:lstStyle/>
          <a:p>
            <a:pPr marL="285750" indent="-285750">
              <a:lnSpc>
                <a:spcPct val="90000"/>
              </a:lnSpc>
              <a:spcBef>
                <a:spcPts val="1001"/>
              </a:spcBef>
              <a:buFont typeface="Wingdings 3" charset="2"/>
              <a:buChar char=""/>
            </a:pPr>
            <a:endParaRPr lang="en-US" sz="1700" b="1" spc="-1" dirty="0">
              <a:solidFill>
                <a:srgbClr val="404040"/>
              </a:solidFill>
              <a:latin typeface="Times New Roman"/>
              <a:ea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b="1" spc="-1" dirty="0">
                <a:solidFill>
                  <a:srgbClr val="404040"/>
                </a:solidFill>
                <a:latin typeface="Trebuchet MS"/>
              </a:rPr>
              <a:t>RQ1: Does FANG work well with limited training data</a:t>
            </a:r>
            <a:r>
              <a:rPr lang="en-US" b="1" spc="-1" dirty="0" smtClean="0">
                <a:solidFill>
                  <a:srgbClr val="404040"/>
                </a:solidFill>
                <a:latin typeface="Trebuchet MS"/>
              </a:rPr>
              <a:t>?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b="1" spc="-1" dirty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b="1" spc="-1" dirty="0">
                <a:solidFill>
                  <a:srgbClr val="404040"/>
                </a:solidFill>
                <a:latin typeface="Trebuchet MS"/>
              </a:rPr>
              <a:t>RQ2: </a:t>
            </a:r>
            <a:r>
              <a:rPr lang="en-US" b="1" spc="-1" dirty="0" smtClean="0">
                <a:solidFill>
                  <a:srgbClr val="404040"/>
                </a:solidFill>
                <a:latin typeface="Trebuchet MS"/>
              </a:rPr>
              <a:t>Does </a:t>
            </a:r>
            <a:r>
              <a:rPr lang="en-US" b="1" spc="-1" dirty="0">
                <a:solidFill>
                  <a:srgbClr val="404040"/>
                </a:solidFill>
                <a:latin typeface="Trebuchet MS"/>
              </a:rPr>
              <a:t>FANG differentiate between fake and real news based on their contrastive engagement temporality 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lang="en-US" b="1" spc="-1" dirty="0" smtClean="0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b="1" spc="-1" dirty="0" smtClean="0">
                <a:solidFill>
                  <a:srgbClr val="404040"/>
                </a:solidFill>
                <a:latin typeface="Trebuchet MS"/>
              </a:rPr>
              <a:t>RQ3</a:t>
            </a:r>
            <a:r>
              <a:rPr lang="en-US" b="1" spc="-1" dirty="0">
                <a:solidFill>
                  <a:srgbClr val="404040"/>
                </a:solidFill>
                <a:latin typeface="Trebuchet MS"/>
              </a:rPr>
              <a:t>: How effective is FANG’s representation learning?</a:t>
            </a:r>
          </a:p>
        </p:txBody>
      </p:sp>
      <p:sp>
        <p:nvSpPr>
          <p:cNvPr id="390" name="CustomShape 5"/>
          <p:cNvSpPr/>
          <p:nvPr/>
        </p:nvSpPr>
        <p:spPr>
          <a:xfrm flipH="1">
            <a:off x="1174248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st="2556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15818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0" y="27036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TextShape 2"/>
          <p:cNvSpPr txBox="1"/>
          <p:nvPr/>
        </p:nvSpPr>
        <p:spPr>
          <a:xfrm>
            <a:off x="1333440" y="609480"/>
            <a:ext cx="8596440" cy="902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Application</a:t>
            </a: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8" name="CustomShape 3"/>
          <p:cNvSpPr/>
          <p:nvPr/>
        </p:nvSpPr>
        <p:spPr>
          <a:xfrm rot="10800000">
            <a:off x="360" y="360"/>
            <a:ext cx="842400" cy="5665680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st="2556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89" name="TextShape 4"/>
          <p:cNvSpPr txBox="1"/>
          <p:nvPr/>
        </p:nvSpPr>
        <p:spPr>
          <a:xfrm>
            <a:off x="1296000" y="1656000"/>
            <a:ext cx="8856000" cy="43200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5500"/>
          </a:bodyPr>
          <a:lstStyle/>
          <a:p>
            <a:pPr marL="343080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pc="-1" dirty="0">
                <a:solidFill>
                  <a:srgbClr val="404040"/>
                </a:solidFill>
                <a:latin typeface="Trebuchet MS"/>
              </a:rPr>
              <a:t>The concept of echo chamber is briefly discussed in our paper, and taking it forward we have come up with a way in which we can determine echo chambers in our given data</a:t>
            </a:r>
            <a:r>
              <a:rPr lang="en-US" spc="-1" dirty="0">
                <a:solidFill>
                  <a:srgbClr val="404040"/>
                </a:solidFill>
                <a:latin typeface="Trebuchet MS"/>
              </a:rPr>
              <a:t>.</a:t>
            </a:r>
          </a:p>
          <a:p>
            <a:pPr marL="343080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 smtClean="0">
                <a:solidFill>
                  <a:srgbClr val="404040"/>
                </a:solidFill>
                <a:latin typeface="Trebuchet MS"/>
              </a:rPr>
              <a:t>We can mold our graph to contain only user and news as nodes and edges as user-user and user-news. </a:t>
            </a:r>
            <a:r>
              <a:rPr lang="en-US" spc="-1" dirty="0" smtClean="0">
                <a:solidFill>
                  <a:srgbClr val="404040"/>
                </a:solidFill>
                <a:latin typeface="Trebuchet MS"/>
              </a:rPr>
              <a:t>After this we can apply Proximity Loss and Stance Loss functions on this data and we will get well represented features for each node.</a:t>
            </a:r>
          </a:p>
          <a:p>
            <a:pPr marL="343080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 smtClean="0">
                <a:solidFill>
                  <a:srgbClr val="404040"/>
                </a:solidFill>
                <a:latin typeface="Trebuchet MS"/>
              </a:rPr>
              <a:t>Taking feature of each user node we can cluster users and </a:t>
            </a:r>
            <a:r>
              <a:rPr lang="en-US" spc="-1" dirty="0">
                <a:solidFill>
                  <a:srgbClr val="404040"/>
                </a:solidFill>
                <a:latin typeface="Trebuchet MS"/>
              </a:rPr>
              <a:t>e</a:t>
            </a:r>
            <a:r>
              <a:rPr lang="en-US" spc="-1" dirty="0" smtClean="0">
                <a:solidFill>
                  <a:srgbClr val="404040"/>
                </a:solidFill>
                <a:latin typeface="Trebuchet MS"/>
              </a:rPr>
              <a:t>ach cluster can be viewed as an echo chamber.</a:t>
            </a:r>
          </a:p>
          <a:p>
            <a:pPr marL="343080" indent="-342720"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 smtClean="0">
                <a:solidFill>
                  <a:srgbClr val="404040"/>
                </a:solidFill>
                <a:latin typeface="Trebuchet MS"/>
              </a:rPr>
              <a:t>We </a:t>
            </a:r>
            <a:r>
              <a:rPr lang="en-US" spc="-1" dirty="0" smtClean="0">
                <a:solidFill>
                  <a:srgbClr val="404040"/>
                </a:solidFill>
                <a:latin typeface="Trebuchet MS"/>
              </a:rPr>
              <a:t>tried similar experiment on news – news graph and used Fake News loss in this case. Then we did K Means clustering.</a:t>
            </a:r>
            <a:endParaRPr lang="en-US" sz="1800" b="0" strike="noStrike" spc="-1" dirty="0" smtClean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0" name="CustomShape 5"/>
          <p:cNvSpPr/>
          <p:nvPr/>
        </p:nvSpPr>
        <p:spPr>
          <a:xfrm flipH="1">
            <a:off x="1174248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st="2556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13002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01782"/>
            <a:ext cx="8596668" cy="1320800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559" y="1270000"/>
            <a:ext cx="8661443" cy="4363482"/>
          </a:xfrm>
        </p:spPr>
        <p:txBody>
          <a:bodyPr/>
          <a:lstStyle/>
          <a:p>
            <a:pPr marL="343080" indent="-342720">
              <a:spcBef>
                <a:spcPts val="1001"/>
              </a:spcBef>
              <a:buClr>
                <a:srgbClr val="90C226"/>
              </a:buClr>
            </a:pPr>
            <a:r>
              <a:rPr lang="en-US" sz="1700" spc="-1" dirty="0">
                <a:solidFill>
                  <a:srgbClr val="404040"/>
                </a:solidFill>
                <a:latin typeface="Trebuchet MS"/>
              </a:rPr>
              <a:t>Social media an important source of information with no credibility.</a:t>
            </a:r>
          </a:p>
          <a:p>
            <a:pPr marL="343080" indent="-342720">
              <a:spcBef>
                <a:spcPts val="1001"/>
              </a:spcBef>
              <a:buClr>
                <a:srgbClr val="90C226"/>
              </a:buClr>
            </a:pPr>
            <a:r>
              <a:rPr lang="en-US" sz="1700" spc="-1" dirty="0">
                <a:solidFill>
                  <a:srgbClr val="404040"/>
                </a:solidFill>
                <a:latin typeface="Trebuchet MS"/>
              </a:rPr>
              <a:t>Many sites detect fake news but require manual fact checking as they work on textual evidence based approach and therefore not scalable. </a:t>
            </a:r>
          </a:p>
          <a:p>
            <a:pPr marL="343080" indent="-342720">
              <a:spcBef>
                <a:spcPts val="1001"/>
              </a:spcBef>
              <a:buClr>
                <a:srgbClr val="90C226"/>
              </a:buClr>
            </a:pPr>
            <a:r>
              <a:rPr lang="en-US" sz="1700" spc="-1" dirty="0">
                <a:solidFill>
                  <a:srgbClr val="404040"/>
                </a:solidFill>
                <a:latin typeface="Trebuchet MS"/>
              </a:rPr>
              <a:t>To automate the process of fake news detection, contextual based approach seems a good approach.</a:t>
            </a:r>
          </a:p>
          <a:p>
            <a:pPr marL="343080" indent="-342720">
              <a:spcBef>
                <a:spcPts val="1001"/>
              </a:spcBef>
              <a:buClr>
                <a:srgbClr val="90C226"/>
              </a:buClr>
            </a:pPr>
            <a:r>
              <a:rPr lang="en-US" sz="1700" spc="-1" dirty="0">
                <a:solidFill>
                  <a:srgbClr val="404040"/>
                </a:solidFill>
                <a:latin typeface="Trebuchet MS"/>
              </a:rPr>
              <a:t>In contextual based approach the engagement pattern of user is analyzed when he faces real news vs when he faces fake news.</a:t>
            </a:r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51F47B-3B6A-4E3E-A43A-4FF22621C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671210"/>
              </p:ext>
            </p:extLst>
          </p:nvPr>
        </p:nvGraphicFramePr>
        <p:xfrm>
          <a:off x="851990" y="4138083"/>
          <a:ext cx="7750471" cy="2211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230">
                  <a:extLst>
                    <a:ext uri="{9D8B030D-6E8A-4147-A177-3AD203B41FA5}">
                      <a16:colId xmlns:a16="http://schemas.microsoft.com/office/drawing/2014/main" val="3931746493"/>
                    </a:ext>
                  </a:extLst>
                </a:gridCol>
                <a:gridCol w="888532">
                  <a:extLst>
                    <a:ext uri="{9D8B030D-6E8A-4147-A177-3AD203B41FA5}">
                      <a16:colId xmlns:a16="http://schemas.microsoft.com/office/drawing/2014/main" val="3567798808"/>
                    </a:ext>
                  </a:extLst>
                </a:gridCol>
                <a:gridCol w="1042760">
                  <a:extLst>
                    <a:ext uri="{9D8B030D-6E8A-4147-A177-3AD203B41FA5}">
                      <a16:colId xmlns:a16="http://schemas.microsoft.com/office/drawing/2014/main" val="1883655603"/>
                    </a:ext>
                  </a:extLst>
                </a:gridCol>
                <a:gridCol w="902395">
                  <a:extLst>
                    <a:ext uri="{9D8B030D-6E8A-4147-A177-3AD203B41FA5}">
                      <a16:colId xmlns:a16="http://schemas.microsoft.com/office/drawing/2014/main" val="1068023316"/>
                    </a:ext>
                  </a:extLst>
                </a:gridCol>
                <a:gridCol w="657819">
                  <a:extLst>
                    <a:ext uri="{9D8B030D-6E8A-4147-A177-3AD203B41FA5}">
                      <a16:colId xmlns:a16="http://schemas.microsoft.com/office/drawing/2014/main" val="2705912469"/>
                    </a:ext>
                  </a:extLst>
                </a:gridCol>
                <a:gridCol w="1121668">
                  <a:extLst>
                    <a:ext uri="{9D8B030D-6E8A-4147-A177-3AD203B41FA5}">
                      <a16:colId xmlns:a16="http://schemas.microsoft.com/office/drawing/2014/main" val="2114412987"/>
                    </a:ext>
                  </a:extLst>
                </a:gridCol>
                <a:gridCol w="1071067">
                  <a:extLst>
                    <a:ext uri="{9D8B030D-6E8A-4147-A177-3AD203B41FA5}">
                      <a16:colId xmlns:a16="http://schemas.microsoft.com/office/drawing/2014/main" val="1379336841"/>
                    </a:ext>
                  </a:extLst>
                </a:gridCol>
              </a:tblGrid>
              <a:tr h="528695">
                <a:tc>
                  <a:txBody>
                    <a:bodyPr/>
                    <a:lstStyle/>
                    <a:p>
                      <a:r>
                        <a:rPr lang="en-US" sz="1600"/>
                        <a:t>News Title</a:t>
                      </a:r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Time</a:t>
                      </a:r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No. of Post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Support</a:t>
                      </a:r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Deny</a:t>
                      </a:r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Comment</a:t>
                      </a:r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Report</a:t>
                      </a:r>
                      <a:endParaRPr lang="en-IN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41139"/>
                  </a:ext>
                </a:extLst>
              </a:tr>
              <a:tr h="250434">
                <a:tc rowSpan="3"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FF0000"/>
                          </a:solidFill>
                        </a:rPr>
                        <a:t>Virginia Republican school wants</a:t>
                      </a:r>
                      <a:r>
                        <a:rPr lang="en-US" sz="1050" baseline="0">
                          <a:solidFill>
                            <a:srgbClr val="FF0000"/>
                          </a:solidFill>
                        </a:rPr>
                        <a:t> to check children’s genitals before using bathroom</a:t>
                      </a:r>
                    </a:p>
                    <a:p>
                      <a:r>
                        <a:rPr lang="en-US" sz="1050" baseline="0">
                          <a:solidFill>
                            <a:srgbClr val="FF0000"/>
                          </a:solidFill>
                        </a:rPr>
                        <a:t>(FAKE NEWS)</a:t>
                      </a:r>
                      <a:endParaRPr lang="en-IN" sz="12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 – 3 </a:t>
                      </a:r>
                      <a:r>
                        <a:rPr lang="en-US" sz="1200" err="1"/>
                        <a:t>hrs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38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0.03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0.19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0.78</a:t>
                      </a:r>
                      <a:endParaRPr lang="en-IN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573771"/>
                  </a:ext>
                </a:extLst>
              </a:tr>
              <a:tr h="25043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3- 6 </a:t>
                      </a:r>
                      <a:r>
                        <a:rPr lang="en-US" sz="1200" err="1"/>
                        <a:t>hrs</a:t>
                      </a:r>
                      <a:endParaRPr lang="en-IN" sz="120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21</a:t>
                      </a:r>
                      <a:endParaRPr lang="en-IN" sz="120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</a:t>
                      </a:r>
                      <a:endParaRPr lang="en-IN" sz="120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0.10</a:t>
                      </a:r>
                      <a:endParaRPr lang="en-IN" sz="120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0.10</a:t>
                      </a:r>
                      <a:endParaRPr lang="en-IN" sz="120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0.80</a:t>
                      </a:r>
                      <a:endParaRPr lang="en-IN" sz="120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029632"/>
                  </a:ext>
                </a:extLst>
              </a:tr>
              <a:tr h="31553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6h+</a:t>
                      </a:r>
                      <a:endParaRPr lang="en-IN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31</a:t>
                      </a:r>
                      <a:endParaRPr lang="en-IN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</a:t>
                      </a:r>
                      <a:endParaRPr lang="en-IN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0.10</a:t>
                      </a:r>
                      <a:endParaRPr lang="en-IN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0.14</a:t>
                      </a:r>
                      <a:endParaRPr lang="en-IN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0.76</a:t>
                      </a:r>
                      <a:endParaRPr lang="en-IN" sz="12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7666076"/>
                  </a:ext>
                </a:extLst>
              </a:tr>
              <a:tr h="250434">
                <a:tc rowSpan="2">
                  <a:txBody>
                    <a:bodyPr/>
                    <a:lstStyle/>
                    <a:p>
                      <a:r>
                        <a:rPr lang="en-US" sz="1050"/>
                        <a:t>1,100,000 people killed by</a:t>
                      </a:r>
                      <a:r>
                        <a:rPr lang="en-US" sz="1050" baseline="0"/>
                        <a:t> guns in USA since Lennon was shot in Dec 8, 1980</a:t>
                      </a:r>
                    </a:p>
                    <a:p>
                      <a:r>
                        <a:rPr lang="en-US" sz="1050" baseline="0"/>
                        <a:t>(REAL NEWS)</a:t>
                      </a:r>
                      <a:endParaRPr lang="en-IN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 – 3h</a:t>
                      </a:r>
                      <a:endParaRPr lang="en-IN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9</a:t>
                      </a:r>
                      <a:endParaRPr lang="en-IN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0.56</a:t>
                      </a:r>
                      <a:endParaRPr lang="en-IN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</a:t>
                      </a:r>
                      <a:endParaRPr lang="en-IN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  <a:r>
                        <a:rPr lang="en-IN" sz="1200"/>
                        <a:t>.0</a:t>
                      </a:r>
                      <a:endParaRPr 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</a:t>
                      </a:r>
                      <a:r>
                        <a:rPr lang="en-IN" sz="1200"/>
                        <a:t>44</a:t>
                      </a:r>
                      <a:endParaRPr 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04571936"/>
                  </a:ext>
                </a:extLst>
              </a:tr>
              <a:tr h="49360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3h+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36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0.50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0.11</a:t>
                      </a:r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0.39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301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91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991" y="461504"/>
            <a:ext cx="10522527" cy="5805055"/>
          </a:xfrm>
        </p:spPr>
        <p:txBody>
          <a:bodyPr/>
          <a:lstStyle/>
          <a:p>
            <a:endParaRPr lang="en-US" dirty="0" smtClean="0"/>
          </a:p>
          <a:p>
            <a:r>
              <a:rPr lang="en-US" sz="1700" spc="-1" dirty="0">
                <a:solidFill>
                  <a:srgbClr val="404040"/>
                </a:solidFill>
                <a:latin typeface="Trebuchet MS"/>
              </a:rPr>
              <a:t>Till </a:t>
            </a:r>
            <a:r>
              <a:rPr lang="en-US" sz="1700" spc="-1" dirty="0">
                <a:solidFill>
                  <a:srgbClr val="404040"/>
                </a:solidFill>
                <a:latin typeface="Trebuchet MS"/>
              </a:rPr>
              <a:t>now the work in contextual based approach did not put emphasis on quality of representation, modeling of entities and their interaction.</a:t>
            </a:r>
          </a:p>
          <a:p>
            <a:r>
              <a:rPr lang="en-US" sz="1700" spc="-1" dirty="0">
                <a:solidFill>
                  <a:srgbClr val="404040"/>
                </a:solidFill>
                <a:latin typeface="Trebuchet MS"/>
              </a:rPr>
              <a:t>The social context of news circulation can be represented as a heterogeneous network.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DBBED1-FBAE-4E69-AB74-634F51DF7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991" y="2821221"/>
            <a:ext cx="8243657" cy="532660"/>
          </a:xfrm>
        </p:spPr>
        <p:txBody>
          <a:bodyPr>
            <a:normAutofit fontScale="90000"/>
          </a:bodyPr>
          <a:lstStyle/>
          <a:p>
            <a:r>
              <a:rPr lang="en-US" dirty="0"/>
              <a:t>GOAL</a:t>
            </a:r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670FDD-C7A5-43EB-AB2B-1F436188BD3E}"/>
              </a:ext>
            </a:extLst>
          </p:cNvPr>
          <p:cNvSpPr txBox="1">
            <a:spLocks/>
          </p:cNvSpPr>
          <p:nvPr/>
        </p:nvSpPr>
        <p:spPr>
          <a:xfrm>
            <a:off x="562991" y="3692576"/>
            <a:ext cx="9324780" cy="1597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spc="-1" dirty="0">
                <a:solidFill>
                  <a:srgbClr val="404040"/>
                </a:solidFill>
                <a:latin typeface="Trebuchet MS"/>
              </a:rPr>
              <a:t>A graph representation that models all major social actors and their interaction</a:t>
            </a:r>
          </a:p>
          <a:p>
            <a:r>
              <a:rPr lang="en-US" sz="1700" spc="-1" dirty="0">
                <a:solidFill>
                  <a:srgbClr val="404040"/>
                </a:solidFill>
                <a:latin typeface="Trebuchet MS"/>
              </a:rPr>
              <a:t>Built an inductive graph learning framework.</a:t>
            </a:r>
          </a:p>
          <a:p>
            <a:r>
              <a:rPr lang="en-US" sz="1700" spc="-1" dirty="0">
                <a:solidFill>
                  <a:srgbClr val="404040"/>
                </a:solidFill>
                <a:latin typeface="Trebuchet MS"/>
              </a:rPr>
              <a:t>To demonstrate that the model is robust in case of limited training data.</a:t>
            </a:r>
          </a:p>
          <a:p>
            <a:r>
              <a:rPr lang="en-US" sz="1700" spc="-1" dirty="0">
                <a:solidFill>
                  <a:srgbClr val="404040"/>
                </a:solidFill>
                <a:latin typeface="Trebuchet MS"/>
              </a:rPr>
              <a:t>Report significant improvement in fake news detection compared to other models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002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FE4D74-B256-4894-9BBD-520B4DE135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0" t="36894" r="15607" b="27766"/>
          <a:stretch/>
        </p:blipFill>
        <p:spPr>
          <a:xfrm>
            <a:off x="279204" y="3594172"/>
            <a:ext cx="9592325" cy="2747854"/>
          </a:xfrm>
          <a:prstGeom prst="rect">
            <a:avLst/>
          </a:prstGeom>
        </p:spPr>
      </p:pic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AB386DA8-1B1E-4F51-A0FD-020AAA40CD65}"/>
              </a:ext>
            </a:extLst>
          </p:cNvPr>
          <p:cNvSpPr txBox="1">
            <a:spLocks/>
          </p:cNvSpPr>
          <p:nvPr/>
        </p:nvSpPr>
        <p:spPr>
          <a:xfrm>
            <a:off x="279204" y="609601"/>
            <a:ext cx="9592325" cy="257694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spc="-1" dirty="0">
                <a:solidFill>
                  <a:srgbClr val="404040"/>
                </a:solidFill>
                <a:latin typeface="Trebuchet MS"/>
              </a:rPr>
              <a:t>Why we are considering context of an article over content of article?</a:t>
            </a:r>
          </a:p>
          <a:p>
            <a:r>
              <a:rPr lang="en-US" sz="1700" spc="-1" dirty="0">
                <a:solidFill>
                  <a:srgbClr val="404040"/>
                </a:solidFill>
                <a:latin typeface="Trebuchet MS"/>
              </a:rPr>
              <a:t>Content or textual evidence based approach requires human efforts and is even more difficult in claims in image or video.</a:t>
            </a:r>
          </a:p>
          <a:p>
            <a:r>
              <a:rPr lang="en-US" sz="1700" spc="-1" dirty="0">
                <a:solidFill>
                  <a:srgbClr val="404040"/>
                </a:solidFill>
                <a:latin typeface="Trebuchet MS"/>
              </a:rPr>
              <a:t>Context based approach rather than focusing on content focuses on how user react and respond to fake articles compared to real news.</a:t>
            </a:r>
          </a:p>
          <a:p>
            <a:r>
              <a:rPr lang="en-US" sz="1700" spc="-1" dirty="0">
                <a:solidFill>
                  <a:srgbClr val="404040"/>
                </a:solidFill>
                <a:latin typeface="Trebuchet MS"/>
              </a:rPr>
              <a:t>Also considering the context we can make use of echo chamber concept</a:t>
            </a:r>
            <a:endParaRPr lang="en-IN" sz="1700" spc="-1" dirty="0">
              <a:solidFill>
                <a:srgbClr val="40404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2898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301D-2E62-424E-B173-F21D8E3A3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Methodology</a:t>
            </a:r>
          </a:p>
          <a:p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7CC1A-D900-4B71-9B82-782649449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312" y="1310602"/>
            <a:ext cx="8703417" cy="492872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600" dirty="0">
                <a:ea typeface="+mn-lt"/>
                <a:cs typeface="+mn-lt"/>
              </a:rPr>
              <a:t>We will define the notation used, define the problem of fake news detection formally and process of construction of social context graph - FANG.</a:t>
            </a:r>
          </a:p>
          <a:p>
            <a:pPr marL="0" indent="0">
              <a:buNone/>
            </a:pPr>
            <a:r>
              <a:rPr lang="en-US" sz="1600" dirty="0"/>
              <a:t>Let '</a:t>
            </a:r>
            <a:r>
              <a:rPr lang="en-US" sz="1600" i="1" dirty="0"/>
              <a:t>G</a:t>
            </a:r>
            <a:r>
              <a:rPr lang="en-US" sz="1600" dirty="0"/>
              <a:t>' be our social context graph, its </a:t>
            </a:r>
            <a:r>
              <a:rPr lang="en-US" sz="1600" dirty="0" err="1"/>
              <a:t>entites</a:t>
            </a:r>
            <a:r>
              <a:rPr lang="en-US" sz="1600" dirty="0"/>
              <a:t> and interactions can be defined as:</a:t>
            </a:r>
            <a:endParaRPr lang="en-US" dirty="0"/>
          </a:p>
          <a:p>
            <a:pPr>
              <a:buFont typeface="Arial" charset="2"/>
              <a:buChar char="•"/>
            </a:pPr>
            <a:r>
              <a:rPr lang="en-US" sz="1600" b="1" dirty="0"/>
              <a:t>A :</a:t>
            </a:r>
            <a:r>
              <a:rPr lang="en-US" sz="1600" dirty="0"/>
              <a:t> a list of questionable news articles, each modeled as a feature vector </a:t>
            </a:r>
            <a:r>
              <a:rPr lang="en-US" sz="1600" i="1" dirty="0" err="1"/>
              <a:t>x</a:t>
            </a:r>
            <a:r>
              <a:rPr lang="en-US" sz="1600" i="1" baseline="-25000" dirty="0" err="1"/>
              <a:t>a</a:t>
            </a:r>
            <a:r>
              <a:rPr lang="en-US" sz="1600" dirty="0"/>
              <a:t>.</a:t>
            </a:r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en-US" sz="1600" b="1" dirty="0"/>
              <a:t>S :</a:t>
            </a:r>
            <a:r>
              <a:rPr lang="en-US" sz="1600" dirty="0"/>
              <a:t> a list of news sources, where each source has published at least one article in A, modeled as feature vector </a:t>
            </a:r>
            <a:r>
              <a:rPr lang="en-US" sz="1600" i="1" dirty="0" err="1"/>
              <a:t>x</a:t>
            </a:r>
            <a:r>
              <a:rPr lang="en-US" sz="1600" i="1" baseline="-25000" dirty="0" err="1"/>
              <a:t>s</a:t>
            </a:r>
            <a:r>
              <a:rPr lang="en-US" sz="1600" dirty="0"/>
              <a:t>.</a:t>
            </a:r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en-US" sz="1600" b="1" dirty="0"/>
              <a:t>U :</a:t>
            </a:r>
            <a:r>
              <a:rPr lang="en-US" sz="1600" dirty="0"/>
              <a:t> list of users engages in spreading an article in A or connected to another user, modeled as feature vector </a:t>
            </a:r>
            <a:r>
              <a:rPr lang="en-US" sz="1600" i="1" dirty="0"/>
              <a:t>x</a:t>
            </a:r>
            <a:r>
              <a:rPr lang="en-US" sz="1600" i="1" baseline="-25000" dirty="0"/>
              <a:t>u</a:t>
            </a:r>
            <a:r>
              <a:rPr lang="en-US" sz="1600" dirty="0"/>
              <a:t>.</a:t>
            </a:r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en-US" sz="1600" b="1" dirty="0"/>
              <a:t>E :</a:t>
            </a:r>
            <a:r>
              <a:rPr lang="en-US" sz="1600" dirty="0"/>
              <a:t> list of interactions, each interaction modeled as a relation between two entities at time t defined by label </a:t>
            </a:r>
            <a:r>
              <a:rPr lang="en-US" sz="1600" i="1" dirty="0" err="1"/>
              <a:t>x</a:t>
            </a:r>
            <a:r>
              <a:rPr lang="en-US" sz="1600" i="1" baseline="-25000" dirty="0" err="1"/>
              <a:t>e</a:t>
            </a:r>
            <a:r>
              <a:rPr lang="en-US" sz="1600" dirty="0"/>
              <a:t>. </a:t>
            </a:r>
          </a:p>
          <a:p>
            <a:pPr marL="0" indent="0">
              <a:buClr>
                <a:srgbClr val="8AD0D6"/>
              </a:buClr>
              <a:buNone/>
            </a:pPr>
            <a:endParaRPr lang="en-US" sz="1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066E725-AC5D-4C34-8E1A-FEC8DF985DA2}"/>
              </a:ext>
            </a:extLst>
          </p:cNvPr>
          <p:cNvGrpSpPr/>
          <p:nvPr/>
        </p:nvGrpSpPr>
        <p:grpSpPr>
          <a:xfrm>
            <a:off x="5333053" y="4439507"/>
            <a:ext cx="3267854" cy="1755411"/>
            <a:chOff x="5677767" y="4766078"/>
            <a:chExt cx="3074301" cy="21767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9073F06-7134-4F21-B6C7-559EB6275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77767" y="4766078"/>
              <a:ext cx="3074301" cy="1899714"/>
            </a:xfrm>
            <a:prstGeom prst="rect">
              <a:avLst/>
            </a:prstGeom>
          </p:spPr>
        </p:pic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11027A19-5E07-4DD3-8974-22CFAC086AB2}"/>
                </a:ext>
              </a:extLst>
            </p:cNvPr>
            <p:cNvSpPr txBox="1"/>
            <p:nvPr/>
          </p:nvSpPr>
          <p:spPr>
            <a:xfrm>
              <a:off x="6342723" y="6665792"/>
              <a:ext cx="17443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200"/>
                <a:t>Social context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091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B9D4-9932-43FD-AD70-ABEB35A1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Graph construction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F469F-2940-477A-85A3-A64591E22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384" y="1300693"/>
            <a:ext cx="8669862" cy="47299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sz="1600" b="1" dirty="0"/>
              <a:t>News articles: </a:t>
            </a:r>
            <a:r>
              <a:rPr lang="en-US" sz="1600" dirty="0"/>
              <a:t>We construct a TF.IDF vector from text body of article and enrich the representation by weighting pre-trained </a:t>
            </a:r>
            <a:r>
              <a:rPr lang="en-US" sz="1600" dirty="0" err="1"/>
              <a:t>embeddings</a:t>
            </a:r>
            <a:r>
              <a:rPr lang="en-US" sz="1600" dirty="0"/>
              <a:t> from </a:t>
            </a:r>
            <a:r>
              <a:rPr lang="en-US" sz="1600" dirty="0" err="1"/>
              <a:t>GloVe</a:t>
            </a:r>
            <a:r>
              <a:rPr lang="en-US" sz="1600" dirty="0"/>
              <a:t> of each word with its TF.IDF value, forming semantic vector. Finally, concatenate the TF.IDF and semantic vector to get feature vector </a:t>
            </a:r>
            <a:r>
              <a:rPr lang="en-US" sz="1600" dirty="0" err="1"/>
              <a:t>x</a:t>
            </a:r>
            <a:r>
              <a:rPr lang="en-US" sz="1600" baseline="-25000" dirty="0" err="1"/>
              <a:t>a</a:t>
            </a:r>
            <a:r>
              <a:rPr lang="en-US" sz="1600" dirty="0"/>
              <a:t>.</a:t>
            </a:r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en-US" sz="1600" b="1" dirty="0"/>
              <a:t>News Sources: </a:t>
            </a:r>
            <a:r>
              <a:rPr lang="en-US" sz="1600" dirty="0"/>
              <a:t>We concatenate the TF.IDF vector from textual content of the news websites and semantic vector from words in Homepage and About Us section to get semantic vector </a:t>
            </a:r>
            <a:r>
              <a:rPr lang="en-US" sz="1600" dirty="0" err="1"/>
              <a:t>x</a:t>
            </a:r>
            <a:r>
              <a:rPr lang="en-US" sz="1600" baseline="-25000" dirty="0" err="1"/>
              <a:t>s</a:t>
            </a:r>
            <a:r>
              <a:rPr lang="en-US" sz="1600" dirty="0"/>
              <a:t>.</a:t>
            </a:r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en-US" sz="1600" b="1" dirty="0">
                <a:ea typeface="+mj-lt"/>
                <a:cs typeface="+mj-lt"/>
              </a:rPr>
              <a:t>Social Users: </a:t>
            </a:r>
            <a:r>
              <a:rPr lang="en-US" sz="1600" dirty="0">
                <a:ea typeface="+mj-lt"/>
                <a:cs typeface="+mj-lt"/>
              </a:rPr>
              <a:t>We use a concatenation of TF.IDF vector from user attributes like demographics and network structures, and a semantic vector derived from user profile's description as semantic vector </a:t>
            </a:r>
            <a:r>
              <a:rPr lang="en-US" sz="1600" dirty="0" err="1">
                <a:ea typeface="+mj-lt"/>
                <a:cs typeface="+mj-lt"/>
              </a:rPr>
              <a:t>x</a:t>
            </a:r>
            <a:r>
              <a:rPr lang="en-US" sz="1600" baseline="-25000" dirty="0" err="1">
                <a:ea typeface="+mj-lt"/>
                <a:cs typeface="+mj-lt"/>
              </a:rPr>
              <a:t>u</a:t>
            </a:r>
            <a:r>
              <a:rPr lang="en-US" sz="1600" dirty="0">
                <a:ea typeface="+mj-lt"/>
                <a:cs typeface="+mj-lt"/>
              </a:rPr>
              <a:t>.</a:t>
            </a:r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en-US" sz="1600" b="1" dirty="0"/>
              <a:t>Social Interactions: </a:t>
            </a:r>
            <a:r>
              <a:rPr lang="en-US" sz="1600" dirty="0"/>
              <a:t>We add an edge to list of interactions for each pair of entities (v</a:t>
            </a:r>
            <a:r>
              <a:rPr lang="en-US" sz="1600" baseline="-25000" dirty="0"/>
              <a:t>i </a:t>
            </a:r>
            <a:r>
              <a:rPr lang="en-US" sz="1600" dirty="0"/>
              <a:t>, </a:t>
            </a:r>
            <a:r>
              <a:rPr lang="en-US" sz="1600" dirty="0" err="1"/>
              <a:t>v</a:t>
            </a:r>
            <a:r>
              <a:rPr lang="en-US" sz="1600" baseline="-25000" dirty="0" err="1"/>
              <a:t>j</a:t>
            </a:r>
            <a:r>
              <a:rPr lang="en-US" sz="1600" dirty="0"/>
              <a:t>) </a:t>
            </a:r>
            <a:r>
              <a:rPr lang="az-Cyrl-AZ" sz="1600" dirty="0"/>
              <a:t>Є</a:t>
            </a:r>
            <a:r>
              <a:rPr lang="en-IN" sz="1600" dirty="0"/>
              <a:t> (A </a:t>
            </a:r>
            <a:r>
              <a:rPr lang="hy-AM" sz="1600" dirty="0"/>
              <a:t>Ո</a:t>
            </a:r>
            <a:r>
              <a:rPr lang="en-IN" sz="1600" dirty="0"/>
              <a:t> S </a:t>
            </a:r>
            <a:r>
              <a:rPr lang="hy-AM" sz="1600" dirty="0"/>
              <a:t>Ո</a:t>
            </a:r>
            <a:r>
              <a:rPr lang="en-IN" sz="1600" dirty="0"/>
              <a:t> U)</a:t>
            </a:r>
            <a:r>
              <a:rPr lang="en-US" sz="1600" dirty="0"/>
              <a:t> if they are linked via interaction type </a:t>
            </a:r>
            <a:r>
              <a:rPr lang="en-US" sz="1600" dirty="0" err="1"/>
              <a:t>x</a:t>
            </a:r>
            <a:r>
              <a:rPr lang="en-US" sz="1600" baseline="-25000" dirty="0" err="1"/>
              <a:t>e</a:t>
            </a:r>
            <a:r>
              <a:rPr lang="en-US" sz="1600" dirty="0"/>
              <a:t>.</a:t>
            </a:r>
          </a:p>
          <a:p>
            <a:pPr>
              <a:buClr>
                <a:srgbClr val="8AD0D6"/>
              </a:buClr>
              <a:buFont typeface="Arial" charset="2"/>
              <a:buChar char="•"/>
            </a:pPr>
            <a:endParaRPr lang="en-US" sz="1600" dirty="0"/>
          </a:p>
          <a:p>
            <a:pPr>
              <a:buClr>
                <a:srgbClr val="8AD0D6"/>
              </a:buClr>
              <a:buFont typeface="Arial" charset="2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2096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E9A76-DAC2-44E5-9786-5621F2A6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FANG Framework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40E9A-6FE9-4AF3-A1FB-2A2FE965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263209"/>
            <a:ext cx="8596668" cy="498519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sz="1600" dirty="0" err="1"/>
              <a:t>GraphSage</a:t>
            </a:r>
            <a:r>
              <a:rPr lang="en-US" sz="1600" dirty="0"/>
              <a:t> is used as representation learning framework in FANG.</a:t>
            </a:r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en-US" sz="1600" dirty="0"/>
              <a:t>We can obtain structural representation of source (</a:t>
            </a:r>
            <a:r>
              <a:rPr lang="en-US" sz="1600" dirty="0" err="1"/>
              <a:t>z</a:t>
            </a:r>
            <a:r>
              <a:rPr lang="en-US" sz="1600" baseline="-25000" dirty="0" err="1"/>
              <a:t>u</a:t>
            </a:r>
            <a:r>
              <a:rPr lang="en-US" sz="1600" dirty="0"/>
              <a:t>) and source (</a:t>
            </a:r>
            <a:r>
              <a:rPr lang="en-US" sz="1600" dirty="0" err="1"/>
              <a:t>z</a:t>
            </a:r>
            <a:r>
              <a:rPr lang="en-US" sz="1600" baseline="-25000" dirty="0" err="1"/>
              <a:t>r</a:t>
            </a:r>
            <a:r>
              <a:rPr lang="en-US" sz="1600" dirty="0"/>
              <a:t>).</a:t>
            </a:r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en-US" sz="1600" dirty="0"/>
              <a:t>For news nodes, enrich their representation with user engagement temporality using an aggregation function which maps news </a:t>
            </a:r>
            <a:r>
              <a:rPr lang="en-US" sz="1600" i="1" dirty="0"/>
              <a:t>a </a:t>
            </a:r>
            <a:r>
              <a:rPr lang="en-US" sz="1600" dirty="0"/>
              <a:t>and its engaged users </a:t>
            </a:r>
            <a:r>
              <a:rPr lang="en-US" sz="1600" i="1" dirty="0"/>
              <a:t>U</a:t>
            </a:r>
            <a:r>
              <a:rPr lang="en-US" sz="1600" dirty="0"/>
              <a:t>, into a temporal representation </a:t>
            </a:r>
            <a:r>
              <a:rPr lang="en-US" sz="1600" dirty="0" err="1"/>
              <a:t>v</a:t>
            </a:r>
            <a:r>
              <a:rPr lang="en-US" sz="1600" baseline="-25000" dirty="0" err="1"/>
              <a:t>a</a:t>
            </a:r>
            <a:r>
              <a:rPr lang="en-US" sz="1600" baseline="30000" dirty="0" err="1"/>
              <a:t>temp</a:t>
            </a:r>
            <a:r>
              <a:rPr lang="en-US" sz="1600" i="1" dirty="0"/>
              <a:t>.</a:t>
            </a:r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en-US" sz="1600" dirty="0"/>
              <a:t>Incorporated an attention mechanism on top of Bi-LSTM to focus on essential engagement during encoding. 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B76F2DC-A5B9-4857-8262-5ABE3A679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972" y="3273889"/>
            <a:ext cx="4267199" cy="294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2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9778-8DCC-47C7-966C-05589A2C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FANG Framework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C1C32-A00D-4D81-B60C-2B7D07BC5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1985"/>
            <a:ext cx="8966998" cy="460937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LSTM is given as input a sequence of user-article engagement, {e</a:t>
            </a:r>
            <a:r>
              <a:rPr lang="en-IN" sz="1600" baseline="-25000" dirty="0"/>
              <a:t>1</a:t>
            </a:r>
            <a:r>
              <a:rPr lang="en-IN" sz="1600" dirty="0"/>
              <a:t>, e</a:t>
            </a:r>
            <a:r>
              <a:rPr lang="en-IN" sz="1600" baseline="-25000" dirty="0"/>
              <a:t>2</a:t>
            </a:r>
            <a:r>
              <a:rPr lang="en-IN" sz="1600" dirty="0"/>
              <a:t>,… </a:t>
            </a:r>
            <a:r>
              <a:rPr lang="en-IN" sz="1600" dirty="0" err="1"/>
              <a:t>e</a:t>
            </a:r>
            <a:r>
              <a:rPr lang="en-IN" sz="1600" baseline="-25000" dirty="0" err="1"/>
              <a:t>|U</a:t>
            </a:r>
            <a:r>
              <a:rPr lang="en-IN" sz="1600" baseline="-25000" dirty="0"/>
              <a:t>|</a:t>
            </a:r>
            <a:r>
              <a:rPr lang="en-IN" sz="1600" dirty="0"/>
              <a:t>}.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Each </a:t>
            </a:r>
            <a:r>
              <a:rPr lang="en-IN" sz="1600" dirty="0" err="1"/>
              <a:t>e</a:t>
            </a:r>
            <a:r>
              <a:rPr lang="en-IN" sz="1600" baseline="-25000" dirty="0" err="1"/>
              <a:t>i</a:t>
            </a:r>
            <a:r>
              <a:rPr lang="en-IN" sz="1600" baseline="-25000" dirty="0"/>
              <a:t> </a:t>
            </a:r>
            <a:r>
              <a:rPr lang="en-IN" sz="1600" dirty="0"/>
              <a:t>is represented as </a:t>
            </a:r>
            <a:r>
              <a:rPr lang="en-IN" sz="1600" dirty="0" err="1"/>
              <a:t>x</a:t>
            </a:r>
            <a:r>
              <a:rPr lang="en-IN" sz="1600" baseline="-25000" dirty="0" err="1"/>
              <a:t>e</a:t>
            </a:r>
            <a:r>
              <a:rPr lang="en-IN" sz="1600" baseline="-36000" dirty="0" err="1"/>
              <a:t>i</a:t>
            </a:r>
            <a:r>
              <a:rPr lang="en-IN" sz="1600" baseline="-36000" dirty="0"/>
              <a:t> </a:t>
            </a:r>
            <a:r>
              <a:rPr lang="en-IN" sz="1600" dirty="0"/>
              <a:t> = (</a:t>
            </a:r>
            <a:r>
              <a:rPr lang="en-IN" sz="1600" dirty="0" err="1"/>
              <a:t>z</a:t>
            </a:r>
            <a:r>
              <a:rPr lang="en-IN" sz="1600" baseline="-25000" dirty="0" err="1"/>
              <a:t>U</a:t>
            </a:r>
            <a:r>
              <a:rPr lang="en-IN" sz="1600" baseline="-36000" dirty="0" err="1"/>
              <a:t>i</a:t>
            </a:r>
            <a:r>
              <a:rPr lang="en-IN" sz="1600" baseline="-36000" dirty="0"/>
              <a:t> </a:t>
            </a:r>
            <a:r>
              <a:rPr lang="en-IN" sz="1600" dirty="0"/>
              <a:t>, </a:t>
            </a:r>
            <a:r>
              <a:rPr lang="en-IN" sz="1600" i="1" dirty="0"/>
              <a:t>meta(</a:t>
            </a:r>
            <a:r>
              <a:rPr lang="en-IN" sz="1600" i="1" dirty="0" err="1"/>
              <a:t>e</a:t>
            </a:r>
            <a:r>
              <a:rPr lang="en-IN" sz="1600" i="1" baseline="-25000" dirty="0" err="1"/>
              <a:t>i</a:t>
            </a:r>
            <a:r>
              <a:rPr lang="en-IN" sz="1600" i="1" dirty="0"/>
              <a:t>)</a:t>
            </a:r>
            <a:r>
              <a:rPr lang="en-IN" sz="1600" dirty="0"/>
              <a:t>), where </a:t>
            </a:r>
            <a:r>
              <a:rPr lang="en-IN" sz="1600" dirty="0" err="1"/>
              <a:t>z</a:t>
            </a:r>
            <a:r>
              <a:rPr lang="en-IN" sz="1600" baseline="-25000" dirty="0" err="1"/>
              <a:t>U</a:t>
            </a:r>
            <a:r>
              <a:rPr lang="en-IN" sz="1600" baseline="-36000" dirty="0" err="1"/>
              <a:t>i</a:t>
            </a:r>
            <a:r>
              <a:rPr lang="en-IN" sz="1600" baseline="-36000" dirty="0"/>
              <a:t> </a:t>
            </a:r>
            <a:r>
              <a:rPr lang="en-IN" sz="1600" dirty="0"/>
              <a:t>= </a:t>
            </a:r>
            <a:r>
              <a:rPr lang="en-IN" sz="1600" i="1" dirty="0" err="1"/>
              <a:t>GraphSage</a:t>
            </a:r>
            <a:r>
              <a:rPr lang="en-IN" sz="1600" i="1" dirty="0"/>
              <a:t>(</a:t>
            </a:r>
            <a:r>
              <a:rPr lang="en-IN" sz="1600" i="1" dirty="0" err="1"/>
              <a:t>U</a:t>
            </a:r>
            <a:r>
              <a:rPr lang="en-IN" sz="1600" i="1" baseline="-25000" dirty="0" err="1"/>
              <a:t>i</a:t>
            </a:r>
            <a:r>
              <a:rPr lang="en-IN" sz="1600" i="1" dirty="0"/>
              <a:t>) </a:t>
            </a:r>
            <a:r>
              <a:rPr lang="en-IN" sz="1600" dirty="0"/>
              <a:t>and </a:t>
            </a:r>
            <a:endParaRPr lang="en-IN" sz="1600" i="1" dirty="0"/>
          </a:p>
          <a:p>
            <a:pPr marL="0" indent="0">
              <a:buNone/>
            </a:pPr>
            <a:r>
              <a:rPr lang="en-IN" sz="1600" i="1" dirty="0"/>
              <a:t>     meta(</a:t>
            </a:r>
            <a:r>
              <a:rPr lang="en-IN" sz="1600" i="1" dirty="0" err="1"/>
              <a:t>e</a:t>
            </a:r>
            <a:r>
              <a:rPr lang="en-IN" sz="1600" i="1" baseline="-25000" dirty="0" err="1"/>
              <a:t>i</a:t>
            </a:r>
            <a:r>
              <a:rPr lang="en-IN" sz="1600" i="1" dirty="0"/>
              <a:t>) = (time(</a:t>
            </a:r>
            <a:r>
              <a:rPr lang="en-IN" sz="1600" i="1" dirty="0" err="1"/>
              <a:t>e</a:t>
            </a:r>
            <a:r>
              <a:rPr lang="en-IN" sz="1600" i="1" baseline="-25000" dirty="0" err="1"/>
              <a:t>i</a:t>
            </a:r>
            <a:r>
              <a:rPr lang="en-IN" sz="1600" i="1" dirty="0"/>
              <a:t>), stance(</a:t>
            </a:r>
            <a:r>
              <a:rPr lang="en-IN" sz="1600" i="1" dirty="0" err="1"/>
              <a:t>e</a:t>
            </a:r>
            <a:r>
              <a:rPr lang="en-IN" sz="1600" i="1" baseline="-25000" dirty="0" err="1"/>
              <a:t>i</a:t>
            </a:r>
            <a:r>
              <a:rPr lang="en-IN" sz="1600" i="1" dirty="0"/>
              <a:t>)).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Bi-LSTM gives two sequences as output: Forward sequence(</a:t>
            </a:r>
            <a:r>
              <a:rPr lang="en-IN" sz="1600" dirty="0" err="1"/>
              <a:t>H</a:t>
            </a:r>
            <a:r>
              <a:rPr lang="en-IN" sz="1600" baseline="30000" dirty="0" err="1"/>
              <a:t>f</a:t>
            </a:r>
            <a:r>
              <a:rPr lang="en-IN" sz="1600" dirty="0"/>
              <a:t>) and Backward sequence(</a:t>
            </a:r>
            <a:r>
              <a:rPr lang="en-IN" sz="1600" dirty="0" err="1"/>
              <a:t>H</a:t>
            </a:r>
            <a:r>
              <a:rPr lang="en-IN" sz="1600" baseline="30000" dirty="0" err="1"/>
              <a:t>b</a:t>
            </a:r>
            <a:r>
              <a:rPr lang="en-IN" sz="16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Attention is derived from similarity of hidden state and news features, so the attention weight is formulated as:</a:t>
            </a:r>
          </a:p>
          <a:p>
            <a:pPr marL="0" indent="0">
              <a:buNone/>
            </a:pPr>
            <a:r>
              <a:rPr lang="en-IN" sz="1600" dirty="0"/>
              <a:t>      </a:t>
            </a:r>
            <a:r>
              <a:rPr lang="en-IN" sz="1100" dirty="0"/>
              <a:t>Here, </a:t>
            </a:r>
            <a:r>
              <a:rPr lang="en-IN" sz="1100" i="1" dirty="0"/>
              <a:t>l-</a:t>
            </a:r>
            <a:r>
              <a:rPr lang="en-IN" sz="1100" dirty="0"/>
              <a:t>meta dimension,</a:t>
            </a:r>
          </a:p>
          <a:p>
            <a:pPr marL="0" indent="0">
              <a:buNone/>
            </a:pPr>
            <a:r>
              <a:rPr lang="en-IN" sz="1100" dirty="0"/>
              <a:t>	       </a:t>
            </a:r>
            <a:r>
              <a:rPr lang="en-IN" sz="1100" i="1" dirty="0"/>
              <a:t>e – </a:t>
            </a:r>
            <a:r>
              <a:rPr lang="en-IN" sz="1100" dirty="0"/>
              <a:t>encoder dimension, </a:t>
            </a:r>
            <a:r>
              <a:rPr lang="en-IN" sz="1100" i="1" dirty="0"/>
              <a:t>M</a:t>
            </a:r>
            <a:r>
              <a:rPr lang="en-IN" sz="1100" i="1" baseline="-25000" dirty="0"/>
              <a:t>e </a:t>
            </a:r>
            <a:r>
              <a:rPr lang="en-IN" sz="1100" dirty="0"/>
              <a:t>and </a:t>
            </a:r>
            <a:r>
              <a:rPr lang="en-IN" sz="1100" i="1" dirty="0"/>
              <a:t>M</a:t>
            </a:r>
            <a:r>
              <a:rPr lang="en-IN" sz="1100" i="1" baseline="-25000" dirty="0"/>
              <a:t>m  </a:t>
            </a:r>
            <a:r>
              <a:rPr lang="en-IN" sz="1100" dirty="0"/>
              <a:t>are optimizable projection matrices for engagement and meta features.</a:t>
            </a: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We finally concatenate </a:t>
            </a:r>
            <a:r>
              <a:rPr lang="en-IN" sz="1600" dirty="0" err="1"/>
              <a:t>H</a:t>
            </a:r>
            <a:r>
              <a:rPr lang="en-IN" sz="1600" baseline="30000" dirty="0" err="1"/>
              <a:t>f</a:t>
            </a:r>
            <a:r>
              <a:rPr lang="en-IN" sz="1600" baseline="30000" dirty="0"/>
              <a:t> </a:t>
            </a:r>
            <a:r>
              <a:rPr lang="en-IN" sz="1600" dirty="0"/>
              <a:t>and </a:t>
            </a:r>
            <a:r>
              <a:rPr lang="en-IN" sz="1600" dirty="0" err="1"/>
              <a:t>H</a:t>
            </a:r>
            <a:r>
              <a:rPr lang="en-IN" sz="1600" baseline="30000" dirty="0" err="1"/>
              <a:t>b</a:t>
            </a:r>
            <a:r>
              <a:rPr lang="en-IN" sz="1600" dirty="0"/>
              <a:t> to obtain temporal representation </a:t>
            </a:r>
            <a:r>
              <a:rPr lang="en-US" sz="1600" dirty="0" err="1"/>
              <a:t>v</a:t>
            </a:r>
            <a:r>
              <a:rPr lang="en-US" sz="1600" baseline="-25000" dirty="0" err="1"/>
              <a:t>a</a:t>
            </a:r>
            <a:r>
              <a:rPr lang="en-US" sz="1600" baseline="30000" dirty="0" err="1"/>
              <a:t>temp</a:t>
            </a:r>
            <a:r>
              <a:rPr lang="en-US" sz="1600" baseline="30000" dirty="0"/>
              <a:t> </a:t>
            </a:r>
            <a:r>
              <a:rPr lang="en-US" sz="1600" dirty="0"/>
              <a:t>and combine it with structural representation to get a single representation for article </a:t>
            </a:r>
            <a:r>
              <a:rPr lang="en-US" sz="1600" i="1" dirty="0"/>
              <a:t>a, </a:t>
            </a:r>
            <a:r>
              <a:rPr lang="en-US" sz="1600" dirty="0"/>
              <a:t>given as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z</a:t>
            </a:r>
            <a:r>
              <a:rPr lang="en-US" sz="1600" baseline="-25000" dirty="0" err="1"/>
              <a:t>a</a:t>
            </a:r>
            <a:r>
              <a:rPr lang="en-US" sz="1600" baseline="-25000" dirty="0"/>
              <a:t> </a:t>
            </a:r>
            <a:r>
              <a:rPr lang="en-US" sz="1600" dirty="0"/>
              <a:t>= </a:t>
            </a:r>
            <a:r>
              <a:rPr lang="en-US" sz="1600" dirty="0" err="1"/>
              <a:t>v</a:t>
            </a:r>
            <a:r>
              <a:rPr lang="en-US" sz="1600" baseline="-25000" dirty="0" err="1"/>
              <a:t>a</a:t>
            </a:r>
            <a:r>
              <a:rPr lang="en-US" sz="1600" baseline="30000" dirty="0" err="1"/>
              <a:t>temp</a:t>
            </a:r>
            <a:r>
              <a:rPr lang="en-US" sz="1600" baseline="30000" dirty="0"/>
              <a:t> </a:t>
            </a:r>
            <a:r>
              <a:rPr lang="en-US" sz="1600" dirty="0"/>
              <a:t>+ </a:t>
            </a:r>
            <a:r>
              <a:rPr lang="en-US" sz="1600" i="1" dirty="0" err="1"/>
              <a:t>GraphSage</a:t>
            </a:r>
            <a:r>
              <a:rPr lang="en-US" sz="1600" i="1" dirty="0"/>
              <a:t>(a).</a:t>
            </a:r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BCC217-A871-4447-A64C-1F03C4C38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988" y="3358129"/>
            <a:ext cx="2918794" cy="62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4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261B-B39A-49FE-8EEA-ABC1FD13B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Optimization</a:t>
            </a:r>
            <a:r>
              <a:rPr lang="en-IN" dirty="0"/>
              <a:t> </a:t>
            </a:r>
            <a:r>
              <a:rPr lang="en-IN" sz="3200" dirty="0"/>
              <a:t>&amp; 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6600E-E15F-4060-9852-37013EF7F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8469"/>
            <a:ext cx="8596668" cy="47128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1600" spc="-1" dirty="0">
                <a:solidFill>
                  <a:srgbClr val="404040"/>
                </a:solidFill>
                <a:latin typeface="Trebuchet MS"/>
              </a:rPr>
              <a:t>FANG achieves learning generalizable representations while optimizing fake news detection objectives by optimizing 3 concurrent losses:</a:t>
            </a:r>
          </a:p>
          <a:p>
            <a:pPr>
              <a:buFont typeface="+mj-lt"/>
              <a:buAutoNum type="arabicPeriod"/>
            </a:pPr>
            <a:r>
              <a:rPr lang="en-IN" sz="1600" b="1" spc="-1" dirty="0">
                <a:solidFill>
                  <a:srgbClr val="404040"/>
                </a:solidFill>
                <a:latin typeface="Trebuchet MS"/>
              </a:rPr>
              <a:t>Unsupervised Proximity Loss</a:t>
            </a:r>
            <a:r>
              <a:rPr lang="en-IN" sz="1600" spc="-1" dirty="0">
                <a:solidFill>
                  <a:srgbClr val="404040"/>
                </a:solidFill>
                <a:latin typeface="Trebuchet MS"/>
              </a:rPr>
              <a:t>: It uses the hypothesis that closely connected social entities often behave similarly. </a:t>
            </a:r>
            <a:endParaRPr lang="en-US" sz="1600" spc="-1" dirty="0">
              <a:solidFill>
                <a:srgbClr val="404040"/>
              </a:solidFill>
              <a:latin typeface="Trebuchet MS"/>
            </a:endParaRPr>
          </a:p>
          <a:p>
            <a:pPr marL="0" indent="0">
              <a:buNone/>
            </a:pPr>
            <a:endParaRPr lang="en-IN" sz="1600" b="1" dirty="0"/>
          </a:p>
          <a:p>
            <a:pPr>
              <a:buFont typeface="+mj-lt"/>
              <a:buAutoNum type="arabicPeriod" startAt="2"/>
            </a:pPr>
            <a:r>
              <a:rPr lang="en-IN" sz="1600" b="1" spc="-1" dirty="0">
                <a:solidFill>
                  <a:srgbClr val="404040"/>
                </a:solidFill>
                <a:latin typeface="Trebuchet MS"/>
              </a:rPr>
              <a:t>Self-supervised Stance Loss: </a:t>
            </a:r>
            <a:r>
              <a:rPr lang="en-IN" sz="1600" spc="-1" dirty="0">
                <a:solidFill>
                  <a:srgbClr val="404040"/>
                </a:solidFill>
                <a:latin typeface="Trebuchet MS"/>
              </a:rPr>
              <a:t>It uses the hypothesis that if a user </a:t>
            </a:r>
            <a:r>
              <a:rPr lang="en-US" sz="1600" spc="-1" dirty="0">
                <a:solidFill>
                  <a:srgbClr val="404040"/>
                </a:solidFill>
                <a:latin typeface="Trebuchet MS"/>
              </a:rPr>
              <a:t>expresses a stance with respect to a news article, their </a:t>
            </a:r>
            <a:r>
              <a:rPr lang="en-US" sz="1600" spc="-1" dirty="0" smtClean="0">
                <a:solidFill>
                  <a:srgbClr val="404040"/>
                </a:solidFill>
                <a:latin typeface="Trebuchet MS"/>
              </a:rPr>
              <a:t>respective </a:t>
            </a:r>
            <a:r>
              <a:rPr lang="en-US" sz="1600" spc="-1" dirty="0">
                <a:solidFill>
                  <a:srgbClr val="404040"/>
                </a:solidFill>
                <a:latin typeface="Trebuchet MS"/>
              </a:rPr>
              <a:t>representations should be close.</a:t>
            </a:r>
          </a:p>
          <a:p>
            <a:pPr>
              <a:buAutoNum type="arabicPeriod" startAt="2"/>
            </a:pPr>
            <a:endParaRPr lang="en-US" sz="1600" b="1" spc="-1" dirty="0">
              <a:solidFill>
                <a:srgbClr val="404040"/>
              </a:solidFill>
              <a:latin typeface="Trebuchet MS"/>
            </a:endParaRPr>
          </a:p>
          <a:p>
            <a:pPr>
              <a:buAutoNum type="arabicPeriod" startAt="2"/>
            </a:pPr>
            <a:endParaRPr lang="en-US" sz="1600" dirty="0">
              <a:ea typeface="+mn-lt"/>
              <a:cs typeface="+mn-lt"/>
            </a:endParaRPr>
          </a:p>
          <a:p>
            <a:pPr>
              <a:buAutoNum type="arabicPeriod" startAt="2"/>
            </a:pPr>
            <a:endParaRPr lang="en-US" sz="1600" dirty="0">
              <a:ea typeface="+mn-lt"/>
              <a:cs typeface="+mn-lt"/>
            </a:endParaRPr>
          </a:p>
          <a:p>
            <a:pPr>
              <a:buAutoNum type="arabicPeriod" startAt="2"/>
            </a:pPr>
            <a:r>
              <a:rPr lang="en-IN" sz="1600" b="1" dirty="0">
                <a:ea typeface="+mn-lt"/>
                <a:cs typeface="+mn-lt"/>
              </a:rPr>
              <a:t>Supervised Fake News Loss: </a:t>
            </a:r>
            <a:r>
              <a:rPr lang="en-IN" sz="1600" dirty="0">
                <a:ea typeface="+mn-lt"/>
                <a:cs typeface="+mn-lt"/>
              </a:rPr>
              <a:t>We obtain the contextual representation of article </a:t>
            </a:r>
            <a:r>
              <a:rPr lang="en-IN" sz="1600" i="1" dirty="0">
                <a:ea typeface="+mn-lt"/>
                <a:cs typeface="+mn-lt"/>
              </a:rPr>
              <a:t>a, </a:t>
            </a:r>
            <a:r>
              <a:rPr lang="en-IN" sz="1600" i="1" dirty="0" err="1">
                <a:ea typeface="+mn-lt"/>
                <a:cs typeface="+mn-lt"/>
              </a:rPr>
              <a:t>va</a:t>
            </a:r>
            <a:r>
              <a:rPr lang="en-IN" sz="1600" i="1" dirty="0">
                <a:ea typeface="+mn-lt"/>
                <a:cs typeface="+mn-lt"/>
              </a:rPr>
              <a:t> </a:t>
            </a:r>
            <a:r>
              <a:rPr lang="en-IN" sz="1600" dirty="0">
                <a:ea typeface="+mn-lt"/>
                <a:cs typeface="+mn-lt"/>
              </a:rPr>
              <a:t>as concatenation of za and </a:t>
            </a:r>
            <a:r>
              <a:rPr lang="en-IN" sz="1600" dirty="0" err="1">
                <a:ea typeface="+mn-lt"/>
                <a:cs typeface="+mn-lt"/>
              </a:rPr>
              <a:t>zs</a:t>
            </a:r>
            <a:r>
              <a:rPr lang="en-IN" sz="1600" dirty="0">
                <a:ea typeface="+mn-lt"/>
                <a:cs typeface="+mn-lt"/>
              </a:rPr>
              <a:t>. </a:t>
            </a:r>
            <a:endParaRPr lang="en-IN" sz="1600" dirty="0"/>
          </a:p>
          <a:p>
            <a:pPr>
              <a:buAutoNum type="arabicPeriod" startAt="2"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F52AA3-71C1-46C8-AF13-39B394C43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395" y="2385786"/>
            <a:ext cx="3727904" cy="427265"/>
          </a:xfrm>
          <a:prstGeom prst="rect">
            <a:avLst/>
          </a:prstGeom>
        </p:spPr>
      </p:pic>
      <p:pic>
        <p:nvPicPr>
          <p:cNvPr id="4" name="Picture 5" descr="Text, letter&#10;&#10;Description automatically generated">
            <a:extLst>
              <a:ext uri="{FF2B5EF4-FFF2-40B4-BE49-F238E27FC236}">
                <a16:creationId xmlns:a16="http://schemas.microsoft.com/office/drawing/2014/main" id="{AA988F59-8CF9-439C-B25D-07C2B257D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139" y="3591924"/>
            <a:ext cx="3677556" cy="79206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9D337E0-2A90-47A8-84CA-7A4B77008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7829" y="5380313"/>
            <a:ext cx="3223985" cy="42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8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911</Words>
  <Application>Microsoft Office PowerPoint</Application>
  <PresentationFormat>Widescreen</PresentationFormat>
  <Paragraphs>127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DejaVu Sans</vt:lpstr>
      <vt:lpstr>Times New Roman</vt:lpstr>
      <vt:lpstr>Trebuchet MS</vt:lpstr>
      <vt:lpstr>Wingdings 3</vt:lpstr>
      <vt:lpstr>Facet</vt:lpstr>
      <vt:lpstr>Office Theme</vt:lpstr>
      <vt:lpstr>FANG: Leveraging Social Context for Fake News Detection using Graph Representation</vt:lpstr>
      <vt:lpstr>Introduction</vt:lpstr>
      <vt:lpstr>GOAL</vt:lpstr>
      <vt:lpstr>PowerPoint Presentation</vt:lpstr>
      <vt:lpstr>Methodology </vt:lpstr>
      <vt:lpstr>Graph construction</vt:lpstr>
      <vt:lpstr>FANG Framework</vt:lpstr>
      <vt:lpstr>FANG Framework (Contd.)</vt:lpstr>
      <vt:lpstr>Optimization &amp; Loss Function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FANG: Leveraging Social Context for Fake News Detection using Graph Representation</dc:title>
  <dc:creator>DELL</dc:creator>
  <cp:lastModifiedBy>DELL</cp:lastModifiedBy>
  <cp:revision>82</cp:revision>
  <dcterms:created xsi:type="dcterms:W3CDTF">2021-03-25T04:48:21Z</dcterms:created>
  <dcterms:modified xsi:type="dcterms:W3CDTF">2021-04-19T22:13:25Z</dcterms:modified>
</cp:coreProperties>
</file>