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4" r:id="rId3"/>
    <p:sldId id="275" r:id="rId4"/>
    <p:sldId id="276" r:id="rId5"/>
    <p:sldId id="282" r:id="rId6"/>
    <p:sldId id="277" r:id="rId7"/>
    <p:sldId id="301" r:id="rId8"/>
    <p:sldId id="296" r:id="rId9"/>
    <p:sldId id="302" r:id="rId10"/>
    <p:sldId id="295" r:id="rId11"/>
    <p:sldId id="297" r:id="rId12"/>
    <p:sldId id="283" r:id="rId13"/>
    <p:sldId id="289" r:id="rId14"/>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K MANGAL"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6" d="100"/>
          <a:sy n="46" d="100"/>
        </p:scale>
        <p:origin x="144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1T23:34:38.074"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5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54"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55"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6888D1-3041-47C5-B721-B086122B71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26888D1-3041-47C5-B721-B086122B71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26888D1-3041-47C5-B721-B086122B71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26888D1-3041-47C5-B721-B086122B71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26888D1-3041-47C5-B721-B086122B71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26888D1-3041-47C5-B721-B086122B71E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26888D1-3041-47C5-B721-B086122B71E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888D1-3041-47C5-B721-B086122B71E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888D1-3041-47C5-B721-B086122B71E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6888D1-3041-47C5-B721-B086122B71E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6888D1-3041-47C5-B721-B086122B71E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AE26D-8444-4A0F-B9CB-184B9793F1E6}"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D26888D1-3041-47C5-B721-B086122B71E1}"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18AE26D-8444-4A0F-B9CB-184B9793F1E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6" name="Title 1"/>
          <p:cNvSpPr>
            <a:spLocks noGrp="1"/>
          </p:cNvSpPr>
          <p:nvPr>
            <p:ph type="ctrTitle"/>
          </p:nvPr>
        </p:nvSpPr>
        <p:spPr>
          <a:xfrm>
            <a:off x="934720" y="553085"/>
            <a:ext cx="10601325" cy="1968500"/>
          </a:xfrm>
          <a:solidFill>
            <a:schemeClr val="bg1"/>
          </a:solidFill>
        </p:spPr>
        <p:txBody>
          <a:bodyPr/>
          <a:p>
            <a:r>
              <a:rPr lang="en-IN" altLang="en-US" sz="3200" dirty="0">
                <a:latin typeface="Times New Roman" panose="02020603050405020304" pitchFamily="18" charset="0"/>
                <a:cs typeface="Times New Roman" panose="02020603050405020304" pitchFamily="18" charset="0"/>
              </a:rPr>
              <a:t>DECENTRALISED LOTTERY SYSTEM BASED ON BLOCKCHAIN</a:t>
            </a:r>
            <a:endParaRPr lang="en-IN" altLang="en-US" sz="3200" dirty="0">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2538518" y="3311525"/>
            <a:ext cx="7393517" cy="1222375"/>
          </a:xfrm>
        </p:spPr>
        <p:txBody>
          <a:bodyPr>
            <a:noAutofit/>
          </a:bodyPr>
          <a:p>
            <a:r>
              <a:rPr lang="en-US" sz="2400" dirty="0"/>
              <a:t>NAME :  Shivank Mangal</a:t>
            </a:r>
            <a:endParaRPr lang="zh-CN" altLang="en-US" sz="2400"/>
          </a:p>
          <a:p>
            <a:r>
              <a:rPr lang="en-US" sz="2400" dirty="0"/>
              <a:t>ADM NO : 19SCSE1010529</a:t>
            </a:r>
            <a:endParaRPr lang="zh-CN" altLang="en-US" sz="2400"/>
          </a:p>
          <a:p>
            <a:r>
              <a:rPr lang="en-US" sz="2400" dirty="0"/>
              <a:t>NAME :Pardeep Pandey</a:t>
            </a:r>
            <a:endParaRPr lang="zh-CN" altLang="en-US" sz="2400"/>
          </a:p>
          <a:p>
            <a:r>
              <a:rPr lang="en-US" sz="2400" dirty="0"/>
              <a:t>ADM NO : 19SCSE1010511</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1"/>
          </a:solidFill>
        </p:spPr>
        <p:txBody>
          <a:bodyPr/>
          <a:p>
            <a:r>
              <a:rPr lang="en-IN" altLang="en-US" sz="3200"/>
              <a:t>Points to note</a:t>
            </a:r>
            <a:endParaRPr lang="en-IN" altLang="en-US" sz="3200"/>
          </a:p>
        </p:txBody>
      </p:sp>
      <p:sp>
        <p:nvSpPr>
          <p:cNvPr id="3" name="Content Placeholder 2"/>
          <p:cNvSpPr>
            <a:spLocks noGrp="1"/>
          </p:cNvSpPr>
          <p:nvPr>
            <p:ph sz="half" idx="1"/>
          </p:nvPr>
        </p:nvSpPr>
        <p:spPr>
          <a:xfrm>
            <a:off x="609600" y="1590675"/>
            <a:ext cx="10401300" cy="4537075"/>
          </a:xfrm>
        </p:spPr>
        <p:txBody>
          <a:bodyPr/>
          <a:p>
            <a:r>
              <a:rPr lang="en-IN" altLang="en-US" sz="2400">
                <a:latin typeface="Times New Roman" panose="02020603050405020304" pitchFamily="18" charset="0"/>
                <a:cs typeface="Times New Roman" panose="02020603050405020304" pitchFamily="18" charset="0"/>
              </a:rPr>
              <a:t>Participants must have a wallet.</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A participants can transfer ether more than one time but the transferred ether must be 2 ether.</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As the participantsw will transfer ether its address will be registered.</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Manager will have full control over the lottery.</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The contract will reset once a round is completed.</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a:latin typeface="Times New Roman" panose="02020603050405020304" pitchFamily="18" charset="0"/>
                <a:cs typeface="Times New Roman" panose="02020603050405020304" pitchFamily="18" charset="0"/>
                <a:sym typeface="+mn-ea"/>
              </a:rPr>
              <a:t>References:-</a:t>
            </a:r>
            <a:br>
              <a:rPr lang="en-US" sz="3555">
                <a:latin typeface="Times New Roman" panose="02020603050405020304" pitchFamily="18" charset="0"/>
                <a:cs typeface="Times New Roman" panose="02020603050405020304" pitchFamily="18" charset="0"/>
              </a:rPr>
            </a:br>
            <a:endParaRPr lang="en-US" sz="3555">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p>
            <a:r>
              <a:rPr lang="en-US" sz="2400">
                <a:latin typeface="Times New Roman" panose="02020603050405020304" pitchFamily="18" charset="0"/>
                <a:cs typeface="Times New Roman" panose="02020603050405020304" pitchFamily="18" charset="0"/>
              </a:rPr>
              <a:t>[1] Thomas Barker and Marjie Britz. 2000. Jokers wild: Legalized gambling in the twenty-first century. Greenwood Publishing Group.</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[2] Guido Bertoni, Joan Daemen, MichaÃńl Peeters, and Gilles Van Assche. 2013. Keccak. (2013).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[3] S. Bragagnolo, H. Rocha, M. Denker, and S. Ducasse. 2018. SmartInspect: solidity smart contract inspector. In 2018 International Workshop on Blockchain Oriented Software Engineering (IWBOSE). 9–18. https://doi.org/10.1109/IWBOSE.2018. 8327566</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61715" y="2938780"/>
            <a:ext cx="4905375" cy="981075"/>
          </a:xfrm>
        </p:spPr>
        <p:style>
          <a:lnRef idx="2">
            <a:schemeClr val="dk1"/>
          </a:lnRef>
          <a:fillRef idx="1">
            <a:schemeClr val="lt1"/>
          </a:fillRef>
          <a:effectRef idx="0">
            <a:schemeClr val="dk1"/>
          </a:effectRef>
          <a:fontRef idx="minor">
            <a:schemeClr val="dk1"/>
          </a:fontRef>
        </p:style>
        <p:txBody>
          <a:bodyPr>
            <a:noAutofit/>
          </a:bodyPr>
          <a:p>
            <a:pPr marL="0" indent="0">
              <a:buNone/>
            </a:pPr>
            <a:r>
              <a:rPr lang="en-IN" altLang="en-US" sz="6000">
                <a:latin typeface="Times New Roman" panose="02020603050405020304" pitchFamily="18" charset="0"/>
                <a:cs typeface="Times New Roman" panose="02020603050405020304" pitchFamily="18" charset="0"/>
              </a:rPr>
              <a:t>THANK YOU</a:t>
            </a:r>
            <a:endParaRPr lang="en-IN" altLang="en-US" sz="60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2" name="Title 1"/>
          <p:cNvSpPr>
            <a:spLocks noGrp="1"/>
          </p:cNvSpPr>
          <p:nvPr>
            <p:ph type="title"/>
          </p:nvPr>
        </p:nvSpPr>
        <p:spPr>
          <a:xfrm>
            <a:off x="838200" y="365125"/>
            <a:ext cx="10156825" cy="564515"/>
          </a:xfrm>
          <a:solidFill>
            <a:schemeClr val="bg1"/>
          </a:solidFill>
        </p:spPr>
        <p:txBody>
          <a:bodyPr>
            <a:normAutofit fontScale="90000"/>
          </a:bodyPr>
          <a:p>
            <a:r>
              <a:rPr lang="en-US" sz="3555" dirty="0">
                <a:latin typeface="Times New Roman" panose="02020603050405020304" pitchFamily="18" charset="0"/>
                <a:cs typeface="Times New Roman" panose="02020603050405020304" pitchFamily="18" charset="0"/>
              </a:rPr>
              <a:t>ABSTRACT</a:t>
            </a:r>
            <a:endParaRPr lang="en-US" sz="3555" dirty="0">
              <a:latin typeface="Times New Roman" panose="02020603050405020304" pitchFamily="18" charset="0"/>
              <a:cs typeface="Times New Roman" panose="02020603050405020304" pitchFamily="18" charset="0"/>
            </a:endParaRPr>
          </a:p>
        </p:txBody>
      </p:sp>
      <p:sp>
        <p:nvSpPr>
          <p:cNvPr id="1048593" name="TextBox 3"/>
          <p:cNvSpPr txBox="1"/>
          <p:nvPr/>
        </p:nvSpPr>
        <p:spPr>
          <a:xfrm>
            <a:off x="753110" y="1447800"/>
            <a:ext cx="10241915" cy="4846320"/>
          </a:xfrm>
          <a:prstGeom prst="rect">
            <a:avLst/>
          </a:prstGeom>
          <a:noFill/>
        </p:spPr>
        <p:txBody>
          <a:bodyPr wrap="square">
            <a:spAutoFit/>
          </a:bodyPr>
          <a:p>
            <a:pPr marL="68580" marR="0">
              <a:lnSpc>
                <a:spcPct val="107000"/>
              </a:lnSpc>
              <a:spcBef>
                <a:spcPts val="0"/>
              </a:spcBef>
              <a:spcAft>
                <a:spcPts val="60"/>
              </a:spcAft>
            </a:pPr>
            <a:r>
              <a:rPr lang="en-US" sz="2400" dirty="0">
                <a:solidFill>
                  <a:srgbClr val="000000"/>
                </a:solidFill>
                <a:effectLst/>
                <a:latin typeface="Calibri" panose="020F0502020204030204" pitchFamily="34" charset="0"/>
                <a:ea typeface="Calibri" panose="020F0502020204030204" pitchFamily="34" charset="0"/>
              </a:rPr>
              <a:t>In this paper, we design DeLottery, a decentralized lottery and gambling system based on block chain technology and smart contracts. Lottery is a classical form of entertainment and charity for centuries. Facing the bottleneck of the combination between lottery and information technology, we use smart contracts and blockchain in decentralized, intelligent, and secure systems for lottery industries. Moreover, we are inspired by the algorithm of RANDAO, an outstanding way of random number generation in blockchain scenario. </a:t>
            </a:r>
            <a:endParaRPr lang="en-US" sz="2400" dirty="0">
              <a:solidFill>
                <a:srgbClr val="000000"/>
              </a:solidFill>
              <a:effectLst/>
              <a:latin typeface="Calibri" panose="020F0502020204030204" pitchFamily="34" charset="0"/>
              <a:ea typeface="Calibri" panose="020F0502020204030204" pitchFamily="34" charset="0"/>
            </a:endParaRPr>
          </a:p>
          <a:p>
            <a:pPr marL="68580" marR="0">
              <a:lnSpc>
                <a:spcPct val="107000"/>
              </a:lnSpc>
              <a:spcBef>
                <a:spcPts val="0"/>
              </a:spcBef>
              <a:spcAft>
                <a:spcPts val="60"/>
              </a:spcAft>
            </a:pPr>
            <a:r>
              <a:rPr lang="en-US" sz="2400" dirty="0">
                <a:solidFill>
                  <a:srgbClr val="000000"/>
                </a:solidFill>
                <a:effectLst/>
                <a:latin typeface="Calibri" panose="020F0502020204030204" pitchFamily="34" charset="0"/>
                <a:ea typeface="Calibri" panose="020F0502020204030204" pitchFamily="34" charset="0"/>
              </a:rPr>
              <a:t>The components and the functions of the novel system are described in details.</a:t>
            </a:r>
            <a:endParaRPr lang="en-US" sz="2400" dirty="0">
              <a:solidFill>
                <a:srgbClr val="000000"/>
              </a:solidFill>
              <a:effectLst/>
              <a:latin typeface="Calibri" panose="020F0502020204030204" pitchFamily="34" charset="0"/>
              <a:ea typeface="Calibri" panose="020F0502020204030204" pitchFamily="34" charset="0"/>
            </a:endParaRPr>
          </a:p>
          <a:p>
            <a:pPr marL="68580" marR="0">
              <a:lnSpc>
                <a:spcPct val="107000"/>
              </a:lnSpc>
              <a:spcBef>
                <a:spcPts val="0"/>
              </a:spcBef>
              <a:spcAft>
                <a:spcPts val="60"/>
              </a:spcAft>
            </a:pPr>
            <a:r>
              <a:rPr lang="en-US" sz="2400" dirty="0">
                <a:solidFill>
                  <a:srgbClr val="000000"/>
                </a:solidFill>
                <a:effectLst/>
                <a:latin typeface="Calibri" panose="020F0502020204030204" pitchFamily="34" charset="0"/>
                <a:ea typeface="Calibri" panose="020F0502020204030204" pitchFamily="34" charset="0"/>
              </a:rPr>
              <a:t>Plenty of illegal lottery companies are gradually banned by governments during the past 10 years, and online lottery system has become a sensitive issue. We implement Decentralised Lottery in a blockchain network and show functioning procedure and security of the proposed lottery system</a:t>
            </a:r>
            <a:r>
              <a:rPr lang="en-US" sz="2400" dirty="0">
                <a:solidFill>
                  <a:srgbClr val="000000"/>
                </a:solidFill>
                <a:effectLst/>
                <a:latin typeface="Calibri" panose="020F0502020204030204" pitchFamily="34" charset="0"/>
                <a:ea typeface="Calibri" panose="020F0502020204030204" pitchFamily="34" charset="0"/>
              </a:rPr>
              <a:t>.</a:t>
            </a:r>
            <a:endParaRPr lang="en-US" sz="24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4" name="Title 1"/>
          <p:cNvSpPr>
            <a:spLocks noGrp="1"/>
          </p:cNvSpPr>
          <p:nvPr>
            <p:ph type="title"/>
          </p:nvPr>
        </p:nvSpPr>
        <p:spPr>
          <a:xfrm>
            <a:off x="648970" y="719455"/>
            <a:ext cx="10972800" cy="582613"/>
          </a:xfrm>
          <a:solidFill>
            <a:schemeClr val="bg1"/>
          </a:solidFill>
        </p:spPr>
        <p:txBody>
          <a:bodyPr/>
          <a:p>
            <a:r>
              <a:rPr 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1048595" name="TextBox 3"/>
          <p:cNvSpPr txBox="1"/>
          <p:nvPr/>
        </p:nvSpPr>
        <p:spPr>
          <a:xfrm>
            <a:off x="648970" y="2562225"/>
            <a:ext cx="10451465" cy="2886710"/>
          </a:xfrm>
          <a:prstGeom prst="rect">
            <a:avLst/>
          </a:prstGeom>
          <a:noFill/>
        </p:spPr>
        <p:txBody>
          <a:bodyPr wrap="square">
            <a:spAutoFit/>
          </a:bodyPr>
          <a:p>
            <a:pPr marL="0" marR="0" algn="just">
              <a:lnSpc>
                <a:spcPct val="107000"/>
              </a:lnSpc>
              <a:spcBef>
                <a:spcPts val="0"/>
              </a:spcBef>
              <a:spcAft>
                <a:spcPts val="60"/>
              </a:spcAft>
            </a:pPr>
            <a:r>
              <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rPr>
              <a:t>Lottery is a financial activity where people pay money for their bets, in most cases, certain sequences of numbers, and then they have chances to win prizes [1]. The current prevailing lottery system functions as follows: </a:t>
            </a:r>
            <a:endPar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60"/>
              </a:spcAft>
            </a:pPr>
            <a:r>
              <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rPr>
              <a:t>(1) A lottery company starts a lottery; </a:t>
            </a:r>
            <a:endPar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60"/>
              </a:spcAft>
            </a:pPr>
            <a:r>
              <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rPr>
              <a:t>(2) People make bets and pay money;</a:t>
            </a:r>
            <a:endPar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60"/>
              </a:spcAft>
            </a:pPr>
            <a:r>
              <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rPr>
              <a:t> (3) The lottery company generate winner numbers randomly;</a:t>
            </a:r>
            <a:endPar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60"/>
              </a:spcAft>
            </a:pPr>
            <a:r>
              <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rPr>
              <a:t> (4) Winners collect their prizes. </a:t>
            </a:r>
            <a:endParaRPr lang="en-US" sz="14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7355" y="556260"/>
            <a:ext cx="11139805" cy="1070610"/>
          </a:xfrm>
        </p:spPr>
        <p:txBody>
          <a:bodyPr>
            <a:normAutofit fontScale="90000"/>
          </a:bodyPr>
          <a:p>
            <a: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t>Suppose that there are certain number participants taken part in a lottery event, hosted by a lottery company or organization. For a typical event, the parameters are listed in Table 1</a:t>
            </a: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t>These companies as the centers of these activities are trusted by participants. They set the rules and regulations which are supposed to be equal to every individual. The lottery events are usually hosted by lottery companies or governments, and the whole procedure of a lottery event often takes an entire day. The clumsiness of a host company or </a:t>
            </a: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t>organization is preventing the traditional lottery system from high efficiency. When it comes to large traditional lottery events, it often takes the third party around 24 hours to collect the lottery tickets, making the traditional lottery process quite time-consuming and inconvenient for individuals to host lottery events. </a:t>
            </a: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t>People have been aware of the inconvenience, and stepped forward with the proposal of web-based lottery system. Back in 1999, David Leason and Scott L. Sullivan developed a type of online lottery system with centralized feature. </a:t>
            </a: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t>The system design was among one of the greatest contributions to the traditional lottery system, and it fulfilled people’s need for instantly hosting lottery events in a relatively convenient way. In the last decade, a large number of lottery companies emerge, and influenced the traditional lottery business. </a:t>
            </a: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br>
              <a:rPr lang="en-US" sz="2665"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br>
            <a:endParaRPr lang="en-US" sz="2665">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3" name="Text Box 2"/>
          <p:cNvSpPr txBox="1"/>
          <p:nvPr/>
        </p:nvSpPr>
        <p:spPr>
          <a:xfrm>
            <a:off x="229235" y="1333500"/>
            <a:ext cx="9833610" cy="2214880"/>
          </a:xfrm>
          <a:prstGeom prst="rect">
            <a:avLst/>
          </a:prstGeom>
          <a:noFill/>
        </p:spPr>
        <p:txBody>
          <a:bodyPr wrap="square" rtlCol="0" anchor="t">
            <a:spAutoFit/>
          </a:bodyPr>
          <a:p>
            <a:endParaRPr lang="en-US"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endParaRPr>
          </a:p>
          <a:p>
            <a:r>
              <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t>However, the covenant- lite online lottery systems often fail to guarantee their users with the fundamental need for security, </a:t>
            </a:r>
            <a:endPar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endParaRPr>
          </a:p>
          <a:p>
            <a:endPar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endParaRPr>
          </a:p>
          <a:p>
            <a:r>
              <a:rPr lang="en-US" sz="24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sym typeface="+mn-ea"/>
              </a:rPr>
              <a:t>both in the sense of information security that their personal information is not leaked, and property security that their legal rewards can be guaranteed.</a:t>
            </a:r>
            <a:endParaRPr lang="en-US" sz="2400"/>
          </a:p>
        </p:txBody>
      </p:sp>
      <p:sp>
        <p:nvSpPr>
          <p:cNvPr id="2" name="Text Box 1"/>
          <p:cNvSpPr txBox="1"/>
          <p:nvPr/>
        </p:nvSpPr>
        <p:spPr>
          <a:xfrm>
            <a:off x="354330" y="3427095"/>
            <a:ext cx="9708515" cy="3784600"/>
          </a:xfrm>
          <a:prstGeom prst="rect">
            <a:avLst/>
          </a:prstGeom>
          <a:noFill/>
        </p:spPr>
        <p:txBody>
          <a:bodyPr wrap="square" rtlCol="0">
            <a:spAutoFit/>
          </a:bodyPr>
          <a:p>
            <a:pPr algn="l"/>
            <a:endParaRPr lang="en-US" sz="2400">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rPr>
              <a:t>We will discuss in the following section about the unique characteristics that blockchain and smart contracts technologies possess,</a:t>
            </a:r>
            <a:endParaRPr lang="en-US" sz="2400">
              <a:latin typeface="Times New Roman" panose="02020603050405020304" pitchFamily="18" charset="0"/>
              <a:cs typeface="Times New Roman" panose="02020603050405020304" pitchFamily="18" charset="0"/>
            </a:endParaRPr>
          </a:p>
          <a:p>
            <a:pPr algn="l"/>
            <a:endParaRPr lang="en-IN" altLang="en-US" sz="2400">
              <a:latin typeface="Times New Roman" panose="02020603050405020304" pitchFamily="18" charset="0"/>
              <a:cs typeface="Times New Roman" panose="02020603050405020304" pitchFamily="18" charset="0"/>
            </a:endParaRPr>
          </a:p>
          <a:p>
            <a:pPr algn="l"/>
            <a:r>
              <a:rPr lang="en-IN" altLang="en-US" sz="2400">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nd how we use these properties to replace the functions of a third party in existing systems.event or certain function calling can trigger the smart contract to do previously designed operations. </a:t>
            </a:r>
            <a:endParaRPr lang="en-US" sz="2400">
              <a:latin typeface="Times New Roman" panose="02020603050405020304" pitchFamily="18" charset="0"/>
              <a:cs typeface="Times New Roman" panose="02020603050405020304" pitchFamily="18" charset="0"/>
            </a:endParaRPr>
          </a:p>
          <a:p>
            <a:pPr algn="l"/>
            <a:endParaRPr lang="en-US"/>
          </a:p>
          <a:p>
            <a:pPr algn="l"/>
            <a:endParaRPr lang="en-US"/>
          </a:p>
          <a:p>
            <a:pPr algn="l"/>
            <a:endParaRPr lang="en-US"/>
          </a:p>
          <a:p>
            <a:pPr algn="l"/>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0420" y="2068195"/>
            <a:ext cx="10079990" cy="3784600"/>
          </a:xfrm>
          <a:prstGeom prst="rect">
            <a:avLst/>
          </a:prstGeom>
          <a:noFill/>
        </p:spPr>
        <p:txBody>
          <a:bodyPr wrap="square" rtlCol="0" anchor="t">
            <a:spAutoFit/>
          </a:bodyPr>
          <a:p>
            <a:pPr algn="l"/>
            <a:r>
              <a:rPr lang="en-US" sz="2400">
                <a:latin typeface="Times New Roman" panose="02020603050405020304" pitchFamily="18" charset="0"/>
                <a:cs typeface="Times New Roman" panose="02020603050405020304" pitchFamily="18" charset="0"/>
                <a:sym typeface="+mn-ea"/>
              </a:rPr>
              <a:t>• Once the smart contract is deployed, it cannot be further modified. As long as the requirements are satisfied, corresponding operations would surely be executed.</a:t>
            </a:r>
            <a:endParaRPr lang="en-US" sz="2400">
              <a:latin typeface="Times New Roman" panose="02020603050405020304" pitchFamily="18" charset="0"/>
              <a:cs typeface="Times New Roman" panose="02020603050405020304" pitchFamily="18" charset="0"/>
              <a:sym typeface="+mn-ea"/>
            </a:endParaRPr>
          </a:p>
          <a:p>
            <a:pPr algn="l"/>
            <a:endParaRPr lang="en-US" sz="2400">
              <a:latin typeface="Times New Roman" panose="02020603050405020304" pitchFamily="18" charset="0"/>
              <a:cs typeface="Times New Roman" panose="02020603050405020304" pitchFamily="18" charset="0"/>
              <a:sym typeface="+mn-ea"/>
            </a:endParaRPr>
          </a:p>
          <a:p>
            <a:pPr algn="l"/>
            <a:r>
              <a:rPr lang="en-US" sz="2400">
                <a:latin typeface="Times New Roman" panose="02020603050405020304" pitchFamily="18" charset="0"/>
                <a:cs typeface="Times New Roman" panose="02020603050405020304" pitchFamily="18" charset="0"/>
                <a:sym typeface="+mn-ea"/>
              </a:rPr>
              <a:t> • Usually, the smart contract is deployed based on the blockchain. </a:t>
            </a:r>
            <a:endParaRPr lang="en-US" sz="2400">
              <a:latin typeface="Times New Roman" panose="02020603050405020304" pitchFamily="18" charset="0"/>
              <a:cs typeface="Times New Roman" panose="02020603050405020304" pitchFamily="18" charset="0"/>
            </a:endParaRPr>
          </a:p>
          <a:p>
            <a:pPr algn="l"/>
            <a:endParaRPr lang="en-US" sz="2400">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sym typeface="+mn-ea"/>
              </a:rPr>
              <a:t>This means that the smart contract itself can be viewed by all the nodes on the blockchain and so can its operations and its users’ participation. </a:t>
            </a:r>
            <a:endParaRPr lang="en-US" sz="2400">
              <a:latin typeface="Times New Roman" panose="02020603050405020304" pitchFamily="18" charset="0"/>
              <a:cs typeface="Times New Roman" panose="02020603050405020304" pitchFamily="18" charset="0"/>
            </a:endParaRPr>
          </a:p>
          <a:p>
            <a:pPr algn="l"/>
            <a:endParaRPr lang="en-US" sz="2400">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sym typeface="+mn-ea"/>
              </a:rPr>
              <a:t>For example in Ethereum, the smart contract can be coded in language Solidity</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1"/>
          </a:solidFill>
        </p:spPr>
        <p:txBody>
          <a:bodyPr/>
          <a:p>
            <a:r>
              <a:rPr lang="en-IN" altLang="en-US"/>
              <a:t>Project design</a:t>
            </a:r>
            <a:endParaRPr lang="en-IN" altLang="en-US"/>
          </a:p>
        </p:txBody>
      </p:sp>
      <p:pic>
        <p:nvPicPr>
          <p:cNvPr id="100" name="Content Placeholder 99"/>
          <p:cNvPicPr>
            <a:picLocks noChangeAspect="1"/>
          </p:cNvPicPr>
          <p:nvPr>
            <p:ph sz="half" idx="1"/>
          </p:nvPr>
        </p:nvPicPr>
        <p:blipFill>
          <a:blip r:embed="rId1"/>
          <a:stretch>
            <a:fillRect/>
          </a:stretch>
        </p:blipFill>
        <p:spPr>
          <a:xfrm>
            <a:off x="5718810" y="4370705"/>
            <a:ext cx="1947545" cy="1905000"/>
          </a:xfrm>
          <a:prstGeom prst="rect">
            <a:avLst/>
          </a:prstGeom>
          <a:noFill/>
          <a:ln w="9525">
            <a:noFill/>
          </a:ln>
        </p:spPr>
      </p:pic>
      <p:pic>
        <p:nvPicPr>
          <p:cNvPr id="5" name="Content Placeholder 4" descr="conference_illustration_07"/>
          <p:cNvPicPr>
            <a:picLocks noChangeAspect="1"/>
          </p:cNvPicPr>
          <p:nvPr>
            <p:ph sz="half" idx="2"/>
          </p:nvPr>
        </p:nvPicPr>
        <p:blipFill>
          <a:blip r:embed="rId2"/>
          <a:stretch>
            <a:fillRect/>
          </a:stretch>
        </p:blipFill>
        <p:spPr>
          <a:xfrm>
            <a:off x="718185" y="1717040"/>
            <a:ext cx="3363595" cy="2004060"/>
          </a:xfrm>
          <a:prstGeom prst="rect">
            <a:avLst/>
          </a:prstGeom>
        </p:spPr>
      </p:pic>
      <p:pic>
        <p:nvPicPr>
          <p:cNvPr id="103" name="Picture 102"/>
          <p:cNvPicPr/>
          <p:nvPr/>
        </p:nvPicPr>
        <p:blipFill>
          <a:blip r:embed="rId3"/>
          <a:srcRect r="-717" b="-11119"/>
          <a:stretch>
            <a:fillRect/>
          </a:stretch>
        </p:blipFill>
        <p:spPr>
          <a:xfrm>
            <a:off x="8413750" y="1591945"/>
            <a:ext cx="2489835" cy="2222500"/>
          </a:xfrm>
          <a:prstGeom prst="rect">
            <a:avLst/>
          </a:prstGeom>
          <a:noFill/>
          <a:ln w="9525">
            <a:noFill/>
          </a:ln>
        </p:spPr>
      </p:pic>
      <p:pic>
        <p:nvPicPr>
          <p:cNvPr id="104" name="Picture 103"/>
          <p:cNvPicPr/>
          <p:nvPr/>
        </p:nvPicPr>
        <p:blipFill>
          <a:blip r:embed="rId4"/>
          <a:stretch>
            <a:fillRect/>
          </a:stretch>
        </p:blipFill>
        <p:spPr>
          <a:xfrm>
            <a:off x="3983355" y="1974215"/>
            <a:ext cx="4968240" cy="1490345"/>
          </a:xfrm>
          <a:prstGeom prst="rect">
            <a:avLst/>
          </a:prstGeom>
          <a:noFill/>
          <a:ln w="9525">
            <a:noFill/>
          </a:ln>
        </p:spPr>
      </p:pic>
      <p:sp>
        <p:nvSpPr>
          <p:cNvPr id="6" name="Text Box 5"/>
          <p:cNvSpPr txBox="1"/>
          <p:nvPr/>
        </p:nvSpPr>
        <p:spPr>
          <a:xfrm>
            <a:off x="8968105" y="4002405"/>
            <a:ext cx="1935480" cy="368300"/>
          </a:xfrm>
          <a:prstGeom prst="rect">
            <a:avLst/>
          </a:prstGeom>
          <a:noFill/>
        </p:spPr>
        <p:txBody>
          <a:bodyPr wrap="none" rtlCol="0">
            <a:spAutoFit/>
          </a:bodyPr>
          <a:p>
            <a:r>
              <a:rPr lang="en-IN" altLang="en-US"/>
              <a:t>Contract Address</a:t>
            </a:r>
            <a:endParaRPr lang="en-IN" altLang="en-US"/>
          </a:p>
        </p:txBody>
      </p:sp>
      <p:sp>
        <p:nvSpPr>
          <p:cNvPr id="7" name="Text Box 6"/>
          <p:cNvSpPr txBox="1"/>
          <p:nvPr/>
        </p:nvSpPr>
        <p:spPr>
          <a:xfrm>
            <a:off x="1327785" y="4002405"/>
            <a:ext cx="1770380" cy="368300"/>
          </a:xfrm>
          <a:prstGeom prst="rect">
            <a:avLst/>
          </a:prstGeom>
          <a:noFill/>
        </p:spPr>
        <p:txBody>
          <a:bodyPr wrap="none" rtlCol="0">
            <a:spAutoFit/>
          </a:bodyPr>
          <a:p>
            <a:r>
              <a:rPr lang="en-IN" altLang="en-US"/>
              <a:t>Participants&gt;=3</a:t>
            </a:r>
            <a:endParaRPr lang="en-IN" altLang="en-US"/>
          </a:p>
        </p:txBody>
      </p:sp>
      <p:sp>
        <p:nvSpPr>
          <p:cNvPr id="8" name="Text Box 7"/>
          <p:cNvSpPr txBox="1"/>
          <p:nvPr/>
        </p:nvSpPr>
        <p:spPr>
          <a:xfrm>
            <a:off x="5788025" y="2163445"/>
            <a:ext cx="919480" cy="368300"/>
          </a:xfrm>
          <a:prstGeom prst="rect">
            <a:avLst/>
          </a:prstGeom>
          <a:noFill/>
        </p:spPr>
        <p:txBody>
          <a:bodyPr wrap="none" rtlCol="0">
            <a:spAutoFit/>
          </a:bodyPr>
          <a:p>
            <a:r>
              <a:rPr lang="en-IN" altLang="en-US"/>
              <a:t>2 Ether</a:t>
            </a:r>
            <a:endParaRPr lang="en-IN" altLang="en-US"/>
          </a:p>
        </p:txBody>
      </p:sp>
      <p:pic>
        <p:nvPicPr>
          <p:cNvPr id="105" name="Picture 104"/>
          <p:cNvPicPr/>
          <p:nvPr/>
        </p:nvPicPr>
        <p:blipFill>
          <a:blip r:embed="rId5"/>
          <a:stretch>
            <a:fillRect/>
          </a:stretch>
        </p:blipFill>
        <p:spPr>
          <a:xfrm>
            <a:off x="4081780" y="2794635"/>
            <a:ext cx="4328795" cy="926465"/>
          </a:xfrm>
          <a:prstGeom prst="rect">
            <a:avLst/>
          </a:prstGeom>
          <a:noFill/>
          <a:ln w="9525">
            <a:noFill/>
          </a:ln>
        </p:spPr>
      </p:pic>
      <p:sp>
        <p:nvSpPr>
          <p:cNvPr id="9" name="Text Box 8"/>
          <p:cNvSpPr txBox="1"/>
          <p:nvPr/>
        </p:nvSpPr>
        <p:spPr>
          <a:xfrm>
            <a:off x="5603240" y="3352800"/>
            <a:ext cx="1935480" cy="368300"/>
          </a:xfrm>
          <a:prstGeom prst="rect">
            <a:avLst/>
          </a:prstGeom>
          <a:noFill/>
        </p:spPr>
        <p:txBody>
          <a:bodyPr wrap="none" rtlCol="0">
            <a:spAutoFit/>
          </a:bodyPr>
          <a:p>
            <a:r>
              <a:rPr lang="en-IN" altLang="en-US"/>
              <a:t>Contract Balance</a:t>
            </a:r>
            <a:endParaRPr lang="en-IN" altLang="en-US"/>
          </a:p>
        </p:txBody>
      </p:sp>
      <p:pic>
        <p:nvPicPr>
          <p:cNvPr id="107" name="Picture 106"/>
          <p:cNvPicPr/>
          <p:nvPr/>
        </p:nvPicPr>
        <p:blipFill>
          <a:blip r:embed="rId6"/>
          <a:stretch>
            <a:fillRect/>
          </a:stretch>
        </p:blipFill>
        <p:spPr>
          <a:xfrm>
            <a:off x="862330" y="4370705"/>
            <a:ext cx="2538095" cy="168846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Smart Contract</a:t>
            </a:r>
            <a:endParaRPr lang="en-IN" altLang="en-US"/>
          </a:p>
        </p:txBody>
      </p:sp>
      <p:sp>
        <p:nvSpPr>
          <p:cNvPr id="3" name="Content Placeholder 2"/>
          <p:cNvSpPr>
            <a:spLocks noGrp="1"/>
          </p:cNvSpPr>
          <p:nvPr>
            <p:ph sz="half" idx="1"/>
          </p:nvPr>
        </p:nvSpPr>
        <p:spPr>
          <a:xfrm>
            <a:off x="609600" y="2541270"/>
            <a:ext cx="10618470" cy="3343910"/>
          </a:xfrm>
        </p:spPr>
        <p:txBody>
          <a:bodyPr/>
          <a:p>
            <a:r>
              <a:rPr lang="en-US" sz="2400">
                <a:latin typeface="Times New Roman" panose="02020603050405020304" pitchFamily="18" charset="0"/>
                <a:cs typeface="Times New Roman" panose="02020603050405020304" pitchFamily="18" charset="0"/>
              </a:rPr>
              <a:t>Smart Contract Smart contract [9] is "a computerized transaction protocol that executes the terms of a contract".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It is a kind of program deployed on the addresses of the accounts that has these following features: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The inside logic of a smart contract is usually like a finite state machine. It is event-triggered, meaning that certain input</a:t>
            </a:r>
            <a:r>
              <a:rPr lang="en-IN" altLang="en-US" sz="2400">
                <a:latin typeface="Times New Roman" panose="02020603050405020304" pitchFamily="18" charset="0"/>
                <a:cs typeface="Times New Roman" panose="02020603050405020304" pitchFamily="18" charset="0"/>
              </a:rPr>
              <a:t>.</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1"/>
          </a:solidFill>
        </p:spPr>
        <p:txBody>
          <a:bodyPr/>
          <a:p>
            <a:r>
              <a:rPr lang="en-IN" altLang="en-US" sz="3200">
                <a:latin typeface="Times New Roman" panose="02020603050405020304" pitchFamily="18" charset="0"/>
                <a:cs typeface="Times New Roman" panose="02020603050405020304" pitchFamily="18" charset="0"/>
              </a:rPr>
              <a:t>Task</a:t>
            </a:r>
            <a:endParaRPr lang="en-IN" altLang="en-US" sz="3200">
              <a:latin typeface="Times New Roman" panose="02020603050405020304" pitchFamily="18" charset="0"/>
              <a:cs typeface="Times New Roman" panose="02020603050405020304" pitchFamily="18" charset="0"/>
            </a:endParaRPr>
          </a:p>
        </p:txBody>
      </p:sp>
      <p:sp>
        <p:nvSpPr>
          <p:cNvPr id="3" name="Text Box 2"/>
          <p:cNvSpPr txBox="1"/>
          <p:nvPr/>
        </p:nvSpPr>
        <p:spPr>
          <a:xfrm>
            <a:off x="881380" y="2650490"/>
            <a:ext cx="9441180" cy="1198880"/>
          </a:xfrm>
          <a:prstGeom prst="rect">
            <a:avLst/>
          </a:prstGeom>
          <a:noFill/>
        </p:spPr>
        <p:txBody>
          <a:bodyPr wrap="square" rtlCol="0" anchor="t">
            <a:spAutoFit/>
          </a:bodyPr>
          <a:p>
            <a:r>
              <a:rPr lang="en-IN" altLang="en-US" sz="2400">
                <a:latin typeface="Times New Roman" panose="02020603050405020304" pitchFamily="18" charset="0"/>
                <a:cs typeface="Times New Roman" panose="02020603050405020304" pitchFamily="18" charset="0"/>
              </a:rPr>
              <a:t>&gt; Deployement of smart contract on Ethereum Blockchain</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&gt; Role of metamask</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&gt; Role of Test network</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5250</Words>
  <Application>WPS Presentation</Application>
  <PresentationFormat/>
  <Paragraphs>82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Times New Roman</vt:lpstr>
      <vt:lpstr>Calibri</vt:lpstr>
      <vt:lpstr>Microsoft YaHei</vt:lpstr>
      <vt:lpstr>Arial Unicode MS</vt:lpstr>
      <vt:lpstr>Default Design</vt:lpstr>
      <vt:lpstr>DECENTRALISED LOTTERY SYSTEM BASED ON BLOCKCHAIN</vt:lpstr>
      <vt:lpstr>ABSTRACT</vt:lpstr>
      <vt:lpstr>INTRODUCTION</vt:lpstr>
      <vt:lpstr>Suppose that there are certain number participants taken part in a lottery event, hosted by a lottery company or organization. For a typical event, the parameters are listed in Table 1 These companies as the centers of these activities are trusted by participants. They set the rules and regulations which are supposed to be equal to every individual. The lottery events are usually hosted by lottery companies or governments, and the whole procedure of a lottery event often takes an entire day. The clumsiness of a host company or             organization is preventing the traditional lottery system from high efficiency. When it comes to large traditional lottery events, it often takes the third party around 24 hours to collect the lottery tickets, making the traditional lottery process quite time-consuming and inconvenient for individuals to host lottery events.   People have been aware of the inconvenience, and stepped forward with the proposal of web-based lottery system. Back in 1999, David Leason and Scott L. Sullivan developed a type of online lottery system with centralized feature.  The system design was among one of the greatest contributions to the traditional lottery system, and it fulfilled people’s need for instantly hosting lottery events in a relatively convenient way. In the last decade, a large number of lottery companies emerge, and influenced the traditional lottery business.     </vt:lpstr>
      <vt:lpstr>PowerPoint 演示文稿</vt:lpstr>
      <vt:lpstr>PowerPoint 演示文稿</vt:lpstr>
      <vt:lpstr>Project design</vt:lpstr>
      <vt:lpstr>Smart Contract</vt:lpstr>
      <vt:lpstr>Task</vt:lpstr>
      <vt:lpstr>Points to note</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CASE PREDICTION USING ML</dc:title>
  <dc:creator>Venu Choubey</dc:creator>
  <cp:lastModifiedBy>SHIVANK MANGAL</cp:lastModifiedBy>
  <cp:revision>7</cp:revision>
  <dcterms:created xsi:type="dcterms:W3CDTF">2021-10-21T20:45:00Z</dcterms:created>
  <dcterms:modified xsi:type="dcterms:W3CDTF">2022-05-08T14:08:54Z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2A62B4636AF4491BB27EF8A501122C52</vt:lpwstr>
  </property>
  <property fmtid="{D5CDD505-2E9C-101B-9397-08002B2CF9AE}" pid="3" name="KSOProductBuildVer">
    <vt:lpwstr>1033-11.2.0.11074</vt:lpwstr>
  </property>
</Properties>
</file>