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67" r:id="rId6"/>
    <p:sldId id="263" r:id="rId7"/>
    <p:sldId id="266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61" r:id="rId17"/>
    <p:sldId id="26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6667-28CA-4790-964C-A89156B240C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F7BF-27A6-406B-A132-AF1F05C0A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9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6667-28CA-4790-964C-A89156B240C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F7BF-27A6-406B-A132-AF1F05C0A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1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6667-28CA-4790-964C-A89156B240C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F7BF-27A6-406B-A132-AF1F05C0A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5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6667-28CA-4790-964C-A89156B240C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F7BF-27A6-406B-A132-AF1F05C0A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5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6667-28CA-4790-964C-A89156B240C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F7BF-27A6-406B-A132-AF1F05C0A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3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6667-28CA-4790-964C-A89156B240C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F7BF-27A6-406B-A132-AF1F05C0A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3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6667-28CA-4790-964C-A89156B240C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F7BF-27A6-406B-A132-AF1F05C0A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4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6667-28CA-4790-964C-A89156B240C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F7BF-27A6-406B-A132-AF1F05C0A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6667-28CA-4790-964C-A89156B240C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F7BF-27A6-406B-A132-AF1F05C0A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1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6667-28CA-4790-964C-A89156B240C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F7BF-27A6-406B-A132-AF1F05C0A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74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6667-28CA-4790-964C-A89156B240C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F7BF-27A6-406B-A132-AF1F05C0A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6667-28CA-4790-964C-A89156B240C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F7BF-27A6-406B-A132-AF1F05C0A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5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o.udacity.com/rl-textbook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F048-AA21-4C70-ACB3-24D727BC9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Teaching machine to play </a:t>
            </a:r>
            <a:b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Blackjack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2186F-5121-45BB-BE66-9A54381CC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Shivank Yadav</a:t>
            </a:r>
          </a:p>
          <a:p>
            <a:r>
              <a:rPr lang="en-IN" dirty="0"/>
              <a:t>RA1711003010488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7332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01549-29E8-4B16-8FB0-239492751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446"/>
            <a:ext cx="12192000" cy="66410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7F5D0D-43B1-4C37-9CFD-DC916D860B8A}"/>
              </a:ext>
            </a:extLst>
          </p:cNvPr>
          <p:cNvCxnSpPr/>
          <p:nvPr/>
        </p:nvCxnSpPr>
        <p:spPr>
          <a:xfrm flipV="1">
            <a:off x="3244362" y="4554415"/>
            <a:ext cx="2215661" cy="50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ACB2AF-7646-4D61-BC92-30F435EB19D7}"/>
              </a:ext>
            </a:extLst>
          </p:cNvPr>
          <p:cNvCxnSpPr/>
          <p:nvPr/>
        </p:nvCxnSpPr>
        <p:spPr>
          <a:xfrm flipV="1">
            <a:off x="5178669" y="4633546"/>
            <a:ext cx="835269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8BED4F-DD45-424A-901D-209CCF739CC1}"/>
              </a:ext>
            </a:extLst>
          </p:cNvPr>
          <p:cNvCxnSpPr/>
          <p:nvPr/>
        </p:nvCxnSpPr>
        <p:spPr>
          <a:xfrm flipH="1" flipV="1">
            <a:off x="6515100" y="4633546"/>
            <a:ext cx="571500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365561-1AD4-4BC7-A889-423376ABA391}"/>
              </a:ext>
            </a:extLst>
          </p:cNvPr>
          <p:cNvCxnSpPr/>
          <p:nvPr/>
        </p:nvCxnSpPr>
        <p:spPr>
          <a:xfrm flipH="1" flipV="1">
            <a:off x="6910754" y="4633546"/>
            <a:ext cx="2127738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466FF3-5ECF-40E4-97A5-DBBA8C283DDA}"/>
              </a:ext>
            </a:extLst>
          </p:cNvPr>
          <p:cNvCxnSpPr/>
          <p:nvPr/>
        </p:nvCxnSpPr>
        <p:spPr>
          <a:xfrm flipH="1" flipV="1">
            <a:off x="7502769" y="4633546"/>
            <a:ext cx="3373316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7B55E5-42A6-4C37-9B30-62B6113517AE}"/>
              </a:ext>
            </a:extLst>
          </p:cNvPr>
          <p:cNvCxnSpPr/>
          <p:nvPr/>
        </p:nvCxnSpPr>
        <p:spPr>
          <a:xfrm flipV="1">
            <a:off x="3757246" y="2373923"/>
            <a:ext cx="1839057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6754E5-DC42-4A93-8989-E4D4EB4B6335}"/>
              </a:ext>
            </a:extLst>
          </p:cNvPr>
          <p:cNvCxnSpPr/>
          <p:nvPr/>
        </p:nvCxnSpPr>
        <p:spPr>
          <a:xfrm flipV="1">
            <a:off x="5794131" y="2329962"/>
            <a:ext cx="301869" cy="4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1D9D5-176C-4ED1-A5A3-380EDB0E58F2}"/>
              </a:ext>
            </a:extLst>
          </p:cNvPr>
          <p:cNvCxnSpPr/>
          <p:nvPr/>
        </p:nvCxnSpPr>
        <p:spPr>
          <a:xfrm flipH="1" flipV="1">
            <a:off x="6595699" y="2373923"/>
            <a:ext cx="1466847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557B73-CDD7-4B96-9149-7F28CC4F7D43}"/>
              </a:ext>
            </a:extLst>
          </p:cNvPr>
          <p:cNvCxnSpPr/>
          <p:nvPr/>
        </p:nvCxnSpPr>
        <p:spPr>
          <a:xfrm flipH="1" flipV="1">
            <a:off x="7218485" y="2329962"/>
            <a:ext cx="2857500" cy="4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9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DF9EB-2541-4B53-86A6-68DFB56CE492}"/>
              </a:ext>
            </a:extLst>
          </p:cNvPr>
          <p:cNvSpPr txBox="1"/>
          <p:nvPr/>
        </p:nvSpPr>
        <p:spPr>
          <a:xfrm>
            <a:off x="527538" y="457200"/>
            <a:ext cx="11113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 Truly understand the environment, the agent needs more episodes: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Reason 1</a:t>
            </a:r>
            <a:r>
              <a:rPr lang="en-IN" sz="2400" dirty="0"/>
              <a:t>: The agent hasn’t tried out each action from each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Reason 2</a:t>
            </a:r>
            <a:r>
              <a:rPr lang="en-IN" sz="2400" dirty="0"/>
              <a:t>: The environment’s dynamics are </a:t>
            </a:r>
            <a:r>
              <a:rPr lang="en-IN" sz="2400" b="1" dirty="0"/>
              <a:t>stochastic.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algn="ctr"/>
            <a:r>
              <a:rPr lang="en-IN" sz="4000" dirty="0"/>
              <a:t>This is the foundation principle of Monte Carlo Control methods.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B6385-6D2E-4D5E-AC52-F34576DDB555}"/>
              </a:ext>
            </a:extLst>
          </p:cNvPr>
          <p:cNvSpPr txBox="1"/>
          <p:nvPr/>
        </p:nvSpPr>
        <p:spPr>
          <a:xfrm>
            <a:off x="527538" y="3609695"/>
            <a:ext cx="110079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Monte Carlo methods - even though the underlying problem involves a great degree of randomness, we can infer useful information that we can trust just by collecting a lot of samples.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approach is divided into 2 parts:</a:t>
            </a:r>
          </a:p>
          <a:p>
            <a:pPr algn="ctr"/>
            <a:r>
              <a:rPr lang="en-US" sz="3600" dirty="0"/>
              <a:t>Prediction</a:t>
            </a:r>
            <a:r>
              <a:rPr lang="en-US" sz="2400" dirty="0"/>
              <a:t> and </a:t>
            </a:r>
            <a:r>
              <a:rPr lang="en-US" sz="3600" dirty="0"/>
              <a:t>Improvement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8613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C9405-5703-4550-AA53-879BADB80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/>
          <a:stretch/>
        </p:blipFill>
        <p:spPr>
          <a:xfrm>
            <a:off x="1948097" y="293083"/>
            <a:ext cx="10243903" cy="5475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3E7947-7B4F-4964-A24C-978A300B2A96}"/>
              </a:ext>
            </a:extLst>
          </p:cNvPr>
          <p:cNvSpPr txBox="1"/>
          <p:nvPr/>
        </p:nvSpPr>
        <p:spPr>
          <a:xfrm flipH="1">
            <a:off x="8730762" y="5776948"/>
            <a:ext cx="3710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Q-Table</a:t>
            </a:r>
            <a:r>
              <a:rPr lang="en-IN" dirty="0"/>
              <a:t>: Each entry stores expected cumulative return. This table is equivalent to </a:t>
            </a:r>
            <a:r>
              <a:rPr lang="en-IN" b="1" dirty="0"/>
              <a:t>action-value function</a:t>
            </a:r>
            <a:r>
              <a:rPr lang="en-IN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8FC4AD-8CF2-442B-A695-93A8BC378621}"/>
              </a:ext>
            </a:extLst>
          </p:cNvPr>
          <p:cNvCxnSpPr>
            <a:cxnSpLocks/>
          </p:cNvCxnSpPr>
          <p:nvPr/>
        </p:nvCxnSpPr>
        <p:spPr>
          <a:xfrm flipV="1">
            <a:off x="7354448" y="4835770"/>
            <a:ext cx="1376314" cy="137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E4B53A-F114-4425-B870-02B0BCF58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7352"/>
            <a:ext cx="6813405" cy="29927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A1857A-2C4D-40F8-9BBE-527C7021F3C2}"/>
              </a:ext>
            </a:extLst>
          </p:cNvPr>
          <p:cNvSpPr txBox="1"/>
          <p:nvPr/>
        </p:nvSpPr>
        <p:spPr>
          <a:xfrm>
            <a:off x="5269524" y="6132316"/>
            <a:ext cx="3017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Improvement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FCBA9-92F3-4758-8124-1CC5A6161F29}"/>
              </a:ext>
            </a:extLst>
          </p:cNvPr>
          <p:cNvSpPr txBox="1"/>
          <p:nvPr/>
        </p:nvSpPr>
        <p:spPr>
          <a:xfrm>
            <a:off x="1220531" y="3036738"/>
            <a:ext cx="2095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Prediction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1EF9471-E1EA-4304-BCF0-3619D89DF5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63154" y="3585287"/>
            <a:ext cx="513911" cy="492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5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A324B-D103-497A-B0D9-33120ACF5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E7C45-B404-4B67-8617-B2FBA0427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7658" cy="3956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EDFC1A-3874-433C-9490-6682134BD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43" y="3771899"/>
            <a:ext cx="11798957" cy="2530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E10D3-1C12-46A5-9210-27AE1AAB8CAF}"/>
              </a:ext>
            </a:extLst>
          </p:cNvPr>
          <p:cNvSpPr txBox="1"/>
          <p:nvPr/>
        </p:nvSpPr>
        <p:spPr>
          <a:xfrm>
            <a:off x="888024" y="630269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 = 1/</a:t>
            </a:r>
            <a:r>
              <a:rPr lang="en-IN" dirty="0" err="1"/>
              <a:t>num_episodes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85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E597-B9A4-4B9F-89E6-433D845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Applying Monte Carlo Control Algo. On Blackjack</a:t>
            </a:r>
          </a:p>
        </p:txBody>
      </p:sp>
    </p:spTree>
    <p:extLst>
      <p:ext uri="{BB962C8B-B14F-4D97-AF65-F5344CB8AC3E}">
        <p14:creationId xmlns:p14="http://schemas.microsoft.com/office/powerpoint/2010/main" val="365968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82CC2-316D-411C-A3DD-56E536D58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666" y="2018170"/>
            <a:ext cx="9266334" cy="4743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93C7F-9C66-4173-A3B7-338039C1BDEA}"/>
              </a:ext>
            </a:extLst>
          </p:cNvPr>
          <p:cNvSpPr txBox="1"/>
          <p:nvPr/>
        </p:nvSpPr>
        <p:spPr>
          <a:xfrm>
            <a:off x="0" y="0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							Environment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game of blackjack is an </a:t>
            </a:r>
            <a:r>
              <a:rPr lang="en-IN" b="1" dirty="0"/>
              <a:t>episodic task.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means that the agent is rewarded +1, -1 or 0 on winning, losing or drawing the match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train the agent for 5 to 7 lakhs of episodes/rounds with the dealer.</a:t>
            </a:r>
          </a:p>
          <a:p>
            <a:endParaRPr lang="en-IN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91D01C7-CE58-4C6D-96C2-EF68C82EDEA2}"/>
              </a:ext>
            </a:extLst>
          </p:cNvPr>
          <p:cNvSpPr/>
          <p:nvPr/>
        </p:nvSpPr>
        <p:spPr>
          <a:xfrm>
            <a:off x="3372727" y="2857500"/>
            <a:ext cx="555673" cy="1019908"/>
          </a:xfrm>
          <a:prstGeom prst="leftBrace">
            <a:avLst>
              <a:gd name="adj1" fmla="val 8333"/>
              <a:gd name="adj2" fmla="val 46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BA9B287-0E23-4651-8EE8-F35824A995F0}"/>
              </a:ext>
            </a:extLst>
          </p:cNvPr>
          <p:cNvSpPr/>
          <p:nvPr/>
        </p:nvSpPr>
        <p:spPr>
          <a:xfrm>
            <a:off x="3402623" y="4088423"/>
            <a:ext cx="555674" cy="10199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9AB17-3907-408B-A36D-8FE2E18C0EAF}"/>
              </a:ext>
            </a:extLst>
          </p:cNvPr>
          <p:cNvSpPr txBox="1"/>
          <p:nvPr/>
        </p:nvSpPr>
        <p:spPr>
          <a:xfrm>
            <a:off x="527538" y="2600135"/>
            <a:ext cx="1468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State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Actions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1B5E59-7A2A-41F4-BD7E-3EF6CB7FDDA8}"/>
              </a:ext>
            </a:extLst>
          </p:cNvPr>
          <p:cNvCxnSpPr/>
          <p:nvPr/>
        </p:nvCxnSpPr>
        <p:spPr>
          <a:xfrm>
            <a:off x="1529862" y="2927838"/>
            <a:ext cx="1644161" cy="36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8BF80C-CF3A-4509-9489-AEA37B992A43}"/>
              </a:ext>
            </a:extLst>
          </p:cNvPr>
          <p:cNvCxnSpPr>
            <a:cxnSpLocks/>
          </p:cNvCxnSpPr>
          <p:nvPr/>
        </p:nvCxnSpPr>
        <p:spPr>
          <a:xfrm flipV="1">
            <a:off x="1916723" y="4611232"/>
            <a:ext cx="1336431" cy="2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90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E6F72E-30AE-4E43-B4AC-E83D71B54838}"/>
              </a:ext>
            </a:extLst>
          </p:cNvPr>
          <p:cNvSpPr txBox="1"/>
          <p:nvPr/>
        </p:nvSpPr>
        <p:spPr>
          <a:xfrm>
            <a:off x="184638" y="0"/>
            <a:ext cx="1158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Let’s play Blackjack randomly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6243BA9-B400-49DB-8F18-644C88CF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6331"/>
            <a:ext cx="12194045" cy="6027032"/>
          </a:xfr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4D834FD1-C247-4A2A-B6BF-5A4651992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92" y="3929676"/>
            <a:ext cx="4545623" cy="29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1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A686-E68D-4FCE-A53D-2E2F6009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77308" cy="602029"/>
          </a:xfrm>
        </p:spPr>
        <p:txBody>
          <a:bodyPr>
            <a:normAutofit/>
          </a:bodyPr>
          <a:lstStyle/>
          <a:p>
            <a:r>
              <a:rPr lang="en-IN" sz="2800" dirty="0"/>
              <a:t>Helper Functions.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A10FC-0CEF-4154-8833-0A9807A23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155"/>
            <a:ext cx="12131626" cy="53633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EA2FD-2A3E-45F0-8C7A-FC7384811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3712" r="3447" b="3712"/>
          <a:stretch/>
        </p:blipFill>
        <p:spPr>
          <a:xfrm>
            <a:off x="8639908" y="967155"/>
            <a:ext cx="3314700" cy="35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6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A686-E68D-4FCE-A53D-2E2F6009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807069" cy="602029"/>
          </a:xfrm>
        </p:spPr>
        <p:txBody>
          <a:bodyPr>
            <a:normAutofit/>
          </a:bodyPr>
          <a:lstStyle/>
          <a:p>
            <a:r>
              <a:rPr lang="en-IN" sz="2800" dirty="0"/>
              <a:t>Monte Carlo Algorithm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6DF550-C7B2-4486-8BD8-0B274CC51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34793"/>
            <a:ext cx="12147080" cy="5129090"/>
          </a:xfrm>
        </p:spPr>
      </p:pic>
    </p:spTree>
    <p:extLst>
      <p:ext uri="{BB962C8B-B14F-4D97-AF65-F5344CB8AC3E}">
        <p14:creationId xmlns:p14="http://schemas.microsoft.com/office/powerpoint/2010/main" val="203576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6523-98E8-4ED4-99F4-C59C71B8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4A80-C391-471E-B3EA-5C925A4F1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869"/>
            <a:ext cx="10515600" cy="61863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Our Goal is to teach Machine to play Blackjack.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2D65F5-5AC0-4BE6-84E5-3B9714FB3FC2}"/>
              </a:ext>
            </a:extLst>
          </p:cNvPr>
          <p:cNvSpPr txBox="1">
            <a:spLocks/>
          </p:cNvSpPr>
          <p:nvPr/>
        </p:nvSpPr>
        <p:spPr>
          <a:xfrm>
            <a:off x="838200" y="2346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 stack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E42F5C-EF16-4DA3-A414-09C650C05814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94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Python 3.6</a:t>
            </a:r>
          </a:p>
          <a:p>
            <a:r>
              <a:rPr lang="en-IN" dirty="0" err="1"/>
              <a:t>OpenAI</a:t>
            </a:r>
            <a:r>
              <a:rPr lang="en-IN" dirty="0"/>
              <a:t> gym module.</a:t>
            </a:r>
          </a:p>
          <a:p>
            <a:r>
              <a:rPr lang="en-IN" dirty="0" err="1"/>
              <a:t>Numpy</a:t>
            </a:r>
            <a:r>
              <a:rPr lang="en-IN" dirty="0"/>
              <a:t>, collections and sys for programming</a:t>
            </a:r>
          </a:p>
          <a:p>
            <a:r>
              <a:rPr lang="en-IN" dirty="0"/>
              <a:t>Matplotlib and </a:t>
            </a:r>
            <a:r>
              <a:rPr lang="en-IN" dirty="0" err="1"/>
              <a:t>basemap</a:t>
            </a:r>
            <a:r>
              <a:rPr lang="en-IN" dirty="0"/>
              <a:t> for plotting utilities.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470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E597-B9A4-4B9F-89E6-433D845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Policy</a:t>
            </a:r>
          </a:p>
        </p:txBody>
      </p:sp>
    </p:spTree>
    <p:extLst>
      <p:ext uri="{BB962C8B-B14F-4D97-AF65-F5344CB8AC3E}">
        <p14:creationId xmlns:p14="http://schemas.microsoft.com/office/powerpoint/2010/main" val="327361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A20B68-C18F-4371-B97D-26E17B5D7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5" y="493341"/>
            <a:ext cx="11827265" cy="49315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E6D100-D2FC-4CBC-AB6F-5D58E37EDF9C}"/>
              </a:ext>
            </a:extLst>
          </p:cNvPr>
          <p:cNvSpPr txBox="1"/>
          <p:nvPr/>
        </p:nvSpPr>
        <p:spPr>
          <a:xfrm>
            <a:off x="1274885" y="5671038"/>
            <a:ext cx="999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Helvetica Neue"/>
              </a:rPr>
              <a:t>The </a:t>
            </a: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true</a:t>
            </a:r>
            <a:r>
              <a:rPr lang="en-US" altLang="en-US" dirty="0">
                <a:solidFill>
                  <a:srgbClr val="000000"/>
                </a:solidFill>
                <a:latin typeface="Helvetica Neue"/>
              </a:rPr>
              <a:t> optimal policy </a:t>
            </a:r>
            <a:r>
              <a:rPr lang="en-US" altLang="en-US" sz="2800" dirty="0">
                <a:solidFill>
                  <a:srgbClr val="000000"/>
                </a:solidFill>
                <a:latin typeface="STIXMathJax_Normal-italic"/>
              </a:rPr>
              <a:t>𝜋</a:t>
            </a:r>
            <a:r>
              <a:rPr lang="en-US" altLang="en-US" sz="1400" dirty="0">
                <a:solidFill>
                  <a:srgbClr val="000000"/>
                </a:solidFill>
                <a:latin typeface="STIXMathJax_Main"/>
              </a:rPr>
              <a:t>∗</a:t>
            </a:r>
            <a:r>
              <a:rPr lang="en-US" altLang="en-US" dirty="0">
                <a:solidFill>
                  <a:srgbClr val="000000"/>
                </a:solidFill>
                <a:latin typeface="Helvetica Neue"/>
              </a:rPr>
              <a:t>π∗ can be found in Figure 5.2 of the </a:t>
            </a:r>
            <a:r>
              <a:rPr lang="en-US" altLang="en-US" u="sng" dirty="0">
                <a:solidFill>
                  <a:srgbClr val="296EAA"/>
                </a:solidFill>
                <a:latin typeface="Helvetica Neue"/>
                <a:hlinkClick r:id="rId3"/>
              </a:rPr>
              <a:t>textbook</a:t>
            </a:r>
            <a:r>
              <a:rPr lang="en-US" altLang="en-US" dirty="0">
                <a:solidFill>
                  <a:srgbClr val="000000"/>
                </a:solidFill>
                <a:latin typeface="Helvetica Neue"/>
              </a:rPr>
              <a:t> (and appears below).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6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A22889-B3EF-4DCE-B3E0-0ED455C1C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1" y="2007677"/>
            <a:ext cx="11751058" cy="444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D76EC5-D52C-4312-B195-09A315E80A37}"/>
              </a:ext>
            </a:extLst>
          </p:cNvPr>
          <p:cNvSpPr txBox="1"/>
          <p:nvPr/>
        </p:nvSpPr>
        <p:spPr>
          <a:xfrm>
            <a:off x="2743200" y="334108"/>
            <a:ext cx="6031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Optimal Policy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07881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58BD-C81B-4523-A252-2501B75B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Blackjack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6CE-7F0B-41F5-8810-A6114FC4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This is the version where the player plays with dealer.</a:t>
            </a:r>
          </a:p>
          <a:p>
            <a:r>
              <a:rPr lang="en-US" dirty="0"/>
              <a:t>The game starts with dealer having one face up and one face down card, while player having two face up cards. They're playing against a fixed dealer.</a:t>
            </a:r>
            <a:endParaRPr lang="en-IN" dirty="0"/>
          </a:p>
          <a:p>
            <a:r>
              <a:rPr lang="en-US" dirty="0"/>
              <a:t>The goal is to obtain cards that </a:t>
            </a:r>
            <a:r>
              <a:rPr lang="en-US" b="1" dirty="0"/>
              <a:t>sum to as near as possible to 21 without going over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Face cards</a:t>
            </a:r>
            <a:r>
              <a:rPr lang="en-US" dirty="0"/>
              <a:t> (Jack, Queen, King) have point </a:t>
            </a:r>
            <a:r>
              <a:rPr lang="en-US" b="1" dirty="0"/>
              <a:t>value 10</a:t>
            </a:r>
            <a:r>
              <a:rPr lang="en-US" dirty="0"/>
              <a:t>.</a:t>
            </a:r>
          </a:p>
          <a:p>
            <a:r>
              <a:rPr lang="en-US" b="1" dirty="0"/>
              <a:t>Aces</a:t>
            </a:r>
            <a:r>
              <a:rPr lang="en-US" dirty="0"/>
              <a:t> can either count as </a:t>
            </a:r>
            <a:r>
              <a:rPr lang="en-US" b="1" dirty="0"/>
              <a:t>11 or 1</a:t>
            </a:r>
            <a:r>
              <a:rPr lang="en-US" dirty="0"/>
              <a:t>, If the player holds an </a:t>
            </a:r>
            <a:r>
              <a:rPr lang="en-US" b="1" dirty="0"/>
              <a:t>ace</a:t>
            </a:r>
            <a:r>
              <a:rPr lang="en-US" dirty="0"/>
              <a:t> that he could count as 11 </a:t>
            </a:r>
            <a:r>
              <a:rPr lang="en-US" u="sng" dirty="0"/>
              <a:t>without going bust</a:t>
            </a:r>
            <a:r>
              <a:rPr lang="en-US" dirty="0"/>
              <a:t>, then the </a:t>
            </a:r>
            <a:r>
              <a:rPr lang="en-US" b="1" dirty="0"/>
              <a:t>ace</a:t>
            </a:r>
            <a:r>
              <a:rPr lang="en-US" dirty="0"/>
              <a:t> is said to be </a:t>
            </a:r>
            <a:r>
              <a:rPr lang="en-US" b="1" dirty="0"/>
              <a:t>usable.</a:t>
            </a:r>
          </a:p>
          <a:p>
            <a:r>
              <a:rPr lang="en-US" dirty="0"/>
              <a:t>This game is played with an infinite deck (or with replacement).</a:t>
            </a:r>
          </a:p>
        </p:txBody>
      </p:sp>
    </p:spTree>
    <p:extLst>
      <p:ext uri="{BB962C8B-B14F-4D97-AF65-F5344CB8AC3E}">
        <p14:creationId xmlns:p14="http://schemas.microsoft.com/office/powerpoint/2010/main" val="289395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F13ED-A8A8-462A-94A4-69562D208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90" y="1606872"/>
            <a:ext cx="6169025" cy="33871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A56E6-E0F1-4823-B82D-B908BA60065F}"/>
              </a:ext>
            </a:extLst>
          </p:cNvPr>
          <p:cNvSpPr txBox="1"/>
          <p:nvPr/>
        </p:nvSpPr>
        <p:spPr>
          <a:xfrm>
            <a:off x="1" y="0"/>
            <a:ext cx="602297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player can request additional cards (</a:t>
            </a:r>
            <a:r>
              <a:rPr lang="en-US" sz="2800" b="1" dirty="0"/>
              <a:t>hit</a:t>
            </a:r>
            <a:r>
              <a:rPr lang="en-US" sz="2800" dirty="0"/>
              <a:t>=1) until they decide to stop (</a:t>
            </a:r>
            <a:r>
              <a:rPr lang="en-US" sz="2800" b="1" dirty="0"/>
              <a:t>stick</a:t>
            </a:r>
            <a:r>
              <a:rPr lang="en-US" sz="2800" dirty="0"/>
              <a:t>=0) or exceed 21 (</a:t>
            </a:r>
            <a:r>
              <a:rPr lang="en-US" sz="2800" b="1" dirty="0"/>
              <a:t>bust</a:t>
            </a:r>
            <a:r>
              <a:rPr lang="en-US" sz="2800" dirty="0"/>
              <a:t>).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the player sticks, the dealer reveals their facedown card, and draws </a:t>
            </a:r>
            <a:r>
              <a:rPr lang="en-US" sz="2800" b="1" dirty="0"/>
              <a:t>until his sum is 17 or greater</a:t>
            </a:r>
            <a:r>
              <a:rPr lang="en-US" sz="2800" dirty="0"/>
              <a:t>.  If the dealer goes bust the player wins.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neither player nor dealer busts, the outcome (win, lose, draw) is decided by whose sum is closer to 21.  The reward for winning is +1, drawing is 0, and losing is -1.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83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E597-B9A4-4B9F-89E6-433D845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5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0387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89A5-A9D3-42F3-8DE3-508B2FBE5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4" y="281355"/>
            <a:ext cx="11157439" cy="2561152"/>
          </a:xfrm>
        </p:spPr>
        <p:txBody>
          <a:bodyPr/>
          <a:lstStyle/>
          <a:p>
            <a:r>
              <a:rPr lang="en-US" dirty="0"/>
              <a:t>We have an </a:t>
            </a:r>
            <a:r>
              <a:rPr lang="en-US" b="1" dirty="0"/>
              <a:t>agent </a:t>
            </a:r>
            <a:r>
              <a:rPr lang="en-US" dirty="0"/>
              <a:t>and </a:t>
            </a:r>
            <a:r>
              <a:rPr lang="en-US" b="1" dirty="0"/>
              <a:t>environment</a:t>
            </a:r>
            <a:r>
              <a:rPr lang="en-US" dirty="0"/>
              <a:t>. Time is broken into </a:t>
            </a:r>
            <a:r>
              <a:rPr lang="en-US" b="1" dirty="0"/>
              <a:t>discrete time steps </a:t>
            </a:r>
            <a:r>
              <a:rPr lang="en-US" dirty="0"/>
              <a:t>and at every time step, the agent receives a </a:t>
            </a:r>
            <a:r>
              <a:rPr lang="en-US" b="1" dirty="0"/>
              <a:t>reward</a:t>
            </a:r>
            <a:r>
              <a:rPr lang="en-US" dirty="0"/>
              <a:t> and </a:t>
            </a:r>
            <a:r>
              <a:rPr lang="en-US" b="1" dirty="0"/>
              <a:t>state </a:t>
            </a:r>
            <a:r>
              <a:rPr lang="en-US" dirty="0"/>
              <a:t>from the environment, and chooses an </a:t>
            </a:r>
            <a:r>
              <a:rPr lang="en-US" b="1" dirty="0"/>
              <a:t>action</a:t>
            </a:r>
            <a:r>
              <a:rPr lang="en-US" dirty="0"/>
              <a:t> to perform in response.</a:t>
            </a:r>
          </a:p>
          <a:p>
            <a:r>
              <a:rPr lang="en-US" dirty="0"/>
              <a:t>For any </a:t>
            </a:r>
            <a:r>
              <a:rPr lang="en-US" b="1" dirty="0"/>
              <a:t>episode</a:t>
            </a:r>
            <a:r>
              <a:rPr lang="en-US" dirty="0"/>
              <a:t>, the agent's goal is to find the </a:t>
            </a:r>
            <a:r>
              <a:rPr lang="en-US" b="1" dirty="0"/>
              <a:t>optimal policy </a:t>
            </a:r>
            <a:r>
              <a:rPr lang="en-US" dirty="0"/>
              <a:t>in order to maximize </a:t>
            </a:r>
            <a:r>
              <a:rPr lang="en-US" b="1" dirty="0"/>
              <a:t>expected cumulative reward</a:t>
            </a:r>
            <a:r>
              <a:rPr lang="en-US" dirty="0"/>
              <a:t>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196263E-FC46-4BD9-8F65-CF6FC14B4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76" y="3225178"/>
            <a:ext cx="6096000" cy="3534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DCFDFB-86E2-447A-984C-8552834F8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9" y="3506532"/>
            <a:ext cx="5097627" cy="31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3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E597-B9A4-4B9F-89E6-433D845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Monte Carlo Control Algo.</a:t>
            </a:r>
          </a:p>
        </p:txBody>
      </p:sp>
    </p:spTree>
    <p:extLst>
      <p:ext uri="{BB962C8B-B14F-4D97-AF65-F5344CB8AC3E}">
        <p14:creationId xmlns:p14="http://schemas.microsoft.com/office/powerpoint/2010/main" val="82601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5E015B-203D-458B-AB45-9E6DEA036F30}"/>
              </a:ext>
            </a:extLst>
          </p:cNvPr>
          <p:cNvSpPr txBox="1"/>
          <p:nvPr/>
        </p:nvSpPr>
        <p:spPr>
          <a:xfrm>
            <a:off x="80270" y="5349721"/>
            <a:ext cx="8571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agent at every action receives a reward of -1, but at the state 4(terminal state), reaching it will reward the agent +10.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8ED97E0-D0EC-461F-9006-255839E39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19" y="179604"/>
            <a:ext cx="9055939" cy="517011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BA99EE-D473-4293-AFE8-DF0EF9BE7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1" y="3353355"/>
            <a:ext cx="3368455" cy="35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9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3D8DD4-430B-4C8D-8665-A39B20CAC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/>
          <a:stretch/>
        </p:blipFill>
        <p:spPr>
          <a:xfrm>
            <a:off x="1044819" y="0"/>
            <a:ext cx="10102362" cy="558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61E4E-4EC3-484C-A876-3333DF976C6F}"/>
              </a:ext>
            </a:extLst>
          </p:cNvPr>
          <p:cNvSpPr txBox="1"/>
          <p:nvPr/>
        </p:nvSpPr>
        <p:spPr>
          <a:xfrm>
            <a:off x="2626909" y="5776547"/>
            <a:ext cx="6938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Is this information valuable?</a:t>
            </a:r>
          </a:p>
          <a:p>
            <a:pPr algn="ctr"/>
            <a:r>
              <a:rPr lang="en-IN" sz="2400" dirty="0"/>
              <a:t> If so, how can an agent use it to improve it’s strategy?</a:t>
            </a:r>
          </a:p>
        </p:txBody>
      </p:sp>
    </p:spTree>
    <p:extLst>
      <p:ext uri="{BB962C8B-B14F-4D97-AF65-F5344CB8AC3E}">
        <p14:creationId xmlns:p14="http://schemas.microsoft.com/office/powerpoint/2010/main" val="335274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1160</TotalTime>
  <Words>607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STIXMathJax_Main</vt:lpstr>
      <vt:lpstr>STIXMathJax_Normal-italic</vt:lpstr>
      <vt:lpstr>Office Theme</vt:lpstr>
      <vt:lpstr>Teaching machine to play  Blackjack</vt:lpstr>
      <vt:lpstr>AIM</vt:lpstr>
      <vt:lpstr>Blackjack</vt:lpstr>
      <vt:lpstr>PowerPoint Presentation</vt:lpstr>
      <vt:lpstr>Reinforcement learning</vt:lpstr>
      <vt:lpstr>PowerPoint Presentation</vt:lpstr>
      <vt:lpstr>Monte Carlo Control Algo.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Applying Monte Carlo Control Algo. On Blackjack</vt:lpstr>
      <vt:lpstr>PowerPoint Presentation</vt:lpstr>
      <vt:lpstr>PowerPoint Presentation</vt:lpstr>
      <vt:lpstr>Helper Functions.</vt:lpstr>
      <vt:lpstr>Monte Carlo Algorithm</vt:lpstr>
      <vt:lpstr>Output Policy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machine to play  Blackjack</dc:title>
  <dc:creator>shivank yadav</dc:creator>
  <cp:lastModifiedBy>shivank yadav</cp:lastModifiedBy>
  <cp:revision>34</cp:revision>
  <dcterms:created xsi:type="dcterms:W3CDTF">2020-04-26T12:33:04Z</dcterms:created>
  <dcterms:modified xsi:type="dcterms:W3CDTF">2020-04-30T10:43:52Z</dcterms:modified>
</cp:coreProperties>
</file>