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4"/>
  </p:notesMasterIdLst>
  <p:handoutMasterIdLst>
    <p:handoutMasterId r:id="rId25"/>
  </p:handoutMasterIdLst>
  <p:sldIdLst>
    <p:sldId id="288" r:id="rId2"/>
    <p:sldId id="261" r:id="rId3"/>
    <p:sldId id="281" r:id="rId4"/>
    <p:sldId id="282" r:id="rId5"/>
    <p:sldId id="283" r:id="rId6"/>
    <p:sldId id="284" r:id="rId7"/>
    <p:sldId id="262" r:id="rId8"/>
    <p:sldId id="287" r:id="rId9"/>
    <p:sldId id="291" r:id="rId10"/>
    <p:sldId id="301" r:id="rId11"/>
    <p:sldId id="292" r:id="rId12"/>
    <p:sldId id="286" r:id="rId13"/>
    <p:sldId id="267" r:id="rId14"/>
    <p:sldId id="293" r:id="rId15"/>
    <p:sldId id="290" r:id="rId16"/>
    <p:sldId id="294" r:id="rId17"/>
    <p:sldId id="278" r:id="rId18"/>
    <p:sldId id="295" r:id="rId19"/>
    <p:sldId id="296" r:id="rId20"/>
    <p:sldId id="298" r:id="rId21"/>
    <p:sldId id="297" r:id="rId22"/>
    <p:sldId id="30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88"/>
          </p14:sldIdLst>
        </p14:section>
        <p14:section name="Overview and Objectives" id="{ABA716BF-3A5C-4ADB-94C9-CFEF84EBA240}">
          <p14:sldIdLst>
            <p14:sldId id="261"/>
            <p14:sldId id="281"/>
            <p14:sldId id="282"/>
            <p14:sldId id="283"/>
            <p14:sldId id="284"/>
            <p14:sldId id="262"/>
            <p14:sldId id="287"/>
            <p14:sldId id="291"/>
            <p14:sldId id="301"/>
            <p14:sldId id="292"/>
            <p14:sldId id="286"/>
          </p14:sldIdLst>
        </p14:section>
        <p14:section name="Topic 1" id="{6D9936A3-3945-4757-BC8B-B5C252D8E036}">
          <p14:sldIdLst>
            <p14:sldId id="267"/>
            <p14:sldId id="293"/>
            <p14:sldId id="290"/>
            <p14:sldId id="294"/>
            <p14:sldId id="278"/>
            <p14:sldId id="295"/>
            <p14:sldId id="296"/>
            <p14:sldId id="298"/>
            <p14:sldId id="297"/>
            <p14:sldId id="30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74" autoAdjust="0"/>
    <p:restoredTop sz="98070" autoAdjust="0"/>
  </p:normalViewPr>
  <p:slideViewPr>
    <p:cSldViewPr>
      <p:cViewPr>
        <p:scale>
          <a:sx n="88" d="100"/>
          <a:sy n="88" d="100"/>
        </p:scale>
        <p:origin x="-1382" y="-82"/>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2/28/2016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36660972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2/28/2016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41458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slides to each topic section as necessary, including slides with tables, graphs, and images. </a:t>
            </a:r>
          </a:p>
          <a:p>
            <a:r>
              <a:rPr lang="en-US" dirty="0" smtClean="0"/>
              <a:t>See next section for sample</a:t>
            </a:r>
            <a:r>
              <a:rPr lang="en-US" baseline="0" dirty="0" smtClean="0"/>
              <a:t> </a:t>
            </a:r>
            <a:r>
              <a:rPr lang="en-US" dirty="0" smtClean="0"/>
              <a:t>table,</a:t>
            </a:r>
            <a:r>
              <a:rPr lang="en-US" baseline="0" dirty="0" smtClean="0"/>
              <a:t> graph, image, and video layouts. </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solidFill>
                  <a:prstClr val="black"/>
                </a:solidFill>
              </a:rPr>
              <a:pPr/>
              <a:t>14</a:t>
            </a:fld>
            <a:endParaRPr 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slides to each topic section as necessary, including slides with tables, graphs, and images. </a:t>
            </a:r>
          </a:p>
          <a:p>
            <a:r>
              <a:rPr lang="en-US" dirty="0" smtClean="0"/>
              <a:t>See next section for sample</a:t>
            </a:r>
            <a:r>
              <a:rPr lang="en-US" baseline="0" dirty="0" smtClean="0"/>
              <a:t> </a:t>
            </a:r>
            <a:r>
              <a:rPr lang="en-US" dirty="0" smtClean="0"/>
              <a:t>table,</a:t>
            </a:r>
            <a:r>
              <a:rPr lang="en-US" baseline="0" dirty="0" smtClean="0"/>
              <a:t> graph, image, and video layouts. </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15</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slides to each topic section as necessary, including slides with tables, graphs, and images. </a:t>
            </a:r>
          </a:p>
          <a:p>
            <a:r>
              <a:rPr lang="en-US" dirty="0" smtClean="0"/>
              <a:t>See next section for sample</a:t>
            </a:r>
            <a:r>
              <a:rPr lang="en-US" baseline="0" dirty="0" smtClean="0"/>
              <a:t> </a:t>
            </a:r>
            <a:r>
              <a:rPr lang="en-US" dirty="0" smtClean="0"/>
              <a:t>table,</a:t>
            </a:r>
            <a:r>
              <a:rPr lang="en-US" baseline="0" dirty="0" smtClean="0"/>
              <a:t> graph, image, and video layouts. </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16</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3011" name="Rectangle 25"/>
          <p:cNvSpPr>
            <a:spLocks noGrp="1" noChangeArrowheads="1"/>
          </p:cNvSpPr>
          <p:nvPr>
            <p:ph type="ftr" sz="quarter" idx="4"/>
          </p:nvPr>
        </p:nvSpPr>
        <p:spPr>
          <a:noFill/>
        </p:spPr>
        <p:txBody>
          <a:bodyPr/>
          <a:lstStyle/>
          <a:p>
            <a:r>
              <a:rPr lang="en-US" dirty="0" smtClean="0"/>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pPr/>
              <a:t>17</a:t>
            </a:fld>
            <a:endParaRPr lang="en-US"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slides to each topic section as necessary, including slides with tables, graphs, and images. </a:t>
            </a:r>
          </a:p>
          <a:p>
            <a:r>
              <a:rPr lang="en-US" dirty="0" smtClean="0"/>
              <a:t>See next section for sample</a:t>
            </a:r>
            <a:r>
              <a:rPr lang="en-US" baseline="0" dirty="0" smtClean="0"/>
              <a:t> </a:t>
            </a:r>
            <a:r>
              <a:rPr lang="en-US" dirty="0" smtClean="0"/>
              <a:t>table,</a:t>
            </a:r>
            <a:r>
              <a:rPr lang="en-US" baseline="0" dirty="0" smtClean="0"/>
              <a:t> graph, image, and video layouts. </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18</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slides to each topic section as necessary, including slides with tables, graphs, and images. </a:t>
            </a:r>
          </a:p>
          <a:p>
            <a:r>
              <a:rPr lang="en-US" dirty="0" smtClean="0"/>
              <a:t>See next section for sample</a:t>
            </a:r>
            <a:r>
              <a:rPr lang="en-US" baseline="0" dirty="0" smtClean="0"/>
              <a:t> </a:t>
            </a:r>
            <a:r>
              <a:rPr lang="en-US" dirty="0" smtClean="0"/>
              <a:t>table,</a:t>
            </a:r>
            <a:r>
              <a:rPr lang="en-US" baseline="0" dirty="0" smtClean="0"/>
              <a:t> graph, image, and video layouts. </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19</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smtClean="0">
                <a:solidFill>
                  <a:prstClr val="black"/>
                </a:solidFill>
              </a:rPr>
              <a:t>Microsoft </a:t>
            </a:r>
            <a:r>
              <a:rPr lang="en-US" b="1" dirty="0" smtClean="0">
                <a:solidFill>
                  <a:prstClr val="black"/>
                </a:solidFill>
              </a:rPr>
              <a:t>Engineering Excellence</a:t>
            </a:r>
            <a:endParaRPr lang="en-US" dirty="0" smtClean="0">
              <a:solidFill>
                <a:prstClr val="black"/>
              </a:solidFill>
            </a:endParaRPr>
          </a:p>
        </p:txBody>
      </p:sp>
      <p:sp>
        <p:nvSpPr>
          <p:cNvPr id="43011" name="Rectangle 25"/>
          <p:cNvSpPr>
            <a:spLocks noGrp="1" noChangeArrowheads="1"/>
          </p:cNvSpPr>
          <p:nvPr>
            <p:ph type="ftr" sz="quarter" idx="4"/>
          </p:nvPr>
        </p:nvSpPr>
        <p:spPr>
          <a:noFill/>
        </p:spPr>
        <p:txBody>
          <a:bodyPr/>
          <a:lstStyle/>
          <a:p>
            <a:r>
              <a:rPr lang="en-US" dirty="0" smtClean="0">
                <a:solidFill>
                  <a:prstClr val="black"/>
                </a:solidFill>
              </a:rPr>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solidFill>
                  <a:prstClr val="black"/>
                </a:solidFill>
              </a:rPr>
              <a:pPr/>
              <a:t>20</a:t>
            </a:fld>
            <a:endParaRPr lang="en-US" dirty="0" smtClean="0">
              <a:solidFill>
                <a:prstClr val="black"/>
              </a:solidFill>
            </a:endParaRPr>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slides to each topic section as necessary, including slides with tables, graphs, and images. </a:t>
            </a:r>
          </a:p>
          <a:p>
            <a:r>
              <a:rPr lang="en-US" dirty="0" smtClean="0"/>
              <a:t>See next section for sample</a:t>
            </a:r>
            <a:r>
              <a:rPr lang="en-US" baseline="0" dirty="0" smtClean="0"/>
              <a:t> </a:t>
            </a:r>
            <a:r>
              <a:rPr lang="en-US" dirty="0" smtClean="0"/>
              <a:t>table,</a:t>
            </a:r>
            <a:r>
              <a:rPr lang="en-US" baseline="0" dirty="0" smtClean="0"/>
              <a:t> graph, image, and video layouts. </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21</a:t>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smtClean="0">
                <a:solidFill>
                  <a:prstClr val="black"/>
                </a:solidFill>
              </a:rPr>
              <a:t>Microsoft </a:t>
            </a:r>
            <a:r>
              <a:rPr lang="en-US" b="1" dirty="0" smtClean="0">
                <a:solidFill>
                  <a:prstClr val="black"/>
                </a:solidFill>
              </a:rPr>
              <a:t>Engineering Excellence</a:t>
            </a:r>
            <a:endParaRPr lang="en-US" dirty="0" smtClean="0">
              <a:solidFill>
                <a:prstClr val="black"/>
              </a:solidFill>
            </a:endParaRPr>
          </a:p>
        </p:txBody>
      </p:sp>
      <p:sp>
        <p:nvSpPr>
          <p:cNvPr id="43011" name="Rectangle 25"/>
          <p:cNvSpPr>
            <a:spLocks noGrp="1" noChangeArrowheads="1"/>
          </p:cNvSpPr>
          <p:nvPr>
            <p:ph type="ftr" sz="quarter" idx="4"/>
          </p:nvPr>
        </p:nvSpPr>
        <p:spPr>
          <a:noFill/>
        </p:spPr>
        <p:txBody>
          <a:bodyPr/>
          <a:lstStyle/>
          <a:p>
            <a:r>
              <a:rPr lang="en-US" dirty="0" smtClean="0">
                <a:solidFill>
                  <a:prstClr val="black"/>
                </a:solidFill>
              </a:rPr>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solidFill>
                  <a:prstClr val="black"/>
                </a:solidFill>
              </a:rPr>
              <a:pPr/>
              <a:t>22</a:t>
            </a:fld>
            <a:endParaRPr lang="en-US" dirty="0" smtClean="0">
              <a:solidFill>
                <a:prstClr val="black"/>
              </a:solidFill>
            </a:endParaRPr>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is another option</a:t>
            </a:r>
            <a:r>
              <a:rPr lang="en-US" sz="1200" baseline="0" dirty="0" smtClean="0"/>
              <a:t> for an Overview slides using transitions.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dirty="0" smtClean="0"/>
              <a:t>This is another option</a:t>
            </a:r>
            <a:r>
              <a:rPr lang="en-US" sz="1200" baseline="0" dirty="0" smtClean="0"/>
              <a:t> for an Overview slide.</a:t>
            </a:r>
            <a:endParaRPr lang="en-US" sz="1200" dirty="0" smtClean="0"/>
          </a:p>
          <a:p>
            <a:pPr marL="228600" indent="-228600">
              <a:buFont typeface="+mj-lt"/>
              <a:buNone/>
            </a:pPr>
            <a:endParaRPr lang="en-US"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2/28/2016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2/28/2016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2/28/2016</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2/28/2016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2/28/2016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2/28/2016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2/28/2016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2/28/2016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2/28/2016</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6.jpeg"/><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 Id="rId9"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1676400" y="1981200"/>
            <a:ext cx="6553200" cy="1470025"/>
          </a:xfrm>
        </p:spPr>
        <p:txBody>
          <a:bodyPr>
            <a:normAutofit/>
          </a:bodyPr>
          <a:lstStyle/>
          <a:p>
            <a:r>
              <a:rPr lang="en-US" dirty="0" smtClean="0"/>
              <a:t> </a:t>
            </a:r>
            <a:r>
              <a:rPr lang="en-US" sz="5400" dirty="0" smtClean="0"/>
              <a:t>Home Automation</a:t>
            </a:r>
            <a:endParaRPr lang="en-US" sz="5400" dirty="0"/>
          </a:p>
        </p:txBody>
      </p:sp>
      <p:sp>
        <p:nvSpPr>
          <p:cNvPr id="3" name="Subtitle 2"/>
          <p:cNvSpPr>
            <a:spLocks noGrp="1"/>
          </p:cNvSpPr>
          <p:nvPr>
            <p:ph type="subTitle" idx="1"/>
            <p:custDataLst>
              <p:tags r:id="rId3"/>
            </p:custDataLst>
          </p:nvPr>
        </p:nvSpPr>
        <p:spPr>
          <a:xfrm>
            <a:off x="3429000" y="3429000"/>
            <a:ext cx="5305928" cy="2438400"/>
          </a:xfrm>
        </p:spPr>
        <p:txBody>
          <a:bodyPr>
            <a:normAutofit fontScale="55000" lnSpcReduction="20000"/>
          </a:bodyPr>
          <a:lstStyle/>
          <a:p>
            <a:pPr algn="l"/>
            <a:r>
              <a:rPr lang="en-US" sz="4600" b="1" i="1" dirty="0" smtClean="0">
                <a:latin typeface="+mn-lt"/>
              </a:rPr>
              <a:t>     Project Category : Automation</a:t>
            </a:r>
          </a:p>
          <a:p>
            <a:pPr algn="l"/>
            <a:r>
              <a:rPr lang="en-US" sz="2400" dirty="0">
                <a:latin typeface="+mn-lt"/>
              </a:rPr>
              <a:t> </a:t>
            </a:r>
            <a:r>
              <a:rPr lang="en-US" sz="2400" dirty="0" smtClean="0">
                <a:latin typeface="+mn-lt"/>
              </a:rPr>
              <a:t>        </a:t>
            </a:r>
          </a:p>
          <a:p>
            <a:pPr algn="l"/>
            <a:r>
              <a:rPr lang="en-US" sz="2400" dirty="0">
                <a:latin typeface="+mn-lt"/>
              </a:rPr>
              <a:t> </a:t>
            </a:r>
            <a:r>
              <a:rPr lang="en-US" sz="2400" dirty="0" smtClean="0">
                <a:latin typeface="+mn-lt"/>
              </a:rPr>
              <a:t>          </a:t>
            </a:r>
            <a:r>
              <a:rPr lang="en-US" sz="4400" b="1" i="1" dirty="0" smtClean="0">
                <a:latin typeface="+mn-lt"/>
              </a:rPr>
              <a:t>Group Leader </a:t>
            </a:r>
            <a:r>
              <a:rPr lang="en-US" sz="4400" dirty="0" smtClean="0">
                <a:latin typeface="+mn-lt"/>
              </a:rPr>
              <a:t>: Shivankit </a:t>
            </a:r>
            <a:r>
              <a:rPr lang="en-US" sz="4400" dirty="0" err="1" smtClean="0">
                <a:latin typeface="+mn-lt"/>
              </a:rPr>
              <a:t>Gaind</a:t>
            </a:r>
            <a:endParaRPr lang="en-US" sz="4400" dirty="0" smtClean="0">
              <a:latin typeface="+mn-lt"/>
            </a:endParaRPr>
          </a:p>
          <a:p>
            <a:pPr algn="l"/>
            <a:r>
              <a:rPr lang="en-US" sz="2400" dirty="0" smtClean="0">
                <a:latin typeface="+mn-lt"/>
              </a:rPr>
              <a:t>                                   </a:t>
            </a:r>
          </a:p>
          <a:p>
            <a:pPr algn="l"/>
            <a:r>
              <a:rPr lang="en-US" sz="3800" b="1" i="1" dirty="0">
                <a:latin typeface="+mn-lt"/>
              </a:rPr>
              <a:t> </a:t>
            </a:r>
            <a:r>
              <a:rPr lang="en-US" sz="3800" b="1" i="1" dirty="0" smtClean="0">
                <a:latin typeface="+mn-lt"/>
              </a:rPr>
              <a:t>                                         Group Members</a:t>
            </a:r>
            <a:r>
              <a:rPr lang="en-US" sz="3800" dirty="0" smtClean="0">
                <a:latin typeface="+mn-lt"/>
              </a:rPr>
              <a:t>:</a:t>
            </a:r>
          </a:p>
          <a:p>
            <a:pPr algn="l"/>
            <a:r>
              <a:rPr lang="en-US" sz="3800" dirty="0" smtClean="0">
                <a:latin typeface="+mn-lt"/>
              </a:rPr>
              <a:t>                                          </a:t>
            </a:r>
            <a:r>
              <a:rPr lang="en-US" sz="3800" dirty="0" err="1" smtClean="0">
                <a:latin typeface="+mn-lt"/>
              </a:rPr>
              <a:t>Anmol</a:t>
            </a:r>
            <a:r>
              <a:rPr lang="en-US" sz="3800" dirty="0" smtClean="0">
                <a:latin typeface="+mn-lt"/>
              </a:rPr>
              <a:t> </a:t>
            </a:r>
            <a:r>
              <a:rPr lang="en-US" sz="3800" dirty="0" err="1" smtClean="0">
                <a:latin typeface="+mn-lt"/>
              </a:rPr>
              <a:t>Singhal</a:t>
            </a:r>
            <a:endParaRPr lang="en-US" sz="3800" dirty="0" smtClean="0">
              <a:latin typeface="+mn-lt"/>
            </a:endParaRPr>
          </a:p>
          <a:p>
            <a:pPr algn="l"/>
            <a:r>
              <a:rPr lang="en-US" sz="3800" dirty="0" smtClean="0">
                <a:latin typeface="+mn-lt"/>
              </a:rPr>
              <a:t>                                          </a:t>
            </a:r>
            <a:r>
              <a:rPr lang="en-US" sz="3800" dirty="0" err="1" smtClean="0">
                <a:latin typeface="+mn-lt"/>
              </a:rPr>
              <a:t>Ananyashree</a:t>
            </a:r>
            <a:r>
              <a:rPr lang="en-US" sz="3800" dirty="0" smtClean="0">
                <a:latin typeface="+mn-lt"/>
              </a:rPr>
              <a:t>  </a:t>
            </a:r>
            <a:r>
              <a:rPr lang="en-US" sz="3800" dirty="0" err="1" smtClean="0">
                <a:latin typeface="+mn-lt"/>
              </a:rPr>
              <a:t>Garg</a:t>
            </a:r>
            <a:endParaRPr lang="en-US" sz="3800" dirty="0" smtClean="0">
              <a:latin typeface="+mn-lt"/>
            </a:endParaRPr>
          </a:p>
          <a:p>
            <a:pPr algn="l"/>
            <a:r>
              <a:rPr lang="en-US" sz="3800" dirty="0" smtClean="0">
                <a:latin typeface="+mn-lt"/>
              </a:rPr>
              <a:t>                                          </a:t>
            </a:r>
            <a:r>
              <a:rPr lang="en-US" sz="3800" dirty="0" smtClean="0">
                <a:latin typeface="+mn-lt"/>
              </a:rPr>
              <a:t>           </a:t>
            </a:r>
            <a:endParaRPr lang="en-US" sz="3800" dirty="0">
              <a:latin typeface="+mn-lt"/>
            </a:endParaRPr>
          </a:p>
        </p:txBody>
      </p:sp>
    </p:spTree>
    <p:custDataLst>
      <p:tags r:id="rId1"/>
    </p:custDataLst>
    <p:extLst>
      <p:ext uri="{BB962C8B-B14F-4D97-AF65-F5344CB8AC3E}">
        <p14:creationId xmlns:p14="http://schemas.microsoft.com/office/powerpoint/2010/main" val="137508026"/>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mage.slidesharecdn.com/pptofminiprojectbysruthi-140819042307-phpapp01/95/bidirectional-visitor-counter-using-mcat89c52-3-638.jpg?cb=14084225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4800"/>
            <a:ext cx="8077200"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221917"/>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62000" y="152400"/>
            <a:ext cx="8153400" cy="5509200"/>
          </a:xfrm>
          <a:prstGeom prst="rect">
            <a:avLst/>
          </a:prstGeom>
          <a:noFill/>
        </p:spPr>
        <p:txBody>
          <a:bodyPr wrap="square" rtlCol="0">
            <a:spAutoFit/>
          </a:bodyPr>
          <a:lstStyle/>
          <a:p>
            <a:r>
              <a:rPr lang="en-US" sz="4400" dirty="0" smtClean="0">
                <a:solidFill>
                  <a:prstClr val="black"/>
                </a:solidFill>
              </a:rPr>
              <a:t>Since the sensors are separated, there is a possibility that the person passes by the door itself and only one of the IR beams is interrupted. So we have overcome this limitation in our project by not incrementing and decrementing the counter in such a case.</a:t>
            </a:r>
          </a:p>
        </p:txBody>
      </p:sp>
    </p:spTree>
    <p:extLst>
      <p:ext uri="{BB962C8B-B14F-4D97-AF65-F5344CB8AC3E}">
        <p14:creationId xmlns:p14="http://schemas.microsoft.com/office/powerpoint/2010/main" val="1241388471"/>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2286000"/>
            <a:ext cx="5791200" cy="1362075"/>
          </a:xfrm>
        </p:spPr>
        <p:txBody>
          <a:bodyPr>
            <a:normAutofit/>
          </a:bodyPr>
          <a:lstStyle/>
          <a:p>
            <a:pPr algn="ctr"/>
            <a:r>
              <a:rPr lang="en-US" sz="5400" dirty="0" smtClean="0"/>
              <a:t>FEASIBILITY </a:t>
            </a:r>
            <a:endParaRPr lang="en-US" sz="5400"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1295400"/>
            <a:ext cx="8001000" cy="4572000"/>
          </a:xfrm>
        </p:spPr>
        <p:txBody>
          <a:bodyPr>
            <a:normAutofit lnSpcReduction="10000"/>
          </a:bodyPr>
          <a:lstStyle/>
          <a:p>
            <a:pPr>
              <a:buFont typeface="Wingdings" pitchFamily="2" charset="2"/>
              <a:buChar char="§"/>
            </a:pPr>
            <a:r>
              <a:rPr lang="en-US" dirty="0"/>
              <a:t>The components used in the project like arduino, </a:t>
            </a:r>
            <a:r>
              <a:rPr lang="en-US" dirty="0" smtClean="0"/>
              <a:t>IR sensors etc</a:t>
            </a:r>
            <a:r>
              <a:rPr lang="en-US" dirty="0"/>
              <a:t>. are cheap and easily available in the market. </a:t>
            </a:r>
            <a:endParaRPr lang="en-US" dirty="0" smtClean="0"/>
          </a:p>
          <a:p>
            <a:pPr>
              <a:buFont typeface="Wingdings" pitchFamily="2" charset="2"/>
              <a:buChar char="§"/>
            </a:pPr>
            <a:endParaRPr lang="en-US" dirty="0"/>
          </a:p>
          <a:p>
            <a:pPr>
              <a:buFont typeface="Wingdings" pitchFamily="2" charset="2"/>
              <a:buChar char="§"/>
            </a:pPr>
            <a:r>
              <a:rPr lang="en-US" dirty="0" smtClean="0"/>
              <a:t>Hence </a:t>
            </a:r>
            <a:r>
              <a:rPr lang="en-US" dirty="0"/>
              <a:t>the implementation of the project is affordable. Also the IR based sensing system in combination with arduino has a lot of scope in further research and can lead to </a:t>
            </a:r>
            <a:r>
              <a:rPr lang="en-US" dirty="0" smtClean="0"/>
              <a:t>automation </a:t>
            </a:r>
            <a:r>
              <a:rPr lang="en-US" dirty="0"/>
              <a:t>in various fields of life. </a:t>
            </a:r>
          </a:p>
        </p:txBody>
      </p:sp>
    </p:spTree>
    <p:custDataLst>
      <p:tags r:id="rId1"/>
    </p:custData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5943600" cy="3505200"/>
          </a:xfrm>
        </p:spPr>
        <p:txBody>
          <a:bodyPr>
            <a:normAutofit/>
          </a:bodyPr>
          <a:lstStyle/>
          <a:p>
            <a:pPr algn="ctr"/>
            <a:r>
              <a:rPr lang="en-US" sz="5400" dirty="0" smtClean="0"/>
              <a:t>Real life implementation</a:t>
            </a:r>
            <a:endParaRPr lang="en-US" sz="5400" dirty="0"/>
          </a:p>
        </p:txBody>
      </p:sp>
    </p:spTree>
    <p:extLst>
      <p:ext uri="{BB962C8B-B14F-4D97-AF65-F5344CB8AC3E}">
        <p14:creationId xmlns:p14="http://schemas.microsoft.com/office/powerpoint/2010/main" val="252789539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533400"/>
            <a:ext cx="8001000" cy="5334000"/>
          </a:xfrm>
        </p:spPr>
        <p:txBody>
          <a:bodyPr>
            <a:normAutofit/>
          </a:bodyPr>
          <a:lstStyle/>
          <a:p>
            <a:pPr>
              <a:buFont typeface="Wingdings" pitchFamily="2" charset="2"/>
              <a:buChar char="§"/>
            </a:pPr>
            <a:r>
              <a:rPr lang="en-US" dirty="0" smtClean="0"/>
              <a:t>Digital </a:t>
            </a:r>
            <a:r>
              <a:rPr lang="en-US" dirty="0"/>
              <a:t>Visitor Counter can be used in various rooms like seminar hall, conference hall where the capacity of room is limited and should not be exceeded. Project will display actual number of persons inside the room</a:t>
            </a:r>
            <a:r>
              <a:rPr lang="en-US" dirty="0" smtClean="0"/>
              <a:t>.</a:t>
            </a:r>
          </a:p>
          <a:p>
            <a:pPr>
              <a:buFont typeface="Wingdings" pitchFamily="2" charset="2"/>
              <a:buChar char="§"/>
            </a:pPr>
            <a:endParaRPr lang="en-US" dirty="0"/>
          </a:p>
          <a:p>
            <a:pPr>
              <a:buFont typeface="Wingdings" pitchFamily="2" charset="2"/>
              <a:buChar char="§"/>
            </a:pPr>
            <a:r>
              <a:rPr lang="en-US" dirty="0"/>
              <a:t>  </a:t>
            </a:r>
            <a:r>
              <a:rPr lang="en-US" b="1" dirty="0"/>
              <a:t>“Automatic Room light Controller with Visitor Counter”</a:t>
            </a:r>
            <a:r>
              <a:rPr lang="en-US" dirty="0"/>
              <a:t> can be used in class rooms, study rooms in colleges.</a:t>
            </a:r>
          </a:p>
        </p:txBody>
      </p:sp>
    </p:spTree>
    <p:custDataLst>
      <p:tags r:id="rId1"/>
    </p:custDataLst>
    <p:extLst>
      <p:ext uri="{BB962C8B-B14F-4D97-AF65-F5344CB8AC3E}">
        <p14:creationId xmlns:p14="http://schemas.microsoft.com/office/powerpoint/2010/main" val="883643589"/>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04800"/>
            <a:ext cx="8077200" cy="5632311"/>
          </a:xfrm>
          <a:prstGeom prst="rect">
            <a:avLst/>
          </a:prstGeom>
          <a:noFill/>
        </p:spPr>
        <p:txBody>
          <a:bodyPr wrap="square" rtlCol="0">
            <a:spAutoFit/>
          </a:bodyPr>
          <a:lstStyle/>
          <a:p>
            <a:r>
              <a:rPr lang="en-US" sz="4000" dirty="0" smtClean="0"/>
              <a:t>Also in the places where there is only one door for entrance and one door for exit, we can install one sensor at the entrance door which acts as a positive counter and the other at the exit door which acts as a negative counter. This is a simpler version of the algorithm and we can lead to automation as per our needs.</a:t>
            </a:r>
            <a:endParaRPr lang="en-US" sz="4000" dirty="0"/>
          </a:p>
        </p:txBody>
      </p:sp>
    </p:spTree>
    <p:custDataLst>
      <p:tags r:id="rId1"/>
    </p:custDataLst>
    <p:extLst>
      <p:ext uri="{BB962C8B-B14F-4D97-AF65-F5344CB8AC3E}">
        <p14:creationId xmlns:p14="http://schemas.microsoft.com/office/powerpoint/2010/main" val="1064286454"/>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a:xfrm>
            <a:off x="4038600" y="609600"/>
            <a:ext cx="4343400" cy="3429000"/>
          </a:xfrm>
        </p:spPr>
        <p:txBody>
          <a:bodyPr>
            <a:normAutofit/>
          </a:bodyPr>
          <a:lstStyle/>
          <a:p>
            <a:pPr algn="ctr">
              <a:defRPr/>
            </a:pPr>
            <a:r>
              <a:rPr lang="en-US" dirty="0" smtClean="0"/>
              <a:t>FUTURE DEVELOPMENT</a:t>
            </a:r>
            <a:br>
              <a:rPr lang="en-US" dirty="0" smtClean="0"/>
            </a:br>
            <a:r>
              <a:rPr lang="en-US" dirty="0" smtClean="0"/>
              <a:t>and</a:t>
            </a:r>
            <a:br>
              <a:rPr lang="en-US" dirty="0" smtClean="0"/>
            </a:br>
            <a:r>
              <a:rPr lang="en-US" dirty="0" smtClean="0"/>
              <a:t>Enhancements</a:t>
            </a:r>
          </a:p>
        </p:txBody>
      </p:sp>
    </p:spTree>
    <p:custDataLst>
      <p:tags r:id="rId1"/>
    </p:custData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85800" y="533400"/>
            <a:ext cx="8305800" cy="5334000"/>
          </a:xfrm>
        </p:spPr>
        <p:txBody>
          <a:bodyPr>
            <a:normAutofit fontScale="85000" lnSpcReduction="10000"/>
          </a:bodyPr>
          <a:lstStyle/>
          <a:p>
            <a:pPr marL="0" indent="0">
              <a:buNone/>
            </a:pPr>
            <a:r>
              <a:rPr lang="en-US" dirty="0"/>
              <a:t>We </a:t>
            </a:r>
            <a:r>
              <a:rPr lang="en-US" dirty="0" smtClean="0"/>
              <a:t>can add </a:t>
            </a:r>
            <a:r>
              <a:rPr lang="en-US" dirty="0"/>
              <a:t>Light </a:t>
            </a:r>
            <a:r>
              <a:rPr lang="en-US" dirty="0" smtClean="0"/>
              <a:t>Dependent </a:t>
            </a:r>
            <a:r>
              <a:rPr lang="en-US" dirty="0"/>
              <a:t>Resistor (LDR) in this project.</a:t>
            </a:r>
          </a:p>
          <a:p>
            <a:pPr marL="0" indent="0">
              <a:buNone/>
            </a:pPr>
            <a:endParaRPr lang="en-US" dirty="0"/>
          </a:p>
          <a:p>
            <a:pPr marL="0" indent="0">
              <a:buNone/>
            </a:pPr>
            <a:r>
              <a:rPr lang="en-US" dirty="0"/>
              <a:t>Purpose of LDR: Light sensor – LDR will detect the sunlight in the room (or we can say LDR is used to detect daytime)</a:t>
            </a:r>
          </a:p>
          <a:p>
            <a:pPr marL="0" indent="0">
              <a:buNone/>
            </a:pPr>
            <a:endParaRPr lang="en-US" dirty="0"/>
          </a:p>
          <a:p>
            <a:pPr marL="0" indent="0">
              <a:buNone/>
            </a:pPr>
            <a:r>
              <a:rPr lang="en-US" dirty="0"/>
              <a:t>If there is enough sunlight in the room (which means it is a daytime) then the relay will not be turned on even if the person count is greater than zero. In this mode it will work only as a Person counter to save the electricity and works as energy saver. And if there insufficient sunlight in the room then only the relay will be turned on so as to turn on the bulb.</a:t>
            </a:r>
          </a:p>
        </p:txBody>
      </p:sp>
    </p:spTree>
    <p:custDataLst>
      <p:tags r:id="rId1"/>
    </p:custDataLst>
    <p:extLst>
      <p:ext uri="{BB962C8B-B14F-4D97-AF65-F5344CB8AC3E}">
        <p14:creationId xmlns:p14="http://schemas.microsoft.com/office/powerpoint/2010/main" val="510012338"/>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533400"/>
            <a:ext cx="8001000" cy="5867400"/>
          </a:xfrm>
        </p:spPr>
        <p:txBody>
          <a:bodyPr>
            <a:normAutofit fontScale="92500" lnSpcReduction="10000"/>
          </a:bodyPr>
          <a:lstStyle/>
          <a:p>
            <a:pPr fontAlgn="base"/>
            <a:r>
              <a:rPr lang="en-US" dirty="0" smtClean="0"/>
              <a:t> </a:t>
            </a:r>
            <a:r>
              <a:rPr lang="en-US" dirty="0"/>
              <a:t>Voice alarm system can be added to indicate that room is full &amp; persons can’t enter inside</a:t>
            </a:r>
            <a:r>
              <a:rPr lang="en-US" dirty="0" smtClean="0"/>
              <a:t>.</a:t>
            </a:r>
            <a:r>
              <a:rPr lang="en-US" dirty="0"/>
              <a:t/>
            </a:r>
            <a:br>
              <a:rPr lang="en-US" dirty="0"/>
            </a:br>
            <a:endParaRPr lang="en-US" dirty="0"/>
          </a:p>
          <a:p>
            <a:pPr fontAlgn="base"/>
            <a:r>
              <a:rPr lang="en-US" dirty="0" smtClean="0"/>
              <a:t> </a:t>
            </a:r>
            <a:r>
              <a:rPr lang="en-US" dirty="0"/>
              <a:t>We can interface GSM modem to send this data through SMS</a:t>
            </a:r>
            <a:r>
              <a:rPr lang="en-US" dirty="0" smtClean="0"/>
              <a:t>.</a:t>
            </a:r>
          </a:p>
          <a:p>
            <a:pPr fontAlgn="base"/>
            <a:endParaRPr lang="en-US" dirty="0"/>
          </a:p>
          <a:p>
            <a:r>
              <a:rPr lang="en-US" dirty="0"/>
              <a:t>Advantage of using Infrared sensor is that IR rays are not visible to human eyes. Also IR rays are not affected by any other sources. For example: If you use LDR as a sensor then it can be easily triggered by sunlight or any other sources of light</a:t>
            </a:r>
            <a:br>
              <a:rPr lang="en-US" dirty="0"/>
            </a:br>
            <a:endParaRPr lang="en-US" dirty="0"/>
          </a:p>
        </p:txBody>
      </p:sp>
    </p:spTree>
    <p:custDataLst>
      <p:tags r:id="rId1"/>
    </p:custDataLst>
    <p:extLst>
      <p:ext uri="{BB962C8B-B14F-4D97-AF65-F5344CB8AC3E}">
        <p14:creationId xmlns:p14="http://schemas.microsoft.com/office/powerpoint/2010/main" val="510012338"/>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pPr algn="ctr"/>
            <a:r>
              <a:rPr lang="en-US" b="1" i="1" u="sng" dirty="0" smtClean="0"/>
              <a:t>CURRENT SCENARIO</a:t>
            </a:r>
            <a:endParaRPr lang="en-US" b="1" i="1" u="sng" dirty="0"/>
          </a:p>
        </p:txBody>
      </p:sp>
      <p:sp>
        <p:nvSpPr>
          <p:cNvPr id="5" name="Content Placeholder 4"/>
          <p:cNvSpPr>
            <a:spLocks noGrp="1"/>
          </p:cNvSpPr>
          <p:nvPr>
            <p:ph idx="1"/>
            <p:custDataLst>
              <p:tags r:id="rId3"/>
            </p:custDataLst>
          </p:nvPr>
        </p:nvSpPr>
        <p:spPr>
          <a:xfrm>
            <a:off x="820396" y="1356519"/>
            <a:ext cx="8077200" cy="1081881"/>
          </a:xfrm>
        </p:spPr>
        <p:txBody>
          <a:bodyPr>
            <a:noAutofit/>
          </a:bodyPr>
          <a:lstStyle/>
          <a:p>
            <a:pPr marL="0" indent="0">
              <a:buNone/>
            </a:pPr>
            <a:r>
              <a:rPr lang="en-US" sz="2000" dirty="0"/>
              <a:t>Wastage of electricity is one of the main problems which we are facing now a days. In our home, school, colleges or industry we see that fan / lights are kept on even if there are nobody in the room or area / passage. </a:t>
            </a:r>
            <a:endParaRPr lang="en-US" sz="2000" dirty="0" smtClean="0"/>
          </a:p>
        </p:txBody>
      </p:sp>
      <p:pic>
        <p:nvPicPr>
          <p:cNvPr id="1026" name="Picture 2" descr="https://c1.staticflickr.com/3/2594/4130969719_42c600fff1_b.jp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838200" y="2438400"/>
            <a:ext cx="8001000" cy="4191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a:xfrm>
            <a:off x="4038600" y="609600"/>
            <a:ext cx="4343400" cy="3429000"/>
          </a:xfrm>
        </p:spPr>
        <p:txBody>
          <a:bodyPr>
            <a:normAutofit/>
          </a:bodyPr>
          <a:lstStyle/>
          <a:p>
            <a:pPr algn="ctr">
              <a:defRPr/>
            </a:pPr>
            <a:r>
              <a:rPr lang="en-US" dirty="0" smtClean="0"/>
              <a:t>LIMITATIONS</a:t>
            </a:r>
            <a:br>
              <a:rPr lang="en-US" dirty="0" smtClean="0"/>
            </a:br>
            <a:r>
              <a:rPr lang="en-US" dirty="0"/>
              <a:t>And</a:t>
            </a:r>
            <a:r>
              <a:rPr lang="en-US" dirty="0" smtClean="0"/>
              <a:t/>
            </a:r>
            <a:br>
              <a:rPr lang="en-US" dirty="0" smtClean="0"/>
            </a:br>
            <a:r>
              <a:rPr lang="en-US" dirty="0" smtClean="0"/>
              <a:t>IMPROVEMENTS</a:t>
            </a:r>
            <a:br>
              <a:rPr lang="en-US" dirty="0" smtClean="0"/>
            </a:br>
            <a:r>
              <a:rPr lang="en-US" dirty="0" smtClean="0"/>
              <a:t>REQUIRED</a:t>
            </a:r>
          </a:p>
        </p:txBody>
      </p:sp>
    </p:spTree>
    <p:custDataLst>
      <p:tags r:id="rId1"/>
    </p:custDataLst>
    <p:extLst>
      <p:ext uri="{BB962C8B-B14F-4D97-AF65-F5344CB8AC3E}">
        <p14:creationId xmlns:p14="http://schemas.microsoft.com/office/powerpoint/2010/main" val="135987884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62000" y="228600"/>
            <a:ext cx="8305800" cy="6629400"/>
          </a:xfrm>
        </p:spPr>
        <p:txBody>
          <a:bodyPr>
            <a:normAutofit lnSpcReduction="10000"/>
          </a:bodyPr>
          <a:lstStyle/>
          <a:p>
            <a:pPr>
              <a:spcBef>
                <a:spcPts val="0"/>
              </a:spcBef>
              <a:buFont typeface="Wingdings" pitchFamily="2" charset="2"/>
              <a:buChar char="v"/>
            </a:pPr>
            <a:r>
              <a:rPr lang="en-IN" sz="2600" dirty="0" smtClean="0">
                <a:solidFill>
                  <a:prstClr val="black"/>
                </a:solidFill>
                <a:latin typeface="Adobe Caslon Pro Bold" pitchFamily="18" charset="0"/>
              </a:rPr>
              <a:t>This </a:t>
            </a:r>
            <a:r>
              <a:rPr lang="en-IN" sz="2600" dirty="0">
                <a:solidFill>
                  <a:prstClr val="black"/>
                </a:solidFill>
                <a:latin typeface="Adobe Caslon Pro Bold" pitchFamily="18" charset="0"/>
              </a:rPr>
              <a:t>system will not differentiate between a person and any other obstacle interrupting the sensors</a:t>
            </a:r>
            <a:r>
              <a:rPr lang="en-IN" sz="2600" dirty="0" smtClean="0">
                <a:solidFill>
                  <a:prstClr val="black"/>
                </a:solidFill>
                <a:latin typeface="Adobe Caslon Pro Bold" pitchFamily="18" charset="0"/>
              </a:rPr>
              <a:t>.</a:t>
            </a:r>
          </a:p>
          <a:p>
            <a:pPr>
              <a:spcBef>
                <a:spcPts val="0"/>
              </a:spcBef>
              <a:buFont typeface="Wingdings" pitchFamily="2" charset="2"/>
              <a:buChar char="v"/>
            </a:pPr>
            <a:endParaRPr lang="en-IN" sz="2600" dirty="0">
              <a:solidFill>
                <a:prstClr val="black"/>
              </a:solidFill>
              <a:latin typeface="Adobe Caslon Pro Bold" pitchFamily="18" charset="0"/>
            </a:endParaRPr>
          </a:p>
          <a:p>
            <a:pPr>
              <a:spcBef>
                <a:spcPts val="0"/>
              </a:spcBef>
              <a:buFont typeface="Wingdings" pitchFamily="2" charset="2"/>
              <a:buChar char="v"/>
            </a:pPr>
            <a:endParaRPr lang="en-IN" sz="2600" dirty="0">
              <a:solidFill>
                <a:prstClr val="black"/>
              </a:solidFill>
              <a:latin typeface="Adobe Caslon Pro Bold" pitchFamily="18" charset="0"/>
            </a:endParaRPr>
          </a:p>
          <a:p>
            <a:pPr>
              <a:spcBef>
                <a:spcPts val="0"/>
              </a:spcBef>
              <a:buFont typeface="Wingdings" pitchFamily="2" charset="2"/>
              <a:buChar char="v"/>
            </a:pPr>
            <a:r>
              <a:rPr lang="en-IN" sz="2600" dirty="0">
                <a:solidFill>
                  <a:prstClr val="black"/>
                </a:solidFill>
                <a:latin typeface="Adobe Caslon Pro Bold" pitchFamily="18" charset="0"/>
              </a:rPr>
              <a:t>Also this circuit is good enough for only one person entering at a </a:t>
            </a:r>
            <a:r>
              <a:rPr lang="en-IN" sz="2600" dirty="0" smtClean="0">
                <a:solidFill>
                  <a:prstClr val="black"/>
                </a:solidFill>
                <a:latin typeface="Adobe Caslon Pro Bold" pitchFamily="18" charset="0"/>
              </a:rPr>
              <a:t>time. If multiple persons enter at the same time, they will be counted as only one</a:t>
            </a:r>
            <a:endParaRPr lang="en-IN" sz="2600" dirty="0">
              <a:solidFill>
                <a:prstClr val="black"/>
              </a:solidFill>
              <a:latin typeface="Adobe Caslon Pro Bold" pitchFamily="18" charset="0"/>
            </a:endParaRPr>
          </a:p>
          <a:p>
            <a:pPr marL="0" lvl="0" indent="0">
              <a:spcBef>
                <a:spcPts val="0"/>
              </a:spcBef>
              <a:buNone/>
            </a:pPr>
            <a:endParaRPr lang="en-IN" sz="2600" dirty="0" smtClean="0">
              <a:solidFill>
                <a:prstClr val="black"/>
              </a:solidFill>
              <a:latin typeface="Adobe Caslon Pro Bold" pitchFamily="18" charset="0"/>
            </a:endParaRPr>
          </a:p>
          <a:p>
            <a:pPr marL="0" lvl="0" indent="0">
              <a:spcBef>
                <a:spcPts val="0"/>
              </a:spcBef>
              <a:buNone/>
            </a:pPr>
            <a:endParaRPr lang="en-IN" sz="2600" dirty="0">
              <a:solidFill>
                <a:prstClr val="black"/>
              </a:solidFill>
              <a:latin typeface="Adobe Caslon Pro Bold" pitchFamily="18" charset="0"/>
            </a:endParaRPr>
          </a:p>
          <a:p>
            <a:pPr>
              <a:spcBef>
                <a:spcPts val="0"/>
              </a:spcBef>
              <a:buFont typeface="Wingdings" pitchFamily="2" charset="2"/>
              <a:buChar char="v"/>
            </a:pPr>
            <a:r>
              <a:rPr lang="en-IN" sz="2600" dirty="0" smtClean="0">
                <a:solidFill>
                  <a:prstClr val="black"/>
                </a:solidFill>
                <a:latin typeface="Adobe Caslon Pro Bold" pitchFamily="18" charset="0"/>
              </a:rPr>
              <a:t>Also</a:t>
            </a:r>
            <a:r>
              <a:rPr lang="en-IN" sz="2600" dirty="0">
                <a:solidFill>
                  <a:prstClr val="black"/>
                </a:solidFill>
                <a:latin typeface="Adobe Caslon Pro Bold" pitchFamily="18" charset="0"/>
              </a:rPr>
              <a:t>, this is a short range system. For long range, we use lasers</a:t>
            </a:r>
            <a:r>
              <a:rPr lang="en-IN" sz="2600" dirty="0" smtClean="0">
                <a:solidFill>
                  <a:prstClr val="black"/>
                </a:solidFill>
                <a:latin typeface="Adobe Caslon Pro Bold" pitchFamily="18" charset="0"/>
              </a:rPr>
              <a:t>.</a:t>
            </a:r>
          </a:p>
          <a:p>
            <a:pPr>
              <a:spcBef>
                <a:spcPts val="0"/>
              </a:spcBef>
              <a:buFont typeface="Wingdings" pitchFamily="2" charset="2"/>
              <a:buChar char="v"/>
            </a:pPr>
            <a:endParaRPr lang="en-IN" sz="2600" dirty="0">
              <a:solidFill>
                <a:prstClr val="black"/>
              </a:solidFill>
              <a:latin typeface="Adobe Caslon Pro Bold" pitchFamily="18" charset="0"/>
            </a:endParaRPr>
          </a:p>
          <a:p>
            <a:pPr>
              <a:spcBef>
                <a:spcPts val="0"/>
              </a:spcBef>
              <a:buFont typeface="Wingdings" pitchFamily="2" charset="2"/>
              <a:buChar char="v"/>
            </a:pPr>
            <a:endParaRPr lang="en-IN" sz="2600" dirty="0" smtClean="0">
              <a:solidFill>
                <a:prstClr val="black"/>
              </a:solidFill>
              <a:latin typeface="Adobe Caslon Pro Bold" pitchFamily="18" charset="0"/>
            </a:endParaRPr>
          </a:p>
          <a:p>
            <a:pPr>
              <a:spcBef>
                <a:spcPts val="0"/>
              </a:spcBef>
              <a:buFont typeface="Wingdings" pitchFamily="2" charset="2"/>
              <a:buChar char="v"/>
            </a:pPr>
            <a:r>
              <a:rPr lang="en-IN" sz="2600" dirty="0">
                <a:solidFill>
                  <a:prstClr val="black"/>
                </a:solidFill>
                <a:latin typeface="Adobe Caslon Pro Bold" pitchFamily="18" charset="0"/>
              </a:rPr>
              <a:t>For overcoming </a:t>
            </a:r>
            <a:r>
              <a:rPr lang="en-IN" sz="2600" dirty="0" smtClean="0">
                <a:solidFill>
                  <a:prstClr val="black"/>
                </a:solidFill>
                <a:latin typeface="Adobe Caslon Pro Bold" pitchFamily="18" charset="0"/>
              </a:rPr>
              <a:t>these </a:t>
            </a:r>
            <a:r>
              <a:rPr lang="en-IN" sz="2600" dirty="0">
                <a:solidFill>
                  <a:prstClr val="black"/>
                </a:solidFill>
                <a:latin typeface="Adobe Caslon Pro Bold" pitchFamily="18" charset="0"/>
              </a:rPr>
              <a:t>problems with this system, </a:t>
            </a:r>
            <a:r>
              <a:rPr lang="en-IN" sz="2600" dirty="0" smtClean="0">
                <a:solidFill>
                  <a:prstClr val="black"/>
                </a:solidFill>
                <a:latin typeface="Adobe Caslon Pro Bold" pitchFamily="18" charset="0"/>
              </a:rPr>
              <a:t> further </a:t>
            </a:r>
            <a:r>
              <a:rPr lang="en-IN" sz="2600" dirty="0">
                <a:solidFill>
                  <a:prstClr val="black"/>
                </a:solidFill>
                <a:latin typeface="Adobe Caslon Pro Bold" pitchFamily="18" charset="0"/>
              </a:rPr>
              <a:t>improvements </a:t>
            </a:r>
            <a:r>
              <a:rPr lang="en-IN" sz="2600" dirty="0" smtClean="0">
                <a:solidFill>
                  <a:prstClr val="black"/>
                </a:solidFill>
                <a:latin typeface="Adobe Caslon Pro Bold" pitchFamily="18" charset="0"/>
              </a:rPr>
              <a:t>can </a:t>
            </a:r>
            <a:r>
              <a:rPr lang="en-IN" sz="2600" dirty="0">
                <a:solidFill>
                  <a:prstClr val="black"/>
                </a:solidFill>
                <a:latin typeface="Adobe Caslon Pro Bold" pitchFamily="18" charset="0"/>
              </a:rPr>
              <a:t>being done. Cameras and processing </a:t>
            </a:r>
            <a:r>
              <a:rPr lang="en-IN" sz="2600" dirty="0" smtClean="0">
                <a:solidFill>
                  <a:prstClr val="black"/>
                </a:solidFill>
                <a:latin typeface="Adobe Caslon Pro Bold" pitchFamily="18" charset="0"/>
              </a:rPr>
              <a:t>can be  </a:t>
            </a:r>
            <a:r>
              <a:rPr lang="en-IN" sz="2600" dirty="0">
                <a:solidFill>
                  <a:prstClr val="black"/>
                </a:solidFill>
                <a:latin typeface="Adobe Caslon Pro Bold" pitchFamily="18" charset="0"/>
              </a:rPr>
              <a:t>used to differentiate between different interruptions. </a:t>
            </a:r>
          </a:p>
          <a:p>
            <a:pPr marL="0" indent="0">
              <a:buNone/>
            </a:pPr>
            <a:endParaRPr lang="en-IN" dirty="0">
              <a:solidFill>
                <a:schemeClr val="bg1"/>
              </a:solidFill>
              <a:latin typeface="Century Gothic" panose="020B0502020202020204" pitchFamily="34" charset="0"/>
            </a:endParaRPr>
          </a:p>
        </p:txBody>
      </p:sp>
    </p:spTree>
    <p:custDataLst>
      <p:tags r:id="rId1"/>
    </p:custDataLst>
    <p:extLst>
      <p:ext uri="{BB962C8B-B14F-4D97-AF65-F5344CB8AC3E}">
        <p14:creationId xmlns:p14="http://schemas.microsoft.com/office/powerpoint/2010/main" val="510012338"/>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a:xfrm>
            <a:off x="3429000" y="0"/>
            <a:ext cx="4953000" cy="3429000"/>
          </a:xfrm>
        </p:spPr>
        <p:txBody>
          <a:bodyPr>
            <a:normAutofit/>
          </a:bodyPr>
          <a:lstStyle/>
          <a:p>
            <a:pPr algn="ctr">
              <a:defRPr/>
            </a:pPr>
            <a:r>
              <a:rPr lang="en-US" sz="8800" dirty="0" smtClean="0"/>
              <a:t>Thank you</a:t>
            </a:r>
          </a:p>
        </p:txBody>
      </p:sp>
    </p:spTree>
    <p:custDataLst>
      <p:tags r:id="rId1"/>
    </p:custDataLst>
    <p:extLst>
      <p:ext uri="{BB962C8B-B14F-4D97-AF65-F5344CB8AC3E}">
        <p14:creationId xmlns:p14="http://schemas.microsoft.com/office/powerpoint/2010/main" val="190306355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4267200" cy="1370350"/>
          </a:xfrm>
          <a:prstGeom prst="rect">
            <a:avLst/>
          </a:prstGeom>
          <a:noFill/>
        </p:spPr>
        <p:txBody>
          <a:bodyPr wrap="square" rtlCol="0">
            <a:normAutofit/>
          </a:bodyPr>
          <a:lstStyle/>
          <a:p>
            <a:r>
              <a:rPr lang="en-US" sz="7200" dirty="0" smtClean="0"/>
              <a:t>OBJECTIVE</a:t>
            </a:r>
            <a:endParaRPr lang="en-US" sz="7200" dirty="0"/>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91000" y="0"/>
            <a:ext cx="7765662" cy="16476125"/>
          </a:xfrm>
          <a:prstGeom prst="rect">
            <a:avLst/>
          </a:prstGeom>
        </p:spPr>
      </p:pic>
      <p:sp>
        <p:nvSpPr>
          <p:cNvPr id="4" name="TextBox 3"/>
          <p:cNvSpPr txBox="1"/>
          <p:nvPr/>
        </p:nvSpPr>
        <p:spPr>
          <a:xfrm>
            <a:off x="304800" y="1837362"/>
            <a:ext cx="8534400" cy="4031873"/>
          </a:xfrm>
          <a:prstGeom prst="rect">
            <a:avLst/>
          </a:prstGeom>
          <a:noFill/>
        </p:spPr>
        <p:txBody>
          <a:bodyPr wrap="square" rtlCol="0">
            <a:spAutoFit/>
          </a:bodyPr>
          <a:lstStyle/>
          <a:p>
            <a:r>
              <a:rPr lang="en-US" sz="3200" dirty="0" smtClean="0"/>
              <a:t>The aim of our project is to</a:t>
            </a:r>
          </a:p>
          <a:p>
            <a:r>
              <a:rPr lang="en-US" sz="3200" dirty="0" smtClean="0"/>
              <a:t> make a controller which can sense if any person enters the room and it lights up the room automatically and also counts how many person are entering the room or going out of it. It is made to prevent unwanted power wastage in schools, offices, colleges and houses. This process is operated automatically by its sensors.</a:t>
            </a:r>
            <a:endParaRPr lang="en-US" sz="3200" dirty="0"/>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2087940"/>
            <a:ext cx="5206554" cy="3855660"/>
          </a:xfrm>
          <a:prstGeom prst="rect">
            <a:avLst/>
          </a:prstGeom>
          <a:noFill/>
        </p:spPr>
        <p:txBody>
          <a:bodyPr wrap="square" rtlCol="0">
            <a:normAutofit/>
          </a:bodyPr>
          <a:lstStyle/>
          <a:p>
            <a:endParaRPr lang="en-US" sz="7200" dirty="0"/>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sp>
        <p:nvSpPr>
          <p:cNvPr id="2" name="TextBox 1"/>
          <p:cNvSpPr txBox="1"/>
          <p:nvPr/>
        </p:nvSpPr>
        <p:spPr>
          <a:xfrm>
            <a:off x="3048000" y="609600"/>
            <a:ext cx="5638800" cy="2123658"/>
          </a:xfrm>
          <a:prstGeom prst="rect">
            <a:avLst/>
          </a:prstGeom>
          <a:noFill/>
        </p:spPr>
        <p:txBody>
          <a:bodyPr wrap="square" rtlCol="0">
            <a:spAutoFit/>
          </a:bodyPr>
          <a:lstStyle/>
          <a:p>
            <a:pPr algn="ctr"/>
            <a:r>
              <a:rPr lang="en-US" sz="4400" b="1" i="1" u="sng" dirty="0" smtClean="0"/>
              <a:t>COMPONENTS USED TO BUILD </a:t>
            </a:r>
          </a:p>
          <a:p>
            <a:pPr algn="ctr"/>
            <a:r>
              <a:rPr lang="en-US" sz="4400" b="1" i="1" u="sng" dirty="0" smtClean="0"/>
              <a:t>PROTOTYPE</a:t>
            </a:r>
            <a:endParaRPr lang="en-US" sz="4400" b="1" i="1" u="sng" dirty="0"/>
          </a:p>
        </p:txBody>
      </p:sp>
      <p:sp>
        <p:nvSpPr>
          <p:cNvPr id="3" name="TextBox 2"/>
          <p:cNvSpPr txBox="1"/>
          <p:nvPr/>
        </p:nvSpPr>
        <p:spPr>
          <a:xfrm>
            <a:off x="2908077" y="2733258"/>
            <a:ext cx="5943600" cy="3785652"/>
          </a:xfrm>
          <a:prstGeom prst="rect">
            <a:avLst/>
          </a:prstGeom>
          <a:noFill/>
        </p:spPr>
        <p:txBody>
          <a:bodyPr wrap="square" rtlCol="0">
            <a:spAutoFit/>
          </a:bodyPr>
          <a:lstStyle/>
          <a:p>
            <a:pPr marL="285750" indent="-285750">
              <a:buFont typeface="Arial" pitchFamily="34" charset="0"/>
              <a:buChar char="•"/>
            </a:pPr>
            <a:r>
              <a:rPr lang="en-US" sz="4000" dirty="0" smtClean="0"/>
              <a:t>Arduino UNO</a:t>
            </a:r>
          </a:p>
          <a:p>
            <a:pPr marL="285750" indent="-285750">
              <a:buFont typeface="Arial" pitchFamily="34" charset="0"/>
              <a:buChar char="•"/>
            </a:pPr>
            <a:r>
              <a:rPr lang="en-US" sz="4000" dirty="0" smtClean="0"/>
              <a:t>IR Proximity Sensors</a:t>
            </a:r>
          </a:p>
          <a:p>
            <a:pPr marL="285750" indent="-285750">
              <a:buFont typeface="Arial" pitchFamily="34" charset="0"/>
              <a:buChar char="•"/>
            </a:pPr>
            <a:r>
              <a:rPr lang="en-US" sz="4000" dirty="0" smtClean="0"/>
              <a:t>Breadboard</a:t>
            </a:r>
          </a:p>
          <a:p>
            <a:pPr marL="285750" indent="-285750">
              <a:buFont typeface="Arial" pitchFamily="34" charset="0"/>
              <a:buChar char="•"/>
            </a:pPr>
            <a:r>
              <a:rPr lang="en-US" sz="4000" dirty="0" smtClean="0"/>
              <a:t>Jumper Wires</a:t>
            </a:r>
          </a:p>
          <a:p>
            <a:pPr marL="285750" indent="-285750">
              <a:buFont typeface="Arial" pitchFamily="34" charset="0"/>
              <a:buChar char="•"/>
            </a:pPr>
            <a:r>
              <a:rPr lang="en-US" sz="4000" dirty="0" smtClean="0"/>
              <a:t>LED</a:t>
            </a:r>
          </a:p>
          <a:p>
            <a:pPr marL="285750" indent="-285750">
              <a:buFont typeface="Arial" pitchFamily="34" charset="0"/>
              <a:buChar char="•"/>
            </a:pPr>
            <a:r>
              <a:rPr lang="en-US" sz="4000" dirty="0" smtClean="0"/>
              <a:t>Power Source for Arduino </a:t>
            </a:r>
            <a:endParaRPr lang="en-US" sz="4000" dirty="0"/>
          </a:p>
        </p:txBody>
      </p:sp>
    </p:spTree>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pic>
        <p:nvPicPr>
          <p:cNvPr id="2050" name="Picture 2" descr="C:\Users\hp1\Desktop\Arduino_Uno_-_R3.jp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67000" y="237062"/>
            <a:ext cx="2286000" cy="2286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51" name="Picture 3" descr="C:\Users\hp1\Desktop\81ywaoPPI3L._SX522_.jp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5334000" y="237063"/>
            <a:ext cx="3019425" cy="2286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52" name="Picture 4" descr="C:\Users\hp1\Desktop\64-00.jpg"/>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2209800" y="2819400"/>
            <a:ext cx="2209800" cy="2209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53" name="Picture 5" descr="C:\Users\hp1\Desktop\20pin300mm_LRG.jpg"/>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4557712" y="2819400"/>
            <a:ext cx="2286000" cy="21611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54" name="Picture 6" descr="C:\Users\hp1\Desktop\5mm_Red_LED.jpg"/>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7008628" y="2826954"/>
            <a:ext cx="1981200" cy="21535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90800" y="1219200"/>
            <a:ext cx="5943601" cy="2286001"/>
          </a:xfrm>
          <a:prstGeom prst="rect">
            <a:avLst/>
          </a:prstGeom>
          <a:noFill/>
        </p:spPr>
        <p:txBody>
          <a:bodyPr wrap="square" rtlCol="0">
            <a:normAutofit fontScale="85000" lnSpcReduction="10000"/>
          </a:bodyPr>
          <a:lstStyle/>
          <a:p>
            <a:pPr algn="ctr"/>
            <a:r>
              <a:rPr lang="en-US" sz="7200" b="1" i="1" u="sng" dirty="0" smtClean="0"/>
              <a:t>Basic Explanation of the Project</a:t>
            </a:r>
            <a:endParaRPr lang="en-US" sz="7200" b="1" i="1" u="sng" dirty="0"/>
          </a:p>
        </p:txBody>
      </p:sp>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0753331" flipH="1">
            <a:off x="108261" y="-3142205"/>
            <a:ext cx="2895600" cy="6861081"/>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8763000" cy="3660648"/>
          </a:xfrm>
        </p:spPr>
        <p:txBody>
          <a:bodyPr>
            <a:normAutofit fontScale="90000"/>
          </a:bodyPr>
          <a:lstStyle/>
          <a:p>
            <a:r>
              <a:rPr lang="en-US" sz="2000" dirty="0"/>
              <a:t/>
            </a:r>
            <a:br>
              <a:rPr lang="en-US" sz="2000" dirty="0"/>
            </a:br>
            <a:r>
              <a:rPr lang="en-US" sz="3600" dirty="0"/>
              <a:t> A proximity sensor often emits an electromagnetic field or a beam of electromagnetic radiation (infrared, for instance), and looks for changes in the field or return signal. </a:t>
            </a:r>
            <a:r>
              <a:rPr lang="en-US" sz="3600" dirty="0" smtClean="0"/>
              <a:t/>
            </a:r>
            <a:br>
              <a:rPr lang="en-US" sz="3600" dirty="0" smtClean="0"/>
            </a:br>
            <a:r>
              <a:rPr lang="en-US" sz="3600" dirty="0"/>
              <a:t/>
            </a:r>
            <a:br>
              <a:rPr lang="en-US" sz="3600" dirty="0"/>
            </a:br>
            <a:r>
              <a:rPr lang="en-US" sz="3600" dirty="0" smtClean="0"/>
              <a:t>Two </a:t>
            </a:r>
            <a:r>
              <a:rPr lang="en-US" sz="3600" dirty="0"/>
              <a:t>proximity sensors are mounted just below the handle of the door so that when a person opens the door using the handle the proximity sensor shows a </a:t>
            </a:r>
            <a:r>
              <a:rPr lang="en-US" sz="3600" dirty="0" smtClean="0"/>
              <a:t>change </a:t>
            </a:r>
            <a:r>
              <a:rPr lang="en-US" sz="3600" dirty="0"/>
              <a:t>in its output level. </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381000"/>
            <a:ext cx="8077200" cy="4876800"/>
          </a:xfrm>
        </p:spPr>
        <p:txBody>
          <a:bodyPr>
            <a:noAutofit/>
          </a:bodyPr>
          <a:lstStyle/>
          <a:p>
            <a:r>
              <a:rPr lang="en-US" sz="3600" dirty="0" smtClean="0"/>
              <a:t>The </a:t>
            </a:r>
            <a:r>
              <a:rPr lang="en-US" sz="3600" dirty="0"/>
              <a:t>arduino is coded in such a way that it leads to automatic switching of lights and fans in the room depending on the presence of humans by receiving and sending analogue signals. </a:t>
            </a:r>
          </a:p>
        </p:txBody>
      </p:sp>
    </p:spTree>
    <p:custDataLst>
      <p:tags r:id="rId1"/>
    </p:custData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62000" y="152400"/>
            <a:ext cx="8153400" cy="6432530"/>
          </a:xfrm>
          <a:prstGeom prst="rect">
            <a:avLst/>
          </a:prstGeom>
          <a:noFill/>
        </p:spPr>
        <p:txBody>
          <a:bodyPr wrap="square" rtlCol="0">
            <a:spAutoFit/>
          </a:bodyPr>
          <a:lstStyle/>
          <a:p>
            <a:pPr algn="ctr"/>
            <a:r>
              <a:rPr lang="en-US" sz="4800" b="1" i="1" u="sng" dirty="0" smtClean="0"/>
              <a:t>ALGORITHM</a:t>
            </a:r>
          </a:p>
          <a:p>
            <a:endParaRPr lang="en-US" sz="2800" dirty="0" smtClean="0"/>
          </a:p>
          <a:p>
            <a:pPr marL="457200" indent="-457200">
              <a:buFont typeface="Arial" pitchFamily="34" charset="0"/>
              <a:buChar char="•"/>
            </a:pPr>
            <a:r>
              <a:rPr lang="en-US" sz="2800" dirty="0" smtClean="0"/>
              <a:t>There are two IR sensors which act as a bidirectional visitor counter.</a:t>
            </a:r>
          </a:p>
          <a:p>
            <a:pPr marL="457200" indent="-457200">
              <a:buFont typeface="Arial" pitchFamily="34" charset="0"/>
              <a:buChar char="•"/>
            </a:pPr>
            <a:endParaRPr lang="en-US" sz="2800" dirty="0" smtClean="0"/>
          </a:p>
          <a:p>
            <a:pPr marL="457200" indent="-457200">
              <a:buFont typeface="Arial" pitchFamily="34" charset="0"/>
              <a:buChar char="•"/>
            </a:pPr>
            <a:r>
              <a:rPr lang="en-US" sz="2800" dirty="0" smtClean="0"/>
              <a:t>If the person enters the room, the Front sensor will get detected first and the back one will get detected later since they are separated by a little distance. The program is such that this will lead to increment of the counter variable by 1.</a:t>
            </a:r>
          </a:p>
          <a:p>
            <a:pPr marL="457200" indent="-457200">
              <a:buFont typeface="Arial" pitchFamily="34" charset="0"/>
              <a:buChar char="•"/>
            </a:pPr>
            <a:endParaRPr lang="en-US" sz="2800" dirty="0" smtClean="0"/>
          </a:p>
          <a:p>
            <a:pPr marL="457200" indent="-457200">
              <a:buFont typeface="Arial" pitchFamily="34" charset="0"/>
              <a:buChar char="•"/>
            </a:pPr>
            <a:r>
              <a:rPr lang="en-US" sz="2800" dirty="0" smtClean="0"/>
              <a:t>But if the reverse happens </a:t>
            </a:r>
            <a:r>
              <a:rPr lang="en-US" sz="2800" dirty="0" err="1" smtClean="0"/>
              <a:t>i.e</a:t>
            </a:r>
            <a:r>
              <a:rPr lang="en-US" sz="2800" dirty="0" smtClean="0"/>
              <a:t> if the person leaves the room, it leads to counter decrement.</a:t>
            </a:r>
          </a:p>
          <a:p>
            <a:endParaRPr lang="en-US" sz="2800" dirty="0" smtClean="0"/>
          </a:p>
        </p:txBody>
      </p:sp>
    </p:spTree>
    <p:extLst>
      <p:ext uri="{BB962C8B-B14F-4D97-AF65-F5344CB8AC3E}">
        <p14:creationId xmlns:p14="http://schemas.microsoft.com/office/powerpoint/2010/main" val="130045659"/>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11.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12.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13.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14.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15.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16.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17.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18.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19.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8.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9.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1278</Words>
  <Application>Microsoft Office PowerPoint</Application>
  <PresentationFormat>On-screen Show (4:3)</PresentationFormat>
  <Paragraphs>125</Paragraphs>
  <Slides>22</Slides>
  <Notes>19</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Training</vt:lpstr>
      <vt:lpstr> Home Automation</vt:lpstr>
      <vt:lpstr>CURRENT SCENARIO</vt:lpstr>
      <vt:lpstr>PowerPoint Presentation</vt:lpstr>
      <vt:lpstr>PowerPoint Presentation</vt:lpstr>
      <vt:lpstr>PowerPoint Presentation</vt:lpstr>
      <vt:lpstr>PowerPoint Presentation</vt:lpstr>
      <vt:lpstr>  A proximity sensor often emits an electromagnetic field or a beam of electromagnetic radiation (infrared, for instance), and looks for changes in the field or return signal.   Two proximity sensors are mounted just below the handle of the door so that when a person opens the door using the handle the proximity sensor shows a change in its output level. </vt:lpstr>
      <vt:lpstr>The arduino is coded in such a way that it leads to automatic switching of lights and fans in the room depending on the presence of humans by receiving and sending analogue signals. </vt:lpstr>
      <vt:lpstr>PowerPoint Presentation</vt:lpstr>
      <vt:lpstr>PowerPoint Presentation</vt:lpstr>
      <vt:lpstr>PowerPoint Presentation</vt:lpstr>
      <vt:lpstr>FEASIBILITY </vt:lpstr>
      <vt:lpstr>PowerPoint Presentation</vt:lpstr>
      <vt:lpstr>Real life implementation</vt:lpstr>
      <vt:lpstr>PowerPoint Presentation</vt:lpstr>
      <vt:lpstr>PowerPoint Presentation</vt:lpstr>
      <vt:lpstr>FUTURE DEVELOPMENT and Enhancements</vt:lpstr>
      <vt:lpstr>PowerPoint Presentation</vt:lpstr>
      <vt:lpstr>PowerPoint Presentation</vt:lpstr>
      <vt:lpstr>LIMITATIONS And IMPROVEMENTS REQUIRED</vt:lpstr>
      <vt:lpstr>PowerPoint Presentation</vt:lpstr>
      <vt:lpstr>Thank you</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2016-02-04T12:52:56Z</dcterms:created>
  <dcterms:modified xsi:type="dcterms:W3CDTF">2016-02-28T12:59:49Z</dcterms:modified>
</cp:coreProperties>
</file>