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60" r:id="rId5"/>
    <p:sldId id="266" r:id="rId6"/>
    <p:sldId id="265" r:id="rId7"/>
    <p:sldId id="259" r:id="rId8"/>
    <p:sldId id="268" r:id="rId9"/>
    <p:sldId id="270" r:id="rId10"/>
    <p:sldId id="262" r:id="rId11"/>
    <p:sldId id="263" r:id="rId12"/>
    <p:sldId id="271" r:id="rId13"/>
    <p:sldId id="273" r:id="rId14"/>
    <p:sldId id="272" r:id="rId15"/>
    <p:sldId id="26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1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44764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905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0470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752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429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23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984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hivankkDwivedi" TargetMode="External"/><Relationship Id="rId5" Type="http://schemas.openxmlformats.org/officeDocument/2006/relationships/hyperlink" Target="https://www.linkedin.com/in/shivank-dwivedi-92061426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solidFill>
            <a:schemeClr val="tx2"/>
          </a:solidFill>
          <a:ln>
            <a:noFill/>
          </a:ln>
        </p:spPr>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IN" b="1" dirty="0" smtClean="0"/>
              <a:t>Machine Downtime Optimization</a:t>
            </a:r>
            <a:endParaRPr b="1"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
        <p:nvSpPr>
          <p:cNvPr id="4" name="Text Placeholder 3"/>
          <p:cNvSpPr>
            <a:spLocks noGrp="1" noChangeArrowheads="1"/>
          </p:cNvSpPr>
          <p:nvPr>
            <p:ph type="body" idx="1"/>
          </p:nvPr>
        </p:nvSpPr>
        <p:spPr bwMode="auto">
          <a:xfrm>
            <a:off x="1590675" y="2482981"/>
            <a:ext cx="9010650" cy="2677656"/>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Name</a:t>
            </a:r>
            <a:r>
              <a:rPr kumimoji="0" lang="en-US" altLang="en-US" b="0" i="0" u="none" strike="noStrike" cap="none" normalizeH="0" baseline="0" dirty="0" smtClean="0">
                <a:ln>
                  <a:noFill/>
                </a:ln>
                <a:solidFill>
                  <a:schemeClr val="tx1"/>
                </a:solidFill>
                <a:effectLst/>
                <a:latin typeface="Arial" panose="020B0604020202020204" pitchFamily="34" charset="0"/>
              </a:rPr>
              <a:t>: Shivank</a:t>
            </a:r>
            <a:r>
              <a:rPr kumimoji="0" lang="en-US" altLang="en-US" b="0" i="0" u="none" strike="noStrike" cap="none" normalizeH="0" dirty="0" smtClean="0">
                <a:ln>
                  <a:noFill/>
                </a:ln>
                <a:solidFill>
                  <a:schemeClr val="tx1"/>
                </a:solidFill>
                <a:effectLst/>
                <a:latin typeface="Arial" panose="020B0604020202020204" pitchFamily="34" charset="0"/>
              </a:rPr>
              <a:t> Dwivedi</a:t>
            </a:r>
          </a:p>
          <a:p>
            <a:pPr marL="0" indent="0" algn="just"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rPr>
              <a:t>Work Experience</a:t>
            </a:r>
            <a:r>
              <a:rPr lang="en-US" altLang="en-US" dirty="0">
                <a:solidFill>
                  <a:schemeClr val="tx1"/>
                </a:solidFill>
                <a:latin typeface="Arial" panose="020B0604020202020204" pitchFamily="34" charset="0"/>
              </a:rPr>
              <a:t>: Data Analyst Intern in 360DigitMG</a:t>
            </a:r>
            <a:r>
              <a:rPr lang="en-US" altLang="en-US" dirty="0" smtClean="0">
                <a:solidFill>
                  <a:schemeClr val="tx1"/>
                </a:solidFill>
                <a:latin typeface="Arial" panose="020B0604020202020204" pitchFamily="34" charset="0"/>
              </a:rPr>
              <a:t>.</a:t>
            </a:r>
            <a:endParaRPr kumimoji="0" lang="en-US" altLang="en-US" b="0" i="0" u="none" strike="noStrike" cap="none" normalizeH="0" dirty="0" smtClean="0">
              <a:ln>
                <a:noFill/>
              </a:ln>
              <a:solidFill>
                <a:schemeClr val="tx1"/>
              </a:solidFill>
              <a:effectLst/>
              <a:latin typeface="Arial" panose="020B0604020202020204" pitchFamily="34" charset="0"/>
            </a:endParaRPr>
          </a:p>
          <a:p>
            <a:pPr marL="0" lvl="0" indent="0" algn="just"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rPr>
              <a:t>Skills</a:t>
            </a:r>
            <a:r>
              <a:rPr lang="en-US" altLang="en-US" dirty="0">
                <a:solidFill>
                  <a:schemeClr val="tx1"/>
                </a:solidFill>
                <a:latin typeface="Arial" panose="020B0604020202020204" pitchFamily="34" charset="0"/>
              </a:rPr>
              <a:t>: MySQL, Power BI, Python and Excel.</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lvl="0" indent="0" algn="just" eaLnBrk="0" fontAlgn="base"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Arial" panose="020B0604020202020204" pitchFamily="34" charset="0"/>
              </a:rPr>
              <a:t>LinkedIn</a:t>
            </a:r>
            <a:r>
              <a:rPr lang="en-US" altLang="en-US" dirty="0">
                <a:solidFill>
                  <a:schemeClr val="tx1"/>
                </a:solidFill>
                <a:latin typeface="Arial" panose="020B0604020202020204" pitchFamily="34" charset="0"/>
              </a:rPr>
              <a:t>: </a:t>
            </a:r>
            <a:r>
              <a:rPr lang="en-US" altLang="en-US" dirty="0" smtClean="0">
                <a:solidFill>
                  <a:schemeClr val="tx1"/>
                </a:solidFill>
                <a:latin typeface="Arial" panose="020B0604020202020204" pitchFamily="34" charset="0"/>
                <a:hlinkClick r:id="rId5"/>
              </a:rPr>
              <a:t>Linkedin Profile</a:t>
            </a:r>
            <a:endParaRPr lang="en-US" altLang="en-US" dirty="0" smtClean="0">
              <a:solidFill>
                <a:schemeClr val="tx1"/>
              </a:solidFill>
              <a:latin typeface="Arial" panose="020B0604020202020204" pitchFamily="34" charset="0"/>
            </a:endParaRPr>
          </a:p>
          <a:p>
            <a:pPr marL="0" lvl="0" indent="0" algn="just" eaLnBrk="0" fontAlgn="base"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Arial" panose="020B0604020202020204" pitchFamily="34" charset="0"/>
              </a:rPr>
              <a:t>GitHub</a:t>
            </a:r>
            <a:r>
              <a:rPr lang="en-US" altLang="en-US" dirty="0">
                <a:solidFill>
                  <a:schemeClr val="tx1"/>
                </a:solidFill>
                <a:latin typeface="Arial" panose="020B0604020202020204" pitchFamily="34" charset="0"/>
              </a:rPr>
              <a:t>: </a:t>
            </a:r>
            <a:r>
              <a:rPr lang="en-US" altLang="en-US" dirty="0" smtClean="0">
                <a:solidFill>
                  <a:schemeClr val="tx1"/>
                </a:solidFill>
                <a:latin typeface="Arial" panose="020B0604020202020204" pitchFamily="34" charset="0"/>
                <a:hlinkClick r:id="rId6"/>
              </a:rPr>
              <a:t>GitHub Profile</a:t>
            </a:r>
            <a:r>
              <a:rPr lang="en-US" altLang="en-US" dirty="0" smtClean="0">
                <a:solidFill>
                  <a:schemeClr val="tx1"/>
                </a:solidFill>
                <a:latin typeface="Arial" panose="020B0604020202020204" pitchFamily="34" charset="0"/>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Email</a:t>
            </a:r>
            <a:r>
              <a:rPr kumimoji="0" lang="en-US" altLang="en-US" b="0" i="0" u="none" strike="noStrike" cap="none" normalizeH="0" baseline="0" dirty="0" smtClean="0">
                <a:ln>
                  <a:noFill/>
                </a:ln>
                <a:solidFill>
                  <a:schemeClr val="tx1"/>
                </a:solidFill>
                <a:effectLst/>
                <a:latin typeface="Arial" panose="020B0604020202020204" pitchFamily="34" charset="0"/>
              </a:rPr>
              <a:t>: shivankkdwivedi697@gmail.com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Rectangle 1"/>
          <p:cNvSpPr>
            <a:spLocks noChangeArrowheads="1"/>
          </p:cNvSpPr>
          <p:nvPr/>
        </p:nvSpPr>
        <p:spPr bwMode="auto">
          <a:xfrm>
            <a:off x="739140" y="1163940"/>
            <a:ext cx="922560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Data Cleaning</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Checked for missing values and replaced them with appropriate measures.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Removed duplicates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Ensured consistent formatting for all entries.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Data Transformation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Normalized/Standardized numerical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Converted data types to ensure compatibility with SQL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Identified outliers using statistical methods.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 Validation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Verified dataset consistency after cleaning.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Ensured there were no logical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Tools Used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lvl="3" eaLnBrk="0" fontAlgn="base" hangingPunct="0">
              <a:spcBef>
                <a:spcPct val="0"/>
              </a:spcBef>
              <a:spcAft>
                <a:spcPct val="0"/>
              </a:spcAft>
              <a:buClrTx/>
              <a:buFontTx/>
              <a:buChar char="•"/>
            </a:pPr>
            <a:r>
              <a:rPr kumimoji="0" lang="en-US" altLang="en-US" sz="2000" i="0" u="none" strike="noStrike" cap="none" normalizeH="0" baseline="0" dirty="0" smtClean="0">
                <a:ln>
                  <a:noFill/>
                </a:ln>
                <a:solidFill>
                  <a:schemeClr val="tx1"/>
                </a:solidFill>
                <a:effectLst/>
                <a:latin typeface="Arial" panose="020B0604020202020204" pitchFamily="34" charset="0"/>
              </a:rPr>
              <a:t>Python: For initial data exploration and cleaning. </a:t>
            </a:r>
          </a:p>
          <a:p>
            <a:pPr lvl="1" eaLnBrk="0" fontAlgn="base" hangingPunct="0">
              <a:spcBef>
                <a:spcPct val="0"/>
              </a:spcBef>
              <a:spcAft>
                <a:spcPct val="0"/>
              </a:spcAft>
              <a:buClrTx/>
              <a:buFontTx/>
              <a:buChar char="•"/>
            </a:pPr>
            <a:r>
              <a:rPr kumimoji="0" lang="en-US" altLang="en-US" sz="2000" i="0" u="none" strike="noStrike" cap="none" normalizeH="0" baseline="0" dirty="0" smtClean="0">
                <a:ln>
                  <a:noFill/>
                </a:ln>
                <a:solidFill>
                  <a:schemeClr val="tx1"/>
                </a:solidFill>
                <a:effectLst/>
                <a:latin typeface="Arial" panose="020B0604020202020204" pitchFamily="34" charset="0"/>
              </a:rPr>
              <a:t>MySQL</a:t>
            </a:r>
            <a:r>
              <a:rPr kumimoji="0" lang="en-US" altLang="en-US" sz="2000" b="0" i="0" u="none" strike="noStrike" cap="none" normalizeH="0" baseline="0" dirty="0" smtClean="0">
                <a:ln>
                  <a:noFill/>
                </a:ln>
                <a:solidFill>
                  <a:schemeClr val="tx1"/>
                </a:solidFill>
                <a:effectLst/>
                <a:latin typeface="Arial" panose="020B0604020202020204" pitchFamily="34" charset="0"/>
              </a:rPr>
              <a:t>: For querying and preprocessing directly in the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829" y="862112"/>
            <a:ext cx="7004051" cy="4725059"/>
          </a:xfrm>
          <a:prstGeom prst="rect">
            <a:avLst/>
          </a:prstGeom>
        </p:spPr>
      </p:pic>
      <p:sp>
        <p:nvSpPr>
          <p:cNvPr id="7" name="Rectangle 1"/>
          <p:cNvSpPr>
            <a:spLocks noChangeArrowheads="1"/>
          </p:cNvSpPr>
          <p:nvPr/>
        </p:nvSpPr>
        <p:spPr bwMode="auto">
          <a:xfrm>
            <a:off x="287350" y="1100982"/>
            <a:ext cx="445007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Voltage</a:t>
            </a:r>
            <a:r>
              <a:rPr kumimoji="0" lang="en-US" altLang="en-US" sz="1500" b="0" i="0" u="none" strike="noStrike" cap="none" normalizeH="0" baseline="0" dirty="0" smtClean="0">
                <a:ln>
                  <a:noFill/>
                </a:ln>
                <a:solidFill>
                  <a:schemeClr val="tx1"/>
                </a:solidFill>
                <a:effectLst/>
                <a:latin typeface="Arial" panose="020B0604020202020204" pitchFamily="34" charset="0"/>
              </a:rPr>
              <a:t> exhibits the highest mean value (349.00) among all variables, indicating its dominance in magnitude compared to other factors.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Hydraulic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has the second-highest mean (101.47), highlighting its importance in machine operations and the need for stable pressure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Coolant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a:t>
            </a:r>
            <a:r>
              <a:rPr kumimoji="0" lang="en-US" altLang="en-US" sz="1500" b="1" i="0" u="none" strike="noStrike" cap="none" normalizeH="0" baseline="0" dirty="0" smtClean="0">
                <a:ln>
                  <a:noFill/>
                </a:ln>
                <a:solidFill>
                  <a:schemeClr val="tx1"/>
                </a:solidFill>
                <a:effectLst/>
                <a:latin typeface="Arial" panose="020B0604020202020204" pitchFamily="34" charset="0"/>
              </a:rPr>
              <a:t>Air System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and </a:t>
            </a:r>
            <a:r>
              <a:rPr kumimoji="0" lang="en-US" altLang="en-US" sz="1500" b="1" i="0" u="none" strike="noStrike" cap="none" normalizeH="0" baseline="0" dirty="0" smtClean="0">
                <a:ln>
                  <a:noFill/>
                </a:ln>
                <a:solidFill>
                  <a:schemeClr val="tx1"/>
                </a:solidFill>
                <a:effectLst/>
                <a:latin typeface="Arial" panose="020B0604020202020204" pitchFamily="34" charset="0"/>
              </a:rPr>
              <a:t>Coolant Temperature</a:t>
            </a:r>
            <a:r>
              <a:rPr kumimoji="0" lang="en-US" altLang="en-US" sz="1500" b="0" i="0" u="none" strike="noStrike" cap="none" normalizeH="0" baseline="0" dirty="0" smtClean="0">
                <a:ln>
                  <a:noFill/>
                </a:ln>
                <a:solidFill>
                  <a:schemeClr val="tx1"/>
                </a:solidFill>
                <a:effectLst/>
                <a:latin typeface="Arial" panose="020B0604020202020204" pitchFamily="34" charset="0"/>
              </a:rPr>
              <a:t> have relatively low mean values (below 20), indicating their lower magnitude during normal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Spindle Vibration</a:t>
            </a:r>
            <a:r>
              <a:rPr kumimoji="0" lang="en-US" altLang="en-US" sz="1500" b="0" i="0" u="none" strike="noStrike" cap="none" normalizeH="0" baseline="0" dirty="0" smtClean="0">
                <a:ln>
                  <a:noFill/>
                </a:ln>
                <a:solidFill>
                  <a:schemeClr val="tx1"/>
                </a:solidFill>
                <a:effectLst/>
                <a:latin typeface="Arial" panose="020B0604020202020204" pitchFamily="34" charset="0"/>
              </a:rPr>
              <a:t> has a significantly low mean (1.05), suggesting that vibrations in the spindle are minimal under regular conditions, likely to ensure smooth performance.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Cutting</a:t>
            </a:r>
            <a:r>
              <a:rPr kumimoji="0" lang="en-US" altLang="en-US" sz="1500" b="0" i="0" u="none" strike="noStrike" cap="none" normalizeH="0" baseline="0" dirty="0" smtClean="0">
                <a:ln>
                  <a:noFill/>
                </a:ln>
                <a:solidFill>
                  <a:schemeClr val="tx1"/>
                </a:solidFill>
                <a:effectLst/>
                <a:latin typeface="Arial" panose="020B0604020202020204" pitchFamily="34" charset="0"/>
              </a:rPr>
              <a:t> has a mean value of 2.92, which may correlate with the cutting tool’s minimal operation during the data collection period.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0828" y="1189982"/>
            <a:ext cx="6486872" cy="4132060"/>
          </a:xfrm>
          <a:prstGeom prst="rect">
            <a:avLst/>
          </a:prstGeom>
        </p:spPr>
      </p:pic>
      <p:sp>
        <p:nvSpPr>
          <p:cNvPr id="4" name="Rectangle 2"/>
          <p:cNvSpPr>
            <a:spLocks noChangeArrowheads="1"/>
          </p:cNvSpPr>
          <p:nvPr/>
        </p:nvSpPr>
        <p:spPr bwMode="auto">
          <a:xfrm>
            <a:off x="228600" y="1478603"/>
            <a:ext cx="530352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Hydraulic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maintains a high median value, closely aligning with its mean. This indicates consistent pressure levels without significant outliers affecting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Voltage</a:t>
            </a:r>
            <a:r>
              <a:rPr kumimoji="0" lang="en-US" altLang="en-US" sz="1500" b="0" i="0" u="none" strike="noStrike" cap="none" normalizeH="0" baseline="0" dirty="0" smtClean="0">
                <a:ln>
                  <a:noFill/>
                </a:ln>
                <a:solidFill>
                  <a:schemeClr val="tx1"/>
                </a:solidFill>
                <a:effectLst/>
                <a:latin typeface="Arial" panose="020B0604020202020204" pitchFamily="34" charset="0"/>
              </a:rPr>
              <a:t> also shows a high median value, comparable to its mean, reinforcing that voltage levels are steady and evenly distributed across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Coolant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a:t>
            </a:r>
            <a:r>
              <a:rPr kumimoji="0" lang="en-US" altLang="en-US" sz="1500" b="1" i="0" u="none" strike="noStrike" cap="none" normalizeH="0" baseline="0" dirty="0" smtClean="0">
                <a:ln>
                  <a:noFill/>
                </a:ln>
                <a:solidFill>
                  <a:schemeClr val="tx1"/>
                </a:solidFill>
                <a:effectLst/>
                <a:latin typeface="Arial" panose="020B0604020202020204" pitchFamily="34" charset="0"/>
              </a:rPr>
              <a:t>Air System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and </a:t>
            </a:r>
            <a:r>
              <a:rPr kumimoji="0" lang="en-US" altLang="en-US" sz="1500" b="1" i="0" u="none" strike="noStrike" cap="none" normalizeH="0" baseline="0" dirty="0" smtClean="0">
                <a:ln>
                  <a:noFill/>
                </a:ln>
                <a:solidFill>
                  <a:schemeClr val="tx1"/>
                </a:solidFill>
                <a:effectLst/>
                <a:latin typeface="Arial" panose="020B0604020202020204" pitchFamily="34" charset="0"/>
              </a:rPr>
              <a:t>Coolant Temperature</a:t>
            </a:r>
            <a:r>
              <a:rPr kumimoji="0" lang="en-US" altLang="en-US" sz="1500" b="0" i="0" u="none" strike="noStrike" cap="none" normalizeH="0" baseline="0" dirty="0" smtClean="0">
                <a:ln>
                  <a:noFill/>
                </a:ln>
                <a:solidFill>
                  <a:schemeClr val="tx1"/>
                </a:solidFill>
                <a:effectLst/>
                <a:latin typeface="Arial" panose="020B0604020202020204" pitchFamily="34" charset="0"/>
              </a:rPr>
              <a:t> exhibit low median values, suggesting that these parameters are generally stable and clustered toward lower ranges.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Arial" panose="020B0604020202020204" pitchFamily="34" charset="0"/>
              </a:rPr>
              <a:t>The medians of </a:t>
            </a:r>
            <a:r>
              <a:rPr kumimoji="0" lang="en-US" altLang="en-US" sz="1500" b="1" i="0" u="none" strike="noStrike" cap="none" normalizeH="0" baseline="0" dirty="0" smtClean="0">
                <a:ln>
                  <a:noFill/>
                </a:ln>
                <a:solidFill>
                  <a:schemeClr val="tx1"/>
                </a:solidFill>
                <a:effectLst/>
                <a:latin typeface="Arial" panose="020B0604020202020204" pitchFamily="34" charset="0"/>
              </a:rPr>
              <a:t>Spindle Vibration</a:t>
            </a:r>
            <a:r>
              <a:rPr kumimoji="0" lang="en-US" altLang="en-US" sz="1500" b="0" i="0" u="none" strike="noStrike" cap="none" normalizeH="0" baseline="0" dirty="0" smtClean="0">
                <a:ln>
                  <a:noFill/>
                </a:ln>
                <a:solidFill>
                  <a:schemeClr val="tx1"/>
                </a:solidFill>
                <a:effectLst/>
                <a:latin typeface="Arial" panose="020B0604020202020204" pitchFamily="34" charset="0"/>
              </a:rPr>
              <a:t> and </a:t>
            </a:r>
            <a:r>
              <a:rPr kumimoji="0" lang="en-US" altLang="en-US" sz="1500" b="1" i="0" u="none" strike="noStrike" cap="none" normalizeH="0" baseline="0" dirty="0" smtClean="0">
                <a:ln>
                  <a:noFill/>
                </a:ln>
                <a:solidFill>
                  <a:schemeClr val="tx1"/>
                </a:solidFill>
                <a:effectLst/>
                <a:latin typeface="Arial" panose="020B0604020202020204" pitchFamily="34" charset="0"/>
              </a:rPr>
              <a:t>Tool Vibration</a:t>
            </a:r>
            <a:r>
              <a:rPr kumimoji="0" lang="en-US" altLang="en-US" sz="1500" b="0" i="0" u="none" strike="noStrike" cap="none" normalizeH="0" baseline="0" dirty="0" smtClean="0">
                <a:ln>
                  <a:noFill/>
                </a:ln>
                <a:solidFill>
                  <a:schemeClr val="tx1"/>
                </a:solidFill>
                <a:effectLst/>
                <a:latin typeface="Arial" panose="020B0604020202020204" pitchFamily="34" charset="0"/>
              </a:rPr>
              <a:t> are notably low, reflecting their minimal operational variation.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Cutting</a:t>
            </a:r>
            <a:r>
              <a:rPr kumimoji="0" lang="en-US" altLang="en-US" sz="1500" b="0" i="0" u="none" strike="noStrike" cap="none" normalizeH="0" baseline="0" dirty="0" smtClean="0">
                <a:ln>
                  <a:noFill/>
                </a:ln>
                <a:solidFill>
                  <a:schemeClr val="tx1"/>
                </a:solidFill>
                <a:effectLst/>
                <a:latin typeface="Arial" panose="020B0604020202020204" pitchFamily="34" charset="0"/>
              </a:rPr>
              <a:t> and </a:t>
            </a:r>
            <a:r>
              <a:rPr kumimoji="0" lang="en-US" altLang="en-US" sz="1500" b="1" i="0" u="none" strike="noStrike" cap="none" normalizeH="0" baseline="0" dirty="0" smtClean="0">
                <a:ln>
                  <a:noFill/>
                </a:ln>
                <a:solidFill>
                  <a:schemeClr val="tx1"/>
                </a:solidFill>
                <a:effectLst/>
                <a:latin typeface="Arial" panose="020B0604020202020204" pitchFamily="34" charset="0"/>
              </a:rPr>
              <a:t>Torque</a:t>
            </a:r>
            <a:r>
              <a:rPr kumimoji="0" lang="en-US" altLang="en-US" sz="1500" b="0" i="0" u="none" strike="noStrike" cap="none" normalizeH="0" baseline="0" dirty="0" smtClean="0">
                <a:ln>
                  <a:noFill/>
                </a:ln>
                <a:solidFill>
                  <a:schemeClr val="tx1"/>
                </a:solidFill>
                <a:effectLst/>
                <a:latin typeface="Arial" panose="020B0604020202020204" pitchFamily="34" charset="0"/>
              </a:rPr>
              <a:t> have relatively low medians, indicating that their distribution skews toward smaller values for most observations. </a:t>
            </a:r>
          </a:p>
        </p:txBody>
      </p:sp>
    </p:spTree>
    <p:extLst>
      <p:ext uri="{BB962C8B-B14F-4D97-AF65-F5344CB8AC3E}">
        <p14:creationId xmlns:p14="http://schemas.microsoft.com/office/powerpoint/2010/main" val="356726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295" y="1291045"/>
            <a:ext cx="6346705" cy="4829849"/>
          </a:xfrm>
          <a:prstGeom prst="rect">
            <a:avLst/>
          </a:prstGeom>
        </p:spPr>
      </p:pic>
      <p:sp>
        <p:nvSpPr>
          <p:cNvPr id="3" name="Rectangle 1"/>
          <p:cNvSpPr>
            <a:spLocks noChangeArrowheads="1"/>
          </p:cNvSpPr>
          <p:nvPr/>
        </p:nvSpPr>
        <p:spPr bwMode="auto">
          <a:xfrm>
            <a:off x="228600" y="1501743"/>
            <a:ext cx="57353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Voltage</a:t>
            </a:r>
            <a:r>
              <a:rPr kumimoji="0" lang="en-US" altLang="en-US" sz="1500" b="0" i="0" u="none" strike="noStrike" cap="none" normalizeH="0" baseline="0" dirty="0" smtClean="0">
                <a:ln>
                  <a:noFill/>
                </a:ln>
                <a:solidFill>
                  <a:schemeClr val="tx1"/>
                </a:solidFill>
                <a:effectLst/>
                <a:latin typeface="Arial" panose="020B0604020202020204" pitchFamily="34" charset="0"/>
              </a:rPr>
              <a:t> exhibits the highest standard deviation (45.38), indicating significant variability in voltage values. This could suggest fluctuating conditions that may impact machine stability.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Hydraulic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shows the second-highest standard deviation (30.28), reflecting moderate variability that might require regular monitoring to ensure consistent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chemeClr val="tx1"/>
                </a:solidFill>
                <a:effectLst/>
                <a:latin typeface="Arial" panose="020B0604020202020204" pitchFamily="34" charset="0"/>
              </a:rPr>
              <a:t>Parameters such as </a:t>
            </a:r>
            <a:r>
              <a:rPr kumimoji="0" lang="en-US" altLang="en-US" sz="1500" b="1" i="0" u="none" strike="noStrike" cap="none" normalizeH="0" baseline="0" dirty="0" smtClean="0">
                <a:ln>
                  <a:noFill/>
                </a:ln>
                <a:solidFill>
                  <a:schemeClr val="tx1"/>
                </a:solidFill>
                <a:effectLst/>
                <a:latin typeface="Arial" panose="020B0604020202020204" pitchFamily="34" charset="0"/>
              </a:rPr>
              <a:t>Coolant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a:t>
            </a:r>
            <a:r>
              <a:rPr kumimoji="0" lang="en-US" altLang="en-US" sz="1500" b="1" i="0" u="none" strike="noStrike" cap="none" normalizeH="0" baseline="0" dirty="0" smtClean="0">
                <a:ln>
                  <a:noFill/>
                </a:ln>
                <a:solidFill>
                  <a:schemeClr val="tx1"/>
                </a:solidFill>
                <a:effectLst/>
                <a:latin typeface="Arial" panose="020B0604020202020204" pitchFamily="34" charset="0"/>
              </a:rPr>
              <a:t>Air System Pressure</a:t>
            </a:r>
            <a:r>
              <a:rPr kumimoji="0" lang="en-US" altLang="en-US" sz="1500" b="0" i="0" u="none" strike="noStrike" cap="none" normalizeH="0" baseline="0" dirty="0" smtClean="0">
                <a:ln>
                  <a:noFill/>
                </a:ln>
                <a:solidFill>
                  <a:schemeClr val="tx1"/>
                </a:solidFill>
                <a:effectLst/>
                <a:latin typeface="Arial" panose="020B0604020202020204" pitchFamily="34" charset="0"/>
              </a:rPr>
              <a:t>, and </a:t>
            </a:r>
            <a:r>
              <a:rPr kumimoji="0" lang="en-US" altLang="en-US" sz="1500" b="1" i="0" u="none" strike="noStrike" cap="none" normalizeH="0" baseline="0" dirty="0" smtClean="0">
                <a:ln>
                  <a:noFill/>
                </a:ln>
                <a:solidFill>
                  <a:schemeClr val="tx1"/>
                </a:solidFill>
                <a:effectLst/>
                <a:latin typeface="Arial" panose="020B0604020202020204" pitchFamily="34" charset="0"/>
              </a:rPr>
              <a:t>Spindle Vibration</a:t>
            </a:r>
            <a:r>
              <a:rPr kumimoji="0" lang="en-US" altLang="en-US" sz="1500" b="0" i="0" u="none" strike="noStrike" cap="none" normalizeH="0" baseline="0" dirty="0" smtClean="0">
                <a:ln>
                  <a:noFill/>
                </a:ln>
                <a:solidFill>
                  <a:schemeClr val="tx1"/>
                </a:solidFill>
                <a:effectLst/>
                <a:latin typeface="Arial" panose="020B0604020202020204" pitchFamily="34" charset="0"/>
              </a:rPr>
              <a:t> have extremely low standard deviations (below 2), implying consistent values with minimal deviation from their mean.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Coolant Temperature</a:t>
            </a:r>
            <a:r>
              <a:rPr kumimoji="0" lang="en-US" altLang="en-US" sz="1500" b="0" i="0" u="none" strike="noStrike" cap="none" normalizeH="0" baseline="0" dirty="0" smtClean="0">
                <a:ln>
                  <a:noFill/>
                </a:ln>
                <a:solidFill>
                  <a:schemeClr val="tx1"/>
                </a:solidFill>
                <a:effectLst/>
                <a:latin typeface="Arial" panose="020B0604020202020204" pitchFamily="34" charset="0"/>
              </a:rPr>
              <a:t> and </a:t>
            </a:r>
            <a:r>
              <a:rPr kumimoji="0" lang="en-US" altLang="en-US" sz="1500" b="1" i="0" u="none" strike="noStrike" cap="none" normalizeH="0" baseline="0" dirty="0" smtClean="0">
                <a:ln>
                  <a:noFill/>
                </a:ln>
                <a:solidFill>
                  <a:schemeClr val="tx1"/>
                </a:solidFill>
                <a:effectLst/>
                <a:latin typeface="Arial" panose="020B0604020202020204" pitchFamily="34" charset="0"/>
              </a:rPr>
              <a:t>Hydraulic Oil Temperature</a:t>
            </a:r>
            <a:r>
              <a:rPr kumimoji="0" lang="en-US" altLang="en-US" sz="1500" b="0" i="0" u="none" strike="noStrike" cap="none" normalizeH="0" baseline="0" dirty="0" smtClean="0">
                <a:ln>
                  <a:noFill/>
                </a:ln>
                <a:solidFill>
                  <a:schemeClr val="tx1"/>
                </a:solidFill>
                <a:effectLst/>
                <a:latin typeface="Arial" panose="020B0604020202020204" pitchFamily="34" charset="0"/>
              </a:rPr>
              <a:t> exhibit moderate variability with standard deviations of 8.52 and 6.45, respectively, indicating these factors may fluctuate during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smtClean="0">
                <a:ln>
                  <a:noFill/>
                </a:ln>
                <a:solidFill>
                  <a:schemeClr val="tx1"/>
                </a:solidFill>
                <a:effectLst/>
                <a:latin typeface="Arial" panose="020B0604020202020204" pitchFamily="34" charset="0"/>
              </a:rPr>
              <a:t>Cutting</a:t>
            </a:r>
            <a:r>
              <a:rPr kumimoji="0" lang="en-US" altLang="en-US" sz="1500" b="0" i="0" u="none" strike="noStrike" cap="none" normalizeH="0" baseline="0" dirty="0" smtClean="0">
                <a:ln>
                  <a:noFill/>
                </a:ln>
                <a:solidFill>
                  <a:schemeClr val="tx1"/>
                </a:solidFill>
                <a:effectLst/>
                <a:latin typeface="Arial" panose="020B0604020202020204" pitchFamily="34" charset="0"/>
              </a:rPr>
              <a:t> has the lowest standard deviation (0.73), suggesting highly consistent behavior with little variability. </a:t>
            </a:r>
          </a:p>
        </p:txBody>
      </p:sp>
    </p:spTree>
    <p:extLst>
      <p:ext uri="{BB962C8B-B14F-4D97-AF65-F5344CB8AC3E}">
        <p14:creationId xmlns:p14="http://schemas.microsoft.com/office/powerpoint/2010/main" val="379220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0434" y="1245175"/>
            <a:ext cx="6816230" cy="4683759"/>
          </a:xfrm>
          <a:prstGeom prst="rect">
            <a:avLst/>
          </a:prstGeom>
        </p:spPr>
      </p:pic>
      <p:sp>
        <p:nvSpPr>
          <p:cNvPr id="2" name="Rectangle 1"/>
          <p:cNvSpPr>
            <a:spLocks noChangeArrowheads="1"/>
          </p:cNvSpPr>
          <p:nvPr/>
        </p:nvSpPr>
        <p:spPr bwMode="auto">
          <a:xfrm>
            <a:off x="305074" y="1064050"/>
            <a:ext cx="490728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Voltage Dominance:</a:t>
            </a:r>
            <a:r>
              <a:rPr kumimoji="0" lang="en-US" altLang="en-US" sz="1600" b="0" i="0" u="none" strike="noStrike" cap="none" normalizeH="0" baseline="0" dirty="0" smtClean="0">
                <a:ln>
                  <a:noFill/>
                </a:ln>
                <a:solidFill>
                  <a:schemeClr val="tx1"/>
                </a:solidFill>
                <a:effectLst/>
                <a:latin typeface="Arial" panose="020B0604020202020204" pitchFamily="34" charset="0"/>
              </a:rPr>
              <a:t> The Voltage mode value (337.00) is significantly higher than other parameters, indicating its critical role in system operation.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chemeClr val="tx1"/>
                </a:solidFill>
                <a:effectLst/>
                <a:latin typeface="Arial" panose="020B0604020202020204" pitchFamily="34" charset="0"/>
              </a:rPr>
              <a:t>Hydraulic Pressure Importance:</a:t>
            </a:r>
            <a:r>
              <a:rPr kumimoji="0" lang="en-US" altLang="en-US" sz="1600" b="0" i="0" u="none" strike="noStrike" cap="none" normalizeH="0" baseline="0" dirty="0" smtClean="0">
                <a:ln>
                  <a:noFill/>
                </a:ln>
                <a:solidFill>
                  <a:schemeClr val="tx1"/>
                </a:solidFill>
                <a:effectLst/>
                <a:latin typeface="Arial" panose="020B0604020202020204" pitchFamily="34" charset="0"/>
              </a:rPr>
              <a:t> Hydraulic Pressure has the second-highest mode value (99.00), highlighting its consistent contribution.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Clustered Low Values:</a:t>
            </a:r>
            <a:r>
              <a:rPr kumimoji="0" lang="en-US" altLang="en-US" sz="1600" b="0" i="0" u="none" strike="noStrike" cap="none" normalizeH="0" baseline="0" dirty="0" smtClean="0">
                <a:ln>
                  <a:noFill/>
                </a:ln>
                <a:solidFill>
                  <a:schemeClr val="tx1"/>
                </a:solidFill>
                <a:effectLst/>
                <a:latin typeface="Arial" panose="020B0604020202020204" pitchFamily="34" charset="0"/>
              </a:rPr>
              <a:t> Most parameters, like Torque (24.00) and Coolant Temperature (26.00), have mode values below 50, suggesting operational stability.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smtClean="0">
                <a:ln>
                  <a:noFill/>
                </a:ln>
                <a:solidFill>
                  <a:schemeClr val="tx1"/>
                </a:solidFill>
                <a:effectLst/>
                <a:latin typeface="Arial" panose="020B0604020202020204" pitchFamily="34" charset="0"/>
              </a:rPr>
              <a:t>Minimal Variability:</a:t>
            </a:r>
            <a:r>
              <a:rPr kumimoji="0" lang="en-US" altLang="en-US" sz="1600" b="0" i="0" u="none" strike="noStrike" cap="none" normalizeH="0" baseline="0" dirty="0" smtClean="0">
                <a:ln>
                  <a:noFill/>
                </a:ln>
                <a:solidFill>
                  <a:schemeClr val="tx1"/>
                </a:solidFill>
                <a:effectLst/>
                <a:latin typeface="Arial" panose="020B0604020202020204" pitchFamily="34" charset="0"/>
              </a:rPr>
              <a:t> Parameters like Spindle Vibration (1.00) and Air System Pressure (7.00) reflect baseline or minimal expected values.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smtClean="0">
                <a:ln>
                  <a:noFill/>
                </a:ln>
                <a:solidFill>
                  <a:schemeClr val="tx1"/>
                </a:solidFill>
                <a:effectLst/>
                <a:latin typeface="Arial" panose="020B0604020202020204" pitchFamily="34" charset="0"/>
              </a:rPr>
              <a:t>Maintenance Insight:</a:t>
            </a:r>
            <a:r>
              <a:rPr kumimoji="0" lang="en-US" altLang="en-US" sz="1600" b="0" i="0" u="none" strike="noStrike" cap="none" normalizeH="0" baseline="0" dirty="0" smtClean="0">
                <a:ln>
                  <a:noFill/>
                </a:ln>
                <a:solidFill>
                  <a:schemeClr val="tx1"/>
                </a:solidFill>
                <a:effectLst/>
                <a:latin typeface="Arial" panose="020B0604020202020204" pitchFamily="34" charset="0"/>
              </a:rPr>
              <a:t> These mode values can serve as benchmarks to monitor performance and identify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237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Objective</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Constraints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Project Architecture - Data F</a:t>
            </a:r>
            <a:r>
              <a:rPr lang="en-US" sz="3200">
                <a:solidFill>
                  <a:schemeClr val="dk1"/>
                </a:solidFill>
                <a:latin typeface="Times New Roman"/>
                <a:ea typeface="Times New Roman"/>
                <a:cs typeface="Times New Roman"/>
                <a:sym typeface="Times New Roman"/>
              </a:rPr>
              <a:t>low Diagram</a:t>
            </a:r>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Collection</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Exploratory Data Analysis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Visualization</a:t>
            </a:r>
            <a:endParaRPr sz="3200" b="0" i="0" u="none" strike="noStrike" cap="none">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p:cNvSpPr txBox="1"/>
          <p:nvPr/>
        </p:nvSpPr>
        <p:spPr>
          <a:xfrm>
            <a:off x="389466" y="1096303"/>
            <a:ext cx="10776857" cy="1785104"/>
          </a:xfrm>
          <a:prstGeom prst="rect">
            <a:avLst/>
          </a:prstGeom>
          <a:noFill/>
        </p:spPr>
        <p:txBody>
          <a:bodyPr wrap="square" rtlCol="0">
            <a:spAutoFit/>
          </a:bodyPr>
          <a:lstStyle/>
          <a:p>
            <a:pPr algn="just"/>
            <a:r>
              <a:rPr lang="en-US" sz="2200" dirty="0"/>
              <a:t>To address the issue of unplanned machine downtime as it leads to significant productivity losses, impacts delivery schedules, breakdown, issue in machinery and increases maintenance costs. This project intends to reduce downtime by at least 10%, ultimately contributing to cost savings of $1 million or more</a:t>
            </a:r>
            <a:r>
              <a:rPr lang="en-US" sz="2200" dirty="0" smtClean="0"/>
              <a:t>.</a:t>
            </a:r>
          </a:p>
          <a:p>
            <a:pPr algn="just"/>
            <a:endParaRPr lang="en-IN" sz="2200" dirty="0"/>
          </a:p>
        </p:txBody>
      </p:sp>
      <p:sp>
        <p:nvSpPr>
          <p:cNvPr id="5" name="Rectangle 3"/>
          <p:cNvSpPr>
            <a:spLocks noChangeArrowheads="1"/>
          </p:cNvSpPr>
          <p:nvPr/>
        </p:nvSpPr>
        <p:spPr bwMode="auto">
          <a:xfrm>
            <a:off x="389466" y="2674683"/>
            <a:ext cx="1116632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smtClean="0">
                <a:ln>
                  <a:noFill/>
                </a:ln>
                <a:solidFill>
                  <a:schemeClr val="tx1"/>
                </a:solidFill>
                <a:effectLst/>
                <a:latin typeface="Arial" panose="020B0604020202020204" pitchFamily="34" charset="0"/>
              </a:rPr>
              <a:t>KEY ISSUES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2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Unplanned Downtime</a:t>
            </a:r>
            <a:r>
              <a:rPr kumimoji="0" lang="en-US" altLang="en-US" sz="2200" b="0" i="0" u="none" strike="noStrike" cap="none" normalizeH="0" baseline="0" dirty="0" smtClean="0">
                <a:ln>
                  <a:noFill/>
                </a:ln>
                <a:solidFill>
                  <a:schemeClr val="tx1"/>
                </a:solidFill>
                <a:effectLst/>
                <a:latin typeface="Arial" panose="020B0604020202020204" pitchFamily="34" charset="0"/>
              </a:rPr>
              <a:t>: Machines breaking down unexpectedly due to lack of predictive maintenance.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Production Inefficiencies</a:t>
            </a:r>
            <a:r>
              <a:rPr kumimoji="0" lang="en-US" altLang="en-US" sz="2200" b="0" i="0" u="none" strike="noStrike" cap="none" normalizeH="0" baseline="0" dirty="0" smtClean="0">
                <a:ln>
                  <a:noFill/>
                </a:ln>
                <a:solidFill>
                  <a:schemeClr val="tx1"/>
                </a:solidFill>
                <a:effectLst/>
                <a:latin typeface="Arial" panose="020B0604020202020204" pitchFamily="34" charset="0"/>
              </a:rPr>
              <a:t>: Downtime reduces the overall efficiency of the production cycle.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High Costs</a:t>
            </a:r>
            <a:r>
              <a:rPr kumimoji="0" lang="en-US" altLang="en-US" sz="2200" b="0" i="0" u="none" strike="noStrike" cap="none" normalizeH="0" baseline="0" dirty="0" smtClean="0">
                <a:ln>
                  <a:noFill/>
                </a:ln>
                <a:solidFill>
                  <a:schemeClr val="tx1"/>
                </a:solidFill>
                <a:effectLst/>
                <a:latin typeface="Arial" panose="020B0604020202020204" pitchFamily="34" charset="0"/>
              </a:rPr>
              <a:t>: Emergency repairs, replacement parts, and labor costs increase when downtime is not optimized.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Data Utilization</a:t>
            </a:r>
            <a:r>
              <a:rPr kumimoji="0" lang="en-US" altLang="en-US" sz="2200" b="0" i="0" u="none" strike="noStrike" cap="none" normalizeH="0" baseline="0" dirty="0" smtClean="0">
                <a:ln>
                  <a:noFill/>
                </a:ln>
                <a:solidFill>
                  <a:schemeClr val="tx1"/>
                </a:solidFill>
                <a:effectLst/>
                <a:latin typeface="Arial" panose="020B0604020202020204" pitchFamily="34" charset="0"/>
              </a:rPr>
              <a:t>: Companies often have data from sensors and logs but lack the means to analyze and derive actionable insights.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lvl="0"/>
            <a:r>
              <a:rPr lang="en-US" sz="3200" b="1" dirty="0" smtClean="0">
                <a:latin typeface="Times New Roman"/>
                <a:ea typeface="Times New Roman"/>
                <a:cs typeface="Times New Roman"/>
                <a:sym typeface="Times New Roman"/>
              </a:rPr>
              <a:t>Project </a:t>
            </a:r>
            <a:r>
              <a:rPr lang="en-US" sz="3200" b="1" dirty="0">
                <a:latin typeface="Times New Roman"/>
                <a:ea typeface="Times New Roman"/>
                <a:cs typeface="Times New Roman"/>
                <a:sym typeface="Times New Roman"/>
              </a:rPr>
              <a:t>Overview and Scope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4" name="Rectangle 2"/>
          <p:cNvSpPr>
            <a:spLocks noChangeArrowheads="1"/>
          </p:cNvSpPr>
          <p:nvPr/>
        </p:nvSpPr>
        <p:spPr bwMode="auto">
          <a:xfrm rot="10800000" flipV="1">
            <a:off x="742558" y="997983"/>
            <a:ext cx="1008888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1900" b="1" i="0" u="none" strike="noStrike" cap="none" normalizeH="0" baseline="0" dirty="0" smtClean="0">
                <a:ln>
                  <a:noFill/>
                </a:ln>
                <a:solidFill>
                  <a:schemeClr val="tx1"/>
                </a:solidFill>
                <a:effectLst/>
                <a:latin typeface="Arial" panose="020B0604020202020204" pitchFamily="34" charset="0"/>
              </a:rPr>
              <a:t>Objective</a:t>
            </a:r>
            <a:r>
              <a:rPr kumimoji="0" lang="en-US" altLang="en-US" sz="1900" b="0" i="0" u="none" strike="noStrike" cap="none" normalizeH="0" baseline="0" dirty="0" smtClean="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smtClean="0">
                <a:ln>
                  <a:noFill/>
                </a:ln>
                <a:solidFill>
                  <a:schemeClr val="tx1"/>
                </a:solidFill>
                <a:effectLst/>
                <a:latin typeface="Arial" panose="020B0604020202020204" pitchFamily="34" charset="0"/>
              </a:rPr>
              <a:t>The primary objective of this project is to </a:t>
            </a:r>
            <a:r>
              <a:rPr kumimoji="0" lang="en-US" altLang="en-US" sz="1900" b="1" i="0" u="none" strike="noStrike" cap="none" normalizeH="0" baseline="0" dirty="0" smtClean="0">
                <a:ln>
                  <a:noFill/>
                </a:ln>
                <a:solidFill>
                  <a:schemeClr val="tx1"/>
                </a:solidFill>
                <a:effectLst/>
                <a:latin typeface="Arial" panose="020B0604020202020204" pitchFamily="34" charset="0"/>
              </a:rPr>
              <a:t>analyze machine downtime data</a:t>
            </a:r>
            <a:r>
              <a:rPr kumimoji="0" lang="en-US" altLang="en-US" sz="1900" b="0" i="0" u="none" strike="noStrike" cap="none" normalizeH="0" baseline="0" dirty="0" smtClean="0">
                <a:ln>
                  <a:noFill/>
                </a:ln>
                <a:solidFill>
                  <a:schemeClr val="tx1"/>
                </a:solidFill>
                <a:effectLst/>
                <a:latin typeface="Arial" panose="020B0604020202020204" pitchFamily="34" charset="0"/>
              </a:rPr>
              <a:t> and provide actionable insights to </a:t>
            </a:r>
            <a:r>
              <a:rPr kumimoji="0" lang="en-US" altLang="en-US" sz="1900" b="1" i="0" u="none" strike="noStrike" cap="none" normalizeH="0" baseline="0" dirty="0" smtClean="0">
                <a:ln>
                  <a:noFill/>
                </a:ln>
                <a:solidFill>
                  <a:schemeClr val="tx1"/>
                </a:solidFill>
                <a:effectLst/>
                <a:latin typeface="Arial" panose="020B0604020202020204" pitchFamily="34" charset="0"/>
              </a:rPr>
              <a:t>minimize unplanned downtime</a:t>
            </a:r>
            <a:r>
              <a:rPr kumimoji="0" lang="en-US" altLang="en-US" sz="1900" b="0" i="0" u="none" strike="noStrike" cap="none" normalizeH="0" baseline="0" dirty="0" smtClean="0">
                <a:ln>
                  <a:noFill/>
                </a:ln>
                <a:solidFill>
                  <a:schemeClr val="tx1"/>
                </a:solidFill>
                <a:effectLst/>
                <a:latin typeface="Arial" panose="020B0604020202020204" pitchFamily="34" charset="0"/>
              </a:rPr>
              <a:t> and </a:t>
            </a:r>
            <a:r>
              <a:rPr kumimoji="0" lang="en-US" altLang="en-US" sz="1900" b="1" i="0" u="none" strike="noStrike" cap="none" normalizeH="0" baseline="0" dirty="0" smtClean="0">
                <a:ln>
                  <a:noFill/>
                </a:ln>
                <a:solidFill>
                  <a:schemeClr val="tx1"/>
                </a:solidFill>
                <a:effectLst/>
                <a:latin typeface="Arial" panose="020B0604020202020204" pitchFamily="34" charset="0"/>
              </a:rPr>
              <a:t>enhance operational efficiency</a:t>
            </a:r>
            <a:r>
              <a:rPr kumimoji="0" lang="en-US" altLang="en-US" sz="19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smtClean="0">
                <a:ln>
                  <a:noFill/>
                </a:ln>
                <a:solidFill>
                  <a:schemeClr val="tx1"/>
                </a:solidFill>
                <a:effectLst/>
                <a:latin typeface="Arial" panose="020B0604020202020204" pitchFamily="34" charset="0"/>
              </a:rPr>
              <a:t>This involves identifying key variables affecting downtime, performing statistical analysis, and leveraging data visualization to support decision-making.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900" b="1" i="0" u="none" strike="noStrike" cap="none" normalizeH="0" baseline="0" dirty="0" smtClean="0">
                <a:ln>
                  <a:noFill/>
                </a:ln>
                <a:solidFill>
                  <a:schemeClr val="tx1"/>
                </a:solidFill>
                <a:effectLst/>
                <a:latin typeface="Arial" panose="020B0604020202020204" pitchFamily="34" charset="0"/>
              </a:rPr>
              <a:t>Process</a:t>
            </a:r>
            <a:r>
              <a:rPr kumimoji="0" lang="en-US" altLang="en-US" sz="1900" b="0" i="0" u="none" strike="noStrike" cap="none" normalizeH="0" baseline="0" dirty="0" smtClean="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1900" b="0" i="0" u="none" strike="noStrike" cap="none" normalizeH="0" baseline="0" dirty="0" smtClean="0">
                <a:ln>
                  <a:noFill/>
                </a:ln>
                <a:solidFill>
                  <a:schemeClr val="tx1"/>
                </a:solidFill>
                <a:effectLst/>
                <a:latin typeface="Arial" panose="020B0604020202020204" pitchFamily="34" charset="0"/>
              </a:rPr>
              <a:t>: Acquired datasets from reliable sources related to machine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smtClean="0">
                <a:ln>
                  <a:noFill/>
                </a:ln>
                <a:solidFill>
                  <a:schemeClr val="tx1"/>
                </a:solidFill>
                <a:effectLst/>
                <a:latin typeface="Arial" panose="020B0604020202020204" pitchFamily="34" charset="0"/>
              </a:rPr>
              <a:t>Data Upload and Management</a:t>
            </a:r>
            <a:r>
              <a:rPr kumimoji="0" lang="en-US" altLang="en-US" sz="1900" b="0" i="0" u="none" strike="noStrike" cap="none" normalizeH="0" baseline="0" dirty="0" smtClean="0">
                <a:ln>
                  <a:noFill/>
                </a:ln>
                <a:solidFill>
                  <a:schemeClr val="tx1"/>
                </a:solidFill>
                <a:effectLst/>
                <a:latin typeface="Arial" panose="020B0604020202020204" pitchFamily="34" charset="0"/>
              </a:rPr>
              <a:t>: Imported data into MySQL for efficient querying and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smtClean="0">
                <a:ln>
                  <a:noFill/>
                </a:ln>
                <a:solidFill>
                  <a:schemeClr val="tx1"/>
                </a:solidFill>
                <a:effectLst/>
                <a:latin typeface="Arial" panose="020B0604020202020204" pitchFamily="34" charset="0"/>
              </a:rPr>
              <a:t>Exploratory Data Analysis (EDA)</a:t>
            </a:r>
            <a:r>
              <a:rPr kumimoji="0" lang="en-US" altLang="en-US" sz="1900" b="0" i="0" u="none" strike="noStrike" cap="none" normalizeH="0" baseline="0" dirty="0" smtClean="0">
                <a:ln>
                  <a:noFill/>
                </a:ln>
                <a:solidFill>
                  <a:schemeClr val="tx1"/>
                </a:solidFill>
                <a:effectLst/>
                <a:latin typeface="Arial" panose="020B0604020202020204" pitchFamily="34" charset="0"/>
              </a:rPr>
              <a:t>: Performed statistical calculations like mean, median, mode, skewness, etc., to understand downtime patterns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smtClean="0">
                <a:ln>
                  <a:noFill/>
                </a:ln>
                <a:solidFill>
                  <a:schemeClr val="tx1"/>
                </a:solidFill>
                <a:effectLst/>
                <a:latin typeface="Arial" panose="020B0604020202020204" pitchFamily="34" charset="0"/>
              </a:rPr>
              <a:t>Insights and Recommendations</a:t>
            </a:r>
            <a:r>
              <a:rPr kumimoji="0" lang="en-US" altLang="en-US" sz="1900" b="0" i="0" u="none" strike="noStrike" cap="none" normalizeH="0" baseline="0" dirty="0" smtClean="0">
                <a:ln>
                  <a:noFill/>
                </a:ln>
                <a:solidFill>
                  <a:schemeClr val="tx1"/>
                </a:solidFill>
                <a:effectLst/>
                <a:latin typeface="Arial" panose="020B0604020202020204" pitchFamily="34" charset="0"/>
              </a:rPr>
              <a:t>: Identified areas for improvement based on findings.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lvl="0"/>
            <a:r>
              <a:rPr lang="en-US" sz="3200" b="1" dirty="0" smtClean="0">
                <a:latin typeface="Times New Roman"/>
                <a:ea typeface="Times New Roman"/>
                <a:cs typeface="Times New Roman"/>
                <a:sym typeface="Times New Roman"/>
              </a:rPr>
              <a:t>Project </a:t>
            </a:r>
            <a:r>
              <a:rPr lang="en-US" sz="3200" b="1" dirty="0">
                <a:latin typeface="Times New Roman"/>
                <a:ea typeface="Times New Roman"/>
                <a:cs typeface="Times New Roman"/>
                <a:sym typeface="Times New Roman"/>
              </a:rPr>
              <a:t>Overview and Scope </a:t>
            </a: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2" name="Rectangle 1"/>
          <p:cNvSpPr>
            <a:spLocks noChangeArrowheads="1"/>
          </p:cNvSpPr>
          <p:nvPr/>
        </p:nvSpPr>
        <p:spPr bwMode="auto">
          <a:xfrm>
            <a:off x="640080" y="1764775"/>
            <a:ext cx="831028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Tools and Technologies Used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Database</a:t>
            </a:r>
            <a:r>
              <a:rPr kumimoji="0" lang="en-US" altLang="en-US" sz="2000" b="0" i="0" u="none" strike="noStrike" cap="none" normalizeH="0" baseline="0" dirty="0" smtClean="0">
                <a:ln>
                  <a:noFill/>
                </a:ln>
                <a:solidFill>
                  <a:schemeClr val="tx1"/>
                </a:solidFill>
                <a:effectLst/>
                <a:latin typeface="Arial" panose="020B0604020202020204" pitchFamily="34" charset="0"/>
              </a:rPr>
              <a:t>: MySQL for data management and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Languages</a:t>
            </a:r>
            <a:r>
              <a:rPr kumimoji="0" lang="en-US" altLang="en-US" sz="2000" b="0" i="0" u="none" strike="noStrike" cap="none" normalizeH="0" baseline="0" dirty="0" smtClean="0">
                <a:ln>
                  <a:noFill/>
                </a:ln>
                <a:solidFill>
                  <a:schemeClr val="tx1"/>
                </a:solidFill>
                <a:effectLst/>
                <a:latin typeface="Arial" panose="020B0604020202020204" pitchFamily="34" charset="0"/>
              </a:rPr>
              <a:t>: SQL for queries and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Analysis</a:t>
            </a:r>
            <a:r>
              <a:rPr kumimoji="0" lang="en-US" altLang="en-US" sz="2000" b="0" i="0" u="none" strike="noStrike" cap="none" normalizeH="0" baseline="0" dirty="0" smtClean="0">
                <a:ln>
                  <a:noFill/>
                </a:ln>
                <a:solidFill>
                  <a:schemeClr val="tx1"/>
                </a:solidFill>
                <a:effectLst/>
                <a:latin typeface="Arial" panose="020B0604020202020204" pitchFamily="34" charset="0"/>
              </a:rPr>
              <a:t>: Statistical techniques for insights. In SQL and</a:t>
            </a:r>
            <a:r>
              <a:rPr kumimoji="0" lang="en-US" altLang="en-US" sz="2000" b="0" i="0" u="none" strike="noStrike" cap="none" normalizeH="0" dirty="0" smtClean="0">
                <a:ln>
                  <a:noFill/>
                </a:ln>
                <a:solidFill>
                  <a:schemeClr val="tx1"/>
                </a:solidFill>
                <a:effectLst/>
                <a:latin typeface="Arial" panose="020B0604020202020204" pitchFamily="34" charset="0"/>
              </a:rPr>
              <a:t> Python.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Expected Outcome</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Reduction in unplanned machine downtime.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Improved decision-making for maintenance and production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Cost savings and enhanced equipment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96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12272" y="158949"/>
            <a:ext cx="10515600" cy="535500"/>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23221" y="6317345"/>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97" name="Google Shape;97;gf3a8d4be09_2_92"/>
          <p:cNvSpPr txBox="1"/>
          <p:nvPr/>
        </p:nvSpPr>
        <p:spPr>
          <a:xfrm>
            <a:off x="4083147" y="1155042"/>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37097" y="2461317"/>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22172" y="3760317"/>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108228" y="2687567"/>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35217" y="5920273"/>
            <a:ext cx="2277039" cy="808338"/>
          </a:xfrm>
          <a:prstGeom prst="rect">
            <a:avLst/>
          </a:prstGeom>
          <a:noFill/>
          <a:ln>
            <a:noFill/>
          </a:ln>
        </p:spPr>
      </p:pic>
      <p:graphicFrame>
        <p:nvGraphicFramePr>
          <p:cNvPr id="21" name="Table 20"/>
          <p:cNvGraphicFramePr>
            <a:graphicFrameLocks noGrp="1"/>
          </p:cNvGraphicFramePr>
          <p:nvPr>
            <p:extLst>
              <p:ext uri="{D42A27DB-BD31-4B8C-83A1-F6EECF244321}">
                <p14:modId xmlns:p14="http://schemas.microsoft.com/office/powerpoint/2010/main" val="1567486722"/>
              </p:ext>
            </p:extLst>
          </p:nvPr>
        </p:nvGraphicFramePr>
        <p:xfrm>
          <a:off x="513443" y="973630"/>
          <a:ext cx="11109778" cy="4991342"/>
        </p:xfrm>
        <a:graphic>
          <a:graphicData uri="http://schemas.openxmlformats.org/drawingml/2006/table">
            <a:tbl>
              <a:tblPr firstRow="1" bandRow="1">
                <a:tableStyleId>{5C22544A-7EE6-4342-B048-85BDC9FD1C3A}</a:tableStyleId>
              </a:tblPr>
              <a:tblGrid>
                <a:gridCol w="3650355">
                  <a:extLst>
                    <a:ext uri="{9D8B030D-6E8A-4147-A177-3AD203B41FA5}">
                      <a16:colId xmlns:a16="http://schemas.microsoft.com/office/drawing/2014/main" val="3638763306"/>
                    </a:ext>
                  </a:extLst>
                </a:gridCol>
                <a:gridCol w="7459423">
                  <a:extLst>
                    <a:ext uri="{9D8B030D-6E8A-4147-A177-3AD203B41FA5}">
                      <a16:colId xmlns:a16="http://schemas.microsoft.com/office/drawing/2014/main" val="4241756088"/>
                    </a:ext>
                  </a:extLst>
                </a:gridCol>
              </a:tblGrid>
              <a:tr h="575431">
                <a:tc>
                  <a:txBody>
                    <a:bodyPr/>
                    <a:lstStyle/>
                    <a:p>
                      <a:pPr algn="ctr"/>
                      <a:r>
                        <a:rPr lang="en-IN" baseline="0" dirty="0" smtClean="0"/>
                        <a:t> </a:t>
                      </a:r>
                      <a:r>
                        <a:rPr lang="en-IN" sz="2000" baseline="0" dirty="0" smtClean="0"/>
                        <a:t>VARIABLE NAME</a:t>
                      </a:r>
                      <a:endParaRPr lang="en-IN" dirty="0"/>
                    </a:p>
                  </a:txBody>
                  <a:tcPr/>
                </a:tc>
                <a:tc>
                  <a:txBody>
                    <a:bodyPr/>
                    <a:lstStyle/>
                    <a:p>
                      <a:pPr algn="ctr"/>
                      <a:r>
                        <a:rPr lang="en-IN" sz="2000" dirty="0" smtClean="0"/>
                        <a:t>DESCRIPTION</a:t>
                      </a:r>
                      <a:endParaRPr lang="en-IN" sz="2000" dirty="0"/>
                    </a:p>
                  </a:txBody>
                  <a:tcPr/>
                </a:tc>
                <a:extLst>
                  <a:ext uri="{0D108BD9-81ED-4DB2-BD59-A6C34878D82A}">
                    <a16:rowId xmlns:a16="http://schemas.microsoft.com/office/drawing/2014/main" val="1245701676"/>
                  </a:ext>
                </a:extLst>
              </a:tr>
              <a:tr h="575431">
                <a:tc>
                  <a:txBody>
                    <a:bodyPr/>
                    <a:lstStyle/>
                    <a:p>
                      <a:r>
                        <a:rPr lang="en-IN" sz="1800" dirty="0" err="1" smtClean="0"/>
                        <a:t>Hydraulic_Pressure</a:t>
                      </a:r>
                      <a:endParaRPr lang="en-IN" sz="1800" dirty="0"/>
                    </a:p>
                  </a:txBody>
                  <a:tcPr/>
                </a:tc>
                <a:tc>
                  <a:txBody>
                    <a:bodyPr/>
                    <a:lstStyle/>
                    <a:p>
                      <a:r>
                        <a:rPr lang="en-US" sz="1800" dirty="0" smtClean="0"/>
                        <a:t>The pressure level of the hydraulic system in the machine, measured in PSI</a:t>
                      </a:r>
                      <a:endParaRPr lang="en-IN" sz="1800" dirty="0"/>
                    </a:p>
                  </a:txBody>
                  <a:tcPr/>
                </a:tc>
                <a:extLst>
                  <a:ext uri="{0D108BD9-81ED-4DB2-BD59-A6C34878D82A}">
                    <a16:rowId xmlns:a16="http://schemas.microsoft.com/office/drawing/2014/main" val="2122774821"/>
                  </a:ext>
                </a:extLst>
              </a:tr>
              <a:tr h="575431">
                <a:tc>
                  <a:txBody>
                    <a:bodyPr/>
                    <a:lstStyle/>
                    <a:p>
                      <a:r>
                        <a:rPr lang="en-IN" sz="1800" dirty="0" err="1" smtClean="0"/>
                        <a:t>Coolant_Pressure</a:t>
                      </a:r>
                      <a:endParaRPr lang="en-IN" sz="1800" dirty="0"/>
                    </a:p>
                  </a:txBody>
                  <a:tcPr/>
                </a:tc>
                <a:tc>
                  <a:txBody>
                    <a:bodyPr/>
                    <a:lstStyle/>
                    <a:p>
                      <a:r>
                        <a:rPr lang="en-US" sz="1800" dirty="0" smtClean="0"/>
                        <a:t>The pressure of the coolant system, ensuring optimal cooling of machine components.</a:t>
                      </a:r>
                      <a:endParaRPr lang="en-IN" sz="1800" dirty="0"/>
                    </a:p>
                  </a:txBody>
                  <a:tcPr/>
                </a:tc>
                <a:extLst>
                  <a:ext uri="{0D108BD9-81ED-4DB2-BD59-A6C34878D82A}">
                    <a16:rowId xmlns:a16="http://schemas.microsoft.com/office/drawing/2014/main" val="200209960"/>
                  </a:ext>
                </a:extLst>
              </a:tr>
              <a:tr h="575431">
                <a:tc>
                  <a:txBody>
                    <a:bodyPr/>
                    <a:lstStyle/>
                    <a:p>
                      <a:r>
                        <a:rPr lang="en-IN" sz="1800" dirty="0" err="1" smtClean="0"/>
                        <a:t>Air_System_Pressure</a:t>
                      </a:r>
                      <a:endParaRPr lang="en-IN" sz="1800" dirty="0"/>
                    </a:p>
                  </a:txBody>
                  <a:tcPr/>
                </a:tc>
                <a:tc>
                  <a:txBody>
                    <a:bodyPr/>
                    <a:lstStyle/>
                    <a:p>
                      <a:r>
                        <a:rPr lang="en-US" sz="1800" dirty="0" smtClean="0"/>
                        <a:t>The pressure within the air system, crucial for pneumatic operations.</a:t>
                      </a:r>
                      <a:endParaRPr lang="en-IN" sz="1800" dirty="0"/>
                    </a:p>
                  </a:txBody>
                  <a:tcPr/>
                </a:tc>
                <a:extLst>
                  <a:ext uri="{0D108BD9-81ED-4DB2-BD59-A6C34878D82A}">
                    <a16:rowId xmlns:a16="http://schemas.microsoft.com/office/drawing/2014/main" val="2710926212"/>
                  </a:ext>
                </a:extLst>
              </a:tr>
              <a:tr h="575431">
                <a:tc>
                  <a:txBody>
                    <a:bodyPr/>
                    <a:lstStyle/>
                    <a:p>
                      <a:r>
                        <a:rPr lang="en-IN" sz="1800" dirty="0" err="1" smtClean="0"/>
                        <a:t>Coolant_Temperature</a:t>
                      </a:r>
                      <a:endParaRPr lang="en-IN" sz="1800" dirty="0"/>
                    </a:p>
                  </a:txBody>
                  <a:tcPr/>
                </a:tc>
                <a:tc>
                  <a:txBody>
                    <a:bodyPr/>
                    <a:lstStyle/>
                    <a:p>
                      <a:r>
                        <a:rPr lang="en-US" sz="1800" dirty="0" smtClean="0"/>
                        <a:t>The temperature of the coolant fluid used to dissipate heat from machine components.</a:t>
                      </a:r>
                      <a:endParaRPr lang="en-IN" sz="1800" dirty="0"/>
                    </a:p>
                  </a:txBody>
                  <a:tcPr/>
                </a:tc>
                <a:extLst>
                  <a:ext uri="{0D108BD9-81ED-4DB2-BD59-A6C34878D82A}">
                    <a16:rowId xmlns:a16="http://schemas.microsoft.com/office/drawing/2014/main" val="282807391"/>
                  </a:ext>
                </a:extLst>
              </a:tr>
              <a:tr h="575431">
                <a:tc>
                  <a:txBody>
                    <a:bodyPr/>
                    <a:lstStyle/>
                    <a:p>
                      <a:r>
                        <a:rPr lang="en-IN" sz="1800" dirty="0" err="1" smtClean="0"/>
                        <a:t>Hydraulic_Oil_Temperature</a:t>
                      </a:r>
                      <a:endParaRPr lang="en-IN" sz="1800" dirty="0"/>
                    </a:p>
                  </a:txBody>
                  <a:tcPr/>
                </a:tc>
                <a:tc>
                  <a:txBody>
                    <a:bodyPr/>
                    <a:lstStyle/>
                    <a:p>
                      <a:r>
                        <a:rPr lang="en-US" sz="1800" dirty="0" smtClean="0"/>
                        <a:t>The temperature of the hydraulic oil, indicating the operating condition of the hydraulic system.</a:t>
                      </a:r>
                      <a:endParaRPr lang="en-IN" sz="1800" dirty="0"/>
                    </a:p>
                  </a:txBody>
                  <a:tcPr/>
                </a:tc>
                <a:extLst>
                  <a:ext uri="{0D108BD9-81ED-4DB2-BD59-A6C34878D82A}">
                    <a16:rowId xmlns:a16="http://schemas.microsoft.com/office/drawing/2014/main" val="1801083722"/>
                  </a:ext>
                </a:extLst>
              </a:tr>
              <a:tr h="575431">
                <a:tc>
                  <a:txBody>
                    <a:bodyPr/>
                    <a:lstStyle/>
                    <a:p>
                      <a:r>
                        <a:rPr lang="en-IN" sz="1800" dirty="0" err="1" smtClean="0"/>
                        <a:t>Spindle_Bearing_Temperature</a:t>
                      </a:r>
                      <a:endParaRPr lang="en-IN" sz="1800" dirty="0"/>
                    </a:p>
                  </a:txBody>
                  <a:tcPr/>
                </a:tc>
                <a:tc>
                  <a:txBody>
                    <a:bodyPr/>
                    <a:lstStyle/>
                    <a:p>
                      <a:r>
                        <a:rPr lang="en-US" sz="1800" dirty="0" smtClean="0"/>
                        <a:t>The temperature of the spindle bearings, reflecting potential overheating or wear.</a:t>
                      </a:r>
                      <a:endParaRPr lang="en-IN" sz="1800" dirty="0"/>
                    </a:p>
                  </a:txBody>
                  <a:tcPr/>
                </a:tc>
                <a:extLst>
                  <a:ext uri="{0D108BD9-81ED-4DB2-BD59-A6C34878D82A}">
                    <a16:rowId xmlns:a16="http://schemas.microsoft.com/office/drawing/2014/main" val="295888407"/>
                  </a:ext>
                </a:extLst>
              </a:tr>
              <a:tr h="575431">
                <a:tc>
                  <a:txBody>
                    <a:bodyPr/>
                    <a:lstStyle/>
                    <a:p>
                      <a:r>
                        <a:rPr lang="en-IN" sz="1800" dirty="0" err="1" smtClean="0"/>
                        <a:t>Tool_Vibration</a:t>
                      </a:r>
                      <a:endParaRPr lang="en-IN" sz="1800" dirty="0"/>
                    </a:p>
                  </a:txBody>
                  <a:tcPr/>
                </a:tc>
                <a:tc>
                  <a:txBody>
                    <a:bodyPr/>
                    <a:lstStyle/>
                    <a:p>
                      <a:r>
                        <a:rPr lang="en-US" sz="1800" dirty="0" smtClean="0"/>
                        <a:t>The vibration levels in the tool, which can indicate improper tooling or wear.</a:t>
                      </a:r>
                      <a:endParaRPr lang="en-IN" sz="1800" dirty="0"/>
                    </a:p>
                  </a:txBody>
                  <a:tcPr/>
                </a:tc>
                <a:extLst>
                  <a:ext uri="{0D108BD9-81ED-4DB2-BD59-A6C34878D82A}">
                    <a16:rowId xmlns:a16="http://schemas.microsoft.com/office/drawing/2014/main" val="438976260"/>
                  </a:ext>
                </a:extLst>
              </a:tr>
            </a:tbl>
          </a:graphicData>
        </a:graphic>
      </p:graphicFrame>
    </p:spTree>
    <p:extLst>
      <p:ext uri="{BB962C8B-B14F-4D97-AF65-F5344CB8AC3E}">
        <p14:creationId xmlns:p14="http://schemas.microsoft.com/office/powerpoint/2010/main" val="43708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12272" y="158949"/>
            <a:ext cx="10515600" cy="535500"/>
          </a:xfrm>
          <a:prstGeom prst="rect">
            <a:avLst/>
          </a:prstGeom>
          <a:noFill/>
          <a:ln>
            <a:noFill/>
          </a:ln>
        </p:spPr>
        <p:txBody>
          <a:bodyPr spcFirstLastPara="1" wrap="square" lIns="91400" tIns="45675" rIns="91400" bIns="45675" anchor="ctr" anchorCtr="0">
            <a:spAutoFit/>
          </a:bodyPr>
          <a:lstStyle/>
          <a:p>
            <a:pPr lvl="0"/>
            <a:r>
              <a:rPr lang="en-US" sz="3200" b="1" dirty="0">
                <a:latin typeface="Times New Roman"/>
                <a:ea typeface="Times New Roman"/>
                <a:cs typeface="Times New Roman"/>
                <a:sym typeface="Times New Roman"/>
              </a:rPr>
              <a:t>Data Dictionary</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23221" y="6317345"/>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97" name="Google Shape;97;gf3a8d4be09_2_92"/>
          <p:cNvSpPr txBox="1"/>
          <p:nvPr/>
        </p:nvSpPr>
        <p:spPr>
          <a:xfrm>
            <a:off x="4083147" y="1155042"/>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37097" y="2461317"/>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22172" y="3760317"/>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108228" y="2687567"/>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35217" y="5920273"/>
            <a:ext cx="2277039" cy="808338"/>
          </a:xfrm>
          <a:prstGeom prst="rect">
            <a:avLst/>
          </a:prstGeom>
          <a:noFill/>
          <a:ln>
            <a:noFill/>
          </a:ln>
        </p:spPr>
      </p:pic>
      <p:graphicFrame>
        <p:nvGraphicFramePr>
          <p:cNvPr id="29" name="Table 28"/>
          <p:cNvGraphicFramePr>
            <a:graphicFrameLocks noGrp="1"/>
          </p:cNvGraphicFramePr>
          <p:nvPr>
            <p:extLst>
              <p:ext uri="{D42A27DB-BD31-4B8C-83A1-F6EECF244321}">
                <p14:modId xmlns:p14="http://schemas.microsoft.com/office/powerpoint/2010/main" val="2695172107"/>
              </p:ext>
            </p:extLst>
          </p:nvPr>
        </p:nvGraphicFramePr>
        <p:xfrm>
          <a:off x="513443" y="973629"/>
          <a:ext cx="11109778" cy="4824278"/>
        </p:xfrm>
        <a:graphic>
          <a:graphicData uri="http://schemas.openxmlformats.org/drawingml/2006/table">
            <a:tbl>
              <a:tblPr firstRow="1" bandRow="1">
                <a:tableStyleId>{5C22544A-7EE6-4342-B048-85BDC9FD1C3A}</a:tableStyleId>
              </a:tblPr>
              <a:tblGrid>
                <a:gridCol w="3650355">
                  <a:extLst>
                    <a:ext uri="{9D8B030D-6E8A-4147-A177-3AD203B41FA5}">
                      <a16:colId xmlns:a16="http://schemas.microsoft.com/office/drawing/2014/main" val="3638763306"/>
                    </a:ext>
                  </a:extLst>
                </a:gridCol>
                <a:gridCol w="7459423">
                  <a:extLst>
                    <a:ext uri="{9D8B030D-6E8A-4147-A177-3AD203B41FA5}">
                      <a16:colId xmlns:a16="http://schemas.microsoft.com/office/drawing/2014/main" val="4241756088"/>
                    </a:ext>
                  </a:extLst>
                </a:gridCol>
              </a:tblGrid>
              <a:tr h="516718">
                <a:tc>
                  <a:txBody>
                    <a:bodyPr/>
                    <a:lstStyle/>
                    <a:p>
                      <a:pPr algn="ctr"/>
                      <a:r>
                        <a:rPr lang="en-IN" baseline="0" dirty="0" smtClean="0"/>
                        <a:t> </a:t>
                      </a:r>
                      <a:r>
                        <a:rPr lang="en-IN" sz="2000" baseline="0" dirty="0" smtClean="0"/>
                        <a:t>VARIABLE NAME</a:t>
                      </a:r>
                      <a:endParaRPr lang="en-IN" dirty="0"/>
                    </a:p>
                  </a:txBody>
                  <a:tcPr/>
                </a:tc>
                <a:tc>
                  <a:txBody>
                    <a:bodyPr/>
                    <a:lstStyle/>
                    <a:p>
                      <a:pPr algn="ctr"/>
                      <a:r>
                        <a:rPr lang="en-IN" sz="2000" dirty="0" smtClean="0"/>
                        <a:t>DESCRIPTION</a:t>
                      </a:r>
                      <a:endParaRPr lang="en-IN" sz="2000" dirty="0"/>
                    </a:p>
                  </a:txBody>
                  <a:tcPr/>
                </a:tc>
                <a:extLst>
                  <a:ext uri="{0D108BD9-81ED-4DB2-BD59-A6C34878D82A}">
                    <a16:rowId xmlns:a16="http://schemas.microsoft.com/office/drawing/2014/main" val="1245701676"/>
                  </a:ext>
                </a:extLst>
              </a:tr>
              <a:tr h="476971">
                <a:tc>
                  <a:txBody>
                    <a:bodyPr/>
                    <a:lstStyle/>
                    <a:p>
                      <a:r>
                        <a:rPr lang="en-IN" sz="1800" dirty="0" err="1" smtClean="0"/>
                        <a:t>Spindle_Speed</a:t>
                      </a:r>
                      <a:endParaRPr lang="en-IN" sz="1800" dirty="0"/>
                    </a:p>
                  </a:txBody>
                  <a:tcPr/>
                </a:tc>
                <a:tc>
                  <a:txBody>
                    <a:bodyPr/>
                    <a:lstStyle/>
                    <a:p>
                      <a:r>
                        <a:rPr lang="en-US" sz="1800" dirty="0" smtClean="0"/>
                        <a:t>The rotational speed of the spindle, measured in RPM.</a:t>
                      </a:r>
                      <a:endParaRPr lang="en-IN" sz="1800" dirty="0"/>
                    </a:p>
                  </a:txBody>
                  <a:tcPr/>
                </a:tc>
                <a:extLst>
                  <a:ext uri="{0D108BD9-81ED-4DB2-BD59-A6C34878D82A}">
                    <a16:rowId xmlns:a16="http://schemas.microsoft.com/office/drawing/2014/main" val="2122774821"/>
                  </a:ext>
                </a:extLst>
              </a:tr>
              <a:tr h="476971">
                <a:tc>
                  <a:txBody>
                    <a:bodyPr/>
                    <a:lstStyle/>
                    <a:p>
                      <a:r>
                        <a:rPr lang="en-IN" sz="1800" dirty="0" smtClean="0"/>
                        <a:t>Voltage</a:t>
                      </a:r>
                      <a:endParaRPr lang="en-IN" sz="1800" dirty="0"/>
                    </a:p>
                  </a:txBody>
                  <a:tcPr/>
                </a:tc>
                <a:tc>
                  <a:txBody>
                    <a:bodyPr/>
                    <a:lstStyle/>
                    <a:p>
                      <a:r>
                        <a:rPr lang="en-US" sz="1800" dirty="0" smtClean="0"/>
                        <a:t>The electrical voltage supplied to the machine during operation.</a:t>
                      </a:r>
                      <a:endParaRPr lang="en-IN" sz="1800" dirty="0"/>
                    </a:p>
                  </a:txBody>
                  <a:tcPr/>
                </a:tc>
                <a:extLst>
                  <a:ext uri="{0D108BD9-81ED-4DB2-BD59-A6C34878D82A}">
                    <a16:rowId xmlns:a16="http://schemas.microsoft.com/office/drawing/2014/main" val="200209960"/>
                  </a:ext>
                </a:extLst>
              </a:tr>
              <a:tr h="834700">
                <a:tc>
                  <a:txBody>
                    <a:bodyPr/>
                    <a:lstStyle/>
                    <a:p>
                      <a:r>
                        <a:rPr lang="en-IN" sz="1800" dirty="0" smtClean="0"/>
                        <a:t>Torque</a:t>
                      </a:r>
                      <a:endParaRPr lang="en-IN" sz="1800" dirty="0"/>
                    </a:p>
                  </a:txBody>
                  <a:tcPr/>
                </a:tc>
                <a:tc>
                  <a:txBody>
                    <a:bodyPr/>
                    <a:lstStyle/>
                    <a:p>
                      <a:r>
                        <a:rPr lang="en-US" sz="1800" dirty="0" smtClean="0"/>
                        <a:t>The amount of torque generated, critical for machine performance and load handling.</a:t>
                      </a:r>
                      <a:endParaRPr lang="en-IN" sz="1800" dirty="0"/>
                    </a:p>
                  </a:txBody>
                  <a:tcPr/>
                </a:tc>
                <a:extLst>
                  <a:ext uri="{0D108BD9-81ED-4DB2-BD59-A6C34878D82A}">
                    <a16:rowId xmlns:a16="http://schemas.microsoft.com/office/drawing/2014/main" val="2710926212"/>
                  </a:ext>
                </a:extLst>
              </a:tr>
              <a:tr h="834700">
                <a:tc>
                  <a:txBody>
                    <a:bodyPr/>
                    <a:lstStyle/>
                    <a:p>
                      <a:r>
                        <a:rPr lang="en-IN" sz="1800" dirty="0" smtClean="0"/>
                        <a:t>Cutting</a:t>
                      </a:r>
                      <a:endParaRPr lang="en-IN" sz="1800" dirty="0"/>
                    </a:p>
                  </a:txBody>
                  <a:tcPr/>
                </a:tc>
                <a:tc>
                  <a:txBody>
                    <a:bodyPr/>
                    <a:lstStyle/>
                    <a:p>
                      <a:r>
                        <a:rPr lang="en-US" sz="1800" dirty="0" smtClean="0"/>
                        <a:t>Represents cutting parameters such as depth, force, or material removed during operations.</a:t>
                      </a:r>
                      <a:endParaRPr lang="en-IN" sz="1800" dirty="0"/>
                    </a:p>
                  </a:txBody>
                  <a:tcPr/>
                </a:tc>
                <a:extLst>
                  <a:ext uri="{0D108BD9-81ED-4DB2-BD59-A6C34878D82A}">
                    <a16:rowId xmlns:a16="http://schemas.microsoft.com/office/drawing/2014/main" val="282807391"/>
                  </a:ext>
                </a:extLst>
              </a:tr>
              <a:tr h="561406">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1801083722"/>
                  </a:ext>
                </a:extLst>
              </a:tr>
              <a:tr h="561406">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295888407"/>
                  </a:ext>
                </a:extLst>
              </a:tr>
              <a:tr h="561406">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43897626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5" name="Rectangle 11"/>
          <p:cNvSpPr>
            <a:spLocks noChangeArrowheads="1"/>
          </p:cNvSpPr>
          <p:nvPr/>
        </p:nvSpPr>
        <p:spPr bwMode="auto">
          <a:xfrm>
            <a:off x="236818" y="1009235"/>
            <a:ext cx="988123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STATISTICAL INSIGHTS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Hydraulic Pressure</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lvl="2" eaLnBrk="0" fontAlgn="base" hangingPunct="0">
              <a:spcBef>
                <a:spcPct val="0"/>
              </a:spcBef>
              <a:spcAft>
                <a:spcPct val="0"/>
              </a:spcAft>
              <a:buClrTx/>
            </a:pPr>
            <a:r>
              <a:rPr kumimoji="0" lang="en-US" altLang="en-US" sz="2000" b="0" i="0" u="none" strike="noStrike" cap="none" normalizeH="0" baseline="0" dirty="0" smtClean="0">
                <a:ln>
                  <a:noFill/>
                </a:ln>
                <a:solidFill>
                  <a:schemeClr val="tx1"/>
                </a:solidFill>
                <a:effectLst/>
                <a:latin typeface="Arial" panose="020B0604020202020204" pitchFamily="34" charset="0"/>
              </a:rPr>
              <a:t> 	Mean: 101.47, Standard Deviation: 30.28, Median: 97.0</a:t>
            </a:r>
          </a:p>
          <a:p>
            <a:pPr lvl="2" eaLnBrk="0" fontAlgn="base" hangingPunct="0">
              <a:spcBef>
                <a:spcPct val="0"/>
              </a:spcBef>
              <a:spcAft>
                <a:spcPct val="0"/>
              </a:spcAft>
              <a:buClrTx/>
            </a:pPr>
            <a:r>
              <a:rPr kumimoji="0" lang="en-US" altLang="en-US" sz="2000" b="1" i="0" u="none" strike="noStrike" cap="none" normalizeH="0" baseline="0" dirty="0" smtClean="0">
                <a:ln>
                  <a:noFill/>
                </a:ln>
                <a:solidFill>
                  <a:schemeClr val="tx1"/>
                </a:solidFill>
                <a:effectLst/>
                <a:latin typeface="Arial" panose="020B0604020202020204" pitchFamily="34" charset="0"/>
              </a:rPr>
              <a:t> 	Consistent pressure with acceptable variations.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Spindle Speed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lvl="1" eaLnBrk="0" fontAlgn="base" hangingPunct="0">
              <a:spcBef>
                <a:spcPct val="0"/>
              </a:spcBef>
              <a:spcAft>
                <a:spcPct val="0"/>
              </a:spcAft>
              <a:buClrTx/>
            </a:pPr>
            <a:r>
              <a:rPr kumimoji="0" lang="en-US" altLang="en-US" sz="2000" b="0" i="0" u="none" strike="noStrike" cap="none" normalizeH="0" baseline="0" dirty="0" smtClean="0">
                <a:ln>
                  <a:noFill/>
                </a:ln>
                <a:solidFill>
                  <a:schemeClr val="tx1"/>
                </a:solidFill>
                <a:effectLst/>
                <a:latin typeface="Arial" panose="020B0604020202020204" pitchFamily="34" charset="0"/>
              </a:rPr>
              <a:t>	Mean: 20,274.79, Standard Deviation: 3,852.66, High Variance: 14,842,990.0</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Significant fluctuations observed.</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Coolant Temperature</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Mean: 18.61, Standard Deviation: 8.52, Median: 21.0</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Moderate fluctuations.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Voltage</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Mean: 348.99, Standard Deviation: 45.37</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Stable with minor dips to 337V.</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Tool Vibration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Mean: 25.46, Standard Deviation: 6.44</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Occasional spikes.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980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Rectangle 1"/>
          <p:cNvSpPr>
            <a:spLocks noChangeArrowheads="1"/>
          </p:cNvSpPr>
          <p:nvPr/>
        </p:nvSpPr>
        <p:spPr bwMode="auto">
          <a:xfrm>
            <a:off x="248194" y="1168927"/>
            <a:ext cx="1083341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BUSINESS</a:t>
            </a:r>
            <a:r>
              <a:rPr kumimoji="0" lang="en-US" altLang="en-US" sz="2000" b="1" i="0" u="none" strike="noStrike" cap="none" normalizeH="0" dirty="0" smtClean="0">
                <a:ln>
                  <a:noFill/>
                </a:ln>
                <a:solidFill>
                  <a:schemeClr val="tx1"/>
                </a:solidFill>
                <a:effectLst/>
                <a:latin typeface="Arial" panose="020B0604020202020204" pitchFamily="34" charset="0"/>
              </a:rPr>
              <a:t> INSIGHTS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Maintain Hydraulic Pressure</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Ensure routine maintenance to sustain stability and avoid unexpected breakdowns.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Optimize Spindle Speed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Investigate causes of variance and regulate speed to minimize stress on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Enhance Cooling System Efficiency</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Address moderate fluctuations in Coolant Temperature to prevent overheating.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Stabilize Power Supply</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Prevent occasional voltage dips by improving electrical system stability.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Regularly Inspect Vibration Levels</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Monitor spikes in tool vibration to maintain equipment precision and avoid wear.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03071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1163</Words>
  <Application>Microsoft Office PowerPoint</Application>
  <PresentationFormat>Widescreen</PresentationFormat>
  <Paragraphs>167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Times New Roman</vt:lpstr>
      <vt:lpstr>Office Theme</vt:lpstr>
      <vt:lpstr>Machine Downtime Optimization</vt:lpstr>
      <vt:lpstr>Contents</vt:lpstr>
      <vt:lpstr>Business Problem</vt:lpstr>
      <vt:lpstr>Project Overview and Scope </vt:lpstr>
      <vt:lpstr>Project Overview and Scope </vt:lpstr>
      <vt:lpstr>Data Dictionary </vt:lpstr>
      <vt:lpstr>Data Dictionary</vt:lpstr>
      <vt:lpstr>Exploratory Data Analysis [EDA]</vt:lpstr>
      <vt:lpstr>Exploratory Data Analysis [EDA]</vt:lpstr>
      <vt:lpstr>Data Preprocessing</vt:lpstr>
      <vt:lpstr>Data Visualization </vt:lpstr>
      <vt:lpstr>Data Visualization </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Downtime Optimization</dc:title>
  <dc:creator>VIKAS BARTHWAL</dc:creator>
  <cp:lastModifiedBy>91934</cp:lastModifiedBy>
  <cp:revision>13</cp:revision>
  <dcterms:created xsi:type="dcterms:W3CDTF">2022-02-16T01:47:29Z</dcterms:created>
  <dcterms:modified xsi:type="dcterms:W3CDTF">2024-11-16T11:31:10Z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