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65" r:id="rId3"/>
    <p:sldId id="266" r:id="rId4"/>
    <p:sldId id="276" r:id="rId5"/>
    <p:sldId id="277" r:id="rId6"/>
    <p:sldId id="278" r:id="rId7"/>
    <p:sldId id="279" r:id="rId8"/>
    <p:sldId id="267" r:id="rId9"/>
    <p:sldId id="280" r:id="rId10"/>
    <p:sldId id="285" r:id="rId11"/>
    <p:sldId id="289" r:id="rId12"/>
    <p:sldId id="290" r:id="rId13"/>
    <p:sldId id="291" r:id="rId14"/>
    <p:sldId id="292" r:id="rId15"/>
    <p:sldId id="286" r:id="rId16"/>
    <p:sldId id="281" r:id="rId17"/>
    <p:sldId id="287" r:id="rId18"/>
    <p:sldId id="288" r:id="rId19"/>
    <p:sldId id="282" r:id="rId20"/>
    <p:sldId id="283" r:id="rId21"/>
    <p:sldId id="293" r:id="rId22"/>
    <p:sldId id="28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4D06A5-0882-46D9-A648-E685CDC6244D}" v="18" dt="2024-12-16T07:35:26.1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95" d="100"/>
          <a:sy n="95" d="100"/>
        </p:scale>
        <p:origin x="163" y="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12/31/2024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12/31/2024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12/31/2024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12/31/2024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12/31/2024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12/31/2024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12/31/2024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12/31/2024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12/31/2024</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12/31/2024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12/31/2024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12/31/2024</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t>E-Mail Spam Filtering using Machine Learning and NLTK </a:t>
            </a:r>
            <a:endParaRPr dirty="0"/>
          </a:p>
        </p:txBody>
      </p:sp>
      <p:sp>
        <p:nvSpPr>
          <p:cNvPr id="3" name="Subtitle 2"/>
          <p:cNvSpPr>
            <a:spLocks noGrp="1"/>
          </p:cNvSpPr>
          <p:nvPr>
            <p:ph type="subTitle" idx="1"/>
          </p:nvPr>
        </p:nvSpPr>
        <p:spPr/>
        <p:txBody>
          <a:bodyPr/>
          <a:lstStyle/>
          <a:p>
            <a:r>
              <a:rPr lang="en-IN" dirty="0"/>
              <a:t>GUIDE :- VIJENDRA SINGH BRAHME </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58FD3-FD58-5770-DE6B-235CA4D42D38}"/>
              </a:ext>
            </a:extLst>
          </p:cNvPr>
          <p:cNvSpPr>
            <a:spLocks noGrp="1"/>
          </p:cNvSpPr>
          <p:nvPr>
            <p:ph type="title"/>
          </p:nvPr>
        </p:nvSpPr>
        <p:spPr/>
        <p:txBody>
          <a:bodyPr/>
          <a:lstStyle/>
          <a:p>
            <a:r>
              <a:rPr lang="en-US" dirty="0"/>
              <a:t>MODULE DESCRIPTION</a:t>
            </a:r>
            <a:endParaRPr lang="en-IN" dirty="0"/>
          </a:p>
        </p:txBody>
      </p:sp>
      <p:sp>
        <p:nvSpPr>
          <p:cNvPr id="11" name="Content Placeholder 10">
            <a:extLst>
              <a:ext uri="{FF2B5EF4-FFF2-40B4-BE49-F238E27FC236}">
                <a16:creationId xmlns:a16="http://schemas.microsoft.com/office/drawing/2014/main" id="{2A31E2BD-5F70-97CE-49FF-4D6B1E85CB8F}"/>
              </a:ext>
            </a:extLst>
          </p:cNvPr>
          <p:cNvSpPr>
            <a:spLocks noGrp="1"/>
          </p:cNvSpPr>
          <p:nvPr>
            <p:ph idx="1"/>
          </p:nvPr>
        </p:nvSpPr>
        <p:spPr/>
        <p:txBody>
          <a:bodyPr>
            <a:normAutofit lnSpcReduction="10000"/>
          </a:bodyPr>
          <a:lstStyle/>
          <a:p>
            <a:r>
              <a:rPr lang="en-US" b="1" dirty="0">
                <a:solidFill>
                  <a:srgbClr val="FF0000"/>
                </a:solidFill>
              </a:rPr>
              <a:t>Data Preprocessing Module</a:t>
            </a:r>
          </a:p>
          <a:p>
            <a:r>
              <a:rPr lang="en-US" dirty="0"/>
              <a:t>The first module focuses on preparing raw SMS data for machine learning by cleaning and transforming text into a standardized format. This involves loading the dataset and performing essential preprocessing tasks.</a:t>
            </a:r>
          </a:p>
          <a:p>
            <a:r>
              <a:rPr lang="en-US" dirty="0"/>
              <a:t>Tokenization splits the text into individual words, which are further filtered by removing </a:t>
            </a:r>
            <a:r>
              <a:rPr lang="en-US" dirty="0" err="1"/>
              <a:t>stopwords</a:t>
            </a:r>
            <a:r>
              <a:rPr lang="en-US" dirty="0"/>
              <a:t> (common words like “is” or “the” that add little value to classification). Finally, stemming is applied using the Porter Stemmer to reduce words to their root form, such as converting “running” and “runner” to “run.” </a:t>
            </a:r>
          </a:p>
          <a:p>
            <a:r>
              <a:rPr lang="en-US" b="1" dirty="0">
                <a:solidFill>
                  <a:srgbClr val="FF0000"/>
                </a:solidFill>
              </a:rPr>
              <a:t>Feature Extraction Module</a:t>
            </a:r>
          </a:p>
          <a:p>
            <a:r>
              <a:rPr lang="en-US" dirty="0"/>
              <a:t>The second module transforms the preprocessed text into numerical representations that can be used by machine learning algorithms. This is achieved using the Bag of Words (</a:t>
            </a:r>
            <a:r>
              <a:rPr lang="en-US" dirty="0" err="1"/>
              <a:t>BoW</a:t>
            </a:r>
            <a:r>
              <a:rPr lang="en-US" dirty="0"/>
              <a:t>) model, where the most frequent 1500 words in the dataset are identified as features.</a:t>
            </a:r>
          </a:p>
          <a:p>
            <a:endParaRPr lang="en-IN" dirty="0"/>
          </a:p>
        </p:txBody>
      </p:sp>
    </p:spTree>
    <p:extLst>
      <p:ext uri="{BB962C8B-B14F-4D97-AF65-F5344CB8AC3E}">
        <p14:creationId xmlns:p14="http://schemas.microsoft.com/office/powerpoint/2010/main" val="1935508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C0BF09-6B2A-59B3-91CA-9EEA03382D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CD9BAC-0614-232F-0C56-F1990CEC1509}"/>
              </a:ext>
            </a:extLst>
          </p:cNvPr>
          <p:cNvSpPr>
            <a:spLocks noGrp="1"/>
          </p:cNvSpPr>
          <p:nvPr>
            <p:ph type="title"/>
          </p:nvPr>
        </p:nvSpPr>
        <p:spPr/>
        <p:txBody>
          <a:bodyPr/>
          <a:lstStyle/>
          <a:p>
            <a:r>
              <a:rPr lang="en-US" dirty="0"/>
              <a:t>MODULE DESCRIPTION</a:t>
            </a:r>
            <a:endParaRPr lang="en-IN" dirty="0"/>
          </a:p>
        </p:txBody>
      </p:sp>
      <p:sp>
        <p:nvSpPr>
          <p:cNvPr id="11" name="Content Placeholder 10">
            <a:extLst>
              <a:ext uri="{FF2B5EF4-FFF2-40B4-BE49-F238E27FC236}">
                <a16:creationId xmlns:a16="http://schemas.microsoft.com/office/drawing/2014/main" id="{5724EF32-584C-9960-0FA0-5564E1404567}"/>
              </a:ext>
            </a:extLst>
          </p:cNvPr>
          <p:cNvSpPr>
            <a:spLocks noGrp="1"/>
          </p:cNvSpPr>
          <p:nvPr>
            <p:ph idx="1"/>
          </p:nvPr>
        </p:nvSpPr>
        <p:spPr/>
        <p:txBody>
          <a:bodyPr>
            <a:normAutofit/>
          </a:bodyPr>
          <a:lstStyle/>
          <a:p>
            <a:r>
              <a:rPr lang="en-US" b="1" dirty="0">
                <a:solidFill>
                  <a:srgbClr val="FF0000"/>
                </a:solidFill>
              </a:rPr>
              <a:t>Classification Module</a:t>
            </a:r>
          </a:p>
          <a:p>
            <a:r>
              <a:rPr lang="en-US" dirty="0"/>
              <a:t>The classification module trains machine learning models to differentiate between spam and non-spam messages. The dataset is split into training and testing sets, typically with 75% of the data used for training and 25% reserved for testing. </a:t>
            </a:r>
          </a:p>
          <a:p>
            <a:r>
              <a:rPr lang="en-US" dirty="0"/>
              <a:t>Various classifiers are trained, including Naive Bayes, Support Vector Machines (SVM), Logistic Regression, Random Forest, Decision Trees, and K-Nearest Neighbors (KNN). </a:t>
            </a:r>
            <a:endParaRPr lang="en-IN" dirty="0"/>
          </a:p>
        </p:txBody>
      </p:sp>
    </p:spTree>
    <p:extLst>
      <p:ext uri="{BB962C8B-B14F-4D97-AF65-F5344CB8AC3E}">
        <p14:creationId xmlns:p14="http://schemas.microsoft.com/office/powerpoint/2010/main" val="497486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52BAD8-CA60-BDF1-A1D0-ED93EE2BF0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A93BFE-28B8-9C18-05E9-165D1E8230FD}"/>
              </a:ext>
            </a:extLst>
          </p:cNvPr>
          <p:cNvSpPr>
            <a:spLocks noGrp="1"/>
          </p:cNvSpPr>
          <p:nvPr>
            <p:ph type="title"/>
          </p:nvPr>
        </p:nvSpPr>
        <p:spPr/>
        <p:txBody>
          <a:bodyPr/>
          <a:lstStyle/>
          <a:p>
            <a:r>
              <a:rPr lang="en-US" dirty="0"/>
              <a:t>MODULE DESCRIPTION</a:t>
            </a:r>
            <a:endParaRPr lang="en-IN" dirty="0"/>
          </a:p>
        </p:txBody>
      </p:sp>
      <p:sp>
        <p:nvSpPr>
          <p:cNvPr id="11" name="Content Placeholder 10">
            <a:extLst>
              <a:ext uri="{FF2B5EF4-FFF2-40B4-BE49-F238E27FC236}">
                <a16:creationId xmlns:a16="http://schemas.microsoft.com/office/drawing/2014/main" id="{89A8F0F6-1506-41DF-831D-145843D50022}"/>
              </a:ext>
            </a:extLst>
          </p:cNvPr>
          <p:cNvSpPr>
            <a:spLocks noGrp="1"/>
          </p:cNvSpPr>
          <p:nvPr>
            <p:ph idx="1"/>
          </p:nvPr>
        </p:nvSpPr>
        <p:spPr/>
        <p:txBody>
          <a:bodyPr>
            <a:normAutofit lnSpcReduction="10000"/>
          </a:bodyPr>
          <a:lstStyle/>
          <a:p>
            <a:r>
              <a:rPr lang="en-US" b="1" dirty="0">
                <a:solidFill>
                  <a:srgbClr val="FF0000"/>
                </a:solidFill>
              </a:rPr>
              <a:t>Ensemble Evaluation Module</a:t>
            </a:r>
          </a:p>
          <a:p>
            <a:r>
              <a:rPr lang="en-US" dirty="0"/>
              <a:t>This module evaluates the performance of individual classifiers and the ensemble model. Metrics such as accuracy, precision, recall, and F1-score are calculated for each model. A confusion matrix is generated for the ensemble classifier, showing the true positives (spam correctly classified as spam), true negatives (non-spam correctly classified as non-spam), false positives (non-spam incorrectly classified as spam), and false negatives (spam incorrectly classified as non-spam).</a:t>
            </a:r>
          </a:p>
          <a:p>
            <a:r>
              <a:rPr lang="en-US" b="1" dirty="0">
                <a:solidFill>
                  <a:srgbClr val="FF0000"/>
                </a:solidFill>
              </a:rPr>
              <a:t>Testing Module</a:t>
            </a:r>
          </a:p>
          <a:p>
            <a:r>
              <a:rPr lang="en-US" dirty="0"/>
              <a:t>The testing module validates the system's ability to classify unseen messages. Real-world examples of SMS messages, such as “Congratulations! You’ve won $1,000. Claim now” (spam) or “Are we still meeting at 5 PM?” (non-spam), are used for this purpose. These new messages undergo the same preprocessing and feature extraction steps as the training data.</a:t>
            </a:r>
          </a:p>
          <a:p>
            <a:endParaRPr lang="en-IN" dirty="0"/>
          </a:p>
        </p:txBody>
      </p:sp>
    </p:spTree>
    <p:extLst>
      <p:ext uri="{BB962C8B-B14F-4D97-AF65-F5344CB8AC3E}">
        <p14:creationId xmlns:p14="http://schemas.microsoft.com/office/powerpoint/2010/main" val="1698800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7F3858-EB7E-A784-A8CE-0C63A229E5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84EC4D-68F3-8552-8D08-453F5183511C}"/>
              </a:ext>
            </a:extLst>
          </p:cNvPr>
          <p:cNvSpPr>
            <a:spLocks noGrp="1"/>
          </p:cNvSpPr>
          <p:nvPr>
            <p:ph type="title"/>
          </p:nvPr>
        </p:nvSpPr>
        <p:spPr/>
        <p:txBody>
          <a:bodyPr/>
          <a:lstStyle/>
          <a:p>
            <a:r>
              <a:rPr lang="en-US" dirty="0"/>
              <a:t>MODULE DESCRIPTION</a:t>
            </a:r>
            <a:endParaRPr lang="en-IN" dirty="0"/>
          </a:p>
        </p:txBody>
      </p:sp>
      <p:sp>
        <p:nvSpPr>
          <p:cNvPr id="11" name="Content Placeholder 10">
            <a:extLst>
              <a:ext uri="{FF2B5EF4-FFF2-40B4-BE49-F238E27FC236}">
                <a16:creationId xmlns:a16="http://schemas.microsoft.com/office/drawing/2014/main" id="{1F5910F0-1D55-C9DD-501E-E32F5EB1A771}"/>
              </a:ext>
            </a:extLst>
          </p:cNvPr>
          <p:cNvSpPr>
            <a:spLocks noGrp="1"/>
          </p:cNvSpPr>
          <p:nvPr>
            <p:ph idx="1"/>
          </p:nvPr>
        </p:nvSpPr>
        <p:spPr/>
        <p:txBody>
          <a:bodyPr>
            <a:normAutofit/>
          </a:bodyPr>
          <a:lstStyle/>
          <a:p>
            <a:endParaRPr lang="en-US" b="1" dirty="0"/>
          </a:p>
          <a:p>
            <a:endParaRPr lang="en-US" b="1" dirty="0"/>
          </a:p>
          <a:p>
            <a:r>
              <a:rPr lang="en-US" b="1" dirty="0">
                <a:solidFill>
                  <a:srgbClr val="FF0000"/>
                </a:solidFill>
              </a:rPr>
              <a:t>Visualization and Reporting Module</a:t>
            </a:r>
          </a:p>
          <a:p>
            <a:r>
              <a:rPr lang="en-US" dirty="0"/>
              <a:t>The final module provides a visual and analytical summary of the system's performance. A confusion matrix is presented as a table, highlighting classification results for the testing set. Accuracy comparisons between individual classifiers and the ensemble method are shown using bar graphs.</a:t>
            </a:r>
          </a:p>
          <a:p>
            <a:endParaRPr lang="en-IN" dirty="0"/>
          </a:p>
        </p:txBody>
      </p:sp>
    </p:spTree>
    <p:extLst>
      <p:ext uri="{BB962C8B-B14F-4D97-AF65-F5344CB8AC3E}">
        <p14:creationId xmlns:p14="http://schemas.microsoft.com/office/powerpoint/2010/main" val="310499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F1E20-F05B-D463-6F5D-84CF5295BE96}"/>
              </a:ext>
            </a:extLst>
          </p:cNvPr>
          <p:cNvSpPr>
            <a:spLocks noGrp="1"/>
          </p:cNvSpPr>
          <p:nvPr>
            <p:ph type="title"/>
          </p:nvPr>
        </p:nvSpPr>
        <p:spPr/>
        <p:txBody>
          <a:bodyPr/>
          <a:lstStyle/>
          <a:p>
            <a:r>
              <a:rPr lang="en-US" dirty="0"/>
              <a:t>SUMMARY TABLE</a:t>
            </a:r>
            <a:endParaRPr lang="en-IN" dirty="0"/>
          </a:p>
        </p:txBody>
      </p:sp>
      <p:graphicFrame>
        <p:nvGraphicFramePr>
          <p:cNvPr id="4" name="Content Placeholder 3">
            <a:extLst>
              <a:ext uri="{FF2B5EF4-FFF2-40B4-BE49-F238E27FC236}">
                <a16:creationId xmlns:a16="http://schemas.microsoft.com/office/drawing/2014/main" id="{D8978271-6A73-AE2D-6499-949871A8813F}"/>
              </a:ext>
            </a:extLst>
          </p:cNvPr>
          <p:cNvGraphicFramePr>
            <a:graphicFrameLocks noGrp="1"/>
          </p:cNvGraphicFramePr>
          <p:nvPr>
            <p:ph idx="1"/>
            <p:extLst>
              <p:ext uri="{D42A27DB-BD31-4B8C-83A1-F6EECF244321}">
                <p14:modId xmlns:p14="http://schemas.microsoft.com/office/powerpoint/2010/main" val="1249292384"/>
              </p:ext>
            </p:extLst>
          </p:nvPr>
        </p:nvGraphicFramePr>
        <p:xfrm>
          <a:off x="1524000" y="1828800"/>
          <a:ext cx="9144000" cy="4264497"/>
        </p:xfrm>
        <a:graphic>
          <a:graphicData uri="http://schemas.openxmlformats.org/drawingml/2006/table">
            <a:tbl>
              <a:tblPr/>
              <a:tblGrid>
                <a:gridCol w="3048000">
                  <a:extLst>
                    <a:ext uri="{9D8B030D-6E8A-4147-A177-3AD203B41FA5}">
                      <a16:colId xmlns:a16="http://schemas.microsoft.com/office/drawing/2014/main" val="2781258839"/>
                    </a:ext>
                  </a:extLst>
                </a:gridCol>
                <a:gridCol w="3048000">
                  <a:extLst>
                    <a:ext uri="{9D8B030D-6E8A-4147-A177-3AD203B41FA5}">
                      <a16:colId xmlns:a16="http://schemas.microsoft.com/office/drawing/2014/main" val="4078835013"/>
                    </a:ext>
                  </a:extLst>
                </a:gridCol>
                <a:gridCol w="3048000">
                  <a:extLst>
                    <a:ext uri="{9D8B030D-6E8A-4147-A177-3AD203B41FA5}">
                      <a16:colId xmlns:a16="http://schemas.microsoft.com/office/drawing/2014/main" val="2857687160"/>
                    </a:ext>
                  </a:extLst>
                </a:gridCol>
              </a:tblGrid>
              <a:tr h="328725">
                <a:tc>
                  <a:txBody>
                    <a:bodyPr/>
                    <a:lstStyle/>
                    <a:p>
                      <a:r>
                        <a:rPr lang="en-IN" sz="1500" b="1"/>
                        <a:t>Module</a:t>
                      </a:r>
                      <a:endParaRPr lang="en-IN" sz="1500"/>
                    </a:p>
                  </a:txBody>
                  <a:tcPr marL="77585" marR="77585" marT="38793" marB="38793" anchor="ctr">
                    <a:lnL>
                      <a:noFill/>
                    </a:lnL>
                    <a:lnR>
                      <a:noFill/>
                    </a:lnR>
                    <a:lnT>
                      <a:noFill/>
                    </a:lnT>
                    <a:lnB>
                      <a:noFill/>
                    </a:lnB>
                    <a:noFill/>
                  </a:tcPr>
                </a:tc>
                <a:tc>
                  <a:txBody>
                    <a:bodyPr/>
                    <a:lstStyle/>
                    <a:p>
                      <a:r>
                        <a:rPr lang="en-IN" sz="1500" b="1"/>
                        <a:t>Key Features</a:t>
                      </a:r>
                      <a:endParaRPr lang="en-IN" sz="1500"/>
                    </a:p>
                  </a:txBody>
                  <a:tcPr marL="77585" marR="77585" marT="38793" marB="38793" anchor="ctr">
                    <a:lnL>
                      <a:noFill/>
                    </a:lnL>
                    <a:lnR>
                      <a:noFill/>
                    </a:lnR>
                    <a:lnT>
                      <a:noFill/>
                    </a:lnT>
                    <a:lnB>
                      <a:noFill/>
                    </a:lnB>
                    <a:noFill/>
                  </a:tcPr>
                </a:tc>
                <a:tc>
                  <a:txBody>
                    <a:bodyPr/>
                    <a:lstStyle/>
                    <a:p>
                      <a:r>
                        <a:rPr lang="en-IN" sz="1500" b="1"/>
                        <a:t>Output</a:t>
                      </a:r>
                      <a:endParaRPr lang="en-IN" sz="1500"/>
                    </a:p>
                  </a:txBody>
                  <a:tcPr marL="77585" marR="77585" marT="38793" marB="38793" anchor="ctr">
                    <a:lnL>
                      <a:noFill/>
                    </a:lnL>
                    <a:lnR>
                      <a:noFill/>
                    </a:lnR>
                    <a:lnT>
                      <a:noFill/>
                    </a:lnT>
                    <a:lnB>
                      <a:noFill/>
                    </a:lnB>
                    <a:noFill/>
                  </a:tcPr>
                </a:tc>
                <a:extLst>
                  <a:ext uri="{0D108BD9-81ED-4DB2-BD59-A6C34878D82A}">
                    <a16:rowId xmlns:a16="http://schemas.microsoft.com/office/drawing/2014/main" val="874513179"/>
                  </a:ext>
                </a:extLst>
              </a:tr>
              <a:tr h="574153">
                <a:tc>
                  <a:txBody>
                    <a:bodyPr/>
                    <a:lstStyle/>
                    <a:p>
                      <a:r>
                        <a:rPr lang="en-IN" sz="1500"/>
                        <a:t>Data Preprocessing</a:t>
                      </a:r>
                    </a:p>
                  </a:txBody>
                  <a:tcPr marL="77585" marR="77585" marT="38793" marB="38793" anchor="ctr">
                    <a:lnL>
                      <a:noFill/>
                    </a:lnL>
                    <a:lnR>
                      <a:noFill/>
                    </a:lnR>
                    <a:lnT>
                      <a:noFill/>
                    </a:lnT>
                    <a:lnB>
                      <a:noFill/>
                    </a:lnB>
                    <a:noFill/>
                  </a:tcPr>
                </a:tc>
                <a:tc>
                  <a:txBody>
                    <a:bodyPr/>
                    <a:lstStyle/>
                    <a:p>
                      <a:r>
                        <a:rPr lang="en-US" sz="1500"/>
                        <a:t>Text cleaning, tokenization, stopword removal, stemming</a:t>
                      </a:r>
                    </a:p>
                  </a:txBody>
                  <a:tcPr marL="77585" marR="77585" marT="38793" marB="38793" anchor="ctr">
                    <a:lnL>
                      <a:noFill/>
                    </a:lnL>
                    <a:lnR>
                      <a:noFill/>
                    </a:lnR>
                    <a:lnT>
                      <a:noFill/>
                    </a:lnT>
                    <a:lnB>
                      <a:noFill/>
                    </a:lnB>
                    <a:noFill/>
                  </a:tcPr>
                </a:tc>
                <a:tc>
                  <a:txBody>
                    <a:bodyPr/>
                    <a:lstStyle/>
                    <a:p>
                      <a:r>
                        <a:rPr lang="en-IN" sz="1500"/>
                        <a:t>Cleaned text data</a:t>
                      </a:r>
                    </a:p>
                  </a:txBody>
                  <a:tcPr marL="77585" marR="77585" marT="38793" marB="38793" anchor="ctr">
                    <a:lnL>
                      <a:noFill/>
                    </a:lnL>
                    <a:lnR>
                      <a:noFill/>
                    </a:lnR>
                    <a:lnT>
                      <a:noFill/>
                    </a:lnT>
                    <a:lnB>
                      <a:noFill/>
                    </a:lnB>
                    <a:noFill/>
                  </a:tcPr>
                </a:tc>
                <a:extLst>
                  <a:ext uri="{0D108BD9-81ED-4DB2-BD59-A6C34878D82A}">
                    <a16:rowId xmlns:a16="http://schemas.microsoft.com/office/drawing/2014/main" val="2702545439"/>
                  </a:ext>
                </a:extLst>
              </a:tr>
              <a:tr h="574153">
                <a:tc>
                  <a:txBody>
                    <a:bodyPr/>
                    <a:lstStyle/>
                    <a:p>
                      <a:r>
                        <a:rPr lang="en-IN" sz="1500"/>
                        <a:t>Feature Extraction</a:t>
                      </a:r>
                    </a:p>
                  </a:txBody>
                  <a:tcPr marL="77585" marR="77585" marT="38793" marB="38793" anchor="ctr">
                    <a:lnL>
                      <a:noFill/>
                    </a:lnL>
                    <a:lnR>
                      <a:noFill/>
                    </a:lnR>
                    <a:lnT>
                      <a:noFill/>
                    </a:lnT>
                    <a:lnB>
                      <a:noFill/>
                    </a:lnB>
                    <a:noFill/>
                  </a:tcPr>
                </a:tc>
                <a:tc>
                  <a:txBody>
                    <a:bodyPr/>
                    <a:lstStyle/>
                    <a:p>
                      <a:r>
                        <a:rPr lang="en-US" sz="1500"/>
                        <a:t>Bag of Words, feature vectors for top 1500 words</a:t>
                      </a:r>
                    </a:p>
                  </a:txBody>
                  <a:tcPr marL="77585" marR="77585" marT="38793" marB="38793" anchor="ctr">
                    <a:lnL>
                      <a:noFill/>
                    </a:lnL>
                    <a:lnR>
                      <a:noFill/>
                    </a:lnR>
                    <a:lnT>
                      <a:noFill/>
                    </a:lnT>
                    <a:lnB>
                      <a:noFill/>
                    </a:lnB>
                    <a:noFill/>
                  </a:tcPr>
                </a:tc>
                <a:tc>
                  <a:txBody>
                    <a:bodyPr/>
                    <a:lstStyle/>
                    <a:p>
                      <a:r>
                        <a:rPr lang="en-IN" sz="1500"/>
                        <a:t>Feature vectors and labels</a:t>
                      </a:r>
                    </a:p>
                  </a:txBody>
                  <a:tcPr marL="77585" marR="77585" marT="38793" marB="38793" anchor="ctr">
                    <a:lnL>
                      <a:noFill/>
                    </a:lnL>
                    <a:lnR>
                      <a:noFill/>
                    </a:lnR>
                    <a:lnT>
                      <a:noFill/>
                    </a:lnT>
                    <a:lnB>
                      <a:noFill/>
                    </a:lnB>
                    <a:noFill/>
                  </a:tcPr>
                </a:tc>
                <a:extLst>
                  <a:ext uri="{0D108BD9-81ED-4DB2-BD59-A6C34878D82A}">
                    <a16:rowId xmlns:a16="http://schemas.microsoft.com/office/drawing/2014/main" val="626172649"/>
                  </a:ext>
                </a:extLst>
              </a:tr>
              <a:tr h="819580">
                <a:tc>
                  <a:txBody>
                    <a:bodyPr/>
                    <a:lstStyle/>
                    <a:p>
                      <a:r>
                        <a:rPr lang="en-IN" sz="1500"/>
                        <a:t>Classification</a:t>
                      </a:r>
                    </a:p>
                  </a:txBody>
                  <a:tcPr marL="77585" marR="77585" marT="38793" marB="38793" anchor="ctr">
                    <a:lnL>
                      <a:noFill/>
                    </a:lnL>
                    <a:lnR>
                      <a:noFill/>
                    </a:lnR>
                    <a:lnT>
                      <a:noFill/>
                    </a:lnT>
                    <a:lnB>
                      <a:noFill/>
                    </a:lnB>
                    <a:noFill/>
                  </a:tcPr>
                </a:tc>
                <a:tc>
                  <a:txBody>
                    <a:bodyPr/>
                    <a:lstStyle/>
                    <a:p>
                      <a:r>
                        <a:rPr lang="en-IN" sz="1500"/>
                        <a:t>Training multiple classifiers (SVM, Naive Bayes, Logistic Regression, etc.)</a:t>
                      </a:r>
                    </a:p>
                  </a:txBody>
                  <a:tcPr marL="77585" marR="77585" marT="38793" marB="38793" anchor="ctr">
                    <a:lnL>
                      <a:noFill/>
                    </a:lnL>
                    <a:lnR>
                      <a:noFill/>
                    </a:lnR>
                    <a:lnT>
                      <a:noFill/>
                    </a:lnT>
                    <a:lnB>
                      <a:noFill/>
                    </a:lnB>
                    <a:noFill/>
                  </a:tcPr>
                </a:tc>
                <a:tc>
                  <a:txBody>
                    <a:bodyPr/>
                    <a:lstStyle/>
                    <a:p>
                      <a:r>
                        <a:rPr lang="en-IN" sz="1500"/>
                        <a:t>Trained classifiers</a:t>
                      </a:r>
                    </a:p>
                  </a:txBody>
                  <a:tcPr marL="77585" marR="77585" marT="38793" marB="38793" anchor="ctr">
                    <a:lnL>
                      <a:noFill/>
                    </a:lnL>
                    <a:lnR>
                      <a:noFill/>
                    </a:lnR>
                    <a:lnT>
                      <a:noFill/>
                    </a:lnT>
                    <a:lnB>
                      <a:noFill/>
                    </a:lnB>
                    <a:noFill/>
                  </a:tcPr>
                </a:tc>
                <a:extLst>
                  <a:ext uri="{0D108BD9-81ED-4DB2-BD59-A6C34878D82A}">
                    <a16:rowId xmlns:a16="http://schemas.microsoft.com/office/drawing/2014/main" val="3180484931"/>
                  </a:ext>
                </a:extLst>
              </a:tr>
              <a:tr h="574153">
                <a:tc>
                  <a:txBody>
                    <a:bodyPr/>
                    <a:lstStyle/>
                    <a:p>
                      <a:r>
                        <a:rPr lang="en-IN" sz="1500"/>
                        <a:t>Ensemble Evaluation</a:t>
                      </a:r>
                    </a:p>
                  </a:txBody>
                  <a:tcPr marL="77585" marR="77585" marT="38793" marB="38793" anchor="ctr">
                    <a:lnL>
                      <a:noFill/>
                    </a:lnL>
                    <a:lnR>
                      <a:noFill/>
                    </a:lnR>
                    <a:lnT>
                      <a:noFill/>
                    </a:lnT>
                    <a:lnB>
                      <a:noFill/>
                    </a:lnB>
                    <a:noFill/>
                  </a:tcPr>
                </a:tc>
                <a:tc>
                  <a:txBody>
                    <a:bodyPr/>
                    <a:lstStyle/>
                    <a:p>
                      <a:r>
                        <a:rPr lang="en-IN" sz="1500"/>
                        <a:t>Combine predictions using VotingClassifier, calculate metrics</a:t>
                      </a:r>
                    </a:p>
                  </a:txBody>
                  <a:tcPr marL="77585" marR="77585" marT="38793" marB="38793" anchor="ctr">
                    <a:lnL>
                      <a:noFill/>
                    </a:lnL>
                    <a:lnR>
                      <a:noFill/>
                    </a:lnR>
                    <a:lnT>
                      <a:noFill/>
                    </a:lnT>
                    <a:lnB>
                      <a:noFill/>
                    </a:lnB>
                    <a:noFill/>
                  </a:tcPr>
                </a:tc>
                <a:tc>
                  <a:txBody>
                    <a:bodyPr/>
                    <a:lstStyle/>
                    <a:p>
                      <a:r>
                        <a:rPr lang="en-IN" sz="1500"/>
                        <a:t>Performance metrics (accuracy, precision, recall)</a:t>
                      </a:r>
                    </a:p>
                  </a:txBody>
                  <a:tcPr marL="77585" marR="77585" marT="38793" marB="38793" anchor="ctr">
                    <a:lnL>
                      <a:noFill/>
                    </a:lnL>
                    <a:lnR>
                      <a:noFill/>
                    </a:lnR>
                    <a:lnT>
                      <a:noFill/>
                    </a:lnT>
                    <a:lnB>
                      <a:noFill/>
                    </a:lnB>
                    <a:noFill/>
                  </a:tcPr>
                </a:tc>
                <a:extLst>
                  <a:ext uri="{0D108BD9-81ED-4DB2-BD59-A6C34878D82A}">
                    <a16:rowId xmlns:a16="http://schemas.microsoft.com/office/drawing/2014/main" val="118883214"/>
                  </a:ext>
                </a:extLst>
              </a:tr>
              <a:tr h="574153">
                <a:tc>
                  <a:txBody>
                    <a:bodyPr/>
                    <a:lstStyle/>
                    <a:p>
                      <a:r>
                        <a:rPr lang="en-IN" sz="1500"/>
                        <a:t>Testing</a:t>
                      </a:r>
                    </a:p>
                  </a:txBody>
                  <a:tcPr marL="77585" marR="77585" marT="38793" marB="38793" anchor="ctr">
                    <a:lnL>
                      <a:noFill/>
                    </a:lnL>
                    <a:lnR>
                      <a:noFill/>
                    </a:lnR>
                    <a:lnT>
                      <a:noFill/>
                    </a:lnT>
                    <a:lnB>
                      <a:noFill/>
                    </a:lnB>
                    <a:noFill/>
                  </a:tcPr>
                </a:tc>
                <a:tc>
                  <a:txBody>
                    <a:bodyPr/>
                    <a:lstStyle/>
                    <a:p>
                      <a:r>
                        <a:rPr lang="en-US" sz="1500"/>
                        <a:t>Real-time predictions for new SMS messages</a:t>
                      </a:r>
                    </a:p>
                  </a:txBody>
                  <a:tcPr marL="77585" marR="77585" marT="38793" marB="38793" anchor="ctr">
                    <a:lnL>
                      <a:noFill/>
                    </a:lnL>
                    <a:lnR>
                      <a:noFill/>
                    </a:lnR>
                    <a:lnT>
                      <a:noFill/>
                    </a:lnT>
                    <a:lnB>
                      <a:noFill/>
                    </a:lnB>
                    <a:noFill/>
                  </a:tcPr>
                </a:tc>
                <a:tc>
                  <a:txBody>
                    <a:bodyPr/>
                    <a:lstStyle/>
                    <a:p>
                      <a:r>
                        <a:rPr lang="en-IN" sz="1500"/>
                        <a:t>Spam/Non-spam classification results</a:t>
                      </a:r>
                    </a:p>
                  </a:txBody>
                  <a:tcPr marL="77585" marR="77585" marT="38793" marB="38793" anchor="ctr">
                    <a:lnL>
                      <a:noFill/>
                    </a:lnL>
                    <a:lnR>
                      <a:noFill/>
                    </a:lnR>
                    <a:lnT>
                      <a:noFill/>
                    </a:lnT>
                    <a:lnB>
                      <a:noFill/>
                    </a:lnB>
                    <a:noFill/>
                  </a:tcPr>
                </a:tc>
                <a:extLst>
                  <a:ext uri="{0D108BD9-81ED-4DB2-BD59-A6C34878D82A}">
                    <a16:rowId xmlns:a16="http://schemas.microsoft.com/office/drawing/2014/main" val="2652519861"/>
                  </a:ext>
                </a:extLst>
              </a:tr>
              <a:tr h="819580">
                <a:tc>
                  <a:txBody>
                    <a:bodyPr/>
                    <a:lstStyle/>
                    <a:p>
                      <a:r>
                        <a:rPr lang="en-IN" sz="1500"/>
                        <a:t>Visualization and Reporting</a:t>
                      </a:r>
                    </a:p>
                  </a:txBody>
                  <a:tcPr marL="77585" marR="77585" marT="38793" marB="38793" anchor="ctr">
                    <a:lnL>
                      <a:noFill/>
                    </a:lnL>
                    <a:lnR>
                      <a:noFill/>
                    </a:lnR>
                    <a:lnT>
                      <a:noFill/>
                    </a:lnT>
                    <a:lnB>
                      <a:noFill/>
                    </a:lnB>
                    <a:noFill/>
                  </a:tcPr>
                </a:tc>
                <a:tc>
                  <a:txBody>
                    <a:bodyPr/>
                    <a:lstStyle/>
                    <a:p>
                      <a:r>
                        <a:rPr lang="en-US" sz="1500"/>
                        <a:t>Confusion matrix, accuracy comparison, word frequency visualization</a:t>
                      </a:r>
                    </a:p>
                  </a:txBody>
                  <a:tcPr marL="77585" marR="77585" marT="38793" marB="38793" anchor="ctr">
                    <a:lnL>
                      <a:noFill/>
                    </a:lnL>
                    <a:lnR>
                      <a:noFill/>
                    </a:lnR>
                    <a:lnT>
                      <a:noFill/>
                    </a:lnT>
                    <a:lnB>
                      <a:noFill/>
                    </a:lnB>
                    <a:noFill/>
                  </a:tcPr>
                </a:tc>
                <a:tc>
                  <a:txBody>
                    <a:bodyPr/>
                    <a:lstStyle/>
                    <a:p>
                      <a:r>
                        <a:rPr lang="en-IN" sz="1500" dirty="0"/>
                        <a:t>Graphical insights into performance</a:t>
                      </a:r>
                    </a:p>
                  </a:txBody>
                  <a:tcPr marL="77585" marR="77585" marT="38793" marB="38793" anchor="ctr">
                    <a:lnL>
                      <a:noFill/>
                    </a:lnL>
                    <a:lnR>
                      <a:noFill/>
                    </a:lnR>
                    <a:lnT>
                      <a:noFill/>
                    </a:lnT>
                    <a:lnB>
                      <a:noFill/>
                    </a:lnB>
                    <a:noFill/>
                  </a:tcPr>
                </a:tc>
                <a:extLst>
                  <a:ext uri="{0D108BD9-81ED-4DB2-BD59-A6C34878D82A}">
                    <a16:rowId xmlns:a16="http://schemas.microsoft.com/office/drawing/2014/main" val="2734303022"/>
                  </a:ext>
                </a:extLst>
              </a:tr>
            </a:tbl>
          </a:graphicData>
        </a:graphic>
      </p:graphicFrame>
    </p:spTree>
    <p:extLst>
      <p:ext uri="{BB962C8B-B14F-4D97-AF65-F5344CB8AC3E}">
        <p14:creationId xmlns:p14="http://schemas.microsoft.com/office/powerpoint/2010/main" val="3482151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C0B6-9859-6F51-203F-0B54E9956711}"/>
              </a:ext>
            </a:extLst>
          </p:cNvPr>
          <p:cNvSpPr>
            <a:spLocks noGrp="1"/>
          </p:cNvSpPr>
          <p:nvPr>
            <p:ph type="title"/>
          </p:nvPr>
        </p:nvSpPr>
        <p:spPr>
          <a:xfrm>
            <a:off x="1524000" y="457200"/>
            <a:ext cx="9144000" cy="739552"/>
          </a:xfrm>
        </p:spPr>
        <p:txBody>
          <a:bodyPr/>
          <a:lstStyle/>
          <a:p>
            <a:r>
              <a:rPr lang="en-US" dirty="0"/>
              <a:t>MODULE WORKFLOW EXPLAINATION</a:t>
            </a:r>
            <a:endParaRPr lang="en-IN" dirty="0"/>
          </a:p>
        </p:txBody>
      </p:sp>
      <p:pic>
        <p:nvPicPr>
          <p:cNvPr id="5" name="Content Placeholder 4">
            <a:extLst>
              <a:ext uri="{FF2B5EF4-FFF2-40B4-BE49-F238E27FC236}">
                <a16:creationId xmlns:a16="http://schemas.microsoft.com/office/drawing/2014/main" id="{9CD68782-DFDE-DA07-FDE1-C62D1A886B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9496" y="1340768"/>
            <a:ext cx="9577064" cy="5184576"/>
          </a:xfrm>
        </p:spPr>
      </p:pic>
    </p:spTree>
    <p:extLst>
      <p:ext uri="{BB962C8B-B14F-4D97-AF65-F5344CB8AC3E}">
        <p14:creationId xmlns:p14="http://schemas.microsoft.com/office/powerpoint/2010/main" val="169207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F2BC6-5A05-0A09-7A34-B0CC95CDC617}"/>
              </a:ext>
            </a:extLst>
          </p:cNvPr>
          <p:cNvSpPr>
            <a:spLocks noGrp="1"/>
          </p:cNvSpPr>
          <p:nvPr>
            <p:ph type="title"/>
          </p:nvPr>
        </p:nvSpPr>
        <p:spPr/>
        <p:txBody>
          <a:bodyPr/>
          <a:lstStyle/>
          <a:p>
            <a:r>
              <a:rPr lang="en-US" b="1" dirty="0"/>
              <a:t>Implementation and Coding</a:t>
            </a:r>
            <a:endParaRPr lang="en-IN" dirty="0"/>
          </a:p>
        </p:txBody>
      </p:sp>
      <p:sp>
        <p:nvSpPr>
          <p:cNvPr id="3" name="Content Placeholder 2">
            <a:extLst>
              <a:ext uri="{FF2B5EF4-FFF2-40B4-BE49-F238E27FC236}">
                <a16:creationId xmlns:a16="http://schemas.microsoft.com/office/drawing/2014/main" id="{7A1931DF-C030-E1D5-976F-A1CFBFC57F78}"/>
              </a:ext>
            </a:extLst>
          </p:cNvPr>
          <p:cNvSpPr>
            <a:spLocks noGrp="1"/>
          </p:cNvSpPr>
          <p:nvPr>
            <p:ph idx="1"/>
          </p:nvPr>
        </p:nvSpPr>
        <p:spPr/>
        <p:txBody>
          <a:bodyPr/>
          <a:lstStyle/>
          <a:p>
            <a:pPr>
              <a:buFont typeface="Arial" panose="020B0604020202020204" pitchFamily="34" charset="0"/>
              <a:buChar char="•"/>
            </a:pPr>
            <a:endParaRPr lang="en-US" dirty="0"/>
          </a:p>
          <a:p>
            <a:pPr>
              <a:buFont typeface="Arial" panose="020B0604020202020204" pitchFamily="34" charset="0"/>
              <a:buChar char="•"/>
            </a:pPr>
            <a:r>
              <a:rPr lang="en-US" dirty="0"/>
              <a:t>Key Highlights from Your Script:</a:t>
            </a:r>
          </a:p>
          <a:p>
            <a:pPr marL="742950" lvl="1" indent="-285750">
              <a:buFont typeface="Arial" panose="020B0604020202020204" pitchFamily="34" charset="0"/>
              <a:buChar char="•"/>
            </a:pPr>
            <a:r>
              <a:rPr lang="en-US" dirty="0"/>
              <a:t>Preprocessing:</a:t>
            </a:r>
          </a:p>
          <a:p>
            <a:pPr marL="1143000" lvl="2" indent="-228600">
              <a:buFont typeface="Arial" panose="020B0604020202020204" pitchFamily="34" charset="0"/>
              <a:buChar char="•"/>
            </a:pPr>
            <a:r>
              <a:rPr lang="en-US" dirty="0"/>
              <a:t>Replace emails, URLs, phone numbers, and symbols with placeholders.</a:t>
            </a:r>
          </a:p>
          <a:p>
            <a:pPr marL="1143000" lvl="2" indent="-228600">
              <a:buFont typeface="Arial" panose="020B0604020202020204" pitchFamily="34" charset="0"/>
              <a:buChar char="•"/>
            </a:pPr>
            <a:r>
              <a:rPr lang="en-US" dirty="0"/>
              <a:t>Apply stemming with the Porter Stemmer.</a:t>
            </a:r>
          </a:p>
          <a:p>
            <a:pPr marL="742950" lvl="1" indent="-285750">
              <a:buFont typeface="Arial" panose="020B0604020202020204" pitchFamily="34" charset="0"/>
              <a:buChar char="•"/>
            </a:pPr>
            <a:r>
              <a:rPr lang="en-US" dirty="0"/>
              <a:t>Feature Extraction:</a:t>
            </a:r>
          </a:p>
          <a:p>
            <a:pPr marL="1143000" lvl="2" indent="-228600">
              <a:buFont typeface="Arial" panose="020B0604020202020204" pitchFamily="34" charset="0"/>
              <a:buChar char="•"/>
            </a:pPr>
            <a:r>
              <a:rPr lang="en-US" dirty="0"/>
              <a:t>Use the top 1500 words as features.</a:t>
            </a:r>
          </a:p>
          <a:p>
            <a:pPr marL="742950" lvl="1" indent="-285750">
              <a:buFont typeface="Arial" panose="020B0604020202020204" pitchFamily="34" charset="0"/>
              <a:buChar char="•"/>
            </a:pPr>
            <a:r>
              <a:rPr lang="en-US" dirty="0"/>
              <a:t>Classifiers:</a:t>
            </a:r>
          </a:p>
          <a:p>
            <a:pPr marL="1143000" lvl="2" indent="-228600">
              <a:buFont typeface="Arial" panose="020B0604020202020204" pitchFamily="34" charset="0"/>
              <a:buChar char="•"/>
            </a:pPr>
            <a:r>
              <a:rPr lang="en-US" dirty="0"/>
              <a:t>Train and evaluate multiple models (SVM, Naive Bayes, Logistic Regression, etc.).</a:t>
            </a:r>
          </a:p>
          <a:p>
            <a:pPr marL="1143000" lvl="2" indent="-228600">
              <a:buFont typeface="Arial" panose="020B0604020202020204" pitchFamily="34" charset="0"/>
              <a:buChar char="•"/>
            </a:pPr>
            <a:r>
              <a:rPr lang="en-US" dirty="0"/>
              <a:t>Implement ensemble methods using the Voting Classifier.</a:t>
            </a:r>
          </a:p>
          <a:p>
            <a:endParaRPr lang="en-IN" dirty="0"/>
          </a:p>
        </p:txBody>
      </p:sp>
    </p:spTree>
    <p:extLst>
      <p:ext uri="{BB962C8B-B14F-4D97-AF65-F5344CB8AC3E}">
        <p14:creationId xmlns:p14="http://schemas.microsoft.com/office/powerpoint/2010/main" val="2757528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85DB6-8D1C-6977-E2BC-C53B91A25874}"/>
              </a:ext>
            </a:extLst>
          </p:cNvPr>
          <p:cNvSpPr>
            <a:spLocks noGrp="1"/>
          </p:cNvSpPr>
          <p:nvPr>
            <p:ph type="title"/>
          </p:nvPr>
        </p:nvSpPr>
        <p:spPr/>
        <p:txBody>
          <a:bodyPr/>
          <a:lstStyle/>
          <a:p>
            <a:r>
              <a:rPr lang="en-US" dirty="0"/>
              <a:t>DEMO VIDEO</a:t>
            </a:r>
            <a:endParaRPr lang="en-IN" dirty="0"/>
          </a:p>
        </p:txBody>
      </p:sp>
      <p:sp>
        <p:nvSpPr>
          <p:cNvPr id="3" name="Content Placeholder 2">
            <a:extLst>
              <a:ext uri="{FF2B5EF4-FFF2-40B4-BE49-F238E27FC236}">
                <a16:creationId xmlns:a16="http://schemas.microsoft.com/office/drawing/2014/main" id="{AD5D4F8D-99BA-3D42-8B32-9E1751863D5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761727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4DA2D-BCC9-4CC4-992E-98C47DF0CCF3}"/>
              </a:ext>
            </a:extLst>
          </p:cNvPr>
          <p:cNvSpPr>
            <a:spLocks noGrp="1"/>
          </p:cNvSpPr>
          <p:nvPr>
            <p:ph type="title"/>
          </p:nvPr>
        </p:nvSpPr>
        <p:spPr/>
        <p:txBody>
          <a:bodyPr/>
          <a:lstStyle/>
          <a:p>
            <a:r>
              <a:rPr lang="en-US" dirty="0"/>
              <a:t>SNAPSHOT OF PROJECT</a:t>
            </a:r>
            <a:endParaRPr lang="en-IN" dirty="0"/>
          </a:p>
        </p:txBody>
      </p:sp>
      <p:sp>
        <p:nvSpPr>
          <p:cNvPr id="3" name="Content Placeholder 2">
            <a:extLst>
              <a:ext uri="{FF2B5EF4-FFF2-40B4-BE49-F238E27FC236}">
                <a16:creationId xmlns:a16="http://schemas.microsoft.com/office/drawing/2014/main" id="{6D931D63-F65A-761B-47B2-D61C763F832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943460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9BE27-0FEF-E6D3-58AE-74FA50A52671}"/>
              </a:ext>
            </a:extLst>
          </p:cNvPr>
          <p:cNvSpPr>
            <a:spLocks noGrp="1"/>
          </p:cNvSpPr>
          <p:nvPr>
            <p:ph type="title"/>
          </p:nvPr>
        </p:nvSpPr>
        <p:spPr/>
        <p:txBody>
          <a:bodyPr>
            <a:normAutofit/>
          </a:bodyPr>
          <a:lstStyle/>
          <a:p>
            <a:r>
              <a:rPr lang="en-US" b="1" dirty="0"/>
              <a:t>Testing</a:t>
            </a:r>
            <a:endParaRPr lang="en-IN" dirty="0"/>
          </a:p>
        </p:txBody>
      </p:sp>
      <p:sp>
        <p:nvSpPr>
          <p:cNvPr id="3" name="Content Placeholder 2">
            <a:extLst>
              <a:ext uri="{FF2B5EF4-FFF2-40B4-BE49-F238E27FC236}">
                <a16:creationId xmlns:a16="http://schemas.microsoft.com/office/drawing/2014/main" id="{BCA1A350-4408-D465-2CE7-4BDA96C5AC66}"/>
              </a:ext>
            </a:extLst>
          </p:cNvPr>
          <p:cNvSpPr>
            <a:spLocks noGrp="1"/>
          </p:cNvSpPr>
          <p:nvPr>
            <p:ph idx="1"/>
          </p:nvPr>
        </p:nvSpPr>
        <p:spPr/>
        <p:txBody>
          <a:bodyPr/>
          <a:lstStyle/>
          <a:p>
            <a:pPr>
              <a:buFont typeface="Arial" panose="020B0604020202020204" pitchFamily="34" charset="0"/>
              <a:buChar char="•"/>
            </a:pPr>
            <a:endParaRPr lang="en-US" b="1" dirty="0"/>
          </a:p>
          <a:p>
            <a:pPr>
              <a:buFont typeface="Arial" panose="020B0604020202020204" pitchFamily="34" charset="0"/>
              <a:buChar char="•"/>
            </a:pPr>
            <a:endParaRPr lang="en-US" b="1" dirty="0"/>
          </a:p>
          <a:p>
            <a:pPr>
              <a:buFont typeface="Arial" panose="020B0604020202020204" pitchFamily="34" charset="0"/>
              <a:buChar char="•"/>
            </a:pPr>
            <a:r>
              <a:rPr lang="en-US" b="1" dirty="0"/>
              <a:t>Details</a:t>
            </a:r>
            <a:r>
              <a:rPr lang="en-US" dirty="0"/>
              <a:t>:</a:t>
            </a:r>
          </a:p>
          <a:p>
            <a:pPr marL="742950" lvl="1" indent="-285750">
              <a:buFont typeface="Arial" panose="020B0604020202020204" pitchFamily="34" charset="0"/>
              <a:buChar char="•"/>
            </a:pPr>
            <a:r>
              <a:rPr lang="en-US" dirty="0"/>
              <a:t>Dataset split: 75% training, 25% testing.</a:t>
            </a:r>
          </a:p>
          <a:p>
            <a:pPr marL="742950" lvl="1" indent="-285750">
              <a:buFont typeface="Arial" panose="020B0604020202020204" pitchFamily="34" charset="0"/>
              <a:buChar char="•"/>
            </a:pPr>
            <a:r>
              <a:rPr lang="en-US" dirty="0"/>
              <a:t>Metrics used for evaluation: Accuracy, precision, recall, F1-score.</a:t>
            </a:r>
          </a:p>
          <a:p>
            <a:pPr marL="742950" lvl="1" indent="-285750">
              <a:buFont typeface="Arial" panose="020B0604020202020204" pitchFamily="34" charset="0"/>
              <a:buChar char="•"/>
            </a:pPr>
            <a:r>
              <a:rPr lang="en-US" dirty="0"/>
              <a:t>Show confusion matrix results.</a:t>
            </a:r>
          </a:p>
          <a:p>
            <a:endParaRPr lang="en-IN" dirty="0"/>
          </a:p>
        </p:txBody>
      </p:sp>
    </p:spTree>
    <p:extLst>
      <p:ext uri="{BB962C8B-B14F-4D97-AF65-F5344CB8AC3E}">
        <p14:creationId xmlns:p14="http://schemas.microsoft.com/office/powerpoint/2010/main" val="703389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dirty="0"/>
              <a:t>TEAM MEMBERS:-</a:t>
            </a:r>
            <a:endParaRPr dirty="0"/>
          </a:p>
        </p:txBody>
      </p:sp>
      <p:sp>
        <p:nvSpPr>
          <p:cNvPr id="14" name="Content Placeholder 13"/>
          <p:cNvSpPr>
            <a:spLocks noGrp="1"/>
          </p:cNvSpPr>
          <p:nvPr>
            <p:ph idx="1"/>
          </p:nvPr>
        </p:nvSpPr>
        <p:spPr/>
        <p:txBody>
          <a:bodyPr>
            <a:normAutofit/>
          </a:bodyPr>
          <a:lstStyle/>
          <a:p>
            <a:pPr marL="457200" indent="-457200">
              <a:buAutoNum type="arabicPeriod"/>
            </a:pPr>
            <a:endParaRPr lang="en-IN" dirty="0"/>
          </a:p>
          <a:p>
            <a:pPr marL="457200" indent="-457200">
              <a:buAutoNum type="arabicPeriod"/>
            </a:pPr>
            <a:r>
              <a:rPr lang="en-IN" dirty="0"/>
              <a:t>PARV KHANDELWAL – 23BCE11</a:t>
            </a:r>
          </a:p>
          <a:p>
            <a:pPr marL="457200" indent="-457200">
              <a:buAutoNum type="arabicPeriod"/>
            </a:pPr>
            <a:r>
              <a:rPr lang="en-IN" dirty="0"/>
              <a:t>SAMARTH KADAM – 23BCE11323</a:t>
            </a:r>
          </a:p>
          <a:p>
            <a:pPr marL="457200" indent="-457200">
              <a:buAutoNum type="arabicPeriod"/>
            </a:pPr>
            <a:r>
              <a:rPr lang="en-IN" dirty="0"/>
              <a:t>PRANAV DUBEY – 23BCE11621</a:t>
            </a:r>
          </a:p>
          <a:p>
            <a:pPr marL="457200" indent="-457200">
              <a:buAutoNum type="arabicPeriod"/>
            </a:pPr>
            <a:r>
              <a:rPr lang="en-IN" dirty="0"/>
              <a:t>UDIT GUPTA – 23BCE11</a:t>
            </a:r>
          </a:p>
          <a:p>
            <a:pPr marL="457200" indent="-457200">
              <a:buAutoNum type="arabicPeriod"/>
            </a:pPr>
            <a:r>
              <a:rPr lang="en-IN" dirty="0"/>
              <a:t>NAMAN DHAKAD – 23BCE</a:t>
            </a:r>
          </a:p>
          <a:p>
            <a:pPr marL="0" indent="0">
              <a:buNone/>
            </a:pPr>
            <a:endParaRPr dirty="0"/>
          </a:p>
        </p:txBody>
      </p:sp>
    </p:spTree>
    <p:extLst>
      <p:ext uri="{BB962C8B-B14F-4D97-AF65-F5344CB8AC3E}">
        <p14:creationId xmlns:p14="http://schemas.microsoft.com/office/powerpoint/2010/main" val="3042826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60EEC-3596-83FE-3E20-16DC349332C2}"/>
              </a:ext>
            </a:extLst>
          </p:cNvPr>
          <p:cNvSpPr>
            <a:spLocks noGrp="1"/>
          </p:cNvSpPr>
          <p:nvPr>
            <p:ph type="title"/>
          </p:nvPr>
        </p:nvSpPr>
        <p:spPr/>
        <p:txBody>
          <a:bodyPr/>
          <a:lstStyle/>
          <a:p>
            <a:r>
              <a:rPr lang="en-US" b="1" dirty="0"/>
              <a:t>Result and Discussion</a:t>
            </a:r>
            <a:endParaRPr lang="en-IN" dirty="0"/>
          </a:p>
        </p:txBody>
      </p:sp>
      <p:sp>
        <p:nvSpPr>
          <p:cNvPr id="3" name="Content Placeholder 2">
            <a:extLst>
              <a:ext uri="{FF2B5EF4-FFF2-40B4-BE49-F238E27FC236}">
                <a16:creationId xmlns:a16="http://schemas.microsoft.com/office/drawing/2014/main" id="{795338CF-1D67-6302-DED8-F1846C4EAFC1}"/>
              </a:ext>
            </a:extLst>
          </p:cNvPr>
          <p:cNvSpPr>
            <a:spLocks noGrp="1"/>
          </p:cNvSpPr>
          <p:nvPr>
            <p:ph idx="1"/>
          </p:nvPr>
        </p:nvSpPr>
        <p:spPr/>
        <p:txBody>
          <a:bodyPr/>
          <a:lstStyle/>
          <a:p>
            <a:pPr>
              <a:buFont typeface="Arial" panose="020B0604020202020204" pitchFamily="34" charset="0"/>
              <a:buChar char="•"/>
            </a:pPr>
            <a:endParaRPr lang="en-US" b="1" dirty="0"/>
          </a:p>
          <a:p>
            <a:pPr>
              <a:buFont typeface="Arial" panose="020B0604020202020204" pitchFamily="34" charset="0"/>
              <a:buChar char="•"/>
            </a:pPr>
            <a:r>
              <a:rPr lang="en-US" b="1" dirty="0"/>
              <a:t>Results</a:t>
            </a:r>
            <a:r>
              <a:rPr lang="en-US" dirty="0"/>
              <a:t>:</a:t>
            </a:r>
          </a:p>
          <a:p>
            <a:pPr marL="742950" lvl="1" indent="-285750">
              <a:buFont typeface="Arial" panose="020B0604020202020204" pitchFamily="34" charset="0"/>
              <a:buChar char="•"/>
            </a:pPr>
            <a:r>
              <a:rPr lang="en-US" dirty="0"/>
              <a:t>Best accuracy achieved: [Mention percentage].</a:t>
            </a:r>
          </a:p>
          <a:p>
            <a:pPr marL="742950" lvl="1" indent="-285750">
              <a:buFont typeface="Arial" panose="020B0604020202020204" pitchFamily="34" charset="0"/>
              <a:buChar char="•"/>
            </a:pPr>
            <a:r>
              <a:rPr lang="en-US" dirty="0"/>
              <a:t>Precision, recall, and F1-scores for spam detection.</a:t>
            </a:r>
          </a:p>
          <a:p>
            <a:pPr>
              <a:buFont typeface="Arial" panose="020B0604020202020204" pitchFamily="34" charset="0"/>
              <a:buChar char="•"/>
            </a:pPr>
            <a:r>
              <a:rPr lang="en-US" b="1" dirty="0"/>
              <a:t>Discussion</a:t>
            </a:r>
            <a:r>
              <a:rPr lang="en-US" dirty="0"/>
              <a:t>:</a:t>
            </a:r>
          </a:p>
          <a:p>
            <a:pPr marL="742950" lvl="1" indent="-285750">
              <a:buFont typeface="Arial" panose="020B0604020202020204" pitchFamily="34" charset="0"/>
              <a:buChar char="•"/>
            </a:pPr>
            <a:r>
              <a:rPr lang="en-US" dirty="0"/>
              <a:t>SVM and ensemble methods outperformed others.</a:t>
            </a:r>
          </a:p>
          <a:p>
            <a:pPr marL="742950" lvl="1" indent="-285750">
              <a:buFont typeface="Arial" panose="020B0604020202020204" pitchFamily="34" charset="0"/>
              <a:buChar char="•"/>
            </a:pPr>
            <a:r>
              <a:rPr lang="en-US" dirty="0"/>
              <a:t>Limitations in handling ambiguous messages.</a:t>
            </a:r>
          </a:p>
          <a:p>
            <a:endParaRPr lang="en-IN" dirty="0"/>
          </a:p>
        </p:txBody>
      </p:sp>
    </p:spTree>
    <p:extLst>
      <p:ext uri="{BB962C8B-B14F-4D97-AF65-F5344CB8AC3E}">
        <p14:creationId xmlns:p14="http://schemas.microsoft.com/office/powerpoint/2010/main" val="4153299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6D840-3D02-C9A8-9C65-DE07DA0D0569}"/>
              </a:ext>
            </a:extLst>
          </p:cNvPr>
          <p:cNvSpPr>
            <a:spLocks noGrp="1"/>
          </p:cNvSpPr>
          <p:nvPr>
            <p:ph type="title"/>
          </p:nvPr>
        </p:nvSpPr>
        <p:spPr/>
        <p:txBody>
          <a:bodyPr/>
          <a:lstStyle/>
          <a:p>
            <a:r>
              <a:rPr lang="en-US"/>
              <a:t>GRAPH FOR MMODEL ACCURACIES</a:t>
            </a:r>
            <a:endParaRPr lang="en-IN" dirty="0"/>
          </a:p>
        </p:txBody>
      </p:sp>
      <p:pic>
        <p:nvPicPr>
          <p:cNvPr id="5" name="Content Placeholder 4">
            <a:extLst>
              <a:ext uri="{FF2B5EF4-FFF2-40B4-BE49-F238E27FC236}">
                <a16:creationId xmlns:a16="http://schemas.microsoft.com/office/drawing/2014/main" id="{0AA7871C-7072-48D2-1745-68E45FBABA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828800"/>
            <a:ext cx="9144000" cy="4572000"/>
          </a:xfrm>
        </p:spPr>
      </p:pic>
    </p:spTree>
    <p:extLst>
      <p:ext uri="{BB962C8B-B14F-4D97-AF65-F5344CB8AC3E}">
        <p14:creationId xmlns:p14="http://schemas.microsoft.com/office/powerpoint/2010/main" val="2710240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A0800-6159-19B2-E24D-3B54130B9B26}"/>
              </a:ext>
            </a:extLst>
          </p:cNvPr>
          <p:cNvSpPr>
            <a:spLocks noGrp="1"/>
          </p:cNvSpPr>
          <p:nvPr>
            <p:ph type="title"/>
          </p:nvPr>
        </p:nvSpPr>
        <p:spPr/>
        <p:txBody>
          <a:bodyPr/>
          <a:lstStyle/>
          <a:p>
            <a:r>
              <a:rPr lang="en-IN" b="1" dirty="0"/>
              <a:t>Conclusion</a:t>
            </a:r>
            <a:endParaRPr lang="en-IN" dirty="0"/>
          </a:p>
        </p:txBody>
      </p:sp>
      <p:sp>
        <p:nvSpPr>
          <p:cNvPr id="3" name="Content Placeholder 2">
            <a:extLst>
              <a:ext uri="{FF2B5EF4-FFF2-40B4-BE49-F238E27FC236}">
                <a16:creationId xmlns:a16="http://schemas.microsoft.com/office/drawing/2014/main" id="{65882AF4-8857-D52C-CED5-8BC5ECBC17EE}"/>
              </a:ext>
            </a:extLst>
          </p:cNvPr>
          <p:cNvSpPr>
            <a:spLocks noGrp="1"/>
          </p:cNvSpPr>
          <p:nvPr>
            <p:ph idx="1"/>
          </p:nvPr>
        </p:nvSpPr>
        <p:spPr/>
        <p:txBody>
          <a:bodyPr/>
          <a:lstStyle/>
          <a:p>
            <a:pPr>
              <a:buFont typeface="Arial" panose="020B0604020202020204" pitchFamily="34" charset="0"/>
              <a:buChar char="•"/>
            </a:pPr>
            <a:endParaRPr lang="en-IN" b="1" dirty="0"/>
          </a:p>
          <a:p>
            <a:pPr>
              <a:buFont typeface="Arial" panose="020B0604020202020204" pitchFamily="34" charset="0"/>
              <a:buChar char="•"/>
            </a:pPr>
            <a:r>
              <a:rPr lang="en-IN" b="1" dirty="0"/>
              <a:t>Summary</a:t>
            </a:r>
            <a:r>
              <a:rPr lang="en-IN" dirty="0"/>
              <a:t>:</a:t>
            </a:r>
          </a:p>
          <a:p>
            <a:pPr marL="742950" lvl="1" indent="-285750">
              <a:buFont typeface="Arial" panose="020B0604020202020204" pitchFamily="34" charset="0"/>
              <a:buChar char="•"/>
            </a:pPr>
            <a:r>
              <a:rPr lang="en-IN" dirty="0"/>
              <a:t>The system effectively classifies SMS as spam or non-spam.</a:t>
            </a:r>
          </a:p>
          <a:p>
            <a:pPr marL="742950" lvl="1" indent="-285750">
              <a:buFont typeface="Arial" panose="020B0604020202020204" pitchFamily="34" charset="0"/>
              <a:buChar char="•"/>
            </a:pPr>
            <a:r>
              <a:rPr lang="en-IN" dirty="0"/>
              <a:t>Ensemble methods improved accuracy over individual classifiers.</a:t>
            </a:r>
          </a:p>
          <a:p>
            <a:pPr>
              <a:buFont typeface="Arial" panose="020B0604020202020204" pitchFamily="34" charset="0"/>
              <a:buChar char="•"/>
            </a:pPr>
            <a:r>
              <a:rPr lang="en-IN" b="1" dirty="0"/>
              <a:t>Future Work</a:t>
            </a:r>
            <a:r>
              <a:rPr lang="en-IN" dirty="0"/>
              <a:t>:</a:t>
            </a:r>
          </a:p>
          <a:p>
            <a:pPr marL="742950" lvl="1" indent="-285750">
              <a:buFont typeface="Arial" panose="020B0604020202020204" pitchFamily="34" charset="0"/>
              <a:buChar char="•"/>
            </a:pPr>
            <a:r>
              <a:rPr lang="en-IN" dirty="0"/>
              <a:t>Extend the model to multilingual datasets.</a:t>
            </a:r>
          </a:p>
          <a:p>
            <a:pPr marL="742950" lvl="1" indent="-285750">
              <a:buFont typeface="Arial" panose="020B0604020202020204" pitchFamily="34" charset="0"/>
              <a:buChar char="•"/>
            </a:pPr>
            <a:r>
              <a:rPr lang="en-IN" dirty="0"/>
              <a:t>Incorporate deep learning models like LSTMs for improved context handling.</a:t>
            </a:r>
          </a:p>
          <a:p>
            <a:endParaRPr lang="en-IN" dirty="0"/>
          </a:p>
        </p:txBody>
      </p:sp>
    </p:spTree>
    <p:extLst>
      <p:ext uri="{BB962C8B-B14F-4D97-AF65-F5344CB8AC3E}">
        <p14:creationId xmlns:p14="http://schemas.microsoft.com/office/powerpoint/2010/main" val="2879726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endParaRPr dirty="0"/>
          </a:p>
        </p:txBody>
      </p:sp>
      <p:sp>
        <p:nvSpPr>
          <p:cNvPr id="4" name="Content Placeholder 3">
            <a:extLst>
              <a:ext uri="{FF2B5EF4-FFF2-40B4-BE49-F238E27FC236}">
                <a16:creationId xmlns:a16="http://schemas.microsoft.com/office/drawing/2014/main" id="{72C6F474-7BEF-6E23-FBD2-27605ACE74A1}"/>
              </a:ext>
            </a:extLst>
          </p:cNvPr>
          <p:cNvSpPr>
            <a:spLocks noGrp="1"/>
          </p:cNvSpPr>
          <p:nvPr>
            <p:ph idx="1"/>
          </p:nvPr>
        </p:nvSpPr>
        <p:spPr/>
        <p:txBody>
          <a:bodyPr/>
          <a:lstStyle/>
          <a:p>
            <a:pPr>
              <a:buFont typeface="Arial" panose="020B0604020202020204" pitchFamily="34" charset="0"/>
              <a:buChar char="•"/>
            </a:pPr>
            <a:endParaRPr lang="en-US" b="1" dirty="0"/>
          </a:p>
          <a:p>
            <a:pPr>
              <a:buFont typeface="Arial" panose="020B0604020202020204" pitchFamily="34" charset="0"/>
              <a:buChar char="•"/>
            </a:pPr>
            <a:r>
              <a:rPr lang="en-US" b="1" dirty="0"/>
              <a:t>Problem</a:t>
            </a:r>
            <a:r>
              <a:rPr lang="en-US" dirty="0"/>
              <a:t>:</a:t>
            </a:r>
          </a:p>
          <a:p>
            <a:pPr marL="742950" lvl="1" indent="-285750">
              <a:buFont typeface="Arial" panose="020B0604020202020204" pitchFamily="34" charset="0"/>
              <a:buChar char="•"/>
            </a:pPr>
            <a:r>
              <a:rPr lang="en-US" dirty="0"/>
              <a:t>E-MAIL spam impacts users by wasting resources and leading to scams or phishing attacks.</a:t>
            </a:r>
          </a:p>
          <a:p>
            <a:pPr>
              <a:buFont typeface="Arial" panose="020B0604020202020204" pitchFamily="34" charset="0"/>
              <a:buChar char="•"/>
            </a:pPr>
            <a:r>
              <a:rPr lang="en-US" b="1" dirty="0"/>
              <a:t>Goal</a:t>
            </a:r>
            <a:r>
              <a:rPr lang="en-US" dirty="0"/>
              <a:t>:</a:t>
            </a:r>
          </a:p>
          <a:p>
            <a:pPr marL="742950" lvl="1" indent="-285750">
              <a:buFont typeface="Arial" panose="020B0604020202020204" pitchFamily="34" charset="0"/>
              <a:buChar char="•"/>
            </a:pPr>
            <a:r>
              <a:rPr lang="en-US" dirty="0"/>
              <a:t>To create a machine learning-based spam detection system.</a:t>
            </a:r>
          </a:p>
          <a:p>
            <a:pPr marL="742950" lvl="1" indent="-285750">
              <a:buFont typeface="Arial" panose="020B0604020202020204" pitchFamily="34" charset="0"/>
              <a:buChar char="•"/>
            </a:pPr>
            <a:r>
              <a:rPr lang="en-US" dirty="0"/>
              <a:t>Process SMS data efficiently and classify messages as spam or non-spam.</a:t>
            </a:r>
          </a:p>
          <a:p>
            <a:pPr>
              <a:buFont typeface="Arial" panose="020B0604020202020204" pitchFamily="34" charset="0"/>
              <a:buChar char="•"/>
            </a:pPr>
            <a:r>
              <a:rPr lang="en-US" b="1" dirty="0"/>
              <a:t>Key Features</a:t>
            </a:r>
            <a:r>
              <a:rPr lang="en-US" dirty="0"/>
              <a:t>:</a:t>
            </a:r>
          </a:p>
          <a:p>
            <a:pPr marL="742950" lvl="1" indent="-285750">
              <a:buFont typeface="Arial" panose="020B0604020202020204" pitchFamily="34" charset="0"/>
              <a:buChar char="•"/>
            </a:pPr>
            <a:r>
              <a:rPr lang="en-US" dirty="0"/>
              <a:t>Text preprocessing using NLTK.</a:t>
            </a:r>
          </a:p>
          <a:p>
            <a:pPr marL="742950" lvl="1" indent="-285750">
              <a:buFont typeface="Arial" panose="020B0604020202020204" pitchFamily="34" charset="0"/>
              <a:buChar char="•"/>
            </a:pPr>
            <a:r>
              <a:rPr lang="en-US" dirty="0"/>
              <a:t>Multiple machine learning models evaluated for performance.</a:t>
            </a:r>
          </a:p>
          <a:p>
            <a:endParaRPr lang="en-IN" dirty="0"/>
          </a:p>
        </p:txBody>
      </p:sp>
    </p:spTree>
    <p:extLst>
      <p:ext uri="{BB962C8B-B14F-4D97-AF65-F5344CB8AC3E}">
        <p14:creationId xmlns:p14="http://schemas.microsoft.com/office/powerpoint/2010/main" val="2116190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DE095D-A8C2-B269-6D00-83F6D1E244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E4FC9B-7D18-EA31-C974-9B5407080A6C}"/>
              </a:ext>
            </a:extLst>
          </p:cNvPr>
          <p:cNvSpPr>
            <a:spLocks noGrp="1"/>
          </p:cNvSpPr>
          <p:nvPr>
            <p:ph type="title"/>
          </p:nvPr>
        </p:nvSpPr>
        <p:spPr/>
        <p:txBody>
          <a:bodyPr/>
          <a:lstStyle/>
          <a:p>
            <a:r>
              <a:rPr lang="en-IN" dirty="0"/>
              <a:t>EXISTING WORK WITH LIMITATION</a:t>
            </a:r>
            <a:endParaRPr dirty="0"/>
          </a:p>
        </p:txBody>
      </p:sp>
      <p:sp>
        <p:nvSpPr>
          <p:cNvPr id="4" name="Content Placeholder 3">
            <a:extLst>
              <a:ext uri="{FF2B5EF4-FFF2-40B4-BE49-F238E27FC236}">
                <a16:creationId xmlns:a16="http://schemas.microsoft.com/office/drawing/2014/main" id="{93278F6B-BF53-788F-47D9-6470BCE44714}"/>
              </a:ext>
            </a:extLst>
          </p:cNvPr>
          <p:cNvSpPr>
            <a:spLocks noGrp="1"/>
          </p:cNvSpPr>
          <p:nvPr>
            <p:ph idx="1"/>
          </p:nvPr>
        </p:nvSpPr>
        <p:spPr/>
        <p:txBody>
          <a:bodyPr/>
          <a:lstStyle/>
          <a:p>
            <a:pPr>
              <a:buFont typeface="Arial" panose="020B0604020202020204" pitchFamily="34" charset="0"/>
              <a:buChar char="•"/>
            </a:pPr>
            <a:endParaRPr lang="en-US" b="1" dirty="0"/>
          </a:p>
          <a:p>
            <a:r>
              <a:rPr lang="en-US" b="1" dirty="0"/>
              <a:t>Existing Work with Limitations</a:t>
            </a:r>
          </a:p>
          <a:p>
            <a:pPr>
              <a:buFont typeface="Arial" panose="020B0604020202020204" pitchFamily="34" charset="0"/>
              <a:buChar char="•"/>
            </a:pPr>
            <a:r>
              <a:rPr lang="en-US" b="1" dirty="0"/>
              <a:t>Existing Approaches</a:t>
            </a:r>
            <a:r>
              <a:rPr lang="en-US" dirty="0"/>
              <a:t>:</a:t>
            </a:r>
          </a:p>
          <a:p>
            <a:pPr marL="742950" lvl="1" indent="-285750">
              <a:buFont typeface="Arial" panose="020B0604020202020204" pitchFamily="34" charset="0"/>
              <a:buChar char="•"/>
            </a:pPr>
            <a:r>
              <a:rPr lang="en-US" dirty="0"/>
              <a:t>Rule-based filtering (e.g., keyword-based systems).</a:t>
            </a:r>
          </a:p>
          <a:p>
            <a:pPr marL="742950" lvl="1" indent="-285750">
              <a:buFont typeface="Arial" panose="020B0604020202020204" pitchFamily="34" charset="0"/>
              <a:buChar char="•"/>
            </a:pPr>
            <a:r>
              <a:rPr lang="en-US" dirty="0"/>
              <a:t>Basic supervised models.</a:t>
            </a:r>
          </a:p>
          <a:p>
            <a:pPr>
              <a:buFont typeface="Arial" panose="020B0604020202020204" pitchFamily="34" charset="0"/>
              <a:buChar char="•"/>
            </a:pPr>
            <a:r>
              <a:rPr lang="en-US" b="1" dirty="0"/>
              <a:t>Limitations</a:t>
            </a:r>
            <a:r>
              <a:rPr lang="en-US" dirty="0"/>
              <a:t>:</a:t>
            </a:r>
          </a:p>
          <a:p>
            <a:pPr marL="742950" lvl="1" indent="-285750">
              <a:buFont typeface="Arial" panose="020B0604020202020204" pitchFamily="34" charset="0"/>
              <a:buChar char="•"/>
            </a:pPr>
            <a:r>
              <a:rPr lang="en-US" dirty="0"/>
              <a:t>Require extensive labeled datasets.</a:t>
            </a:r>
          </a:p>
          <a:p>
            <a:pPr marL="742950" lvl="1" indent="-285750">
              <a:buFont typeface="Arial" panose="020B0604020202020204" pitchFamily="34" charset="0"/>
              <a:buChar char="•"/>
            </a:pPr>
            <a:r>
              <a:rPr lang="en-US" dirty="0"/>
              <a:t>Ineffective against new spam techniques.</a:t>
            </a:r>
          </a:p>
          <a:p>
            <a:pPr marL="742950" lvl="1" indent="-285750">
              <a:buFont typeface="Arial" panose="020B0604020202020204" pitchFamily="34" charset="0"/>
              <a:buChar char="•"/>
            </a:pPr>
            <a:r>
              <a:rPr lang="en-US" dirty="0"/>
              <a:t>High false positives and poor generalization.</a:t>
            </a:r>
          </a:p>
          <a:p>
            <a:endParaRPr lang="en-IN" dirty="0"/>
          </a:p>
        </p:txBody>
      </p:sp>
    </p:spTree>
    <p:extLst>
      <p:ext uri="{BB962C8B-B14F-4D97-AF65-F5344CB8AC3E}">
        <p14:creationId xmlns:p14="http://schemas.microsoft.com/office/powerpoint/2010/main" val="1816696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C059E8-1F81-99B7-FD9C-F30A3F946A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29419A-4044-C0EA-BD47-2E9DC775F0DD}"/>
              </a:ext>
            </a:extLst>
          </p:cNvPr>
          <p:cNvSpPr>
            <a:spLocks noGrp="1"/>
          </p:cNvSpPr>
          <p:nvPr>
            <p:ph type="title"/>
          </p:nvPr>
        </p:nvSpPr>
        <p:spPr/>
        <p:txBody>
          <a:bodyPr>
            <a:normAutofit/>
          </a:bodyPr>
          <a:lstStyle/>
          <a:p>
            <a:r>
              <a:rPr lang="en-US" sz="3600" b="1" dirty="0"/>
              <a:t>PROPOSED WORK AND METHODOLOGY</a:t>
            </a:r>
            <a:endParaRPr lang="en-US" sz="3600" dirty="0"/>
          </a:p>
        </p:txBody>
      </p:sp>
      <p:sp>
        <p:nvSpPr>
          <p:cNvPr id="4" name="Content Placeholder 3">
            <a:extLst>
              <a:ext uri="{FF2B5EF4-FFF2-40B4-BE49-F238E27FC236}">
                <a16:creationId xmlns:a16="http://schemas.microsoft.com/office/drawing/2014/main" id="{9990EFE4-5100-04EA-57C6-7DD2A9B01B0D}"/>
              </a:ext>
            </a:extLst>
          </p:cNvPr>
          <p:cNvSpPr>
            <a:spLocks noGrp="1"/>
          </p:cNvSpPr>
          <p:nvPr>
            <p:ph idx="1"/>
          </p:nvPr>
        </p:nvSpPr>
        <p:spPr/>
        <p:txBody>
          <a:bodyPr>
            <a:normAutofit fontScale="92500" lnSpcReduction="20000"/>
          </a:bodyPr>
          <a:lstStyle/>
          <a:p>
            <a:pPr>
              <a:buFont typeface="Arial" panose="020B0604020202020204" pitchFamily="34" charset="0"/>
              <a:buChar char="•"/>
            </a:pPr>
            <a:endParaRPr lang="en-US" b="1" dirty="0"/>
          </a:p>
          <a:p>
            <a:pPr>
              <a:buFont typeface="Arial" panose="020B0604020202020204" pitchFamily="34" charset="0"/>
              <a:buChar char="•"/>
            </a:pPr>
            <a:r>
              <a:rPr lang="en-US" b="1" dirty="0"/>
              <a:t>Proposed Work</a:t>
            </a:r>
            <a:r>
              <a:rPr lang="en-US" dirty="0"/>
              <a:t>:</a:t>
            </a:r>
          </a:p>
          <a:p>
            <a:pPr marL="742950" lvl="1" indent="-285750">
              <a:buFont typeface="Arial" panose="020B0604020202020204" pitchFamily="34" charset="0"/>
              <a:buChar char="•"/>
            </a:pPr>
            <a:r>
              <a:rPr lang="en-US" dirty="0"/>
              <a:t>Use a combination of </a:t>
            </a:r>
            <a:r>
              <a:rPr lang="en-US" b="1" dirty="0"/>
              <a:t>text preprocessing techniques</a:t>
            </a:r>
            <a:r>
              <a:rPr lang="en-US" dirty="0"/>
              <a:t> and </a:t>
            </a:r>
            <a:r>
              <a:rPr lang="en-US" b="1" dirty="0"/>
              <a:t>machine learning models</a:t>
            </a:r>
            <a:r>
              <a:rPr lang="en-US" dirty="0"/>
              <a:t>.</a:t>
            </a:r>
          </a:p>
          <a:p>
            <a:pPr marL="742950" lvl="1" indent="-285750">
              <a:buFont typeface="Arial" panose="020B0604020202020204" pitchFamily="34" charset="0"/>
              <a:buChar char="•"/>
            </a:pPr>
            <a:r>
              <a:rPr lang="en-US" dirty="0"/>
              <a:t>Implement ensemble methods for better accuracy.</a:t>
            </a:r>
          </a:p>
          <a:p>
            <a:pPr>
              <a:buFont typeface="Arial" panose="020B0604020202020204" pitchFamily="34" charset="0"/>
              <a:buChar char="•"/>
            </a:pPr>
            <a:r>
              <a:rPr lang="en-US" b="1" dirty="0"/>
              <a:t>Methodology</a:t>
            </a:r>
            <a:r>
              <a:rPr lang="en-US" dirty="0"/>
              <a:t>:</a:t>
            </a:r>
          </a:p>
          <a:p>
            <a:pPr marL="742950" lvl="1" indent="-285750">
              <a:buFont typeface="Arial" panose="020B0604020202020204" pitchFamily="34" charset="0"/>
              <a:buChar char="•"/>
            </a:pPr>
            <a:r>
              <a:rPr lang="en-US" b="1" dirty="0"/>
              <a:t>Data Preprocessing</a:t>
            </a:r>
            <a:r>
              <a:rPr lang="en-US" dirty="0"/>
              <a:t>:</a:t>
            </a:r>
          </a:p>
          <a:p>
            <a:pPr marL="1143000" lvl="2" indent="-228600">
              <a:buFont typeface="Arial" panose="020B0604020202020204" pitchFamily="34" charset="0"/>
              <a:buChar char="•"/>
            </a:pPr>
            <a:r>
              <a:rPr lang="en-US" dirty="0"/>
              <a:t>Regex-based cleaning, </a:t>
            </a:r>
            <a:r>
              <a:rPr lang="en-US" dirty="0" err="1"/>
              <a:t>stopword</a:t>
            </a:r>
            <a:r>
              <a:rPr lang="en-US" dirty="0"/>
              <a:t> removal, stemming.</a:t>
            </a:r>
          </a:p>
          <a:p>
            <a:pPr marL="742950" lvl="1" indent="-285750">
              <a:buFont typeface="Arial" panose="020B0604020202020204" pitchFamily="34" charset="0"/>
              <a:buChar char="•"/>
            </a:pPr>
            <a:r>
              <a:rPr lang="en-US" b="1" dirty="0"/>
              <a:t>Feature Extraction</a:t>
            </a:r>
            <a:r>
              <a:rPr lang="en-US" dirty="0"/>
              <a:t>:</a:t>
            </a:r>
          </a:p>
          <a:p>
            <a:pPr marL="1143000" lvl="2" indent="-228600">
              <a:buFont typeface="Arial" panose="020B0604020202020204" pitchFamily="34" charset="0"/>
              <a:buChar char="•"/>
            </a:pPr>
            <a:r>
              <a:rPr lang="en-US" dirty="0"/>
              <a:t>Bag of Words (</a:t>
            </a:r>
            <a:r>
              <a:rPr lang="en-US" dirty="0" err="1"/>
              <a:t>BoW</a:t>
            </a:r>
            <a:r>
              <a:rPr lang="en-US" dirty="0"/>
              <a:t>) with the top 1500 frequent words.</a:t>
            </a:r>
          </a:p>
          <a:p>
            <a:pPr marL="742950" lvl="1" indent="-285750">
              <a:buFont typeface="Arial" panose="020B0604020202020204" pitchFamily="34" charset="0"/>
              <a:buChar char="•"/>
            </a:pPr>
            <a:r>
              <a:rPr lang="en-US" b="1" dirty="0"/>
              <a:t>Model Training</a:t>
            </a:r>
            <a:r>
              <a:rPr lang="en-US" dirty="0"/>
              <a:t>:</a:t>
            </a:r>
          </a:p>
          <a:p>
            <a:pPr marL="1143000" lvl="2" indent="-228600">
              <a:buFont typeface="Arial" panose="020B0604020202020204" pitchFamily="34" charset="0"/>
              <a:buChar char="•"/>
            </a:pPr>
            <a:r>
              <a:rPr lang="en-US" dirty="0"/>
              <a:t>Use classifiers like SVM, Naive Bayes, and </a:t>
            </a:r>
            <a:r>
              <a:rPr lang="en-US" dirty="0" err="1"/>
              <a:t>VotingClassifier</a:t>
            </a:r>
            <a:r>
              <a:rPr lang="en-US" dirty="0"/>
              <a:t>.</a:t>
            </a:r>
          </a:p>
          <a:p>
            <a:pPr marL="742950" lvl="1" indent="-285750">
              <a:buFont typeface="Arial" panose="020B0604020202020204" pitchFamily="34" charset="0"/>
              <a:buChar char="•"/>
            </a:pPr>
            <a:r>
              <a:rPr lang="en-US" b="1" dirty="0"/>
              <a:t>Evaluation</a:t>
            </a:r>
            <a:r>
              <a:rPr lang="en-US" dirty="0"/>
              <a:t>:</a:t>
            </a:r>
          </a:p>
          <a:p>
            <a:pPr marL="1143000" lvl="2" indent="-228600">
              <a:buFont typeface="Arial" panose="020B0604020202020204" pitchFamily="34" charset="0"/>
              <a:buChar char="•"/>
            </a:pPr>
            <a:r>
              <a:rPr lang="en-US" dirty="0"/>
              <a:t>Accuracy, precision, recall, and F1-score.</a:t>
            </a:r>
          </a:p>
          <a:p>
            <a:pPr>
              <a:buFont typeface="Arial" panose="020B0604020202020204" pitchFamily="34" charset="0"/>
              <a:buChar char="•"/>
            </a:pPr>
            <a:endParaRPr lang="en-US" b="1" dirty="0"/>
          </a:p>
        </p:txBody>
      </p:sp>
    </p:spTree>
    <p:extLst>
      <p:ext uri="{BB962C8B-B14F-4D97-AF65-F5344CB8AC3E}">
        <p14:creationId xmlns:p14="http://schemas.microsoft.com/office/powerpoint/2010/main" val="86566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0C1E08-8FD8-A1A9-5CEF-FC091CE4BA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5D6086-A787-96E4-4A28-D66EF09BF6C4}"/>
              </a:ext>
            </a:extLst>
          </p:cNvPr>
          <p:cNvSpPr>
            <a:spLocks noGrp="1"/>
          </p:cNvSpPr>
          <p:nvPr>
            <p:ph type="title"/>
          </p:nvPr>
        </p:nvSpPr>
        <p:spPr/>
        <p:txBody>
          <a:bodyPr>
            <a:normAutofit/>
          </a:bodyPr>
          <a:lstStyle/>
          <a:p>
            <a:r>
              <a:rPr lang="en-US" sz="2400" b="1" dirty="0"/>
              <a:t>NOVELTY OF THE PROJECT</a:t>
            </a:r>
            <a:endParaRPr lang="en-US" sz="3600" dirty="0"/>
          </a:p>
        </p:txBody>
      </p:sp>
      <p:sp>
        <p:nvSpPr>
          <p:cNvPr id="4" name="Content Placeholder 3">
            <a:extLst>
              <a:ext uri="{FF2B5EF4-FFF2-40B4-BE49-F238E27FC236}">
                <a16:creationId xmlns:a16="http://schemas.microsoft.com/office/drawing/2014/main" id="{2380253C-49A0-140F-4B16-0D6C832CBA75}"/>
              </a:ext>
            </a:extLst>
          </p:cNvPr>
          <p:cNvSpPr>
            <a:spLocks noGrp="1"/>
          </p:cNvSpPr>
          <p:nvPr>
            <p:ph idx="1"/>
          </p:nvPr>
        </p:nvSpPr>
        <p:spPr>
          <a:xfrm>
            <a:off x="1519754" y="2492896"/>
            <a:ext cx="9144000" cy="4267200"/>
          </a:xfrm>
        </p:spPr>
        <p:txBody>
          <a:bodyPr>
            <a:normAutofit/>
          </a:bodyPr>
          <a:lstStyle/>
          <a:p>
            <a:pPr>
              <a:buFont typeface="Arial" panose="020B0604020202020204" pitchFamily="34" charset="0"/>
              <a:buChar char="•"/>
            </a:pPr>
            <a:endParaRPr lang="en-US" b="1" dirty="0"/>
          </a:p>
          <a:p>
            <a:pPr>
              <a:buFont typeface="Arial" panose="020B0604020202020204" pitchFamily="34" charset="0"/>
              <a:buChar char="•"/>
            </a:pPr>
            <a:r>
              <a:rPr lang="en-US" b="1" dirty="0"/>
              <a:t>Novel Aspects</a:t>
            </a:r>
            <a:r>
              <a:rPr lang="en-US" dirty="0"/>
              <a:t>:</a:t>
            </a:r>
          </a:p>
          <a:p>
            <a:pPr marL="742950" lvl="1" indent="-285750">
              <a:buFont typeface="Arial" panose="020B0604020202020204" pitchFamily="34" charset="0"/>
              <a:buChar char="•"/>
            </a:pPr>
            <a:r>
              <a:rPr lang="en-US" dirty="0"/>
              <a:t>Combines multiple machine learning classifiers in an ensemble model.</a:t>
            </a:r>
          </a:p>
          <a:p>
            <a:pPr marL="742950" lvl="1" indent="-285750">
              <a:buFont typeface="Arial" panose="020B0604020202020204" pitchFamily="34" charset="0"/>
              <a:buChar char="•"/>
            </a:pPr>
            <a:r>
              <a:rPr lang="en-US" dirty="0"/>
              <a:t>Implements thorough text cleaning and preprocessing for feature creation.</a:t>
            </a:r>
          </a:p>
          <a:p>
            <a:pPr marL="742950" lvl="1" indent="-285750">
              <a:buFont typeface="Arial" panose="020B0604020202020204" pitchFamily="34" charset="0"/>
              <a:buChar char="•"/>
            </a:pPr>
            <a:r>
              <a:rPr lang="en-US" dirty="0"/>
              <a:t>Evaluates model effectiveness through comparative analysis.</a:t>
            </a:r>
          </a:p>
          <a:p>
            <a:pPr>
              <a:buFont typeface="Arial" panose="020B0604020202020204" pitchFamily="34" charset="0"/>
              <a:buChar char="•"/>
            </a:pPr>
            <a:endParaRPr lang="en-US" b="1" dirty="0"/>
          </a:p>
        </p:txBody>
      </p:sp>
    </p:spTree>
    <p:extLst>
      <p:ext uri="{BB962C8B-B14F-4D97-AF65-F5344CB8AC3E}">
        <p14:creationId xmlns:p14="http://schemas.microsoft.com/office/powerpoint/2010/main" val="954419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038CF-FB1F-045C-4BCC-83D50FB27F39}"/>
              </a:ext>
            </a:extLst>
          </p:cNvPr>
          <p:cNvSpPr>
            <a:spLocks noGrp="1"/>
          </p:cNvSpPr>
          <p:nvPr>
            <p:ph type="title"/>
          </p:nvPr>
        </p:nvSpPr>
        <p:spPr/>
        <p:txBody>
          <a:bodyPr/>
          <a:lstStyle/>
          <a:p>
            <a:r>
              <a:rPr lang="en-US" b="1" dirty="0"/>
              <a:t>Real-Time Usage</a:t>
            </a:r>
            <a:endParaRPr lang="en-IN" dirty="0"/>
          </a:p>
        </p:txBody>
      </p:sp>
      <p:sp>
        <p:nvSpPr>
          <p:cNvPr id="3" name="Content Placeholder 2">
            <a:extLst>
              <a:ext uri="{FF2B5EF4-FFF2-40B4-BE49-F238E27FC236}">
                <a16:creationId xmlns:a16="http://schemas.microsoft.com/office/drawing/2014/main" id="{05696C1E-9E94-D39A-95CD-DAD1A6F61AD3}"/>
              </a:ext>
            </a:extLst>
          </p:cNvPr>
          <p:cNvSpPr>
            <a:spLocks noGrp="1"/>
          </p:cNvSpPr>
          <p:nvPr>
            <p:ph idx="1"/>
          </p:nvPr>
        </p:nvSpPr>
        <p:spPr/>
        <p:txBody>
          <a:bodyPr/>
          <a:lstStyle/>
          <a:p>
            <a:pPr>
              <a:buFont typeface="Arial" panose="020B0604020202020204" pitchFamily="34" charset="0"/>
              <a:buChar char="•"/>
            </a:pPr>
            <a:endParaRPr lang="en-US" b="1" dirty="0"/>
          </a:p>
          <a:p>
            <a:pPr>
              <a:buFont typeface="Arial" panose="020B0604020202020204" pitchFamily="34" charset="0"/>
              <a:buChar char="•"/>
            </a:pPr>
            <a:r>
              <a:rPr lang="en-US" b="1" dirty="0"/>
              <a:t>Applications</a:t>
            </a:r>
            <a:r>
              <a:rPr lang="en-US" dirty="0"/>
              <a:t>:</a:t>
            </a:r>
          </a:p>
          <a:p>
            <a:pPr marL="742950" lvl="1" indent="-285750">
              <a:buFont typeface="Arial" panose="020B0604020202020204" pitchFamily="34" charset="0"/>
              <a:buChar char="•"/>
            </a:pPr>
            <a:r>
              <a:rPr lang="en-US" dirty="0"/>
              <a:t>Integrate with SMS services to filter spam messages in real-time.</a:t>
            </a:r>
          </a:p>
          <a:p>
            <a:pPr marL="742950" lvl="1" indent="-285750">
              <a:buFont typeface="Arial" panose="020B0604020202020204" pitchFamily="34" charset="0"/>
              <a:buChar char="•"/>
            </a:pPr>
            <a:r>
              <a:rPr lang="en-US" dirty="0"/>
              <a:t>Mobile network operators can block spam messages proactively.</a:t>
            </a:r>
          </a:p>
          <a:p>
            <a:pPr marL="742950" lvl="1" indent="-285750">
              <a:buFont typeface="Arial" panose="020B0604020202020204" pitchFamily="34" charset="0"/>
              <a:buChar char="•"/>
            </a:pPr>
            <a:r>
              <a:rPr lang="en-US" dirty="0"/>
              <a:t>Prevent phishing attacks and scams through automated detection.</a:t>
            </a:r>
          </a:p>
          <a:p>
            <a:endParaRPr lang="en-IN" dirty="0"/>
          </a:p>
        </p:txBody>
      </p:sp>
    </p:spTree>
    <p:extLst>
      <p:ext uri="{BB962C8B-B14F-4D97-AF65-F5344CB8AC3E}">
        <p14:creationId xmlns:p14="http://schemas.microsoft.com/office/powerpoint/2010/main" val="3501813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Hardware &amp; Software Requirements</a:t>
            </a:r>
            <a:endParaRPr dirty="0"/>
          </a:p>
        </p:txBody>
      </p:sp>
      <p:sp>
        <p:nvSpPr>
          <p:cNvPr id="7" name="Content Placeholder 6">
            <a:extLst>
              <a:ext uri="{FF2B5EF4-FFF2-40B4-BE49-F238E27FC236}">
                <a16:creationId xmlns:a16="http://schemas.microsoft.com/office/drawing/2014/main" id="{0AA01B0B-9A75-38BC-C4E3-C8870427A2ED}"/>
              </a:ext>
            </a:extLst>
          </p:cNvPr>
          <p:cNvSpPr>
            <a:spLocks noGrp="1"/>
          </p:cNvSpPr>
          <p:nvPr>
            <p:ph idx="1"/>
          </p:nvPr>
        </p:nvSpPr>
        <p:spPr/>
        <p:txBody>
          <a:bodyPr/>
          <a:lstStyle/>
          <a:p>
            <a:pPr>
              <a:buFont typeface="Arial" panose="020B0604020202020204" pitchFamily="34" charset="0"/>
              <a:buChar char="•"/>
            </a:pPr>
            <a:endParaRPr lang="en-IN" b="1" dirty="0"/>
          </a:p>
          <a:p>
            <a:pPr>
              <a:buFont typeface="Arial" panose="020B0604020202020204" pitchFamily="34" charset="0"/>
              <a:buChar char="•"/>
            </a:pPr>
            <a:r>
              <a:rPr lang="en-IN" b="1" dirty="0"/>
              <a:t>Hardware</a:t>
            </a:r>
            <a:r>
              <a:rPr lang="en-IN" dirty="0"/>
              <a:t>:</a:t>
            </a:r>
          </a:p>
          <a:p>
            <a:pPr marL="742950" lvl="1" indent="-285750">
              <a:buFont typeface="Arial" panose="020B0604020202020204" pitchFamily="34" charset="0"/>
              <a:buChar char="•"/>
            </a:pPr>
            <a:r>
              <a:rPr lang="en-IN" dirty="0"/>
              <a:t>Minimum: 4GB RAM, i5 Processor.</a:t>
            </a:r>
          </a:p>
          <a:p>
            <a:pPr>
              <a:buFont typeface="Arial" panose="020B0604020202020204" pitchFamily="34" charset="0"/>
              <a:buChar char="•"/>
            </a:pPr>
            <a:r>
              <a:rPr lang="en-IN" b="1" dirty="0"/>
              <a:t>Software</a:t>
            </a:r>
            <a:r>
              <a:rPr lang="en-IN" dirty="0"/>
              <a:t>:</a:t>
            </a:r>
          </a:p>
          <a:p>
            <a:pPr marL="742950" lvl="1" indent="-285750">
              <a:buFont typeface="Arial" panose="020B0604020202020204" pitchFamily="34" charset="0"/>
              <a:buChar char="•"/>
            </a:pPr>
            <a:r>
              <a:rPr lang="en-IN" dirty="0"/>
              <a:t>Python 3.12</a:t>
            </a:r>
          </a:p>
          <a:p>
            <a:pPr marL="742950" lvl="1" indent="-285750">
              <a:buFont typeface="Arial" panose="020B0604020202020204" pitchFamily="34" charset="0"/>
              <a:buChar char="•"/>
            </a:pPr>
            <a:r>
              <a:rPr lang="en-IN" dirty="0"/>
              <a:t>Libraries: NLTK, Scikit-learn, Pandas, NumPy</a:t>
            </a:r>
          </a:p>
          <a:p>
            <a:pPr marL="742950" lvl="1" indent="-285750">
              <a:buFont typeface="Arial" panose="020B0604020202020204" pitchFamily="34" charset="0"/>
              <a:buChar char="•"/>
            </a:pPr>
            <a:r>
              <a:rPr lang="en-IN" dirty="0"/>
              <a:t>IDE: Visual Studio Code or Google </a:t>
            </a:r>
            <a:r>
              <a:rPr lang="en-IN" dirty="0" err="1"/>
              <a:t>Colab</a:t>
            </a:r>
            <a:r>
              <a:rPr lang="en-IN" dirty="0"/>
              <a:t>.</a:t>
            </a:r>
          </a:p>
          <a:p>
            <a:endParaRPr lang="en-IN" dirty="0"/>
          </a:p>
        </p:txBody>
      </p:sp>
    </p:spTree>
    <p:extLst>
      <p:ext uri="{BB962C8B-B14F-4D97-AF65-F5344CB8AC3E}">
        <p14:creationId xmlns:p14="http://schemas.microsoft.com/office/powerpoint/2010/main" val="4145261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CCD64-3128-CC6A-2D95-A9F0EB3A2D88}"/>
              </a:ext>
            </a:extLst>
          </p:cNvPr>
          <p:cNvSpPr>
            <a:spLocks noGrp="1"/>
          </p:cNvSpPr>
          <p:nvPr>
            <p:ph type="title"/>
          </p:nvPr>
        </p:nvSpPr>
        <p:spPr/>
        <p:txBody>
          <a:bodyPr/>
          <a:lstStyle/>
          <a:p>
            <a:r>
              <a:rPr lang="en-IN" b="1" dirty="0"/>
              <a:t>Literature Review</a:t>
            </a:r>
            <a:endParaRPr lang="en-IN" dirty="0"/>
          </a:p>
        </p:txBody>
      </p:sp>
      <p:sp>
        <p:nvSpPr>
          <p:cNvPr id="3" name="Content Placeholder 2">
            <a:extLst>
              <a:ext uri="{FF2B5EF4-FFF2-40B4-BE49-F238E27FC236}">
                <a16:creationId xmlns:a16="http://schemas.microsoft.com/office/drawing/2014/main" id="{73F6BADB-8D06-49FE-EB4B-143A0872AB0F}"/>
              </a:ext>
            </a:extLst>
          </p:cNvPr>
          <p:cNvSpPr>
            <a:spLocks noGrp="1"/>
          </p:cNvSpPr>
          <p:nvPr>
            <p:ph idx="1"/>
          </p:nvPr>
        </p:nvSpPr>
        <p:spPr/>
        <p:txBody>
          <a:bodyPr/>
          <a:lstStyle/>
          <a:p>
            <a:pPr>
              <a:buFont typeface="Arial" panose="020B0604020202020204" pitchFamily="34" charset="0"/>
              <a:buChar char="•"/>
            </a:pPr>
            <a:endParaRPr lang="en-IN" dirty="0"/>
          </a:p>
          <a:p>
            <a:pPr>
              <a:buFont typeface="Arial" panose="020B0604020202020204" pitchFamily="34" charset="0"/>
              <a:buChar char="•"/>
            </a:pPr>
            <a:r>
              <a:rPr lang="en-IN" dirty="0"/>
              <a:t>Discuss:</a:t>
            </a:r>
          </a:p>
          <a:p>
            <a:pPr marL="742950" lvl="1" indent="-285750">
              <a:buFont typeface="Arial" panose="020B0604020202020204" pitchFamily="34" charset="0"/>
              <a:buChar char="•"/>
            </a:pPr>
            <a:r>
              <a:rPr lang="en-IN" dirty="0"/>
              <a:t>NLTK: For text preprocessing and feature extraction.</a:t>
            </a:r>
          </a:p>
          <a:p>
            <a:pPr marL="742950" lvl="1" indent="-285750">
              <a:buFont typeface="Arial" panose="020B0604020202020204" pitchFamily="34" charset="0"/>
              <a:buChar char="•"/>
            </a:pPr>
            <a:r>
              <a:rPr lang="en-IN" dirty="0"/>
              <a:t>Scikit-learn: For implementing classifiers and evaluation metrics.</a:t>
            </a:r>
          </a:p>
          <a:p>
            <a:pPr marL="742950" lvl="1" indent="-285750">
              <a:buFont typeface="Arial" panose="020B0604020202020204" pitchFamily="34" charset="0"/>
              <a:buChar char="•"/>
            </a:pPr>
            <a:r>
              <a:rPr lang="en-IN" dirty="0"/>
              <a:t>Classifiers used:</a:t>
            </a:r>
          </a:p>
          <a:p>
            <a:pPr marL="1143000" lvl="2" indent="-228600">
              <a:buFont typeface="Arial" panose="020B0604020202020204" pitchFamily="34" charset="0"/>
              <a:buChar char="•"/>
            </a:pPr>
            <a:r>
              <a:rPr lang="en-IN" dirty="0"/>
              <a:t>Naive Bayes: Fast and simple probabilistic classifier.</a:t>
            </a:r>
          </a:p>
          <a:p>
            <a:pPr marL="1143000" lvl="2" indent="-228600">
              <a:buFont typeface="Arial" panose="020B0604020202020204" pitchFamily="34" charset="0"/>
              <a:buChar char="•"/>
            </a:pPr>
            <a:r>
              <a:rPr lang="en-IN" dirty="0"/>
              <a:t>SVM: Effective for binary classification.</a:t>
            </a:r>
          </a:p>
          <a:p>
            <a:pPr marL="1143000" lvl="2" indent="-228600">
              <a:buFont typeface="Arial" panose="020B0604020202020204" pitchFamily="34" charset="0"/>
              <a:buChar char="•"/>
            </a:pPr>
            <a:r>
              <a:rPr lang="en-IN" dirty="0"/>
              <a:t>Ensemble methods: Combine multiple models for better accuracy.</a:t>
            </a:r>
          </a:p>
          <a:p>
            <a:endParaRPr lang="en-IN" dirty="0"/>
          </a:p>
        </p:txBody>
      </p:sp>
    </p:spTree>
    <p:extLst>
      <p:ext uri="{BB962C8B-B14F-4D97-AF65-F5344CB8AC3E}">
        <p14:creationId xmlns:p14="http://schemas.microsoft.com/office/powerpoint/2010/main" val="3348520576"/>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227</TotalTime>
  <Words>1097</Words>
  <Application>Microsoft Office PowerPoint</Application>
  <PresentationFormat>Widescreen</PresentationFormat>
  <Paragraphs>152</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Candara</vt:lpstr>
      <vt:lpstr>Consolas</vt:lpstr>
      <vt:lpstr>Tech Computer 16x9</vt:lpstr>
      <vt:lpstr>E-Mail Spam Filtering using Machine Learning and NLTK </vt:lpstr>
      <vt:lpstr>TEAM MEMBERS:-</vt:lpstr>
      <vt:lpstr>INTRODUCTION</vt:lpstr>
      <vt:lpstr>EXISTING WORK WITH LIMITATION</vt:lpstr>
      <vt:lpstr>PROPOSED WORK AND METHODOLOGY</vt:lpstr>
      <vt:lpstr>NOVELTY OF THE PROJECT</vt:lpstr>
      <vt:lpstr>Real-Time Usage</vt:lpstr>
      <vt:lpstr>Hardware &amp; Software Requirements</vt:lpstr>
      <vt:lpstr>Literature Review</vt:lpstr>
      <vt:lpstr>MODULE DESCRIPTION</vt:lpstr>
      <vt:lpstr>MODULE DESCRIPTION</vt:lpstr>
      <vt:lpstr>MODULE DESCRIPTION</vt:lpstr>
      <vt:lpstr>MODULE DESCRIPTION</vt:lpstr>
      <vt:lpstr>SUMMARY TABLE</vt:lpstr>
      <vt:lpstr>MODULE WORKFLOW EXPLAINATION</vt:lpstr>
      <vt:lpstr>Implementation and Coding</vt:lpstr>
      <vt:lpstr>DEMO VIDEO</vt:lpstr>
      <vt:lpstr>SNAPSHOT OF PROJECT</vt:lpstr>
      <vt:lpstr>Testing</vt:lpstr>
      <vt:lpstr>Result and Discussion</vt:lpstr>
      <vt:lpstr>GRAPH FOR MMODEL ACCURACIES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Samarth Kadam</dc:creator>
  <cp:lastModifiedBy>Samarth Kadam</cp:lastModifiedBy>
  <cp:revision>2</cp:revision>
  <dcterms:created xsi:type="dcterms:W3CDTF">2024-12-15T13:01:05Z</dcterms:created>
  <dcterms:modified xsi:type="dcterms:W3CDTF">2024-12-30T21:26:39Z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