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5" r:id="rId6"/>
    <p:sldId id="274" r:id="rId7"/>
    <p:sldId id="273" r:id="rId8"/>
    <p:sldId id="277" r:id="rId9"/>
    <p:sldId id="281" r:id="rId10"/>
    <p:sldId id="282" r:id="rId11"/>
    <p:sldId id="283" r:id="rId12"/>
    <p:sldId id="285" r:id="rId13"/>
    <p:sldId id="26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custShowLst>
    <p:custShow name="Custom Show 1" id="0">
      <p:sldLst>
        <p:sld r:id="rId2"/>
        <p:sld r:id="rId6"/>
        <p:sld r:id="rId7"/>
        <p:sld r:id="rId8"/>
        <p:sld r:id="rId9"/>
        <p:sld r:id="rId14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0576622f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0576622f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0576622f_0_2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0576622f_0_2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0576622f_0_2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0576622f_0_2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0576622f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b0576622f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pattFill prst="pct80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42403" y="12766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Lattice Dynamics</a:t>
            </a:r>
            <a:endParaRPr sz="50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791100" y="285907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:- Shivansh Jaiswal(B20MT041)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307C-CC56-4B07-B78B-D093E4C7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3964-D05E-41FA-981D-121BD8681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5E132-3148-4DD8-A761-B443047B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38" y="340534"/>
            <a:ext cx="7790120" cy="4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5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BD59-BD10-412E-9B05-A6968C93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4AC8-7DAE-4587-BEDC-69DA9B2A4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1B8B-0EE9-4445-8DB0-7E047697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8" y="563437"/>
            <a:ext cx="8179982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25B-7585-4FAC-9BD4-2A9B0102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464C-C876-48B6-AEFA-B2C77C894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2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819150" y="781575"/>
            <a:ext cx="7505700" cy="3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 </a:t>
            </a:r>
            <a:endParaRPr sz="33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0" dirty="0"/>
              <a:t>Thank You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59900" y="560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What is Lattice Dynamics</a:t>
            </a:r>
            <a:endParaRPr sz="390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514900"/>
            <a:ext cx="7505700" cy="29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rgbClr val="141A1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Lattice Dynamics is the Study of the vibration of the atom in a crystal lattice.</a:t>
            </a:r>
            <a:endParaRPr sz="2000" dirty="0">
              <a:solidFill>
                <a:srgbClr val="141A1C"/>
              </a:solidFill>
              <a:highlight>
                <a:srgbClr val="FCFAF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50" y="2571750"/>
            <a:ext cx="3712000" cy="21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275" y="2591000"/>
            <a:ext cx="2854425" cy="21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745800" y="552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Lattice Vibratiations</a:t>
            </a:r>
            <a:endParaRPr sz="3700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404750"/>
            <a:ext cx="7505700" cy="30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Every atom has a tendency to vibrate about their mean position at temperature above zero Kelvin. </a:t>
            </a:r>
            <a:endParaRPr sz="16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mean position is referred as the Bravais lattice site. These vibrations occur due to interatomic interactions. </a:t>
            </a:r>
            <a:endParaRPr sz="16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As the atoms in the solids are present at lattice sites , so these vibrations are called lattice vibrations.</a:t>
            </a:r>
            <a:endParaRPr sz="16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150" y="3279575"/>
            <a:ext cx="3390975" cy="16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76225"/>
            <a:ext cx="750570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FCF7-9113-42E7-895B-F704FBAF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02512"/>
            <a:ext cx="7505700" cy="779721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Phonons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FF7F3-053A-435D-B7C7-DB6AF2582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88558"/>
            <a:ext cx="7505700" cy="2950167"/>
          </a:xfrm>
        </p:spPr>
        <p:txBody>
          <a:bodyPr>
            <a:noAutofit/>
          </a:bodyPr>
          <a:lstStyle/>
          <a:p>
            <a:pPr marL="146050" indent="0" algn="just">
              <a:buNone/>
            </a:pPr>
            <a:r>
              <a:rPr lang="en-US" sz="240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phonon is the quantum mechanical description of an elementary vibrational motion in which a lattice of atoms or molecules uniformly oscillates at a single frequency. In classical mechanics this designates a normal mode of vibration.</a:t>
            </a:r>
            <a:endParaRPr lang="en-I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1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29E3-E01F-4ACA-853B-A0B71C7D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946" y="370679"/>
            <a:ext cx="7505700" cy="706754"/>
          </a:xfrm>
        </p:spPr>
        <p:txBody>
          <a:bodyPr/>
          <a:lstStyle/>
          <a:p>
            <a:pPr algn="ctr"/>
            <a:r>
              <a:rPr lang="en-IN" dirty="0"/>
              <a:t>Phonons Dispersion Relation</a:t>
            </a:r>
          </a:p>
        </p:txBody>
      </p:sp>
      <p:sp>
        <p:nvSpPr>
          <p:cNvPr id="5" name="AutoShape 4" descr="{\displaystyle \omega _{\pm }^{2}=K\left({\frac {1}{m_{1}}}+{\frac {1}{m_{2}}}\right)\pm K{\sqrt {\left({\frac {1}{m_{1}}}+{\frac {1}{m_{2}}}\right)^{2}-{\frac {4\sin ^{2}{\frac {ka}{2}}}{m_{1}m_{2}}}}},}">
            <a:extLst>
              <a:ext uri="{FF2B5EF4-FFF2-40B4-BE49-F238E27FC236}">
                <a16:creationId xmlns:a16="http://schemas.microsoft.com/office/drawing/2014/main" id="{68343136-EF40-4DCF-8AD0-13C518165140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9150" y="1339702"/>
            <a:ext cx="7505700" cy="30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46050" indent="0">
              <a:buNone/>
            </a:pP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For a one-dimensional alternating array of two types of ion or atom of mass </a:t>
            </a:r>
            <a:r>
              <a:rPr lang="en-US" sz="1600" b="0" i="1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1600" b="0" i="0" baseline="-2500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1600" b="0" i="0" baseline="-2500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 repeated periodically at a distance </a:t>
            </a:r>
            <a:r>
              <a:rPr lang="en-US" sz="1600" b="0" i="1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, connected by springs of spring constant </a:t>
            </a:r>
            <a:r>
              <a:rPr lang="en-US" sz="1600" b="0" i="1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, two modes of vibration </a:t>
            </a:r>
          </a:p>
          <a:p>
            <a:pPr marL="146050" indent="0">
              <a:buNone/>
            </a:pPr>
            <a:endParaRPr lang="en-US" sz="1600" b="0" i="0" dirty="0">
              <a:solidFill>
                <a:srgbClr val="13181B"/>
              </a:solidFill>
              <a:effectLst/>
              <a:latin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lang="en-US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46050" indent="0">
              <a:buNone/>
            </a:pPr>
            <a:r>
              <a:rPr lang="en-US" dirty="0">
                <a:solidFill>
                  <a:srgbClr val="13181B"/>
                </a:solidFill>
                <a:latin typeface="Arial" panose="020B0604020202020204" pitchFamily="34" charset="0"/>
              </a:rPr>
              <a:t>                                                                                                    </a:t>
            </a:r>
          </a:p>
          <a:p>
            <a:pPr marL="146050" indent="0">
              <a:buNone/>
            </a:pP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The connection between frequency and wavevector, </a:t>
            </a:r>
            <a:r>
              <a:rPr lang="en-US" sz="1600" b="0" i="1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sz="1600" b="0" i="1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600" b="0" i="1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), is known as a dispersion relation. The plus sign results in the so-called </a:t>
            </a:r>
            <a:r>
              <a:rPr lang="en-US" sz="1600" b="0" i="1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optical</a:t>
            </a: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 mode, and the minus sign to the </a:t>
            </a:r>
            <a:r>
              <a:rPr lang="en-US" sz="1600" b="0" i="1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acoustic</a:t>
            </a:r>
            <a:r>
              <a:rPr lang="en-US" sz="1600" b="0" i="0" dirty="0">
                <a:solidFill>
                  <a:srgbClr val="13181B"/>
                </a:solidFill>
                <a:effectLst/>
                <a:latin typeface="Arial" panose="020B0604020202020204" pitchFamily="34" charset="0"/>
              </a:rPr>
              <a:t> mode.</a:t>
            </a:r>
            <a:endParaRPr lang="en-US" sz="1600" dirty="0">
              <a:solidFill>
                <a:srgbClr val="13181B"/>
              </a:solidFill>
              <a:latin typeface="Arial" panose="020B0604020202020204" pitchFamily="34" charset="0"/>
            </a:endParaRPr>
          </a:p>
          <a:p>
            <a:pPr marL="146050" indent="0">
              <a:buNone/>
            </a:pPr>
            <a:endParaRPr lang="en-US" sz="1600" dirty="0">
              <a:solidFill>
                <a:srgbClr val="13181B"/>
              </a:solidFill>
              <a:latin typeface="Arial" panose="020B0604020202020204" pitchFamily="34" charset="0"/>
            </a:endParaRPr>
          </a:p>
          <a:p>
            <a:pPr marL="146050" indent="0">
              <a:buNone/>
            </a:pPr>
            <a:endParaRPr lang="en-IN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BB078D-1302-4CC3-A485-2AEF5D52A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4623" y="2315054"/>
            <a:ext cx="4047460" cy="5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8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BE335-0B1F-4449-94DB-781F1483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55" y="985285"/>
            <a:ext cx="2848342" cy="295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EC5EF-A14F-462A-A58A-D9C77F88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85" y="637953"/>
            <a:ext cx="4173867" cy="35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4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9A033-34A3-4A7F-80E2-8A26BC3C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3" y="809943"/>
            <a:ext cx="3917795" cy="308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D6162-0839-4463-B446-682EEBAF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978" y="1106773"/>
            <a:ext cx="3572374" cy="29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3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93C5-35BB-490E-B77E-E3DDEB0A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4D43-F360-4ABA-952E-9E780D90E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C2598-59B2-4AAE-B095-04C983EA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04037"/>
            <a:ext cx="8233587" cy="42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1686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210</Words>
  <Application>Microsoft Office PowerPoint</Application>
  <PresentationFormat>On-screen Show (16:9)</PresentationFormat>
  <Paragraphs>18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Nunito</vt:lpstr>
      <vt:lpstr>Arial</vt:lpstr>
      <vt:lpstr>Calibri</vt:lpstr>
      <vt:lpstr>Shift</vt:lpstr>
      <vt:lpstr>Lattice Dynamics</vt:lpstr>
      <vt:lpstr>What is Lattice Dynamics</vt:lpstr>
      <vt:lpstr>Lattice Vibratiations</vt:lpstr>
      <vt:lpstr>PowerPoint Presentation</vt:lpstr>
      <vt:lpstr>Phonons</vt:lpstr>
      <vt:lpstr>Phonons Dispersion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Dynamics</dc:title>
  <cp:lastModifiedBy>Shivansh Jaiswal</cp:lastModifiedBy>
  <cp:revision>8</cp:revision>
  <dcterms:modified xsi:type="dcterms:W3CDTF">2021-12-03T12:25:25Z</dcterms:modified>
</cp:coreProperties>
</file>