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7" r:id="rId91"/>
    <p:sldId id="348" r:id="rId92"/>
    <p:sldId id="349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JavaScript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is one of the </a:t>
            </a:r>
            <a:r>
              <a:rPr lang="en-US" b="1" dirty="0" smtClean="0"/>
              <a:t>3 languages</a:t>
            </a:r>
            <a:r>
              <a:rPr lang="en-US" dirty="0" smtClean="0"/>
              <a:t> all web developers </a:t>
            </a:r>
            <a:r>
              <a:rPr lang="en-US" b="1" dirty="0" smtClean="0"/>
              <a:t>must</a:t>
            </a:r>
            <a:r>
              <a:rPr lang="en-US" dirty="0" smtClean="0"/>
              <a:t> learn:</a:t>
            </a:r>
          </a:p>
          <a:p>
            <a:r>
              <a:rPr lang="en-US" dirty="0" smtClean="0"/>
              <a:t>   1. </a:t>
            </a:r>
            <a:r>
              <a:rPr lang="en-US" b="1" dirty="0" smtClean="0"/>
              <a:t>HTML</a:t>
            </a:r>
            <a:r>
              <a:rPr lang="en-US" dirty="0" smtClean="0"/>
              <a:t> to define the content of web pages</a:t>
            </a:r>
          </a:p>
          <a:p>
            <a:r>
              <a:rPr lang="en-US" dirty="0" smtClean="0"/>
              <a:t>   2. </a:t>
            </a:r>
            <a:r>
              <a:rPr lang="en-US" b="1" dirty="0" smtClean="0"/>
              <a:t>CSS</a:t>
            </a:r>
            <a:r>
              <a:rPr lang="en-US" dirty="0" smtClean="0"/>
              <a:t> to specify the layout of web pages</a:t>
            </a:r>
          </a:p>
          <a:p>
            <a:r>
              <a:rPr lang="en-US" dirty="0" smtClean="0"/>
              <a:t>   3. </a:t>
            </a:r>
            <a:r>
              <a:rPr lang="en-US" b="1" dirty="0" smtClean="0"/>
              <a:t>JavaScript</a:t>
            </a:r>
            <a:r>
              <a:rPr lang="en-US" dirty="0" smtClean="0"/>
              <a:t> to program the behavior of web pages</a:t>
            </a:r>
          </a:p>
          <a:p>
            <a:r>
              <a:rPr lang="en-US" dirty="0" smtClean="0"/>
              <a:t>JavaScript is a light-weight object-oriented programming language which is used by several websites for scripting the web pages.</a:t>
            </a:r>
          </a:p>
          <a:p>
            <a:r>
              <a:rPr lang="en-US" dirty="0" smtClean="0"/>
              <a:t> It was introduced in the year 1995 for adding programs to the web pages in the Netscape Navigator browser. Since then, it has been adopted by all other graphical web browsers.</a:t>
            </a:r>
          </a:p>
          <a:p>
            <a:r>
              <a:rPr lang="en-US" dirty="0" smtClean="0"/>
              <a:t>Although, JavaScript has no connectivity with Java programming language. The name was suggested and provided in the times when Java was gaining popularity in the market.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JavaScript Variable - 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JavaScript variable</a:t>
            </a:r>
            <a:r>
              <a:rPr lang="en-US" dirty="0" smtClean="0"/>
              <a:t> is simply a name of storage location. There are two types of variables in JavaScript : local variable and global variable.</a:t>
            </a:r>
          </a:p>
          <a:p>
            <a:r>
              <a:rPr lang="en-US" dirty="0" smtClean="0"/>
              <a:t>There are some rules while declaring a JavaScript variable (also known as identifiers).</a:t>
            </a:r>
          </a:p>
          <a:p>
            <a:r>
              <a:rPr lang="en-US" dirty="0" smtClean="0"/>
              <a:t>Name must start with a letter (a to z or A to Z), underscore( _ ), or dollar( $ ) sign.</a:t>
            </a:r>
          </a:p>
          <a:p>
            <a:r>
              <a:rPr lang="en-US" dirty="0" smtClean="0"/>
              <a:t>After first letter we can use digits (0 to 9), for example value1.</a:t>
            </a:r>
          </a:p>
          <a:p>
            <a:r>
              <a:rPr lang="en-US" dirty="0" smtClean="0"/>
              <a:t>JavaScript variables are case sensitive, for example x and X are different variables</a:t>
            </a:r>
          </a:p>
          <a:p>
            <a:endParaRPr lang="en-US" b="1" dirty="0" smtClean="0"/>
          </a:p>
          <a:p>
            <a:r>
              <a:rPr lang="en-US" b="1" dirty="0" smtClean="0"/>
              <a:t>Correct JavaScript variables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x = 10;  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_value="</a:t>
            </a:r>
            <a:r>
              <a:rPr lang="en-US" dirty="0" err="1" smtClean="0"/>
              <a:t>sonoo</a:t>
            </a:r>
            <a:r>
              <a:rPr lang="en-US" dirty="0" smtClean="0"/>
              <a:t>";  </a:t>
            </a:r>
          </a:p>
          <a:p>
            <a:r>
              <a:rPr lang="en-US" b="1" dirty="0" smtClean="0"/>
              <a:t>Incorrect JavaScript variables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 123=30;  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*</a:t>
            </a:r>
            <a:r>
              <a:rPr lang="en-US" dirty="0" err="1" smtClean="0"/>
              <a:t>aa</a:t>
            </a:r>
            <a:r>
              <a:rPr lang="en-US" dirty="0" smtClean="0"/>
              <a:t>=320;  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 of JavaScript variable</a:t>
            </a:r>
          </a:p>
          <a:p>
            <a:r>
              <a:rPr lang="en-US" dirty="0" smtClean="0"/>
              <a:t>Let’s see a simple example of JavaScript variable.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10;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y = 20;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z=</a:t>
            </a:r>
            <a:r>
              <a:rPr lang="en-US" dirty="0" err="1" smtClean="0"/>
              <a:t>x+y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(z); 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JavaScript local variable</a:t>
            </a:r>
          </a:p>
          <a:p>
            <a:r>
              <a:rPr lang="en-US" dirty="0" smtClean="0"/>
              <a:t>A JavaScript local variable is declared inside block or function. It is accessible within the function or block only. For example:</a:t>
            </a:r>
          </a:p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abc</a:t>
            </a:r>
            <a:r>
              <a:rPr lang="en-US" dirty="0" smtClean="0"/>
              <a:t>(){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x=10;//local variable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IN" dirty="0" smtClean="0"/>
          </a:p>
          <a:p>
            <a:r>
              <a:rPr lang="en-US" b="1" dirty="0" smtClean="0"/>
              <a:t>JavaScript global variable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JavaScript global variable</a:t>
            </a:r>
            <a:r>
              <a:rPr lang="en-US" dirty="0" smtClean="0"/>
              <a:t> is accessible from any function. A variable i.e. declared outside the function or declared with window object is known as global variable. For example: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data=200;//</a:t>
            </a:r>
            <a:r>
              <a:rPr lang="en-US" dirty="0" err="1" smtClean="0"/>
              <a:t>gloabal</a:t>
            </a:r>
            <a:r>
              <a:rPr lang="en-US" dirty="0" smtClean="0"/>
              <a:t> variable  </a:t>
            </a:r>
          </a:p>
          <a:p>
            <a:pPr>
              <a:buNone/>
            </a:pPr>
            <a:r>
              <a:rPr lang="en-US" dirty="0" smtClean="0"/>
              <a:t>function a(){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(data);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function b(){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(data);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a();//calling JavaScript function</a:t>
            </a:r>
          </a:p>
          <a:p>
            <a:pPr>
              <a:buNone/>
            </a:pPr>
            <a:r>
              <a:rPr lang="en-US" dirty="0" smtClean="0"/>
              <a:t>b();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 Declaring JavaScript global variable within function</a:t>
            </a:r>
          </a:p>
          <a:p>
            <a:r>
              <a:rPr lang="en-US" dirty="0" smtClean="0"/>
              <a:t>To declare JavaScript global variables inside function, you need to use </a:t>
            </a:r>
            <a:r>
              <a:rPr lang="en-US" b="1" dirty="0" smtClean="0"/>
              <a:t>window object</a:t>
            </a:r>
            <a:r>
              <a:rPr lang="en-US" dirty="0" smtClean="0"/>
              <a:t>. For example: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m(){  </a:t>
            </a:r>
          </a:p>
          <a:p>
            <a:pPr>
              <a:buNone/>
            </a:pPr>
            <a:r>
              <a:rPr lang="en-US" dirty="0" err="1" smtClean="0"/>
              <a:t>window.value</a:t>
            </a:r>
            <a:r>
              <a:rPr lang="en-US" dirty="0" smtClean="0"/>
              <a:t>=100;//declaring global variable by window object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function n(){  </a:t>
            </a:r>
          </a:p>
          <a:p>
            <a:pPr>
              <a:buNone/>
            </a:pPr>
            <a:r>
              <a:rPr lang="en-US" dirty="0" smtClean="0"/>
              <a:t>alert(</a:t>
            </a:r>
            <a:r>
              <a:rPr lang="en-US" dirty="0" err="1" smtClean="0"/>
              <a:t>window.value</a:t>
            </a:r>
            <a:r>
              <a:rPr lang="en-US" dirty="0" smtClean="0"/>
              <a:t>);//accessing global variable from other function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m();</a:t>
            </a:r>
          </a:p>
          <a:p>
            <a:pPr>
              <a:buNone/>
            </a:pPr>
            <a:r>
              <a:rPr lang="en-US" dirty="0" smtClean="0"/>
              <a:t>n();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Internals of global variable in JavaScript</a:t>
            </a:r>
          </a:p>
          <a:p>
            <a:r>
              <a:rPr lang="en-US" dirty="0" smtClean="0"/>
              <a:t>When you declare a variable outside the function, it is added in the window object internally. You can access it through window object also. For example: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value=50;  </a:t>
            </a:r>
          </a:p>
          <a:p>
            <a:pPr>
              <a:buNone/>
            </a:pPr>
            <a:r>
              <a:rPr lang="en-US" dirty="0" smtClean="0"/>
              <a:t>function a(){  </a:t>
            </a:r>
          </a:p>
          <a:p>
            <a:pPr>
              <a:buNone/>
            </a:pPr>
            <a:r>
              <a:rPr lang="en-US" dirty="0" smtClean="0"/>
              <a:t>alert(</a:t>
            </a:r>
            <a:r>
              <a:rPr lang="en-US" dirty="0" err="1" smtClean="0"/>
              <a:t>window.value</a:t>
            </a:r>
            <a:r>
              <a:rPr lang="en-US" dirty="0" smtClean="0"/>
              <a:t>);//accessing global variable 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Javascript</a:t>
            </a:r>
            <a:r>
              <a:rPr lang="en-US" b="1" dirty="0" smtClean="0"/>
              <a:t> Data Types - </a:t>
            </a:r>
          </a:p>
          <a:p>
            <a:r>
              <a:rPr lang="en-US" dirty="0" smtClean="0"/>
              <a:t>JavaScript provides different </a:t>
            </a:r>
            <a:r>
              <a:rPr lang="en-US" b="1" dirty="0" smtClean="0"/>
              <a:t>data types</a:t>
            </a:r>
            <a:r>
              <a:rPr lang="en-US" dirty="0" smtClean="0"/>
              <a:t> to hold different types of values. There are two types of data types in JavaScript.</a:t>
            </a:r>
          </a:p>
          <a:p>
            <a:r>
              <a:rPr lang="en-US" dirty="0" smtClean="0"/>
              <a:t>Primitive data type</a:t>
            </a:r>
          </a:p>
          <a:p>
            <a:r>
              <a:rPr lang="en-US" dirty="0" smtClean="0"/>
              <a:t>Non-primitive (reference) data type</a:t>
            </a:r>
          </a:p>
          <a:p>
            <a:r>
              <a:rPr lang="en-US" dirty="0" smtClean="0"/>
              <a:t>JavaScript is a </a:t>
            </a:r>
            <a:r>
              <a:rPr lang="en-US" b="1" dirty="0" smtClean="0"/>
              <a:t>dynamic type language</a:t>
            </a:r>
            <a:r>
              <a:rPr lang="en-US" dirty="0" smtClean="0"/>
              <a:t>, means you don't need to specify type of the variable because it is dynamically used by JavaScript engine. You need to use </a:t>
            </a:r>
            <a:r>
              <a:rPr lang="en-US" b="1" dirty="0" err="1" smtClean="0"/>
              <a:t>var</a:t>
            </a:r>
            <a:r>
              <a:rPr lang="en-US" dirty="0" smtClean="0"/>
              <a:t> here to specify the data type. It can hold any type of values such as numbers, strings etc. For example: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a=40;//holding number  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b="</a:t>
            </a:r>
            <a:r>
              <a:rPr lang="en-US" dirty="0" err="1" smtClean="0"/>
              <a:t>Rahul</a:t>
            </a:r>
            <a:r>
              <a:rPr lang="en-US" dirty="0" smtClean="0"/>
              <a:t>";//holding string  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JavaScript primitive data types</a:t>
            </a:r>
          </a:p>
          <a:p>
            <a:r>
              <a:rPr lang="en-US" dirty="0" smtClean="0"/>
              <a:t>There are five types of primitive data types in JavaScript. They are as follows: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Difference b/w null and undefined - 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0" t="40625" r="18594" b="27083"/>
          <a:stretch>
            <a:fillRect/>
          </a:stretch>
        </p:blipFill>
        <p:spPr bwMode="auto">
          <a:xfrm>
            <a:off x="457200" y="2209800"/>
            <a:ext cx="8305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In JavaScript, undefined means a variable has been declared but has not yet been assigned a value, such as:</a:t>
            </a:r>
          </a:p>
          <a:p>
            <a:pPr fontAlgn="base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TestVar</a:t>
            </a:r>
            <a:r>
              <a:rPr lang="en-US" dirty="0" smtClean="0"/>
              <a:t>; </a:t>
            </a:r>
          </a:p>
          <a:p>
            <a:pPr fontAlgn="base">
              <a:buNone/>
            </a:pPr>
            <a:r>
              <a:rPr lang="en-US" dirty="0" smtClean="0"/>
              <a:t>alert(</a:t>
            </a:r>
            <a:r>
              <a:rPr lang="en-US" dirty="0" err="1" smtClean="0"/>
              <a:t>TestVar</a:t>
            </a:r>
            <a:r>
              <a:rPr lang="en-US" dirty="0" smtClean="0"/>
              <a:t>); //shows undefined </a:t>
            </a:r>
          </a:p>
          <a:p>
            <a:pPr fontAlgn="base">
              <a:buNone/>
            </a:pPr>
            <a:r>
              <a:rPr lang="en-US" dirty="0" smtClean="0"/>
              <a:t>alert(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TestVar</a:t>
            </a:r>
            <a:r>
              <a:rPr lang="en-US" dirty="0" smtClean="0"/>
              <a:t>); //shows undefined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null is an assignment value. It can be assigned to a variable as a representation of no value:</a:t>
            </a:r>
          </a:p>
          <a:p>
            <a:pPr fontAlgn="base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TestVar</a:t>
            </a:r>
            <a:r>
              <a:rPr lang="en-US" dirty="0" smtClean="0"/>
              <a:t> = null; </a:t>
            </a:r>
          </a:p>
          <a:p>
            <a:pPr fontAlgn="base">
              <a:buNone/>
            </a:pPr>
            <a:r>
              <a:rPr lang="en-US" dirty="0" smtClean="0"/>
              <a:t>alert(</a:t>
            </a:r>
            <a:r>
              <a:rPr lang="en-US" dirty="0" err="1" smtClean="0"/>
              <a:t>TestVar</a:t>
            </a:r>
            <a:r>
              <a:rPr lang="en-US" dirty="0" smtClean="0"/>
              <a:t>); //shows null </a:t>
            </a:r>
          </a:p>
          <a:p>
            <a:pPr fontAlgn="base">
              <a:buNone/>
            </a:pPr>
            <a:r>
              <a:rPr lang="en-US" dirty="0" smtClean="0"/>
              <a:t>alert(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TestVar</a:t>
            </a:r>
            <a:r>
              <a:rPr lang="en-US" dirty="0" smtClean="0"/>
              <a:t>); //shows object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From the preceding examples, it is clear that undefined and null are two distinct types: undefined is a type itself (undefined) while null is an object.</a:t>
            </a:r>
          </a:p>
          <a:p>
            <a:pPr fontAlgn="base">
              <a:buNone/>
            </a:pPr>
            <a:r>
              <a:rPr lang="en-US" dirty="0" smtClean="0"/>
              <a:t>null === undefined // false </a:t>
            </a:r>
          </a:p>
          <a:p>
            <a:pPr fontAlgn="base">
              <a:buNone/>
            </a:pPr>
            <a:r>
              <a:rPr lang="en-US" dirty="0" smtClean="0"/>
              <a:t>null == undefined // true </a:t>
            </a:r>
          </a:p>
          <a:p>
            <a:pPr fontAlgn="base">
              <a:buNone/>
            </a:pPr>
            <a:r>
              <a:rPr lang="en-US" dirty="0" smtClean="0"/>
              <a:t>null === null // true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JavaScript non-primitive data types</a:t>
            </a:r>
          </a:p>
          <a:p>
            <a:r>
              <a:rPr lang="en-US" dirty="0" smtClean="0"/>
              <a:t>The non-primitive data types are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570" t="41667" r="36749" b="36458"/>
          <a:stretch>
            <a:fillRect/>
          </a:stretch>
        </p:blipFill>
        <p:spPr bwMode="auto">
          <a:xfrm>
            <a:off x="1219200" y="1828800"/>
            <a:ext cx="6858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r>
              <a:rPr lang="en-US" b="1" dirty="0" smtClean="0"/>
              <a:t>Application of JavaScript - </a:t>
            </a:r>
          </a:p>
          <a:p>
            <a:r>
              <a:rPr lang="en-US" dirty="0" smtClean="0"/>
              <a:t>JavaScript is used to create interactive websites. It is mainly used for:</a:t>
            </a:r>
          </a:p>
          <a:p>
            <a:r>
              <a:rPr lang="en-US" dirty="0" smtClean="0"/>
              <a:t>Client-side validation,</a:t>
            </a:r>
          </a:p>
          <a:p>
            <a:r>
              <a:rPr lang="en-US" dirty="0" smtClean="0"/>
              <a:t>Dynamic drop-down menus,</a:t>
            </a:r>
          </a:p>
          <a:p>
            <a:r>
              <a:rPr lang="en-US" dirty="0" smtClean="0"/>
              <a:t>Displaying date and time,</a:t>
            </a:r>
          </a:p>
          <a:p>
            <a:r>
              <a:rPr lang="en-US" dirty="0" smtClean="0"/>
              <a:t>Displaying pop-up windows and dialog boxes (like an alert dialog box, confirm dialog box and prompt dialog box),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JavaScript Operators - </a:t>
            </a:r>
          </a:p>
          <a:p>
            <a:r>
              <a:rPr lang="en-US" dirty="0" smtClean="0"/>
              <a:t>JavaScript operators are symbols that are used to perform operations on operands.</a:t>
            </a:r>
          </a:p>
          <a:p>
            <a:r>
              <a:rPr lang="en-US" dirty="0" smtClean="0"/>
              <a:t>There are following types of operators in JavaScript.</a:t>
            </a:r>
          </a:p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Comparison (Relational) Operators</a:t>
            </a:r>
          </a:p>
          <a:p>
            <a:r>
              <a:rPr lang="en-US" dirty="0" smtClean="0"/>
              <a:t>Bitwise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Assignment Operators</a:t>
            </a:r>
          </a:p>
          <a:p>
            <a:r>
              <a:rPr lang="en-US" dirty="0" smtClean="0"/>
              <a:t>Special Operators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JavaScript Arithmetic Operators - 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570" t="13542" r="18009" b="42708"/>
          <a:stretch>
            <a:fillRect/>
          </a:stretch>
        </p:blipFill>
        <p:spPr bwMode="auto">
          <a:xfrm>
            <a:off x="304800" y="12954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JavaScript Comparison Operators – </a:t>
            </a:r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8155" t="37500" r="46120" b="11458"/>
          <a:stretch>
            <a:fillRect/>
          </a:stretch>
        </p:blipFill>
        <p:spPr bwMode="auto">
          <a:xfrm>
            <a:off x="914400" y="1143000"/>
            <a:ext cx="7086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JavaScript Bitwise Operators  - </a:t>
            </a:r>
          </a:p>
          <a:p>
            <a:r>
              <a:rPr lang="en-US" sz="2400" dirty="0" smtClean="0"/>
              <a:t>Bit operators work on 32 bits numbers.</a:t>
            </a:r>
          </a:p>
          <a:p>
            <a:r>
              <a:rPr lang="en-US" sz="2400" dirty="0" smtClean="0"/>
              <a:t>Any numeric operand in the operation is converted into a 32 bit number. The result is converted back to a JavaScript number.</a:t>
            </a:r>
          </a:p>
          <a:p>
            <a:r>
              <a:rPr lang="en-US" sz="2400" b="1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8155" t="41667" r="17423" b="17708"/>
          <a:stretch>
            <a:fillRect/>
          </a:stretch>
        </p:blipFill>
        <p:spPr bwMode="auto">
          <a:xfrm>
            <a:off x="762000" y="2819400"/>
            <a:ext cx="800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The examples above uses 4 bits unsigned binary numbers. Because of this ~ 5 returns 10.</a:t>
            </a:r>
          </a:p>
          <a:p>
            <a:r>
              <a:rPr lang="en-US" dirty="0" smtClean="0"/>
              <a:t>Since JavaScript uses 32 bits signed integers, it will not return 10. It will return -6.</a:t>
            </a:r>
          </a:p>
          <a:p>
            <a:r>
              <a:rPr lang="en-US" dirty="0" smtClean="0"/>
              <a:t>00000000000000000000000000000101 (5)</a:t>
            </a:r>
          </a:p>
          <a:p>
            <a:r>
              <a:rPr lang="en-US" dirty="0" smtClean="0"/>
              <a:t>11111111111111111111111111111010 (~5 = -6) (2’s complement)</a:t>
            </a:r>
          </a:p>
          <a:p>
            <a:r>
              <a:rPr lang="en-US" dirty="0" smtClean="0"/>
              <a:t>A signed integer uses the leftmost bit as the minus sign.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JavaScript Logical Operators</a:t>
            </a:r>
          </a:p>
          <a:p>
            <a:r>
              <a:rPr lang="en-US" dirty="0" smtClean="0"/>
              <a:t>The following operators are known as JavaScript logical operators.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7570" t="40625" r="22694" b="37500"/>
          <a:stretch>
            <a:fillRect/>
          </a:stretch>
        </p:blipFill>
        <p:spPr bwMode="auto">
          <a:xfrm>
            <a:off x="609600" y="2362200"/>
            <a:ext cx="777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JavaScript Assignment Operators</a:t>
            </a:r>
          </a:p>
          <a:p>
            <a:r>
              <a:rPr lang="en-US" sz="2400" dirty="0" smtClean="0"/>
              <a:t>The following operators are known as JavaScript assignment operators.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b="1" dirty="0" smtClean="0"/>
              <a:t>JavaScript Type Operators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7570" t="40625" r="26793" b="21875"/>
          <a:stretch>
            <a:fillRect/>
          </a:stretch>
        </p:blipFill>
        <p:spPr bwMode="auto">
          <a:xfrm>
            <a:off x="838200" y="1676400"/>
            <a:ext cx="7239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18375" t="62500" r="27160" b="21875"/>
          <a:stretch>
            <a:fillRect/>
          </a:stretch>
        </p:blipFill>
        <p:spPr bwMode="auto">
          <a:xfrm>
            <a:off x="914400" y="5257800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JavaScript If-else - 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JavaScript if-else statement</a:t>
            </a:r>
            <a:r>
              <a:rPr lang="en-US" dirty="0" smtClean="0"/>
              <a:t> is used </a:t>
            </a:r>
            <a:r>
              <a:rPr lang="en-US" i="1" dirty="0" smtClean="0"/>
              <a:t>to execute the code whether condition is true or false</a:t>
            </a:r>
            <a:r>
              <a:rPr lang="en-US" dirty="0" smtClean="0"/>
              <a:t>. There are three forms of if statement in JavaScript.</a:t>
            </a:r>
          </a:p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 else statement</a:t>
            </a:r>
          </a:p>
          <a:p>
            <a:r>
              <a:rPr lang="en-US" dirty="0" smtClean="0"/>
              <a:t>if else if statement</a:t>
            </a:r>
          </a:p>
          <a:p>
            <a:r>
              <a:rPr lang="en-US" b="1" dirty="0" smtClean="0"/>
              <a:t>JavaScript If statement</a:t>
            </a:r>
          </a:p>
          <a:p>
            <a:r>
              <a:rPr lang="en-US" dirty="0" smtClean="0"/>
              <a:t>It evaluates the content only if expression is true. The signature of JavaScript if statement is given below.</a:t>
            </a:r>
          </a:p>
          <a:p>
            <a:pPr>
              <a:buNone/>
            </a:pPr>
            <a:r>
              <a:rPr lang="en-US" dirty="0" smtClean="0"/>
              <a:t>if(expression){  </a:t>
            </a:r>
          </a:p>
          <a:p>
            <a:pPr>
              <a:buNone/>
            </a:pPr>
            <a:r>
              <a:rPr lang="en-US" dirty="0" smtClean="0"/>
              <a:t>//content to be evaluated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Example – </a:t>
            </a:r>
          </a:p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a=20;  </a:t>
            </a:r>
          </a:p>
          <a:p>
            <a:pPr>
              <a:buNone/>
            </a:pPr>
            <a:r>
              <a:rPr lang="en-US" dirty="0" smtClean="0"/>
              <a:t>if(a</a:t>
            </a:r>
            <a:r>
              <a:rPr lang="en-US" b="1" dirty="0" smtClean="0"/>
              <a:t>&gt;</a:t>
            </a:r>
            <a:r>
              <a:rPr lang="en-US" dirty="0" smtClean="0"/>
              <a:t>10){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("value of a is greater than 10");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endParaRPr lang="en-US" b="1" dirty="0" smtClean="0"/>
          </a:p>
          <a:p>
            <a:r>
              <a:rPr lang="en-US" b="1" dirty="0" smtClean="0"/>
              <a:t>JavaScript If...else Statement</a:t>
            </a:r>
          </a:p>
          <a:p>
            <a:r>
              <a:rPr lang="en-US" dirty="0" smtClean="0"/>
              <a:t>It evaluates the content whether condition is true of false.</a:t>
            </a:r>
          </a:p>
          <a:p>
            <a:r>
              <a:rPr lang="en-IN" dirty="0" smtClean="0"/>
              <a:t>Example – </a:t>
            </a:r>
          </a:p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a=20;  </a:t>
            </a:r>
          </a:p>
          <a:p>
            <a:pPr>
              <a:buNone/>
            </a:pPr>
            <a:r>
              <a:rPr lang="en-US" dirty="0" smtClean="0"/>
              <a:t>if(a%2==0){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("a is even number");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else{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("a is odd number");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JavaScript If...else if statement</a:t>
            </a:r>
          </a:p>
          <a:p>
            <a:r>
              <a:rPr lang="en-US" dirty="0" smtClean="0"/>
              <a:t>It evaluates the content only if expression is true from several expressions. The signature of JavaScript if else if statement is given below.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if(expression1){  </a:t>
            </a:r>
          </a:p>
          <a:p>
            <a:pPr>
              <a:buNone/>
            </a:pPr>
            <a:r>
              <a:rPr lang="en-US" dirty="0" smtClean="0"/>
              <a:t>//content to be evaluated if expression1 is true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else if(expression2){  </a:t>
            </a:r>
          </a:p>
          <a:p>
            <a:pPr>
              <a:buNone/>
            </a:pPr>
            <a:r>
              <a:rPr lang="en-US" dirty="0" smtClean="0"/>
              <a:t>//content to be evaluated if expression2 is true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else if(expression3){  </a:t>
            </a:r>
          </a:p>
          <a:p>
            <a:pPr>
              <a:buNone/>
            </a:pPr>
            <a:r>
              <a:rPr lang="en-US" dirty="0" smtClean="0"/>
              <a:t>//content to be evaluated if expression3 is true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else{  </a:t>
            </a:r>
          </a:p>
          <a:p>
            <a:pPr>
              <a:buNone/>
            </a:pPr>
            <a:r>
              <a:rPr lang="en-US" dirty="0" smtClean="0"/>
              <a:t>//content to be evaluated if no expression is true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JavaScript Example - </a:t>
            </a:r>
          </a:p>
          <a:p>
            <a:r>
              <a:rPr lang="en-US" dirty="0" smtClean="0"/>
              <a:t>JavaScript provides 3 places to put the JavaScript code: within body tag, within head tag and external JavaScript file.</a:t>
            </a:r>
          </a:p>
          <a:p>
            <a:r>
              <a:rPr lang="en-US" dirty="0" smtClean="0"/>
              <a:t>Let’s create the first JavaScript example.</a:t>
            </a:r>
          </a:p>
          <a:p>
            <a:pPr>
              <a:buNone/>
            </a:pPr>
            <a:r>
              <a:rPr lang="en-US" dirty="0" smtClean="0"/>
              <a:t>&lt;html&gt;  </a:t>
            </a:r>
          </a:p>
          <a:p>
            <a:pPr>
              <a:buNone/>
            </a:pPr>
            <a:r>
              <a:rPr lang="en-US" dirty="0" smtClean="0"/>
              <a:t>&lt;body&gt;  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(“Welcome to Java Script"); 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  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script</a:t>
            </a:r>
            <a:r>
              <a:rPr lang="en-US" dirty="0" smtClean="0"/>
              <a:t> tag specifies that we are using JavaScript.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text/</a:t>
            </a:r>
            <a:r>
              <a:rPr lang="en-US" b="1" dirty="0" err="1" smtClean="0"/>
              <a:t>javascript</a:t>
            </a:r>
            <a:r>
              <a:rPr lang="en-US" dirty="0" smtClean="0"/>
              <a:t> is the content type that provides information to the browser about the data.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document.write</a:t>
            </a:r>
            <a:r>
              <a:rPr lang="en-US" b="1" dirty="0" smtClean="0"/>
              <a:t>()</a:t>
            </a:r>
            <a:r>
              <a:rPr lang="en-US" dirty="0" smtClean="0"/>
              <a:t> function is used to display dynamic content through JavaScript. We will learn about document object in detail later.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Example – </a:t>
            </a:r>
          </a:p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a=20;  </a:t>
            </a:r>
          </a:p>
          <a:p>
            <a:pPr>
              <a:buNone/>
            </a:pPr>
            <a:r>
              <a:rPr lang="en-US" dirty="0" smtClean="0"/>
              <a:t>if(a==10){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("a is equal to 10");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else if(a==15){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("a is equal to 15");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else if(a==20){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("a is equal to 20");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else{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("a is not equal to 10, 15 or 20");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JavaScript Switch – </a:t>
            </a:r>
            <a:r>
              <a:rPr lang="en-US" dirty="0" smtClean="0"/>
              <a:t>works exactly same as in C, C++ or java</a:t>
            </a:r>
          </a:p>
          <a:p>
            <a:endParaRPr lang="en-US" dirty="0" smtClean="0"/>
          </a:p>
          <a:p>
            <a:r>
              <a:rPr lang="en-US" b="1" dirty="0" smtClean="0"/>
              <a:t>JavaScript Loops - 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JavaScript loops</a:t>
            </a:r>
            <a:r>
              <a:rPr lang="en-US" dirty="0" smtClean="0"/>
              <a:t> are used </a:t>
            </a:r>
            <a:r>
              <a:rPr lang="en-US" i="1" dirty="0" smtClean="0"/>
              <a:t>to iterate the piece of code</a:t>
            </a:r>
            <a:r>
              <a:rPr lang="en-US" dirty="0" smtClean="0"/>
              <a:t> using for, while, do while or for-in loops. It makes the code compact. It is mostly used in array.</a:t>
            </a:r>
          </a:p>
          <a:p>
            <a:r>
              <a:rPr lang="en-US" dirty="0" smtClean="0"/>
              <a:t>There are four types of loops in JavaScript.</a:t>
            </a:r>
          </a:p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do-while loop</a:t>
            </a:r>
          </a:p>
          <a:p>
            <a:r>
              <a:rPr lang="en-US" dirty="0" smtClean="0"/>
              <a:t>All of these loops works exactly same as in C, C++ or java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/>
              <a:t>For.. In loop – </a:t>
            </a:r>
            <a:r>
              <a:rPr lang="en-US" dirty="0" smtClean="0"/>
              <a:t>The for/in statement loops through the properties of an object.</a:t>
            </a:r>
          </a:p>
          <a:p>
            <a:r>
              <a:rPr lang="en-US" dirty="0" smtClean="0"/>
              <a:t>The block of code inside the loop will be executed once for each property.</a:t>
            </a:r>
          </a:p>
          <a:p>
            <a:endParaRPr lang="en-US" b="1" dirty="0" smtClean="0"/>
          </a:p>
          <a:p>
            <a:r>
              <a:rPr lang="en-US" b="1" dirty="0" smtClean="0"/>
              <a:t>Syntax</a:t>
            </a:r>
          </a:p>
          <a:p>
            <a:r>
              <a:rPr lang="en-US" i="1" dirty="0" smtClean="0"/>
              <a:t>for (</a:t>
            </a:r>
            <a:r>
              <a:rPr lang="en-US" i="1" dirty="0" err="1" smtClean="0"/>
              <a:t>var</a:t>
            </a:r>
            <a:r>
              <a:rPr lang="en-US" dirty="0" smtClean="0"/>
              <a:t> in </a:t>
            </a:r>
            <a:r>
              <a:rPr lang="en-US" i="1" dirty="0" smtClean="0"/>
              <a:t>object) {</a:t>
            </a:r>
            <a:br>
              <a:rPr lang="en-US" i="1" dirty="0" smtClean="0"/>
            </a:br>
            <a:r>
              <a:rPr lang="en-US" i="1" dirty="0" smtClean="0"/>
              <a:t>  code block to be executed</a:t>
            </a:r>
            <a:br>
              <a:rPr lang="en-US" i="1" dirty="0" smtClean="0"/>
            </a:br>
            <a:r>
              <a:rPr lang="en-US" i="1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r>
              <a:rPr lang="en-IN" b="1" dirty="0" smtClean="0"/>
              <a:t>Example – </a:t>
            </a:r>
          </a:p>
          <a:p>
            <a:pPr>
              <a:buNone/>
            </a:pPr>
            <a:r>
              <a:rPr lang="en-IN" dirty="0" smtClean="0"/>
              <a:t>&lt;script type = "text/</a:t>
            </a:r>
            <a:r>
              <a:rPr lang="en-IN" dirty="0" err="1" smtClean="0"/>
              <a:t>javaScript</a:t>
            </a:r>
            <a:r>
              <a:rPr lang="en-IN" dirty="0" smtClean="0"/>
              <a:t>"&gt;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// creating an Object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languages = { first : "C", second : "Java",  third : "Python", fourth : "PHP“, fifth : "JavaScript" };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// using for..in loops </a:t>
            </a:r>
          </a:p>
          <a:p>
            <a:pPr>
              <a:buNone/>
            </a:pPr>
            <a:r>
              <a:rPr lang="en-IN" dirty="0" smtClean="0"/>
              <a:t>	for (</a:t>
            </a:r>
            <a:r>
              <a:rPr lang="en-IN" dirty="0" err="1" smtClean="0"/>
              <a:t>itr</a:t>
            </a:r>
            <a:r>
              <a:rPr lang="en-IN" dirty="0" smtClean="0"/>
              <a:t> in languages) </a:t>
            </a:r>
          </a:p>
          <a:p>
            <a:pPr>
              <a:buNone/>
            </a:pPr>
            <a:r>
              <a:rPr lang="en-IN" dirty="0" smtClean="0"/>
              <a:t>	{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document.write</a:t>
            </a:r>
            <a:r>
              <a:rPr lang="en-IN" dirty="0" smtClean="0"/>
              <a:t>(languages[</a:t>
            </a:r>
            <a:r>
              <a:rPr lang="en-IN" dirty="0" err="1" smtClean="0"/>
              <a:t>itr</a:t>
            </a:r>
            <a:r>
              <a:rPr lang="en-IN" dirty="0" smtClean="0"/>
              <a:t>] + "&lt;</a:t>
            </a:r>
            <a:r>
              <a:rPr lang="en-IN" dirty="0" err="1" smtClean="0"/>
              <a:t>br</a:t>
            </a:r>
            <a:r>
              <a:rPr lang="en-IN" dirty="0" smtClean="0"/>
              <a:t> &gt;"); </a:t>
            </a:r>
          </a:p>
          <a:p>
            <a:pPr>
              <a:buNone/>
            </a:pPr>
            <a:r>
              <a:rPr lang="en-IN" dirty="0" smtClean="0"/>
              <a:t>	}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&lt; /script&gt; 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JavaScript Functions</a:t>
            </a:r>
          </a:p>
          <a:p>
            <a:r>
              <a:rPr lang="en-US" dirty="0" smtClean="0"/>
              <a:t>A JavaScript function is a block of code designed to perform a particular task.</a:t>
            </a:r>
          </a:p>
          <a:p>
            <a:r>
              <a:rPr lang="en-US" dirty="0" smtClean="0"/>
              <a:t>A JavaScript function is executed when "something" invokes it (calls it).</a:t>
            </a:r>
          </a:p>
          <a:p>
            <a:pPr>
              <a:buNone/>
            </a:pPr>
            <a:r>
              <a:rPr lang="en-IN" dirty="0" smtClean="0"/>
              <a:t>Example – 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Functions&lt;/h2&gt;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(p1, p2) {</a:t>
            </a:r>
          </a:p>
          <a:p>
            <a:pPr>
              <a:buNone/>
            </a:pPr>
            <a:r>
              <a:rPr lang="en-US" dirty="0" smtClean="0"/>
              <a:t>  return p1 * p2;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myFunction</a:t>
            </a:r>
            <a:r>
              <a:rPr lang="en-US" dirty="0" smtClean="0"/>
              <a:t>(4, 3);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JavaScript Function Syntax</a:t>
            </a:r>
          </a:p>
          <a:p>
            <a:r>
              <a:rPr lang="en-US" dirty="0" smtClean="0"/>
              <a:t>A JavaScript function is defined with the function keyword, followed by a </a:t>
            </a:r>
            <a:r>
              <a:rPr lang="en-US" b="1" dirty="0" smtClean="0"/>
              <a:t>name</a:t>
            </a:r>
            <a:r>
              <a:rPr lang="en-US" dirty="0" smtClean="0"/>
              <a:t>, followed by parentheses 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parentheses may include parameter names separated by commas:</a:t>
            </a:r>
            <a:br>
              <a:rPr lang="en-US" dirty="0" smtClean="0"/>
            </a:br>
            <a:r>
              <a:rPr lang="en-US" b="1" dirty="0" smtClean="0"/>
              <a:t>(</a:t>
            </a:r>
            <a:r>
              <a:rPr lang="en-US" b="1" i="1" dirty="0" smtClean="0"/>
              <a:t>parameter1, parameter2, ...</a:t>
            </a:r>
            <a:r>
              <a:rPr lang="en-US" b="1" dirty="0" smtClean="0"/>
              <a:t>)</a:t>
            </a:r>
            <a:endParaRPr lang="en-US" dirty="0" smtClean="0"/>
          </a:p>
          <a:p>
            <a:r>
              <a:rPr lang="en-US" dirty="0" smtClean="0"/>
              <a:t>The code to be executed, by the function, is placed inside curly brackets: </a:t>
            </a:r>
            <a:r>
              <a:rPr lang="en-US" b="1" dirty="0" smtClean="0"/>
              <a:t>{}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 </a:t>
            </a:r>
            <a:r>
              <a:rPr lang="en-US" i="1" dirty="0" smtClean="0"/>
              <a:t>name</a:t>
            </a:r>
            <a:r>
              <a:rPr lang="en-US" dirty="0" smtClean="0"/>
              <a:t>(</a:t>
            </a:r>
            <a:r>
              <a:rPr lang="en-US" i="1" dirty="0" smtClean="0"/>
              <a:t>parameter1, parameter2, parameter3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  // </a:t>
            </a:r>
            <a:r>
              <a:rPr lang="en-US" i="1" dirty="0" smtClean="0"/>
              <a:t>code to be executed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Function </a:t>
            </a:r>
            <a:r>
              <a:rPr lang="en-US" b="1" dirty="0" smtClean="0"/>
              <a:t>parameters</a:t>
            </a:r>
            <a:r>
              <a:rPr lang="en-US" dirty="0" smtClean="0"/>
              <a:t> are listed inside the parentheses () in the function definition.</a:t>
            </a:r>
          </a:p>
          <a:p>
            <a:r>
              <a:rPr lang="en-US" dirty="0" smtClean="0"/>
              <a:t>Function </a:t>
            </a:r>
            <a:r>
              <a:rPr lang="en-US" b="1" dirty="0" smtClean="0"/>
              <a:t>arguments</a:t>
            </a:r>
            <a:r>
              <a:rPr lang="en-US" dirty="0" smtClean="0"/>
              <a:t> are the </a:t>
            </a:r>
            <a:r>
              <a:rPr lang="en-US" b="1" dirty="0" smtClean="0"/>
              <a:t>values</a:t>
            </a:r>
            <a:r>
              <a:rPr lang="en-US" dirty="0" smtClean="0"/>
              <a:t> received by the function when it is invoked.</a:t>
            </a:r>
          </a:p>
          <a:p>
            <a:r>
              <a:rPr lang="en-US" dirty="0" smtClean="0"/>
              <a:t>Inside the function, the arguments (the parameters) behave as local variables.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 Invocation</a:t>
            </a:r>
          </a:p>
          <a:p>
            <a:r>
              <a:rPr lang="en-US" dirty="0" smtClean="0"/>
              <a:t>The code inside the function will execute when "something" </a:t>
            </a:r>
            <a:r>
              <a:rPr lang="en-US" b="1" dirty="0" smtClean="0"/>
              <a:t>invokes</a:t>
            </a:r>
            <a:r>
              <a:rPr lang="en-US" dirty="0" smtClean="0"/>
              <a:t> (calls) the function:</a:t>
            </a:r>
          </a:p>
          <a:p>
            <a:r>
              <a:rPr lang="en-US" dirty="0" smtClean="0"/>
              <a:t>When an event occurs (when a user clicks a button)</a:t>
            </a:r>
          </a:p>
          <a:p>
            <a:r>
              <a:rPr lang="en-US" dirty="0" smtClean="0"/>
              <a:t>When it is invoked (called) from JavaScript code</a:t>
            </a:r>
          </a:p>
          <a:p>
            <a:r>
              <a:rPr lang="en-US" dirty="0" smtClean="0"/>
              <a:t>Automatically (self invoked)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Function Return</a:t>
            </a:r>
          </a:p>
          <a:p>
            <a:r>
              <a:rPr lang="en-US" dirty="0" smtClean="0"/>
              <a:t>When JavaScript reaches a return statement, the function will stop executing.</a:t>
            </a:r>
          </a:p>
          <a:p>
            <a:r>
              <a:rPr lang="en-US" dirty="0" smtClean="0"/>
              <a:t>If the function was invoked from a statement, JavaScript will "return" to execute the code after the invoking statement.</a:t>
            </a:r>
          </a:p>
          <a:p>
            <a:r>
              <a:rPr lang="en-US" dirty="0" smtClean="0"/>
              <a:t>Functions often compute a </a:t>
            </a:r>
            <a:r>
              <a:rPr lang="en-US" b="1" dirty="0" smtClean="0"/>
              <a:t>return value</a:t>
            </a:r>
            <a:r>
              <a:rPr lang="en-US" dirty="0" smtClean="0"/>
              <a:t>. The return value is "returned" back to the "caller":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Functions&lt;/h2&gt;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myFunction</a:t>
            </a:r>
            <a:r>
              <a:rPr lang="en-US" dirty="0" smtClean="0"/>
              <a:t>(4, 3);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x;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(a, b) {</a:t>
            </a:r>
          </a:p>
          <a:p>
            <a:pPr>
              <a:buNone/>
            </a:pPr>
            <a:r>
              <a:rPr lang="en-US" dirty="0" smtClean="0"/>
              <a:t>  return a * b;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JavaScript Objects –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javaScript</a:t>
            </a:r>
            <a:r>
              <a:rPr lang="en-US" dirty="0" smtClean="0"/>
              <a:t> object is an entity having state and behavior (properties and method). For example: car, pen, bike, chair, glass, keyboard, monitor etc.</a:t>
            </a:r>
          </a:p>
          <a:p>
            <a:r>
              <a:rPr lang="en-US" dirty="0" smtClean="0"/>
              <a:t>JavaScript is an object-based language. Everything is an object in JavaScript.</a:t>
            </a:r>
          </a:p>
          <a:p>
            <a:r>
              <a:rPr lang="en-US" dirty="0" smtClean="0"/>
              <a:t>JavaScript is template based not class based. Here, we don't create class to get the object. But, we directly create objects.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Creating Objects in JavaScript</a:t>
            </a:r>
          </a:p>
          <a:p>
            <a:r>
              <a:rPr lang="en-US" dirty="0" smtClean="0"/>
              <a:t>There are 3 ways to create objects.</a:t>
            </a:r>
          </a:p>
          <a:p>
            <a:r>
              <a:rPr lang="en-US" dirty="0" smtClean="0"/>
              <a:t>By object literal</a:t>
            </a:r>
          </a:p>
          <a:p>
            <a:r>
              <a:rPr lang="en-US" dirty="0" smtClean="0"/>
              <a:t>By creating instance of Object directly (using new keyword)</a:t>
            </a:r>
          </a:p>
          <a:p>
            <a:r>
              <a:rPr lang="en-US" dirty="0" smtClean="0"/>
              <a:t>By using an object constructor (using new keyword)</a:t>
            </a:r>
          </a:p>
          <a:p>
            <a:endParaRPr lang="en-US" dirty="0" smtClean="0"/>
          </a:p>
          <a:p>
            <a:r>
              <a:rPr lang="en-US" b="1" dirty="0" smtClean="0"/>
              <a:t>1) JavaScript Object by object literal</a:t>
            </a:r>
          </a:p>
          <a:p>
            <a:r>
              <a:rPr lang="en-US" dirty="0" smtClean="0"/>
              <a:t>The syntax of creating object using object literal is given below:</a:t>
            </a:r>
          </a:p>
          <a:p>
            <a:r>
              <a:rPr lang="en-US" dirty="0" smtClean="0"/>
              <a:t>object={property1:value1,property2:value2.....</a:t>
            </a:r>
            <a:r>
              <a:rPr lang="en-US" dirty="0" err="1" smtClean="0"/>
              <a:t>propertyN:valueN</a:t>
            </a:r>
            <a:r>
              <a:rPr lang="en-US" dirty="0" smtClean="0"/>
              <a:t>}  </a:t>
            </a:r>
          </a:p>
          <a:p>
            <a:r>
              <a:rPr lang="en-US" dirty="0" smtClean="0"/>
              <a:t>As you can see, property and value is separated by : (colon).</a:t>
            </a:r>
          </a:p>
          <a:p>
            <a:r>
              <a:rPr lang="en-US" dirty="0" smtClean="0"/>
              <a:t>Let’s see the simple example of creating object in JavaScript.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={id:102,name:"Shyam",salary:40000}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(emp.id+" "+emp.name+" "+</a:t>
            </a:r>
            <a:r>
              <a:rPr lang="en-US" dirty="0" err="1" smtClean="0"/>
              <a:t>emp.salary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 2) By creating instance of Object</a:t>
            </a:r>
          </a:p>
          <a:p>
            <a:r>
              <a:rPr lang="en-US" dirty="0" smtClean="0"/>
              <a:t>The syntax of creating object directly is given below: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objectname</a:t>
            </a:r>
            <a:r>
              <a:rPr lang="en-US" dirty="0" smtClean="0"/>
              <a:t>=new Object();  </a:t>
            </a:r>
          </a:p>
          <a:p>
            <a:r>
              <a:rPr lang="en-US" dirty="0" smtClean="0"/>
              <a:t>Here, </a:t>
            </a:r>
            <a:r>
              <a:rPr lang="en-US" b="1" dirty="0" smtClean="0"/>
              <a:t>new keyword</a:t>
            </a:r>
            <a:r>
              <a:rPr lang="en-US" dirty="0" smtClean="0"/>
              <a:t> is used to create object.</a:t>
            </a:r>
          </a:p>
          <a:p>
            <a:r>
              <a:rPr lang="en-US" dirty="0" smtClean="0"/>
              <a:t>Let’s see the example of creating object directly.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Places to put JavaScript code</a:t>
            </a:r>
          </a:p>
          <a:p>
            <a:pPr>
              <a:buNone/>
            </a:pPr>
            <a:r>
              <a:rPr lang="en-US" dirty="0" smtClean="0"/>
              <a:t>1 - Between the body tag of html</a:t>
            </a:r>
          </a:p>
          <a:p>
            <a:pPr>
              <a:buNone/>
            </a:pPr>
            <a:r>
              <a:rPr lang="en-US" dirty="0" smtClean="0"/>
              <a:t>2 - Between the head tag of html</a:t>
            </a:r>
          </a:p>
          <a:p>
            <a:pPr>
              <a:buNone/>
            </a:pPr>
            <a:r>
              <a:rPr lang="en-US" dirty="0" smtClean="0"/>
              <a:t>3 - In .</a:t>
            </a:r>
            <a:r>
              <a:rPr lang="en-US" dirty="0" err="1" smtClean="0"/>
              <a:t>js</a:t>
            </a:r>
            <a:r>
              <a:rPr lang="en-US" dirty="0" smtClean="0"/>
              <a:t> file (external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1) JavaScript Example : code between the body tag</a:t>
            </a:r>
          </a:p>
          <a:p>
            <a:r>
              <a:rPr lang="en-US" dirty="0" smtClean="0"/>
              <a:t>In the above example, we have displayed the dynamic content using JavaScript. Let’s see the simple example of JavaScript that displays alert dialog box.</a:t>
            </a:r>
          </a:p>
          <a:p>
            <a:pPr>
              <a:buNone/>
            </a:pPr>
            <a:r>
              <a:rPr lang="en-US" dirty="0" smtClean="0"/>
              <a:t>&lt;html&gt;  </a:t>
            </a:r>
          </a:p>
          <a:p>
            <a:pPr>
              <a:buNone/>
            </a:pPr>
            <a:r>
              <a:rPr lang="en-US" dirty="0" smtClean="0"/>
              <a:t>&lt;body&gt;  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 </a:t>
            </a:r>
          </a:p>
          <a:p>
            <a:pPr>
              <a:buNone/>
            </a:pPr>
            <a:r>
              <a:rPr lang="en-US" dirty="0" smtClean="0"/>
              <a:t> alert("Hello World"); 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  </a:t>
            </a:r>
          </a:p>
          <a:p>
            <a:pPr>
              <a:buNone/>
            </a:pPr>
            <a:r>
              <a:rPr lang="en-US" dirty="0" smtClean="0"/>
              <a:t>&lt;/html&gt;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=new Object();  </a:t>
            </a:r>
          </a:p>
          <a:p>
            <a:pPr>
              <a:buNone/>
            </a:pPr>
            <a:r>
              <a:rPr lang="en-US" dirty="0" smtClean="0"/>
              <a:t>emp.id=101;  </a:t>
            </a:r>
          </a:p>
          <a:p>
            <a:pPr>
              <a:buNone/>
            </a:pPr>
            <a:r>
              <a:rPr lang="en-US" dirty="0" smtClean="0"/>
              <a:t>emp.name="Ravi </a:t>
            </a:r>
            <a:r>
              <a:rPr lang="en-US" dirty="0" err="1" smtClean="0"/>
              <a:t>Malik</a:t>
            </a:r>
            <a:r>
              <a:rPr lang="en-US" dirty="0" smtClean="0"/>
              <a:t>";  </a:t>
            </a:r>
          </a:p>
          <a:p>
            <a:pPr>
              <a:buNone/>
            </a:pPr>
            <a:r>
              <a:rPr lang="en-US" dirty="0" err="1" smtClean="0"/>
              <a:t>emp.salary</a:t>
            </a:r>
            <a:r>
              <a:rPr lang="en-US" dirty="0" smtClean="0"/>
              <a:t>=50000;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(emp.id+" "+emp.name+" "+</a:t>
            </a:r>
            <a:r>
              <a:rPr lang="en-US" dirty="0" err="1" smtClean="0"/>
              <a:t>emp.salary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smtClean="0"/>
              <a:t>&lt;/script&gt;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3) By using an Object constructor</a:t>
            </a:r>
          </a:p>
          <a:p>
            <a:r>
              <a:rPr lang="en-US" dirty="0" smtClean="0"/>
              <a:t>Here, you need to create function with arguments. Each argument value can be assigned in the current object by using this keyword.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this keyword</a:t>
            </a:r>
            <a:r>
              <a:rPr lang="en-US" dirty="0" smtClean="0"/>
              <a:t> refers to the current object.</a:t>
            </a:r>
          </a:p>
          <a:p>
            <a:r>
              <a:rPr lang="en-US" dirty="0" smtClean="0"/>
              <a:t>The example of creating object by object constructor is given below.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id,name,salary</a:t>
            </a:r>
            <a:r>
              <a:rPr lang="en-US" dirty="0" smtClean="0"/>
              <a:t>){  </a:t>
            </a:r>
          </a:p>
          <a:p>
            <a:pPr>
              <a:buNone/>
            </a:pPr>
            <a:r>
              <a:rPr lang="en-US" dirty="0" smtClean="0"/>
              <a:t>this.id=id;  </a:t>
            </a:r>
          </a:p>
          <a:p>
            <a:pPr>
              <a:buNone/>
            </a:pPr>
            <a:r>
              <a:rPr lang="en-US" dirty="0" smtClean="0"/>
              <a:t>this.name=name;  </a:t>
            </a:r>
          </a:p>
          <a:p>
            <a:pPr>
              <a:buNone/>
            </a:pPr>
            <a:r>
              <a:rPr lang="en-US" dirty="0" err="1" smtClean="0"/>
              <a:t>this.salary</a:t>
            </a:r>
            <a:r>
              <a:rPr lang="en-US" dirty="0" smtClean="0"/>
              <a:t>=salary;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e=new </a:t>
            </a:r>
            <a:r>
              <a:rPr lang="en-US" dirty="0" err="1" smtClean="0"/>
              <a:t>emp</a:t>
            </a:r>
            <a:r>
              <a:rPr lang="en-US" dirty="0" smtClean="0"/>
              <a:t>(103,"Vimal Jaiswal",30000); 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(e.id+" "+e.name+" "+</a:t>
            </a:r>
            <a:r>
              <a:rPr lang="en-US" dirty="0" err="1" smtClean="0"/>
              <a:t>e.salary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 Methods</a:t>
            </a:r>
          </a:p>
          <a:p>
            <a:r>
              <a:rPr lang="en-US" sz="2400" dirty="0" smtClean="0"/>
              <a:t>Objects can also have </a:t>
            </a:r>
            <a:r>
              <a:rPr lang="en-US" sz="2400" b="1" dirty="0" smtClean="0"/>
              <a:t>methods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Methods are </a:t>
            </a:r>
            <a:r>
              <a:rPr lang="en-US" sz="2400" b="1" dirty="0" smtClean="0"/>
              <a:t>actions</a:t>
            </a:r>
            <a:r>
              <a:rPr lang="en-US" sz="2400" dirty="0" smtClean="0"/>
              <a:t> that can be performed on objects.</a:t>
            </a:r>
          </a:p>
          <a:p>
            <a:r>
              <a:rPr lang="en-US" sz="2400" dirty="0" smtClean="0"/>
              <a:t>Methods are stored in properties as </a:t>
            </a:r>
            <a:r>
              <a:rPr lang="en-US" sz="2400" b="1" dirty="0" smtClean="0"/>
              <a:t>function definitions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l="18155" t="45833" r="33236" b="22917"/>
          <a:stretch>
            <a:fillRect/>
          </a:stretch>
        </p:blipFill>
        <p:spPr bwMode="auto">
          <a:xfrm>
            <a:off x="1066800" y="2895600"/>
            <a:ext cx="632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Example – 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// Create an object: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firstName</a:t>
            </a:r>
            <a:r>
              <a:rPr lang="en-US" dirty="0" smtClean="0"/>
              <a:t>: "John",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lastName</a:t>
            </a:r>
            <a:r>
              <a:rPr lang="en-US" dirty="0" smtClean="0"/>
              <a:t> : "Doe",</a:t>
            </a:r>
          </a:p>
          <a:p>
            <a:pPr>
              <a:buNone/>
            </a:pPr>
            <a:r>
              <a:rPr lang="en-US" dirty="0" smtClean="0"/>
              <a:t>  id     : 5566,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fullName</a:t>
            </a:r>
            <a:r>
              <a:rPr lang="en-US" dirty="0" smtClean="0"/>
              <a:t> : function() {</a:t>
            </a:r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this.firstName</a:t>
            </a:r>
            <a:r>
              <a:rPr lang="en-US" dirty="0" smtClean="0"/>
              <a:t> + " " + </a:t>
            </a:r>
            <a:r>
              <a:rPr lang="en-US" dirty="0" err="1" smtClean="0"/>
              <a:t>this.lastName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// Display data from the object: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person.fullName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Defining method in JavaScript Object</a:t>
            </a:r>
          </a:p>
          <a:p>
            <a:r>
              <a:rPr lang="en-US" dirty="0" smtClean="0"/>
              <a:t>We can define method in JavaScript object. But before defining method, we need to add property in the function with same name as method.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dirty="0" err="1" smtClean="0"/>
              <a:t>id,name,salary</a:t>
            </a:r>
            <a:r>
              <a:rPr lang="en-US" dirty="0" smtClean="0"/>
              <a:t>){  </a:t>
            </a:r>
          </a:p>
          <a:p>
            <a:pPr>
              <a:buNone/>
            </a:pPr>
            <a:r>
              <a:rPr lang="en-US" dirty="0" smtClean="0"/>
              <a:t>this.id=id;  </a:t>
            </a:r>
          </a:p>
          <a:p>
            <a:pPr>
              <a:buNone/>
            </a:pPr>
            <a:r>
              <a:rPr lang="en-US" dirty="0" smtClean="0"/>
              <a:t>this.name=name;  </a:t>
            </a:r>
          </a:p>
          <a:p>
            <a:pPr>
              <a:buNone/>
            </a:pPr>
            <a:r>
              <a:rPr lang="en-US" dirty="0" err="1" smtClean="0"/>
              <a:t>this.salary</a:t>
            </a:r>
            <a:r>
              <a:rPr lang="en-US" dirty="0" smtClean="0"/>
              <a:t>=salary; 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/>
              <a:t>this.changeSalary</a:t>
            </a:r>
            <a:r>
              <a:rPr lang="en-US" dirty="0" smtClean="0"/>
              <a:t>=</a:t>
            </a:r>
            <a:r>
              <a:rPr lang="en-US" dirty="0" err="1" smtClean="0"/>
              <a:t>changeSalary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changeSalary</a:t>
            </a:r>
            <a:r>
              <a:rPr lang="en-US" dirty="0" smtClean="0"/>
              <a:t>(</a:t>
            </a:r>
            <a:r>
              <a:rPr lang="en-US" dirty="0" err="1" smtClean="0"/>
              <a:t>otherSalary</a:t>
            </a:r>
            <a:r>
              <a:rPr lang="en-US" dirty="0" smtClean="0"/>
              <a:t>){  </a:t>
            </a:r>
          </a:p>
          <a:p>
            <a:pPr>
              <a:buNone/>
            </a:pPr>
            <a:r>
              <a:rPr lang="en-US" dirty="0" err="1" smtClean="0"/>
              <a:t>this.salary</a:t>
            </a:r>
            <a:r>
              <a:rPr lang="en-US" dirty="0" smtClean="0"/>
              <a:t>=</a:t>
            </a:r>
            <a:r>
              <a:rPr lang="en-US" dirty="0" err="1" smtClean="0"/>
              <a:t>otherSalary</a:t>
            </a:r>
            <a:r>
              <a:rPr lang="en-US" dirty="0" smtClean="0"/>
              <a:t>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e=new </a:t>
            </a:r>
            <a:r>
              <a:rPr lang="en-US" dirty="0" err="1" smtClean="0"/>
              <a:t>emp</a:t>
            </a:r>
            <a:r>
              <a:rPr lang="en-US" dirty="0" smtClean="0"/>
              <a:t>(103,"Sonoo Jaiswal",30000);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(e.id+" "+e.name+" "+</a:t>
            </a:r>
            <a:r>
              <a:rPr lang="en-US" dirty="0" err="1" smtClean="0"/>
              <a:t>e.salary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err="1" smtClean="0"/>
              <a:t>e.changeSalary</a:t>
            </a:r>
            <a:r>
              <a:rPr lang="en-US" dirty="0" smtClean="0"/>
              <a:t>(45000);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&gt;"+e.id+" "+e.name+" "+</a:t>
            </a:r>
            <a:r>
              <a:rPr lang="en-US" dirty="0" err="1" smtClean="0"/>
              <a:t>e.salary</a:t>
            </a:r>
            <a:r>
              <a:rPr lang="en-US" dirty="0" smtClean="0"/>
              <a:t>);  </a:t>
            </a:r>
          </a:p>
          <a:p>
            <a:pPr>
              <a:buNone/>
            </a:pPr>
            <a:r>
              <a:rPr lang="en-US" dirty="0" smtClean="0"/>
              <a:t>&lt;/script&gt; 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JS Array –</a:t>
            </a:r>
          </a:p>
          <a:p>
            <a:r>
              <a:rPr lang="en-US" dirty="0" smtClean="0"/>
              <a:t>An array is a special variable, which can hold more than one value at a time.</a:t>
            </a:r>
          </a:p>
          <a:p>
            <a:r>
              <a:rPr lang="en-US" dirty="0" smtClean="0"/>
              <a:t>If you have a list of items (a list of car names, for example), storing the cars in single variables could look like this: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car1 = "Saab";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car2 = "Volvo";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car3 = "BMW";</a:t>
            </a:r>
          </a:p>
          <a:p>
            <a:r>
              <a:rPr lang="en-US" dirty="0" smtClean="0"/>
              <a:t>However, what if you want to loop through the cars and find a specific one? And what if you had not 3 cars, but 300?</a:t>
            </a:r>
          </a:p>
          <a:p>
            <a:r>
              <a:rPr lang="en-US" dirty="0" smtClean="0"/>
              <a:t>The solution is an array!</a:t>
            </a:r>
          </a:p>
          <a:p>
            <a:r>
              <a:rPr lang="en-US" dirty="0" smtClean="0"/>
              <a:t>An array can hold many values under a single name, and you can access the values by referring to an index number.</a:t>
            </a:r>
          </a:p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Creating an Array - </a:t>
            </a:r>
          </a:p>
          <a:p>
            <a:r>
              <a:rPr lang="en-US" dirty="0" smtClean="0"/>
              <a:t>Using an array literal is the easiest way to create a JavaScript Array.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i="1" dirty="0" err="1" smtClean="0"/>
              <a:t>array_name</a:t>
            </a:r>
            <a:r>
              <a:rPr lang="en-US" dirty="0" smtClean="0"/>
              <a:t> = [</a:t>
            </a:r>
            <a:r>
              <a:rPr lang="en-US" i="1" dirty="0" smtClean="0"/>
              <a:t>item1</a:t>
            </a:r>
            <a:r>
              <a:rPr lang="en-US" dirty="0" smtClean="0"/>
              <a:t>, </a:t>
            </a:r>
            <a:r>
              <a:rPr lang="en-US" i="1" dirty="0" smtClean="0"/>
              <a:t>item2</a:t>
            </a:r>
            <a:r>
              <a:rPr lang="en-US" dirty="0" smtClean="0"/>
              <a:t>, ...];  </a:t>
            </a:r>
          </a:p>
          <a:p>
            <a:endParaRPr lang="en-IN" dirty="0" smtClean="0"/>
          </a:p>
          <a:p>
            <a:r>
              <a:rPr lang="en-IN" b="1" dirty="0" smtClean="0"/>
              <a:t>Example –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cars = ["Saab", "Volvo", "BMW"];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cars;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Using the JavaScript Keyword new</a:t>
            </a:r>
          </a:p>
          <a:p>
            <a:r>
              <a:rPr lang="en-US" dirty="0" smtClean="0"/>
              <a:t>The following example also creates an Array, and assigns values to it: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cars = new Array("Saab", "Volvo", "BMW");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cars;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Access the Elements of an Array</a:t>
            </a:r>
          </a:p>
          <a:p>
            <a:r>
              <a:rPr lang="en-US" dirty="0" smtClean="0"/>
              <a:t>You access an array element by referring to the </a:t>
            </a:r>
            <a:r>
              <a:rPr lang="en-US" b="1" dirty="0" smtClean="0"/>
              <a:t>index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statement accesses the value of the first element in cars: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name = cars[0];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cars = ["Saab", "Volvo", "BMW"];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cars[0];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Changing an Array Element</a:t>
            </a:r>
          </a:p>
          <a:p>
            <a:r>
              <a:rPr lang="en-US" dirty="0" smtClean="0"/>
              <a:t>This statement changes the value of the first element in cars:</a:t>
            </a:r>
          </a:p>
          <a:p>
            <a:r>
              <a:rPr lang="en-US" dirty="0" smtClean="0"/>
              <a:t>cars[0] = "Opel";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cars = ["Saab", "Volvo", "BMW"];</a:t>
            </a:r>
            <a:br>
              <a:rPr lang="en-US" dirty="0" smtClean="0"/>
            </a:br>
            <a:r>
              <a:rPr lang="en-US" dirty="0" smtClean="0"/>
              <a:t>cars[0] = "Opel";</a:t>
            </a:r>
            <a:br>
              <a:rPr lang="en-US" dirty="0" smtClean="0"/>
            </a:b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 = cars[0];</a:t>
            </a:r>
          </a:p>
          <a:p>
            <a:endParaRPr lang="en-US" dirty="0" smtClean="0"/>
          </a:p>
          <a:p>
            <a:r>
              <a:rPr lang="en-US" b="1" dirty="0" smtClean="0"/>
              <a:t>Array Elements Can Be Objects</a:t>
            </a:r>
          </a:p>
          <a:p>
            <a:r>
              <a:rPr lang="en-US" dirty="0" smtClean="0"/>
              <a:t>JavaScript variables can be objects. Arrays are special kinds of objects.</a:t>
            </a:r>
          </a:p>
          <a:p>
            <a:r>
              <a:rPr lang="en-US" dirty="0" smtClean="0"/>
              <a:t>Because of this, you can have variables of different types in the same Array.</a:t>
            </a:r>
          </a:p>
          <a:p>
            <a:r>
              <a:rPr lang="en-US" dirty="0" smtClean="0"/>
              <a:t>You can have objects in an Array. You can have functions in an Array. You can have arrays in an Array:</a:t>
            </a:r>
          </a:p>
          <a:p>
            <a:r>
              <a:rPr lang="en-US" dirty="0" err="1" smtClean="0"/>
              <a:t>myArray</a:t>
            </a:r>
            <a:r>
              <a:rPr lang="en-US" dirty="0" smtClean="0"/>
              <a:t>[0] = </a:t>
            </a:r>
            <a:r>
              <a:rPr lang="en-US" dirty="0" err="1" smtClean="0"/>
              <a:t>Date.now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myArray</a:t>
            </a:r>
            <a:r>
              <a:rPr lang="en-US" dirty="0" smtClean="0"/>
              <a:t>[1] = </a:t>
            </a:r>
            <a:r>
              <a:rPr lang="en-US" dirty="0" err="1" smtClean="0"/>
              <a:t>myFunction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myArray</a:t>
            </a:r>
            <a:r>
              <a:rPr lang="en-US" dirty="0" smtClean="0"/>
              <a:t>[2] = </a:t>
            </a:r>
            <a:r>
              <a:rPr lang="en-US" dirty="0" err="1" smtClean="0"/>
              <a:t>myCars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2) JavaScript Example : code between the head tag</a:t>
            </a:r>
          </a:p>
          <a:p>
            <a:r>
              <a:rPr lang="en-US" dirty="0" smtClean="0"/>
              <a:t>Let’s see the same example of displaying alert dialog box of JavaScript that is contained inside the head tag.</a:t>
            </a:r>
          </a:p>
          <a:p>
            <a:r>
              <a:rPr lang="en-US" dirty="0" smtClean="0"/>
              <a:t>In this example, we are creating a function </a:t>
            </a:r>
            <a:r>
              <a:rPr lang="en-US" dirty="0" err="1" smtClean="0"/>
              <a:t>msg</a:t>
            </a:r>
            <a:r>
              <a:rPr lang="en-US" dirty="0" smtClean="0"/>
              <a:t>(). To create function in JavaScript, you need to write function with </a:t>
            </a:r>
            <a:r>
              <a:rPr lang="en-US" dirty="0" err="1" smtClean="0"/>
              <a:t>function_name</a:t>
            </a:r>
            <a:r>
              <a:rPr lang="en-US" dirty="0" smtClean="0"/>
              <a:t> as given below.</a:t>
            </a:r>
          </a:p>
          <a:p>
            <a:r>
              <a:rPr lang="en-US" dirty="0" smtClean="0"/>
              <a:t>To call function, you need to work on event. Here we are using </a:t>
            </a:r>
            <a:r>
              <a:rPr lang="en-US" dirty="0" err="1" smtClean="0"/>
              <a:t>onclick</a:t>
            </a:r>
            <a:r>
              <a:rPr lang="en-US" dirty="0" smtClean="0"/>
              <a:t> event to call </a:t>
            </a:r>
            <a:r>
              <a:rPr lang="en-US" dirty="0" err="1" smtClean="0"/>
              <a:t>msg</a:t>
            </a:r>
            <a:r>
              <a:rPr lang="en-US" dirty="0" smtClean="0"/>
              <a:t>() function.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&lt;script</a:t>
            </a:r>
            <a:r>
              <a:rPr lang="en-US" dirty="0" smtClean="0"/>
              <a:t> type="text/</a:t>
            </a:r>
            <a:r>
              <a:rPr lang="en-US" dirty="0" err="1" smtClean="0"/>
              <a:t>javascript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msg</a:t>
            </a:r>
            <a:r>
              <a:rPr lang="en-US" dirty="0" smtClean="0"/>
              <a:t>(){  </a:t>
            </a:r>
          </a:p>
          <a:p>
            <a:pPr>
              <a:buNone/>
            </a:pPr>
            <a:r>
              <a:rPr lang="en-US" dirty="0" smtClean="0"/>
              <a:t> alert("Hello World");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Welcome to JavaScript</a:t>
            </a:r>
            <a:r>
              <a:rPr lang="en-US" b="1" dirty="0" smtClean="0"/>
              <a:t>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&lt;form&gt;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type="button" value="click" 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msg</a:t>
            </a:r>
            <a:r>
              <a:rPr lang="en-US" dirty="0" smtClean="0"/>
              <a:t>()"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The length Property</a:t>
            </a:r>
          </a:p>
          <a:p>
            <a:r>
              <a:rPr lang="en-US" dirty="0" smtClean="0"/>
              <a:t>The length property of an array returns the length of an array (the number of array elements).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fruits.length</a:t>
            </a:r>
            <a:r>
              <a:rPr lang="en-US" dirty="0" smtClean="0"/>
              <a:t>;   // the length of fruits is 4</a:t>
            </a:r>
          </a:p>
          <a:p>
            <a:endParaRPr lang="en-US" dirty="0" smtClean="0"/>
          </a:p>
          <a:p>
            <a:r>
              <a:rPr lang="en-US" b="1" dirty="0" smtClean="0"/>
              <a:t>Looping Array Elements</a:t>
            </a:r>
          </a:p>
          <a:p>
            <a:r>
              <a:rPr lang="en-US" dirty="0" smtClean="0"/>
              <a:t>The safest way to loop through an array, is using a for loop: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&lt;script&gt;  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=["</a:t>
            </a:r>
            <a:r>
              <a:rPr lang="en-US" dirty="0" err="1" smtClean="0"/>
              <a:t>Ajay","Vijay","Sanjay</a:t>
            </a:r>
            <a:r>
              <a:rPr lang="en-US" dirty="0" smtClean="0"/>
              <a:t>"];  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emp.length;i</a:t>
            </a:r>
            <a:r>
              <a:rPr lang="en-US" dirty="0" smtClean="0"/>
              <a:t>++){  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"&lt;</a:t>
            </a:r>
            <a:r>
              <a:rPr lang="en-US" dirty="0" err="1" smtClean="0"/>
              <a:t>br</a:t>
            </a:r>
            <a:r>
              <a:rPr lang="en-US" dirty="0" smtClean="0"/>
              <a:t>/&gt;");  </a:t>
            </a:r>
          </a:p>
          <a:p>
            <a:pPr>
              <a:buNone/>
            </a:pPr>
            <a:r>
              <a:rPr lang="en-US" dirty="0" smtClean="0"/>
              <a:t>}  </a:t>
            </a:r>
          </a:p>
          <a:p>
            <a:pPr>
              <a:buNone/>
            </a:pPr>
            <a:r>
              <a:rPr lang="en-US" dirty="0" smtClean="0"/>
              <a:t>&lt;/script&gt; 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Or – 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=["</a:t>
            </a:r>
            <a:r>
              <a:rPr lang="en-US" dirty="0" err="1" smtClean="0"/>
              <a:t>Ajay","Vijay","Sanjay</a:t>
            </a:r>
            <a:r>
              <a:rPr lang="en-US" dirty="0" smtClean="0"/>
              <a:t>"];  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a in </a:t>
            </a:r>
            <a:r>
              <a:rPr lang="en-US" dirty="0" err="1" smtClean="0"/>
              <a:t>emp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[a]);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Adding Array Elements - </a:t>
            </a:r>
          </a:p>
          <a:p>
            <a:r>
              <a:rPr lang="en-US" dirty="0" smtClean="0"/>
              <a:t>The easiest way to add a new element to an array is using the push() method: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fruits.push</a:t>
            </a:r>
            <a:r>
              <a:rPr lang="en-US" dirty="0" smtClean="0"/>
              <a:t>("Lemon");    // adds a new element (Lemon) to fruits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New element can also be added to an array using the index of array: -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fruits[</a:t>
            </a:r>
            <a:r>
              <a:rPr lang="en-US" dirty="0" err="1" smtClean="0"/>
              <a:t>fruits.length</a:t>
            </a:r>
            <a:r>
              <a:rPr lang="en-US" dirty="0" smtClean="0"/>
              <a:t>] = "Lemon";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WARNING !</a:t>
            </a:r>
            <a:endParaRPr lang="en-US" dirty="0" smtClean="0"/>
          </a:p>
          <a:p>
            <a:r>
              <a:rPr lang="en-US" dirty="0" smtClean="0"/>
              <a:t>Adding elements with high indexes can create undefined "holes" in an array: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fruits, text, </a:t>
            </a:r>
            <a:r>
              <a:rPr lang="en-US" dirty="0" err="1" smtClean="0"/>
              <a:t>fLen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fruits = ["Banana", "Orange", "Apple", "Mango"];</a:t>
            </a:r>
          </a:p>
          <a:p>
            <a:pPr>
              <a:buNone/>
            </a:pPr>
            <a:r>
              <a:rPr lang="en-US" dirty="0" smtClean="0"/>
              <a:t>fruits[6] = "Lemon";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fLen</a:t>
            </a:r>
            <a:r>
              <a:rPr lang="en-US" dirty="0" smtClean="0"/>
              <a:t> = </a:t>
            </a:r>
            <a:r>
              <a:rPr lang="en-US" dirty="0" err="1" smtClean="0"/>
              <a:t>fruits.length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text = "";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fLen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text += fruits[</a:t>
            </a:r>
            <a:r>
              <a:rPr lang="en-US" dirty="0" err="1" smtClean="0"/>
              <a:t>i</a:t>
            </a:r>
            <a:r>
              <a:rPr lang="en-US" dirty="0" smtClean="0"/>
              <a:t>]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The Difference Between Arrays and Objects - </a:t>
            </a:r>
          </a:p>
          <a:p>
            <a:r>
              <a:rPr lang="en-US" dirty="0" smtClean="0"/>
              <a:t>In JavaScript, </a:t>
            </a:r>
            <a:r>
              <a:rPr lang="en-US" b="1" dirty="0" smtClean="0"/>
              <a:t>arrays</a:t>
            </a:r>
            <a:r>
              <a:rPr lang="en-US" dirty="0" smtClean="0"/>
              <a:t> use </a:t>
            </a:r>
            <a:r>
              <a:rPr lang="en-US" b="1" dirty="0" smtClean="0"/>
              <a:t>numbered indexes</a:t>
            </a:r>
            <a:r>
              <a:rPr lang="en-US" dirty="0" smtClean="0"/>
              <a:t>.  </a:t>
            </a:r>
          </a:p>
          <a:p>
            <a:r>
              <a:rPr lang="en-US" dirty="0" smtClean="0"/>
              <a:t>In JavaScript, </a:t>
            </a:r>
            <a:r>
              <a:rPr lang="en-US" b="1" dirty="0" smtClean="0"/>
              <a:t>objects</a:t>
            </a:r>
            <a:r>
              <a:rPr lang="en-US" dirty="0" smtClean="0"/>
              <a:t> use </a:t>
            </a:r>
            <a:r>
              <a:rPr lang="en-US" b="1" dirty="0" smtClean="0"/>
              <a:t>named indexes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Arrays are a special kind of objects, with numbered indexes.</a:t>
            </a:r>
          </a:p>
          <a:p>
            <a:endParaRPr lang="en-US" dirty="0" smtClean="0"/>
          </a:p>
          <a:p>
            <a:r>
              <a:rPr lang="en-US" b="1" dirty="0" smtClean="0"/>
              <a:t>When to Use Arrays. When to use Objects - </a:t>
            </a:r>
          </a:p>
          <a:p>
            <a:r>
              <a:rPr lang="en-US" dirty="0" smtClean="0"/>
              <a:t>JavaScript does not support associative arrays.</a:t>
            </a:r>
          </a:p>
          <a:p>
            <a:r>
              <a:rPr lang="en-US" dirty="0" smtClean="0"/>
              <a:t>You should use </a:t>
            </a:r>
            <a:r>
              <a:rPr lang="en-US" b="1" dirty="0" smtClean="0"/>
              <a:t>objects</a:t>
            </a:r>
            <a:r>
              <a:rPr lang="en-US" dirty="0" smtClean="0"/>
              <a:t> when you want the element names to be </a:t>
            </a:r>
            <a:r>
              <a:rPr lang="en-US" b="1" dirty="0" smtClean="0"/>
              <a:t>strings (text)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should use </a:t>
            </a:r>
            <a:r>
              <a:rPr lang="en-US" b="1" dirty="0" smtClean="0"/>
              <a:t>arrays</a:t>
            </a:r>
            <a:r>
              <a:rPr lang="en-US" dirty="0" smtClean="0"/>
              <a:t> when you want the element names to be </a:t>
            </a:r>
            <a:r>
              <a:rPr lang="en-US" b="1" dirty="0" smtClean="0"/>
              <a:t>numbers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Sorting an Array - </a:t>
            </a:r>
          </a:p>
          <a:p>
            <a:r>
              <a:rPr lang="en-US" dirty="0" smtClean="0"/>
              <a:t>The sort() method sorts an array alphabetically: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fruits.sort</a:t>
            </a:r>
            <a:r>
              <a:rPr lang="en-US" dirty="0" smtClean="0"/>
              <a:t>();        // Sorts the elements of fruits</a:t>
            </a:r>
          </a:p>
          <a:p>
            <a:endParaRPr lang="en-US" dirty="0" smtClean="0"/>
          </a:p>
          <a:p>
            <a:r>
              <a:rPr lang="en-US" b="1" dirty="0" smtClean="0"/>
              <a:t>Reversing an Array - </a:t>
            </a:r>
          </a:p>
          <a:p>
            <a:r>
              <a:rPr lang="en-US" dirty="0" smtClean="0"/>
              <a:t>The reverse() method reverses the elements in an array.</a:t>
            </a:r>
          </a:p>
          <a:p>
            <a:r>
              <a:rPr lang="en-US" dirty="0" smtClean="0"/>
              <a:t>You can use it to sort an array in descending order: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fruits = ["Banana", "Orange", "Apple", "Mango"];</a:t>
            </a:r>
            <a:br>
              <a:rPr lang="en-US" dirty="0" smtClean="0"/>
            </a:br>
            <a:r>
              <a:rPr lang="en-US" dirty="0" err="1" smtClean="0"/>
              <a:t>fruits.sort</a:t>
            </a:r>
            <a:r>
              <a:rPr lang="en-US" dirty="0" smtClean="0"/>
              <a:t>();        // First sort the elements of fruits</a:t>
            </a:r>
            <a:br>
              <a:rPr lang="en-US" dirty="0" smtClean="0"/>
            </a:br>
            <a:r>
              <a:rPr lang="en-US" dirty="0" err="1" smtClean="0"/>
              <a:t>fruits.reverse</a:t>
            </a:r>
            <a:r>
              <a:rPr lang="en-US" dirty="0" smtClean="0"/>
              <a:t>();     // Then reverse the order of the 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Numeric Sort - </a:t>
            </a:r>
          </a:p>
          <a:p>
            <a:r>
              <a:rPr lang="en-US" dirty="0" smtClean="0"/>
              <a:t>By default, the sort() function sorts values as </a:t>
            </a:r>
            <a:r>
              <a:rPr lang="en-US" b="1" dirty="0" smtClean="0"/>
              <a:t>strings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works well for strings ("Apple" comes before "Banana").</a:t>
            </a:r>
          </a:p>
          <a:p>
            <a:r>
              <a:rPr lang="en-US" dirty="0" smtClean="0"/>
              <a:t>However, if numbers are sorted as strings, "25" is bigger than "100", because "2" is bigger than "1".</a:t>
            </a:r>
          </a:p>
          <a:p>
            <a:r>
              <a:rPr lang="en-US" dirty="0" smtClean="0"/>
              <a:t>Because of this, the sort() method will produce incorrect result when sorting numbers.</a:t>
            </a:r>
          </a:p>
          <a:p>
            <a:r>
              <a:rPr lang="en-US" dirty="0" smtClean="0"/>
              <a:t>You can fix this by providing a </a:t>
            </a:r>
            <a:r>
              <a:rPr lang="en-US" b="1" dirty="0" smtClean="0"/>
              <a:t>compare function</a:t>
            </a:r>
            <a:r>
              <a:rPr lang="en-US" dirty="0" smtClean="0"/>
              <a:t>:</a:t>
            </a:r>
          </a:p>
          <a:p>
            <a:r>
              <a:rPr lang="en-IN" dirty="0" smtClean="0"/>
              <a:t>Example –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US" dirty="0" smtClean="0"/>
              <a:t>&lt;p&gt;Click the button to sort the array in ascending order.&lt;/p&gt;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points = [40, 100, 1, 5, 25, 10];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points;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points.sort</a:t>
            </a:r>
            <a:r>
              <a:rPr lang="en-US" dirty="0" smtClean="0"/>
              <a:t>(function(a, b){return a - b});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points;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 the same trick to sort an array descending: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points = [40, 100, 1, 5, 25, 10];</a:t>
            </a:r>
            <a:br>
              <a:rPr lang="en-US" dirty="0" smtClean="0"/>
            </a:br>
            <a:r>
              <a:rPr lang="en-US" dirty="0" err="1" smtClean="0"/>
              <a:t>points.sort</a:t>
            </a:r>
            <a:r>
              <a:rPr lang="en-US" dirty="0" smtClean="0"/>
              <a:t>(function(a, b){return b - a});</a:t>
            </a:r>
          </a:p>
          <a:p>
            <a:endParaRPr lang="en-US" dirty="0" smtClean="0"/>
          </a:p>
          <a:p>
            <a:r>
              <a:rPr lang="en-US" b="1" dirty="0" smtClean="0"/>
              <a:t>The Compare Function - </a:t>
            </a:r>
          </a:p>
          <a:p>
            <a:r>
              <a:rPr lang="en-US" dirty="0" smtClean="0"/>
              <a:t>The purpose of the compare function is to define an alternative sort order.</a:t>
            </a:r>
          </a:p>
          <a:p>
            <a:r>
              <a:rPr lang="en-US" dirty="0" smtClean="0"/>
              <a:t>The compare function should return a negative, zero, or positive value, depending on the arguments:</a:t>
            </a:r>
          </a:p>
          <a:p>
            <a:r>
              <a:rPr lang="en-US" dirty="0" smtClean="0"/>
              <a:t>function(a, b){return a - b}</a:t>
            </a:r>
          </a:p>
          <a:p>
            <a:r>
              <a:rPr lang="en-US" dirty="0" smtClean="0"/>
              <a:t>When the sort() function compares two values, it sends the values to the compare function, and sorts the values according to the returned (negative, zero, positive)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the result is negative a is sorted before b.</a:t>
            </a:r>
          </a:p>
          <a:p>
            <a:r>
              <a:rPr lang="en-US" dirty="0" smtClean="0"/>
              <a:t>If the result is positive b is sorted before a.</a:t>
            </a:r>
          </a:p>
          <a:p>
            <a:r>
              <a:rPr lang="en-US" dirty="0" smtClean="0"/>
              <a:t>If the result is 0 no changes are done with the sort order of the two values.</a:t>
            </a:r>
          </a:p>
          <a:p>
            <a:r>
              <a:rPr lang="en-US" b="1" dirty="0" smtClean="0"/>
              <a:t>Example:</a:t>
            </a:r>
            <a:endParaRPr lang="en-US" dirty="0" smtClean="0"/>
          </a:p>
          <a:p>
            <a:r>
              <a:rPr lang="en-US" dirty="0" smtClean="0"/>
              <a:t>The compare function compares all the values in the array, two values at a time (a, b).</a:t>
            </a:r>
          </a:p>
          <a:p>
            <a:r>
              <a:rPr lang="en-US" dirty="0" smtClean="0"/>
              <a:t>When comparing 40 and 100, the sort() method calls the compare function(40, 100).</a:t>
            </a:r>
          </a:p>
          <a:p>
            <a:r>
              <a:rPr lang="en-US" dirty="0" smtClean="0"/>
              <a:t>The function calculates 40 - 100 (a - b), and since the result is negative (-60),  the sort function will sort 40 as a value lower than 100.</a:t>
            </a:r>
          </a:p>
          <a:p>
            <a:endParaRPr lang="en-IN" dirty="0" smtClean="0"/>
          </a:p>
          <a:p>
            <a:endParaRPr lang="en-US" dirty="0" smtClean="0"/>
          </a:p>
          <a:p>
            <a:r>
              <a:rPr lang="en-IN" b="1" dirty="0" smtClean="0"/>
              <a:t>Array Functions </a:t>
            </a:r>
            <a:r>
              <a:rPr lang="en-IN" dirty="0" smtClean="0"/>
              <a:t>– There are lots of array functions available in java script. You can learn them on your own.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JavaScript Strings - </a:t>
            </a:r>
          </a:p>
          <a:p>
            <a:r>
              <a:rPr lang="en-US" dirty="0" smtClean="0"/>
              <a:t>A JavaScript string is zero or more characters written inside quotes.</a:t>
            </a:r>
          </a:p>
          <a:p>
            <a:r>
              <a:rPr lang="en-US" dirty="0" smtClean="0"/>
              <a:t>You can use single or double quotes for defining a string: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carName1 = "Volvo XC60";  // Double quotes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carName2 = 'Volvo XC60';  // Single quotes</a:t>
            </a:r>
          </a:p>
          <a:p>
            <a:endParaRPr lang="en-US" dirty="0" smtClean="0"/>
          </a:p>
          <a:p>
            <a:r>
              <a:rPr lang="en-US" b="1" dirty="0" smtClean="0"/>
              <a:t>String Length</a:t>
            </a:r>
          </a:p>
          <a:p>
            <a:r>
              <a:rPr lang="en-US" dirty="0" smtClean="0"/>
              <a:t>To find the length of a string, use the built-in length property: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txt = "ABCDEFGHIJKLMNOPQRSTUVWXYZ";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sln</a:t>
            </a:r>
            <a:r>
              <a:rPr lang="en-US" dirty="0" smtClean="0"/>
              <a:t> = </a:t>
            </a:r>
            <a:r>
              <a:rPr lang="en-US" dirty="0" err="1" smtClean="0"/>
              <a:t>txt.length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3 - External JavaScript file - </a:t>
            </a:r>
          </a:p>
          <a:p>
            <a:r>
              <a:rPr lang="en-US" dirty="0" smtClean="0"/>
              <a:t>We can create external JavaScript file and embed it in many html page.</a:t>
            </a:r>
          </a:p>
          <a:p>
            <a:r>
              <a:rPr lang="en-US" dirty="0" smtClean="0"/>
              <a:t>It provides </a:t>
            </a:r>
            <a:r>
              <a:rPr lang="en-US" b="1" dirty="0" smtClean="0"/>
              <a:t>code re usability</a:t>
            </a:r>
            <a:r>
              <a:rPr lang="en-US" dirty="0" smtClean="0"/>
              <a:t> because single JavaScript file can be used in several html pages.</a:t>
            </a:r>
          </a:p>
          <a:p>
            <a:r>
              <a:rPr lang="en-US" dirty="0" smtClean="0"/>
              <a:t>An external JavaScript file must be saved by .</a:t>
            </a:r>
            <a:r>
              <a:rPr lang="en-US" dirty="0" err="1" smtClean="0"/>
              <a:t>js</a:t>
            </a:r>
            <a:r>
              <a:rPr lang="en-US" dirty="0" smtClean="0"/>
              <a:t> extension.</a:t>
            </a:r>
          </a:p>
          <a:p>
            <a:r>
              <a:rPr lang="en-US" dirty="0" smtClean="0"/>
              <a:t>Let’s create an external JavaScript file that prints Hello World in a alert dialog box.</a:t>
            </a:r>
          </a:p>
          <a:p>
            <a:r>
              <a:rPr lang="en-US" b="1" dirty="0" smtClean="0"/>
              <a:t>message.js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msg</a:t>
            </a:r>
            <a:r>
              <a:rPr lang="en-US" dirty="0" smtClean="0"/>
              <a:t>(){  </a:t>
            </a:r>
          </a:p>
          <a:p>
            <a:pPr>
              <a:buNone/>
            </a:pPr>
            <a:r>
              <a:rPr lang="en-US" dirty="0" smtClean="0"/>
              <a:t> alert("Hello World");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Escape Character - </a:t>
            </a:r>
          </a:p>
          <a:p>
            <a:r>
              <a:rPr lang="en-US" sz="2000" dirty="0" smtClean="0"/>
              <a:t>Because strings must be written within quotes, JavaScript will misunderstand this string: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 x = "We are the so-called "Vikings" from the north.";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string will be chopped to "We are the so-called ".</a:t>
            </a:r>
          </a:p>
          <a:p>
            <a:r>
              <a:rPr lang="en-US" sz="2000" dirty="0" smtClean="0"/>
              <a:t>The solution to avoid this problem, is to use the </a:t>
            </a:r>
            <a:r>
              <a:rPr lang="en-US" sz="2000" b="1" dirty="0" smtClean="0"/>
              <a:t>backslash escape character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backslash (\) escape character turns special characters into string characters:</a:t>
            </a:r>
          </a:p>
          <a:p>
            <a:endParaRPr lang="en-IN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155" t="58333" r="27965" b="20833"/>
          <a:stretch>
            <a:fillRect/>
          </a:stretch>
        </p:blipFill>
        <p:spPr bwMode="auto">
          <a:xfrm>
            <a:off x="838200" y="4267200"/>
            <a:ext cx="701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Example – </a:t>
            </a:r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x = "We are the so-called \"Vikings\" from the north.";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x;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sequence \'  inserts a single quote in a string: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x = 'It\'s alright.';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sequence \\  inserts a backslash in a string: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x = "The character \\ is called backslash.";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Strings Can be Objects</a:t>
            </a:r>
          </a:p>
          <a:p>
            <a:r>
              <a:rPr lang="en-US" dirty="0" smtClean="0"/>
              <a:t>Normally, JavaScript strings are primitive values, created from literals: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 = "John";</a:t>
            </a:r>
          </a:p>
          <a:p>
            <a:r>
              <a:rPr lang="en-US" dirty="0" smtClean="0"/>
              <a:t>But strings can also be defined as objects with the keyword new: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 = new String("John");</a:t>
            </a:r>
          </a:p>
          <a:p>
            <a:pPr>
              <a:buNone/>
            </a:pPr>
            <a:r>
              <a:rPr lang="en-US" dirty="0" smtClean="0"/>
              <a:t>Don't create strings as objects. It slows down execution speed.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String Methods – </a:t>
            </a:r>
            <a:r>
              <a:rPr lang="en-US" dirty="0" smtClean="0"/>
              <a:t>There are lots of string methods available in java script, some important one are as follows – </a:t>
            </a:r>
          </a:p>
          <a:p>
            <a:r>
              <a:rPr lang="en-US" b="1" dirty="0" err="1" smtClean="0"/>
              <a:t>indexOf</a:t>
            </a:r>
            <a:r>
              <a:rPr lang="en-US" b="1" dirty="0" smtClean="0"/>
              <a:t>() and </a:t>
            </a:r>
            <a:r>
              <a:rPr lang="en-US" b="1" dirty="0" err="1" smtClean="0"/>
              <a:t>lastIndexOf</a:t>
            </a:r>
            <a:r>
              <a:rPr lang="en-US" b="1" dirty="0" smtClean="0"/>
              <a:t>() – 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indexOf</a:t>
            </a:r>
            <a:r>
              <a:rPr lang="en-US" dirty="0" smtClean="0"/>
              <a:t>() method returns the index of (the position of) the first occurrence of a specified text in a string. The </a:t>
            </a:r>
            <a:r>
              <a:rPr lang="en-US" dirty="0" err="1" smtClean="0"/>
              <a:t>lastIndexOf</a:t>
            </a:r>
            <a:r>
              <a:rPr lang="en-US" dirty="0" smtClean="0"/>
              <a:t>() method returns the index of the </a:t>
            </a:r>
            <a:r>
              <a:rPr lang="en-US" b="1" dirty="0" smtClean="0"/>
              <a:t>last</a:t>
            </a:r>
            <a:r>
              <a:rPr lang="en-US" dirty="0" smtClean="0"/>
              <a:t> occurrence of a specified text in a string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 = "Please locate where 'locate' occurs!";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pos = </a:t>
            </a:r>
            <a:r>
              <a:rPr lang="en-US" dirty="0" err="1" smtClean="0"/>
              <a:t>str.indexOf</a:t>
            </a:r>
            <a:r>
              <a:rPr lang="en-US" dirty="0" smtClean="0"/>
              <a:t>("locate");   // 7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 = "Please locate where 'locate' occurs!";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pos = </a:t>
            </a:r>
            <a:r>
              <a:rPr lang="en-US" dirty="0" err="1" smtClean="0"/>
              <a:t>str.lastIndexOf</a:t>
            </a:r>
            <a:r>
              <a:rPr lang="en-US" dirty="0" smtClean="0"/>
              <a:t>("locate");    // 21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Both methods accept a second parameter as the starting position for the search: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 = "Please locate where 'locate' occurs!";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pos = </a:t>
            </a:r>
            <a:r>
              <a:rPr lang="en-US" dirty="0" err="1" smtClean="0"/>
              <a:t>str.indexOf</a:t>
            </a:r>
            <a:r>
              <a:rPr lang="en-US" dirty="0" smtClean="0"/>
              <a:t>("locate", 15);    // 21</a:t>
            </a:r>
          </a:p>
          <a:p>
            <a:endParaRPr lang="en-US" b="1" dirty="0" smtClean="0"/>
          </a:p>
          <a:p>
            <a:r>
              <a:rPr lang="en-US" b="1" dirty="0" smtClean="0"/>
              <a:t>Extracting String Parts - </a:t>
            </a:r>
          </a:p>
          <a:p>
            <a:r>
              <a:rPr lang="en-US" dirty="0" smtClean="0"/>
              <a:t>There are 3 methods for extracting a part of a string:</a:t>
            </a:r>
          </a:p>
          <a:p>
            <a:r>
              <a:rPr lang="en-US" dirty="0" smtClean="0"/>
              <a:t>slice(</a:t>
            </a:r>
            <a:r>
              <a:rPr lang="en-US" i="1" dirty="0" smtClean="0"/>
              <a:t>start</a:t>
            </a:r>
            <a:r>
              <a:rPr lang="en-US" dirty="0" smtClean="0"/>
              <a:t>, </a:t>
            </a:r>
            <a:r>
              <a:rPr lang="en-US" i="1" dirty="0" smtClean="0"/>
              <a:t>end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substring(</a:t>
            </a:r>
            <a:r>
              <a:rPr lang="en-US" i="1" dirty="0" smtClean="0"/>
              <a:t>start</a:t>
            </a:r>
            <a:r>
              <a:rPr lang="en-US" dirty="0" smtClean="0"/>
              <a:t>, </a:t>
            </a:r>
            <a:r>
              <a:rPr lang="en-US" i="1" dirty="0" smtClean="0"/>
              <a:t>end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</a:t>
            </a:r>
            <a:r>
              <a:rPr lang="en-US" i="1" dirty="0" smtClean="0"/>
              <a:t>start</a:t>
            </a:r>
            <a:r>
              <a:rPr lang="en-US" dirty="0" smtClean="0"/>
              <a:t>, </a:t>
            </a:r>
            <a:r>
              <a:rPr lang="en-US" i="1" dirty="0" smtClean="0"/>
              <a:t>length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The slice() Method</a:t>
            </a:r>
          </a:p>
          <a:p>
            <a:r>
              <a:rPr lang="en-US" dirty="0" smtClean="0"/>
              <a:t>slice() extracts a part of a string and returns the extracted part in a new string.</a:t>
            </a:r>
          </a:p>
          <a:p>
            <a:r>
              <a:rPr lang="en-US" dirty="0" smtClean="0"/>
              <a:t>The method takes 2 parameters: the start position, and the end position (end not included).</a:t>
            </a:r>
          </a:p>
          <a:p>
            <a:r>
              <a:rPr lang="sv-SE" dirty="0" smtClean="0"/>
              <a:t>Example</a:t>
            </a:r>
          </a:p>
          <a:p>
            <a:r>
              <a:rPr lang="sv-SE" dirty="0" smtClean="0"/>
              <a:t>var str = "Apple, Banana, Kiwi";</a:t>
            </a:r>
            <a:br>
              <a:rPr lang="sv-SE" dirty="0" smtClean="0"/>
            </a:br>
            <a:r>
              <a:rPr lang="sv-SE" dirty="0" smtClean="0"/>
              <a:t>var res = str.slice(7, 13);                   // </a:t>
            </a:r>
            <a:r>
              <a:rPr lang="en-US" dirty="0" smtClean="0"/>
              <a:t>Banana</a:t>
            </a:r>
            <a:endParaRPr lang="sv-SE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If a parameter is negative, the position is counted from the end of the string.</a:t>
            </a:r>
          </a:p>
          <a:p>
            <a:r>
              <a:rPr lang="en-US" dirty="0" smtClean="0"/>
              <a:t>This example slices out a portion of a string from position -12 to position -6: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 = "Apple, Banana, Kiwi";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res = </a:t>
            </a:r>
            <a:r>
              <a:rPr lang="en-US" dirty="0" err="1" smtClean="0"/>
              <a:t>str.slice</a:t>
            </a:r>
            <a:r>
              <a:rPr lang="en-US" dirty="0" smtClean="0"/>
              <a:t>(-12, -6);     // Banana</a:t>
            </a:r>
          </a:p>
          <a:p>
            <a:r>
              <a:rPr lang="en-US" dirty="0" smtClean="0"/>
              <a:t>If you omit the second parameter, the method will slice out the rest of the string: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res = </a:t>
            </a:r>
            <a:r>
              <a:rPr lang="en-US" dirty="0" err="1" smtClean="0"/>
              <a:t>str.slice</a:t>
            </a:r>
            <a:r>
              <a:rPr lang="en-US" dirty="0" smtClean="0"/>
              <a:t>(7);</a:t>
            </a:r>
          </a:p>
          <a:p>
            <a:endParaRPr lang="en-US" b="1" dirty="0" smtClean="0"/>
          </a:p>
          <a:p>
            <a:r>
              <a:rPr lang="en-US" b="1" dirty="0" smtClean="0"/>
              <a:t>The substring() Method</a:t>
            </a:r>
          </a:p>
          <a:p>
            <a:r>
              <a:rPr lang="en-US" dirty="0" smtClean="0"/>
              <a:t>substring() is similar to slice().</a:t>
            </a:r>
          </a:p>
          <a:p>
            <a:r>
              <a:rPr lang="en-US" dirty="0" smtClean="0"/>
              <a:t>The difference is that substring() cannot accept negative indexes.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substr</a:t>
            </a:r>
            <a:r>
              <a:rPr lang="en-US" b="1" dirty="0" smtClean="0"/>
              <a:t>() Method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() is similar to slice().</a:t>
            </a:r>
          </a:p>
          <a:p>
            <a:r>
              <a:rPr lang="en-US" dirty="0" smtClean="0"/>
              <a:t>The difference is that the second parameter specifies the </a:t>
            </a:r>
            <a:r>
              <a:rPr lang="en-US" b="1" dirty="0" smtClean="0"/>
              <a:t>length</a:t>
            </a:r>
            <a:r>
              <a:rPr lang="en-US" dirty="0" smtClean="0"/>
              <a:t> of the extracted part.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 = "Apple, Banana, Kiwi";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res = </a:t>
            </a:r>
            <a:r>
              <a:rPr lang="en-US" dirty="0" err="1" smtClean="0"/>
              <a:t>str.substr</a:t>
            </a:r>
            <a:r>
              <a:rPr lang="en-US" dirty="0" smtClean="0"/>
              <a:t>(7, 6);</a:t>
            </a:r>
          </a:p>
          <a:p>
            <a:r>
              <a:rPr lang="en-US" dirty="0" smtClean="0"/>
              <a:t>The result of res will be:</a:t>
            </a:r>
          </a:p>
          <a:p>
            <a:r>
              <a:rPr lang="en-US" dirty="0" smtClean="0"/>
              <a:t>Banana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Converting to Upper and Lower Case</a:t>
            </a:r>
          </a:p>
          <a:p>
            <a:r>
              <a:rPr lang="en-US" dirty="0" smtClean="0"/>
              <a:t>A string is converted to upper case with </a:t>
            </a:r>
            <a:r>
              <a:rPr lang="en-US" dirty="0" err="1" smtClean="0"/>
              <a:t>toUpperCase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text1 = "Hello World!";       // String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text2 = text1.toUpperCase();  // text2 is text1 converted to upper</a:t>
            </a:r>
          </a:p>
          <a:p>
            <a:endParaRPr lang="en-US" dirty="0" smtClean="0"/>
          </a:p>
          <a:p>
            <a:r>
              <a:rPr lang="en-US" dirty="0" smtClean="0"/>
              <a:t>A string is converted to lower case with </a:t>
            </a:r>
            <a:r>
              <a:rPr lang="en-US" dirty="0" err="1" smtClean="0"/>
              <a:t>toLowerCase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text1 = "Hello World!";       // String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text2 = text1.toLowerCase();  // text2 is text1 converted to lower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trim() - </a:t>
            </a:r>
          </a:p>
          <a:p>
            <a:r>
              <a:rPr lang="en-US" dirty="0" smtClean="0"/>
              <a:t>The trim() method removes whitespace from both sides of a string: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 = "       Hello World!        ";</a:t>
            </a:r>
            <a:br>
              <a:rPr lang="en-US" dirty="0" smtClean="0"/>
            </a:br>
            <a:r>
              <a:rPr lang="en-US" dirty="0" smtClean="0"/>
              <a:t>alert(</a:t>
            </a:r>
            <a:r>
              <a:rPr lang="en-US" dirty="0" err="1" smtClean="0"/>
              <a:t>str.trim</a:t>
            </a:r>
            <a:r>
              <a:rPr lang="en-US" dirty="0" smtClean="0"/>
              <a:t>());</a:t>
            </a:r>
          </a:p>
          <a:p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 err="1" smtClean="0"/>
              <a:t>charAt</a:t>
            </a:r>
            <a:r>
              <a:rPr lang="en-US" b="1" dirty="0" smtClean="0"/>
              <a:t>() Method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charAt</a:t>
            </a:r>
            <a:r>
              <a:rPr lang="en-US" dirty="0" smtClean="0"/>
              <a:t>() method returns the character at a specified index (position) in a string: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 = "HELLO WORLD";</a:t>
            </a:r>
            <a:br>
              <a:rPr lang="en-US" dirty="0" smtClean="0"/>
            </a:br>
            <a:r>
              <a:rPr lang="en-US" dirty="0" err="1" smtClean="0"/>
              <a:t>str.charAt</a:t>
            </a:r>
            <a:r>
              <a:rPr lang="en-US" dirty="0" smtClean="0"/>
              <a:t>(0);            // returns H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Object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document object</a:t>
            </a:r>
            <a:r>
              <a:rPr lang="en-US" dirty="0" smtClean="0"/>
              <a:t> represents the whole html document.</a:t>
            </a:r>
          </a:p>
          <a:p>
            <a:r>
              <a:rPr lang="en-US" dirty="0" smtClean="0"/>
              <a:t>When html document is loaded in the browser, it becomes a document object. It is the </a:t>
            </a:r>
            <a:r>
              <a:rPr lang="en-US" b="1" dirty="0" smtClean="0"/>
              <a:t>root element</a:t>
            </a:r>
            <a:r>
              <a:rPr lang="en-US" dirty="0" smtClean="0"/>
              <a:t> that represents the html document. It has properties and methods. By the help of document object, we can add dynamic content to our web page.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Let’s include the JavaScript file into html page. It calls the JavaScript function on button click.</a:t>
            </a:r>
          </a:p>
          <a:p>
            <a:pPr>
              <a:buNone/>
            </a:pPr>
            <a:r>
              <a:rPr lang="en-US" b="1" dirty="0" smtClean="0"/>
              <a:t>index.html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&lt;script</a:t>
            </a:r>
            <a:r>
              <a:rPr lang="en-US" dirty="0" smtClean="0"/>
              <a:t> type="text/</a:t>
            </a:r>
            <a:r>
              <a:rPr lang="en-US" dirty="0" err="1" smtClean="0"/>
              <a:t>javascript</a:t>
            </a:r>
            <a:r>
              <a:rPr lang="en-US" dirty="0" smtClean="0"/>
              <a:t>" </a:t>
            </a:r>
            <a:r>
              <a:rPr lang="en-US" dirty="0" err="1" smtClean="0"/>
              <a:t>src</a:t>
            </a:r>
            <a:r>
              <a:rPr lang="en-US" dirty="0" smtClean="0"/>
              <a:t>="message.js"</a:t>
            </a:r>
            <a:r>
              <a:rPr lang="en-US" b="1" dirty="0" smtClean="0"/>
              <a:t>&gt;&lt;/script&gt;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Welcome to JavaScript</a:t>
            </a:r>
            <a:r>
              <a:rPr lang="en-US" b="1" dirty="0" smtClean="0"/>
              <a:t>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&lt;form&gt;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type="button" value="click" 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msg</a:t>
            </a:r>
            <a:r>
              <a:rPr lang="en-US" dirty="0" smtClean="0"/>
              <a:t>()"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5638800"/>
          </a:xfrm>
        </p:spPr>
        <p:txBody>
          <a:bodyPr/>
          <a:lstStyle/>
          <a:p>
            <a:r>
              <a:rPr lang="en-US" b="1" dirty="0" smtClean="0"/>
              <a:t>Properties of document object -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984" t="27083" r="34407" b="15625"/>
          <a:stretch>
            <a:fillRect/>
          </a:stretch>
        </p:blipFill>
        <p:spPr bwMode="auto">
          <a:xfrm>
            <a:off x="685800" y="12954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570" t="30208" r="18594" b="14583"/>
          <a:stretch>
            <a:fillRect/>
          </a:stretch>
        </p:blipFill>
        <p:spPr bwMode="auto">
          <a:xfrm>
            <a:off x="457200" y="3810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Accessing field value by document object – </a:t>
            </a:r>
            <a:r>
              <a:rPr lang="en-US" dirty="0" smtClean="0"/>
              <a:t>In this example, we are going to get the value of input text by user. Here, we are using </a:t>
            </a:r>
            <a:r>
              <a:rPr lang="en-US" b="1" dirty="0" smtClean="0"/>
              <a:t>document.form1.name.value</a:t>
            </a:r>
            <a:r>
              <a:rPr lang="en-US" dirty="0" smtClean="0"/>
              <a:t> to get the value of name field.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&lt;script</a:t>
            </a:r>
            <a:r>
              <a:rPr lang="en-US" dirty="0" smtClean="0"/>
              <a:t> type="text/</a:t>
            </a:r>
            <a:r>
              <a:rPr lang="en-US" dirty="0" err="1" smtClean="0"/>
              <a:t>javascript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printvalue</a:t>
            </a:r>
            <a:r>
              <a:rPr lang="en-US" dirty="0" smtClean="0"/>
              <a:t>(){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name=document.form1.name.value;  </a:t>
            </a:r>
          </a:p>
          <a:p>
            <a:pPr>
              <a:buNone/>
            </a:pPr>
            <a:r>
              <a:rPr lang="en-US" dirty="0" smtClean="0"/>
              <a:t>alert("Welcome: "+name);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&lt;form</a:t>
            </a:r>
            <a:r>
              <a:rPr lang="en-US" dirty="0" smtClean="0"/>
              <a:t> name="form1"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Enter Name:</a:t>
            </a:r>
            <a:r>
              <a:rPr lang="en-US" b="1" dirty="0" smtClean="0"/>
              <a:t>&lt;input</a:t>
            </a:r>
            <a:r>
              <a:rPr lang="en-US" dirty="0" smtClean="0"/>
              <a:t> type="text" name="name"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type="button" 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printvalue</a:t>
            </a:r>
            <a:r>
              <a:rPr lang="en-US" dirty="0" smtClean="0"/>
              <a:t>()" value="print name"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Here, </a:t>
            </a:r>
            <a:r>
              <a:rPr lang="en-US" b="1" dirty="0" smtClean="0"/>
              <a:t>document</a:t>
            </a:r>
            <a:r>
              <a:rPr lang="en-US" dirty="0" smtClean="0"/>
              <a:t> is the root element that represents the html document.</a:t>
            </a:r>
          </a:p>
          <a:p>
            <a:r>
              <a:rPr lang="en-US" b="1" dirty="0" smtClean="0"/>
              <a:t>form1</a:t>
            </a:r>
            <a:r>
              <a:rPr lang="en-US" dirty="0" smtClean="0"/>
              <a:t> is the name of the form.</a:t>
            </a:r>
          </a:p>
          <a:p>
            <a:r>
              <a:rPr lang="en-US" b="1" dirty="0" smtClean="0"/>
              <a:t>name</a:t>
            </a:r>
            <a:r>
              <a:rPr lang="en-US" dirty="0" smtClean="0"/>
              <a:t> is the attribute name of the input text.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 is the property, that returns the value of the input text.</a:t>
            </a:r>
          </a:p>
          <a:p>
            <a:r>
              <a:rPr lang="en-US" b="1" dirty="0" err="1" smtClean="0"/>
              <a:t>document.getElementById</a:t>
            </a:r>
            <a:r>
              <a:rPr lang="en-US" b="1" dirty="0" smtClean="0"/>
              <a:t>() method - 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()</a:t>
            </a:r>
            <a:r>
              <a:rPr lang="en-US" dirty="0" smtClean="0"/>
              <a:t> method returns the element of specified id.</a:t>
            </a:r>
          </a:p>
          <a:p>
            <a:r>
              <a:rPr lang="en-US" b="1" dirty="0" err="1" smtClean="0"/>
              <a:t>document.getElementsByName</a:t>
            </a:r>
            <a:r>
              <a:rPr lang="en-US" b="1" dirty="0" smtClean="0"/>
              <a:t>() method – 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document.getElementsByName</a:t>
            </a:r>
            <a:r>
              <a:rPr lang="en-US" b="1" dirty="0" smtClean="0"/>
              <a:t>()</a:t>
            </a:r>
            <a:r>
              <a:rPr lang="en-US" dirty="0" smtClean="0"/>
              <a:t> method returns all the element of specified name.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Example of </a:t>
            </a:r>
            <a:r>
              <a:rPr lang="en-US" b="1" dirty="0" err="1" smtClean="0"/>
              <a:t>document.getElementsByName</a:t>
            </a:r>
            <a:r>
              <a:rPr lang="en-US" b="1" dirty="0" smtClean="0"/>
              <a:t>() method - </a:t>
            </a:r>
          </a:p>
          <a:p>
            <a:r>
              <a:rPr lang="en-US" dirty="0" smtClean="0"/>
              <a:t>In this example, we going to count total number of genders. Here, we are using </a:t>
            </a:r>
            <a:r>
              <a:rPr lang="en-US" dirty="0" err="1" smtClean="0"/>
              <a:t>getElementsByName</a:t>
            </a:r>
            <a:r>
              <a:rPr lang="en-US" dirty="0" smtClean="0"/>
              <a:t>() method to get all the genders.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&lt;script</a:t>
            </a:r>
            <a:r>
              <a:rPr lang="en-US" dirty="0" smtClean="0"/>
              <a:t> type="text/</a:t>
            </a:r>
            <a:r>
              <a:rPr lang="en-US" dirty="0" err="1" smtClean="0"/>
              <a:t>javascript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totalelements</a:t>
            </a:r>
            <a:r>
              <a:rPr lang="en-US" dirty="0" smtClean="0"/>
              <a:t>()  </a:t>
            </a:r>
          </a:p>
          <a:p>
            <a:pPr>
              <a:buNone/>
            </a:pP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allgenders</a:t>
            </a:r>
            <a:r>
              <a:rPr lang="en-US" dirty="0" smtClean="0"/>
              <a:t>=</a:t>
            </a:r>
            <a:r>
              <a:rPr lang="en-US" dirty="0" err="1" smtClean="0"/>
              <a:t>document.getElementsByName</a:t>
            </a:r>
            <a:r>
              <a:rPr lang="en-US" dirty="0" smtClean="0"/>
              <a:t>("gender");  </a:t>
            </a:r>
          </a:p>
          <a:p>
            <a:pPr>
              <a:buNone/>
            </a:pPr>
            <a:r>
              <a:rPr lang="en-US" dirty="0" smtClean="0"/>
              <a:t>alert("Total Genders:"+</a:t>
            </a:r>
            <a:r>
              <a:rPr lang="en-US" dirty="0" err="1" smtClean="0"/>
              <a:t>allgenders.length</a:t>
            </a:r>
            <a:r>
              <a:rPr lang="en-US" dirty="0" smtClean="0"/>
              <a:t>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&lt;form&gt;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Male:</a:t>
            </a:r>
            <a:r>
              <a:rPr lang="en-US" b="1" dirty="0" smtClean="0"/>
              <a:t>&lt;input</a:t>
            </a:r>
            <a:r>
              <a:rPr lang="en-US" dirty="0" smtClean="0"/>
              <a:t> type="radio" name="gender" value="male"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Female:</a:t>
            </a:r>
            <a:r>
              <a:rPr lang="en-US" b="1" dirty="0" smtClean="0"/>
              <a:t>&lt;input</a:t>
            </a:r>
            <a:r>
              <a:rPr lang="en-US" dirty="0" smtClean="0"/>
              <a:t> type="radio" name="gender" value="female"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type="button" 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totalelements</a:t>
            </a:r>
            <a:r>
              <a:rPr lang="en-US" dirty="0" smtClean="0"/>
              <a:t>()" value="Total Genders"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/>
              <a:t>document.getElementsByTagName</a:t>
            </a:r>
            <a:r>
              <a:rPr lang="en-US" b="1" dirty="0" smtClean="0"/>
              <a:t>() method – </a:t>
            </a:r>
          </a:p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err="1" smtClean="0"/>
              <a:t>document.getElementsByTagName</a:t>
            </a:r>
            <a:r>
              <a:rPr lang="en-US" b="1" dirty="0" smtClean="0"/>
              <a:t>()</a:t>
            </a:r>
            <a:r>
              <a:rPr lang="en-US" dirty="0" smtClean="0"/>
              <a:t> method returns all the element of specified tag name.</a:t>
            </a:r>
          </a:p>
          <a:p>
            <a:r>
              <a:rPr lang="en-US" dirty="0" smtClean="0"/>
              <a:t>Example of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() method- </a:t>
            </a:r>
          </a:p>
          <a:p>
            <a:r>
              <a:rPr lang="en-US" dirty="0" smtClean="0"/>
              <a:t>In this example, we going to count total number of paragraphs used in the document.</a:t>
            </a:r>
          </a:p>
          <a:p>
            <a:pPr>
              <a:buNone/>
            </a:pPr>
            <a:r>
              <a:rPr lang="en-US" b="1" dirty="0" smtClean="0"/>
              <a:t>&lt;script</a:t>
            </a:r>
            <a:r>
              <a:rPr lang="en-US" dirty="0" smtClean="0"/>
              <a:t> type="text/</a:t>
            </a:r>
            <a:r>
              <a:rPr lang="en-US" dirty="0" err="1" smtClean="0"/>
              <a:t>javascript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countpara</a:t>
            </a:r>
            <a:r>
              <a:rPr lang="en-US" dirty="0" smtClean="0"/>
              <a:t>(){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totalpara</a:t>
            </a:r>
            <a:r>
              <a:rPr lang="en-US" dirty="0" smtClean="0"/>
              <a:t>=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("p");  </a:t>
            </a:r>
          </a:p>
          <a:p>
            <a:pPr>
              <a:buNone/>
            </a:pPr>
            <a:r>
              <a:rPr lang="en-US" dirty="0" smtClean="0"/>
              <a:t>alert("total p tags are: "+</a:t>
            </a:r>
            <a:r>
              <a:rPr lang="en-US" dirty="0" err="1" smtClean="0"/>
              <a:t>totalpara.length</a:t>
            </a:r>
            <a:r>
              <a:rPr lang="en-US" dirty="0" smtClean="0"/>
              <a:t>);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This is a </a:t>
            </a:r>
            <a:r>
              <a:rPr lang="en-US" dirty="0" err="1" smtClean="0"/>
              <a:t>pragraph</a:t>
            </a:r>
            <a:r>
              <a:rPr lang="en-US" b="1" dirty="0" smtClean="0"/>
              <a:t>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Here we are going to count total number of paragraphs by </a:t>
            </a:r>
            <a:r>
              <a:rPr lang="en-US" dirty="0" err="1" smtClean="0"/>
              <a:t>getElementByTagName</a:t>
            </a:r>
            <a:r>
              <a:rPr lang="en-US" dirty="0" smtClean="0"/>
              <a:t>() method.</a:t>
            </a:r>
            <a:r>
              <a:rPr lang="en-US" b="1" dirty="0" smtClean="0"/>
              <a:t>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&lt;p&gt;</a:t>
            </a:r>
            <a:r>
              <a:rPr lang="en-US" dirty="0" smtClean="0"/>
              <a:t>Let's see the simple example</a:t>
            </a:r>
            <a:r>
              <a:rPr lang="en-US" b="1" dirty="0" smtClean="0"/>
              <a:t>&lt;/p&gt;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&lt;button</a:t>
            </a:r>
            <a:r>
              <a:rPr lang="en-US" dirty="0" smtClean="0"/>
              <a:t> 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countpara</a:t>
            </a:r>
            <a:r>
              <a:rPr lang="en-US" dirty="0" smtClean="0"/>
              <a:t>()"</a:t>
            </a:r>
            <a:r>
              <a:rPr lang="en-US" b="1" dirty="0" smtClean="0"/>
              <a:t>&gt;</a:t>
            </a:r>
            <a:r>
              <a:rPr lang="en-US" dirty="0" smtClean="0"/>
              <a:t>count paragraph</a:t>
            </a:r>
            <a:r>
              <a:rPr lang="en-US" b="1" dirty="0" smtClean="0"/>
              <a:t>&lt;/button&gt;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innerHTML</a:t>
            </a:r>
            <a:r>
              <a:rPr lang="en-US" b="1" dirty="0" smtClean="0"/>
              <a:t> - </a:t>
            </a:r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err="1" smtClean="0"/>
              <a:t>innerHTML</a:t>
            </a:r>
            <a:r>
              <a:rPr lang="en-US" dirty="0" smtClean="0"/>
              <a:t> property can be used to write the dynamic html on the html document.</a:t>
            </a:r>
          </a:p>
          <a:p>
            <a:r>
              <a:rPr lang="en-US" dirty="0" smtClean="0"/>
              <a:t>It is used mostly in the web pages to generate the dynamic html such as registration form, comment form, links etc.</a:t>
            </a:r>
          </a:p>
          <a:p>
            <a:r>
              <a:rPr lang="en-US" b="1" dirty="0" smtClean="0"/>
              <a:t>Example of </a:t>
            </a:r>
            <a:r>
              <a:rPr lang="en-US" b="1" dirty="0" err="1" smtClean="0"/>
              <a:t>innerHTML</a:t>
            </a:r>
            <a:r>
              <a:rPr lang="en-US" b="1" dirty="0" smtClean="0"/>
              <a:t> property</a:t>
            </a:r>
          </a:p>
          <a:p>
            <a:r>
              <a:rPr lang="en-US" dirty="0" smtClean="0"/>
              <a:t>In this example, we are going to create the html form when user clicks on the button.</a:t>
            </a:r>
          </a:p>
          <a:p>
            <a:pPr>
              <a:buNone/>
            </a:pPr>
            <a:r>
              <a:rPr lang="en-US" b="1" dirty="0" smtClean="0"/>
              <a:t>&lt;script</a:t>
            </a:r>
            <a:r>
              <a:rPr lang="en-US" dirty="0" smtClean="0"/>
              <a:t> type="text/</a:t>
            </a:r>
            <a:r>
              <a:rPr lang="en-US" dirty="0" err="1" smtClean="0"/>
              <a:t>javascript</a:t>
            </a:r>
            <a:r>
              <a:rPr lang="en-US" dirty="0" smtClean="0"/>
              <a:t>" 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showcommentform</a:t>
            </a:r>
            <a:r>
              <a:rPr lang="en-US" dirty="0" smtClean="0"/>
              <a:t>() {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data="Name:</a:t>
            </a:r>
            <a:r>
              <a:rPr lang="en-US" b="1" dirty="0" smtClean="0"/>
              <a:t>&lt;input</a:t>
            </a:r>
            <a:r>
              <a:rPr lang="en-US" dirty="0" smtClean="0"/>
              <a:t> type='text' name='name'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  <a:r>
              <a:rPr lang="en-US" dirty="0" smtClean="0"/>
              <a:t>Comment:</a:t>
            </a: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&gt;&lt;</a:t>
            </a:r>
            <a:r>
              <a:rPr lang="en-US" b="1" dirty="0" err="1" smtClean="0"/>
              <a:t>textarea</a:t>
            </a:r>
            <a:r>
              <a:rPr lang="en-US" dirty="0" smtClean="0"/>
              <a:t> rows='5' cols='80'</a:t>
            </a:r>
            <a:r>
              <a:rPr lang="en-US" b="1" dirty="0" smtClean="0"/>
              <a:t>&gt;&lt;/</a:t>
            </a:r>
            <a:r>
              <a:rPr lang="en-US" b="1" dirty="0" err="1" smtClean="0"/>
              <a:t>textarea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&gt;&lt;input</a:t>
            </a:r>
            <a:r>
              <a:rPr lang="en-US" dirty="0" smtClean="0"/>
              <a:t> type='submit' value='Post Comment'</a:t>
            </a:r>
            <a:r>
              <a:rPr lang="en-US" b="1" dirty="0" smtClean="0"/>
              <a:t>&gt;</a:t>
            </a:r>
            <a:r>
              <a:rPr lang="en-US" dirty="0" smtClean="0"/>
              <a:t>";  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('</a:t>
            </a:r>
            <a:r>
              <a:rPr lang="en-US" dirty="0" err="1" smtClean="0"/>
              <a:t>mylocation</a:t>
            </a:r>
            <a:r>
              <a:rPr lang="en-US" dirty="0" smtClean="0"/>
              <a:t>').</a:t>
            </a:r>
            <a:r>
              <a:rPr lang="en-US" dirty="0" err="1" smtClean="0"/>
              <a:t>innerHTML</a:t>
            </a:r>
            <a:r>
              <a:rPr lang="en-US" dirty="0" smtClean="0"/>
              <a:t>=data;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&lt;form</a:t>
            </a:r>
            <a:r>
              <a:rPr lang="en-US" dirty="0" smtClean="0"/>
              <a:t> name="</a:t>
            </a:r>
            <a:r>
              <a:rPr lang="en-US" dirty="0" err="1" smtClean="0"/>
              <a:t>myForm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type="button" value="comment" 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showcommentform</a:t>
            </a:r>
            <a:r>
              <a:rPr lang="en-US" dirty="0" smtClean="0"/>
              <a:t>()"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&lt;div</a:t>
            </a:r>
            <a:r>
              <a:rPr lang="en-US" dirty="0" smtClean="0"/>
              <a:t> id="</a:t>
            </a:r>
            <a:r>
              <a:rPr lang="en-US" dirty="0" err="1" smtClean="0"/>
              <a:t>mylocation</a:t>
            </a:r>
            <a:r>
              <a:rPr lang="en-US" dirty="0" smtClean="0"/>
              <a:t>"</a:t>
            </a:r>
            <a:r>
              <a:rPr lang="en-US" b="1" dirty="0" smtClean="0"/>
              <a:t>&gt;&lt;/div&gt;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/>
              <a:t>Show/Hide Comment Form Example using </a:t>
            </a:r>
            <a:r>
              <a:rPr lang="en-US" b="1" dirty="0" err="1" smtClean="0"/>
              <a:t>innerHTML</a:t>
            </a:r>
            <a:r>
              <a:rPr lang="en-US" b="1" dirty="0" smtClean="0"/>
              <a:t> - </a:t>
            </a:r>
          </a:p>
          <a:p>
            <a:pPr>
              <a:buNone/>
            </a:pPr>
            <a:r>
              <a:rPr lang="en-US" dirty="0" smtClean="0"/>
              <a:t>&lt;!DOCTYPE html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&lt;title&gt;</a:t>
            </a:r>
            <a:r>
              <a:rPr lang="en-US" dirty="0" smtClean="0"/>
              <a:t>First JS</a:t>
            </a:r>
            <a:r>
              <a:rPr lang="en-US" b="1" dirty="0" smtClean="0"/>
              <a:t>&lt;/title&gt;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flag=true;  </a:t>
            </a:r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commentform</a:t>
            </a:r>
            <a:r>
              <a:rPr lang="en-US" dirty="0" smtClean="0"/>
              <a:t>(){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cform</a:t>
            </a:r>
            <a:r>
              <a:rPr lang="en-US" dirty="0" smtClean="0"/>
              <a:t>="</a:t>
            </a:r>
            <a:r>
              <a:rPr lang="en-US" b="1" dirty="0" smtClean="0"/>
              <a:t>&lt;form</a:t>
            </a:r>
            <a:r>
              <a:rPr lang="en-US" dirty="0" smtClean="0"/>
              <a:t> action='Comment'</a:t>
            </a:r>
            <a:r>
              <a:rPr lang="en-US" b="1" dirty="0" smtClean="0"/>
              <a:t>&gt;</a:t>
            </a:r>
            <a:r>
              <a:rPr lang="en-US" dirty="0" smtClean="0"/>
              <a:t>Enter Name:</a:t>
            </a: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&gt;&lt;input</a:t>
            </a:r>
            <a:r>
              <a:rPr lang="en-US" dirty="0" smtClean="0"/>
              <a:t> type='text' name='name'</a:t>
            </a:r>
            <a:r>
              <a:rPr lang="en-US" b="1" dirty="0" smtClean="0"/>
              <a:t>/&gt;&lt;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Enter Email:</a:t>
            </a: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&gt;&lt;input</a:t>
            </a:r>
            <a:r>
              <a:rPr lang="en-US" dirty="0" smtClean="0"/>
              <a:t> type='email' name='email'</a:t>
            </a:r>
            <a:r>
              <a:rPr lang="en-US" b="1" dirty="0" smtClean="0"/>
              <a:t>/&gt;&lt;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  <a:r>
              <a:rPr lang="en-US" dirty="0" smtClean="0"/>
              <a:t>Enter Comment:</a:t>
            </a: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textarea</a:t>
            </a:r>
            <a:r>
              <a:rPr lang="en-US" dirty="0" smtClean="0"/>
              <a:t> rows='5' cols='70'</a:t>
            </a:r>
            <a:r>
              <a:rPr lang="en-US" b="1" dirty="0" smtClean="0"/>
              <a:t>&gt;&lt;/</a:t>
            </a:r>
            <a:r>
              <a:rPr lang="en-US" b="1" dirty="0" err="1" smtClean="0"/>
              <a:t>textarea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&gt;&lt;input</a:t>
            </a:r>
            <a:r>
              <a:rPr lang="en-US" dirty="0" smtClean="0"/>
              <a:t> type='submit' value='Post Comment'</a:t>
            </a:r>
            <a:r>
              <a:rPr lang="en-US" b="1" dirty="0" smtClean="0"/>
              <a:t>/&gt;&lt;/form&gt;</a:t>
            </a:r>
            <a:r>
              <a:rPr lang="en-US" dirty="0" smtClean="0"/>
              <a:t>";  </a:t>
            </a:r>
          </a:p>
          <a:p>
            <a:pPr>
              <a:buNone/>
            </a:pPr>
            <a:r>
              <a:rPr lang="en-US" dirty="0" smtClean="0"/>
              <a:t>if(flag){  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mylocation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=</a:t>
            </a:r>
            <a:r>
              <a:rPr lang="en-US" dirty="0" err="1" smtClean="0"/>
              <a:t>cform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flag=false;  </a:t>
            </a:r>
          </a:p>
          <a:p>
            <a:pPr>
              <a:buNone/>
            </a:pPr>
            <a:r>
              <a:rPr lang="en-US" dirty="0" smtClean="0"/>
              <a:t>}else{  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mylocation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="";  </a:t>
            </a:r>
          </a:p>
          <a:p>
            <a:pPr>
              <a:buNone/>
            </a:pPr>
            <a:r>
              <a:rPr lang="en-US" dirty="0" smtClean="0"/>
              <a:t>flag=true;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&lt;/head&gt;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&lt;button</a:t>
            </a:r>
            <a:r>
              <a:rPr lang="en-US" dirty="0" smtClean="0"/>
              <a:t> 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commentform</a:t>
            </a:r>
            <a:r>
              <a:rPr lang="en-US" dirty="0" smtClean="0"/>
              <a:t>()"</a:t>
            </a:r>
            <a:r>
              <a:rPr lang="en-US" b="1" dirty="0" smtClean="0"/>
              <a:t>&gt;</a:t>
            </a:r>
            <a:r>
              <a:rPr lang="en-US" dirty="0" smtClean="0"/>
              <a:t>Comment</a:t>
            </a:r>
            <a:r>
              <a:rPr lang="en-US" b="1" dirty="0" smtClean="0"/>
              <a:t>&lt;/button&gt;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&lt;div</a:t>
            </a:r>
            <a:r>
              <a:rPr lang="en-US" dirty="0" smtClean="0"/>
              <a:t> id="</a:t>
            </a:r>
            <a:r>
              <a:rPr lang="en-US" dirty="0" err="1" smtClean="0"/>
              <a:t>mylocation</a:t>
            </a:r>
            <a:r>
              <a:rPr lang="en-US" dirty="0" smtClean="0"/>
              <a:t>"</a:t>
            </a:r>
            <a:r>
              <a:rPr lang="en-US" b="1" dirty="0" smtClean="0"/>
              <a:t>&gt;&lt;/div&gt;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&lt;/html&gt;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Form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important to validate the form submitted by the user because it can have inappropriate values. So, validation is must to authenticate user.</a:t>
            </a:r>
          </a:p>
          <a:p>
            <a:r>
              <a:rPr lang="en-US" dirty="0" smtClean="0"/>
              <a:t>JavaScript provides facility to validate the form on the client-side so data processing will be faster than server-side validation. Most of the web developers prefer JavaScript form validation.</a:t>
            </a:r>
          </a:p>
          <a:p>
            <a:r>
              <a:rPr lang="en-US" dirty="0" smtClean="0"/>
              <a:t>Through JavaScript, we can validate name, password, email, date, mobile numbers and more fields.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In this example, we are going to validate the name and password. The name can’t be empty and password can’t be less than 6 characters long.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validateform</a:t>
            </a:r>
            <a:r>
              <a:rPr lang="en-US" dirty="0" smtClean="0"/>
              <a:t>(){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name=</a:t>
            </a:r>
            <a:r>
              <a:rPr lang="en-US" dirty="0" err="1" smtClean="0"/>
              <a:t>document.myform.name.value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password=</a:t>
            </a:r>
            <a:r>
              <a:rPr lang="en-US" dirty="0" err="1" smtClean="0"/>
              <a:t>document.myform.password.value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if (name==null || name==""){  </a:t>
            </a:r>
          </a:p>
          <a:p>
            <a:pPr>
              <a:buNone/>
            </a:pPr>
            <a:r>
              <a:rPr lang="en-US" dirty="0" smtClean="0"/>
              <a:t>  alert("Name can't be blank");  </a:t>
            </a:r>
          </a:p>
          <a:p>
            <a:pPr>
              <a:buNone/>
            </a:pPr>
            <a:r>
              <a:rPr lang="en-US" dirty="0" smtClean="0"/>
              <a:t>  return false;  </a:t>
            </a:r>
          </a:p>
          <a:p>
            <a:pPr>
              <a:buNone/>
            </a:pPr>
            <a:r>
              <a:rPr lang="en-US" dirty="0" smtClean="0"/>
              <a:t>}else if(</a:t>
            </a:r>
            <a:r>
              <a:rPr lang="en-US" dirty="0" err="1" smtClean="0"/>
              <a:t>password.length</a:t>
            </a:r>
            <a:r>
              <a:rPr lang="en-US" b="1" dirty="0" smtClean="0"/>
              <a:t>&lt;6</a:t>
            </a:r>
            <a:r>
              <a:rPr lang="en-US" dirty="0" smtClean="0"/>
              <a:t>){  </a:t>
            </a:r>
          </a:p>
          <a:p>
            <a:pPr>
              <a:buNone/>
            </a:pPr>
            <a:r>
              <a:rPr lang="en-US" dirty="0" smtClean="0"/>
              <a:t>  alert("Password must be at least 6 characters long.");  </a:t>
            </a:r>
          </a:p>
          <a:p>
            <a:pPr>
              <a:buNone/>
            </a:pPr>
            <a:r>
              <a:rPr lang="en-US" dirty="0" smtClean="0"/>
              <a:t>  return false;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&lt;form</a:t>
            </a:r>
            <a:r>
              <a:rPr lang="en-US" dirty="0" smtClean="0"/>
              <a:t> name="</a:t>
            </a:r>
            <a:r>
              <a:rPr lang="en-US" dirty="0" err="1" smtClean="0"/>
              <a:t>myform</a:t>
            </a:r>
            <a:r>
              <a:rPr lang="en-US" dirty="0" smtClean="0"/>
              <a:t>" method="post" action="abc.jsp" </a:t>
            </a:r>
            <a:r>
              <a:rPr lang="en-US" dirty="0" err="1" smtClean="0"/>
              <a:t>onsubmit</a:t>
            </a:r>
            <a:r>
              <a:rPr lang="en-US" dirty="0" smtClean="0"/>
              <a:t>="return </a:t>
            </a:r>
            <a:r>
              <a:rPr lang="en-US" dirty="0" err="1" smtClean="0"/>
              <a:t>validateform</a:t>
            </a:r>
            <a:r>
              <a:rPr lang="en-US" dirty="0" smtClean="0"/>
              <a:t>()" 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Name: </a:t>
            </a:r>
            <a:r>
              <a:rPr lang="en-US" b="1" dirty="0" smtClean="0"/>
              <a:t>&lt;input</a:t>
            </a:r>
            <a:r>
              <a:rPr lang="en-US" dirty="0" smtClean="0"/>
              <a:t> type="text" name="name"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Password: </a:t>
            </a:r>
            <a:r>
              <a:rPr lang="en-US" b="1" dirty="0" smtClean="0"/>
              <a:t>&lt;input</a:t>
            </a:r>
            <a:r>
              <a:rPr lang="en-US" dirty="0" smtClean="0"/>
              <a:t> type="password" name="password"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type="submit" value="register"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JavaScript Comment - 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JavaScript comments</a:t>
            </a:r>
            <a:r>
              <a:rPr lang="en-US" dirty="0" smtClean="0"/>
              <a:t> are meaningful way to deliver message. It is used to add information about the code, warnings or suggestions so that end user can easily interpret the code.</a:t>
            </a:r>
          </a:p>
          <a:p>
            <a:r>
              <a:rPr lang="en-US" b="1" dirty="0" smtClean="0"/>
              <a:t>Types of JavaScript Comments</a:t>
            </a:r>
          </a:p>
          <a:p>
            <a:r>
              <a:rPr lang="en-US" dirty="0" smtClean="0"/>
              <a:t>There are two types of comments in JavaScript.</a:t>
            </a:r>
          </a:p>
          <a:p>
            <a:r>
              <a:rPr lang="en-US" dirty="0" smtClean="0"/>
              <a:t>Single-line Comment</a:t>
            </a:r>
          </a:p>
          <a:p>
            <a:r>
              <a:rPr lang="en-US" dirty="0" smtClean="0"/>
              <a:t>Multi-line Comment</a:t>
            </a:r>
          </a:p>
          <a:p>
            <a:r>
              <a:rPr lang="en-US" b="1" dirty="0" smtClean="0"/>
              <a:t>JavaScript Single line Comment</a:t>
            </a:r>
          </a:p>
          <a:p>
            <a:r>
              <a:rPr lang="en-US" dirty="0" smtClean="0"/>
              <a:t>It is represented by double forward slashes (//). It can be used before and after the statement.</a:t>
            </a:r>
          </a:p>
          <a:p>
            <a:r>
              <a:rPr lang="en-IN" dirty="0" smtClean="0"/>
              <a:t>Example 1 -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// It is single line comment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("hello </a:t>
            </a:r>
            <a:r>
              <a:rPr lang="en-US" dirty="0" err="1" smtClean="0"/>
              <a:t>javascript</a:t>
            </a:r>
            <a:r>
              <a:rPr lang="en-US" dirty="0" smtClean="0"/>
              <a:t>");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Retype Password Validation –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&lt;script</a:t>
            </a:r>
            <a:r>
              <a:rPr lang="en-US" dirty="0" smtClean="0"/>
              <a:t> type="text/</a:t>
            </a:r>
            <a:r>
              <a:rPr lang="en-US" dirty="0" err="1" smtClean="0"/>
              <a:t>javascript</a:t>
            </a:r>
            <a:r>
              <a:rPr lang="en-US" dirty="0" smtClean="0"/>
              <a:t>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</a:t>
            </a:r>
            <a:r>
              <a:rPr lang="en-US" dirty="0" err="1" smtClean="0"/>
              <a:t>matchpass</a:t>
            </a:r>
            <a:r>
              <a:rPr lang="en-US" dirty="0" smtClean="0"/>
              <a:t>(){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firstpassword</a:t>
            </a:r>
            <a:r>
              <a:rPr lang="en-US" dirty="0" smtClean="0"/>
              <a:t>=document.f1.password.value;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secondpassword</a:t>
            </a:r>
            <a:r>
              <a:rPr lang="en-US" dirty="0" smtClean="0"/>
              <a:t>=document.f1.password2.value;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dirty="0" err="1" smtClean="0"/>
              <a:t>firstpassword</a:t>
            </a:r>
            <a:r>
              <a:rPr lang="en-US" dirty="0" smtClean="0"/>
              <a:t>==</a:t>
            </a:r>
            <a:r>
              <a:rPr lang="en-US" dirty="0" err="1" smtClean="0"/>
              <a:t>secondpassword</a:t>
            </a:r>
            <a:r>
              <a:rPr lang="en-US" dirty="0" smtClean="0"/>
              <a:t>){  </a:t>
            </a:r>
          </a:p>
          <a:p>
            <a:pPr>
              <a:buNone/>
            </a:pPr>
            <a:r>
              <a:rPr lang="en-US" dirty="0" smtClean="0"/>
              <a:t>return true;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else{  </a:t>
            </a:r>
          </a:p>
          <a:p>
            <a:pPr>
              <a:buNone/>
            </a:pPr>
            <a:r>
              <a:rPr lang="en-US" dirty="0" smtClean="0"/>
              <a:t>alert("password must be same!");  </a:t>
            </a:r>
          </a:p>
          <a:p>
            <a:pPr>
              <a:buNone/>
            </a:pPr>
            <a:r>
              <a:rPr lang="en-US" dirty="0" smtClean="0"/>
              <a:t>return false;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&lt;form</a:t>
            </a:r>
            <a:r>
              <a:rPr lang="en-US" dirty="0" smtClean="0"/>
              <a:t> name="f1" action="register.jsp" </a:t>
            </a:r>
            <a:r>
              <a:rPr lang="en-US" dirty="0" err="1" smtClean="0"/>
              <a:t>onsubmit</a:t>
            </a:r>
            <a:r>
              <a:rPr lang="en-US" dirty="0" smtClean="0"/>
              <a:t>="return </a:t>
            </a:r>
            <a:r>
              <a:rPr lang="en-US" dirty="0" err="1" smtClean="0"/>
              <a:t>matchpass</a:t>
            </a:r>
            <a:r>
              <a:rPr lang="en-US" dirty="0" smtClean="0"/>
              <a:t>()"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Password:</a:t>
            </a:r>
            <a:r>
              <a:rPr lang="en-US" b="1" dirty="0" smtClean="0"/>
              <a:t>&lt;input</a:t>
            </a:r>
            <a:r>
              <a:rPr lang="en-US" dirty="0" smtClean="0"/>
              <a:t> type="password" name="password" </a:t>
            </a:r>
            <a:r>
              <a:rPr lang="en-US" b="1" dirty="0" smtClean="0"/>
              <a:t>/&gt;&lt;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Re-enter Password:</a:t>
            </a:r>
            <a:r>
              <a:rPr lang="en-US" b="1" dirty="0" smtClean="0"/>
              <a:t>&lt;input</a:t>
            </a:r>
            <a:r>
              <a:rPr lang="en-US" dirty="0" smtClean="0"/>
              <a:t> type="password" name="password2"</a:t>
            </a:r>
            <a:r>
              <a:rPr lang="en-US" b="1" dirty="0" smtClean="0"/>
              <a:t>/&gt;&lt;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type="submit"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JavaScript Number Validation – </a:t>
            </a:r>
          </a:p>
          <a:p>
            <a:endParaRPr lang="en-US" b="1" dirty="0" smtClean="0"/>
          </a:p>
          <a:p>
            <a:r>
              <a:rPr lang="en-US" dirty="0" smtClean="0"/>
              <a:t>Let's validate the </a:t>
            </a:r>
            <a:r>
              <a:rPr lang="en-US" dirty="0" err="1" smtClean="0"/>
              <a:t>textfield</a:t>
            </a:r>
            <a:r>
              <a:rPr lang="en-US" dirty="0" smtClean="0"/>
              <a:t> for numeric value only. Here, we are using </a:t>
            </a:r>
            <a:r>
              <a:rPr lang="en-US" dirty="0" err="1" smtClean="0"/>
              <a:t>isNaN</a:t>
            </a:r>
            <a:r>
              <a:rPr lang="en-US" dirty="0" smtClean="0"/>
              <a:t>() function.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function validate(){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num=</a:t>
            </a:r>
            <a:r>
              <a:rPr lang="en-US" dirty="0" err="1" smtClean="0"/>
              <a:t>document.myform.num.value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if (</a:t>
            </a:r>
            <a:r>
              <a:rPr lang="en-US" dirty="0" err="1" smtClean="0"/>
              <a:t>isNaN</a:t>
            </a:r>
            <a:r>
              <a:rPr lang="en-US" dirty="0" smtClean="0"/>
              <a:t>(num)){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numloc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="Enter Numeric value only";  </a:t>
            </a:r>
          </a:p>
          <a:p>
            <a:pPr>
              <a:buNone/>
            </a:pPr>
            <a:r>
              <a:rPr lang="en-US" dirty="0" smtClean="0"/>
              <a:t>  return false;  </a:t>
            </a:r>
          </a:p>
          <a:p>
            <a:pPr>
              <a:buNone/>
            </a:pPr>
            <a:r>
              <a:rPr lang="en-US" dirty="0" smtClean="0"/>
              <a:t>}else{  </a:t>
            </a:r>
          </a:p>
          <a:p>
            <a:pPr>
              <a:buNone/>
            </a:pPr>
            <a:r>
              <a:rPr lang="en-US" dirty="0" smtClean="0"/>
              <a:t>  return true;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&lt;form</a:t>
            </a:r>
            <a:r>
              <a:rPr lang="en-US" dirty="0" smtClean="0"/>
              <a:t> name="</a:t>
            </a:r>
            <a:r>
              <a:rPr lang="en-US" dirty="0" err="1" smtClean="0"/>
              <a:t>myform</a:t>
            </a:r>
            <a:r>
              <a:rPr lang="en-US" dirty="0" smtClean="0"/>
              <a:t>" </a:t>
            </a:r>
            <a:r>
              <a:rPr lang="en-US" dirty="0" err="1" smtClean="0"/>
              <a:t>onsubmit</a:t>
            </a:r>
            <a:r>
              <a:rPr lang="en-US" dirty="0" smtClean="0"/>
              <a:t>="return validate()" 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Number: </a:t>
            </a:r>
            <a:r>
              <a:rPr lang="en-US" b="1" dirty="0" smtClean="0"/>
              <a:t>&lt;input</a:t>
            </a:r>
            <a:r>
              <a:rPr lang="en-US" dirty="0" smtClean="0"/>
              <a:t> type="text" name="num"</a:t>
            </a:r>
            <a:r>
              <a:rPr lang="en-US" b="1" dirty="0" smtClean="0"/>
              <a:t>&gt;&lt;span</a:t>
            </a:r>
            <a:r>
              <a:rPr lang="en-US" dirty="0" smtClean="0"/>
              <a:t> id="</a:t>
            </a:r>
            <a:r>
              <a:rPr lang="en-US" dirty="0" err="1" smtClean="0"/>
              <a:t>numloc</a:t>
            </a:r>
            <a:r>
              <a:rPr lang="en-US" dirty="0" smtClean="0"/>
              <a:t>"</a:t>
            </a:r>
            <a:r>
              <a:rPr lang="en-US" b="1" dirty="0" smtClean="0"/>
              <a:t>&gt;&lt;/span&gt;&lt;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&lt;input</a:t>
            </a:r>
            <a:r>
              <a:rPr lang="en-US" dirty="0" smtClean="0"/>
              <a:t> type="submit" value="submit"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b="1" dirty="0" smtClean="0"/>
              <a:t>&lt;/form&gt;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Events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HTML event can be something the browser does, or something a user does.</a:t>
            </a:r>
          </a:p>
          <a:p>
            <a:r>
              <a:rPr lang="en-US" dirty="0" smtClean="0"/>
              <a:t>Here are some examples of HTML events:</a:t>
            </a:r>
          </a:p>
          <a:p>
            <a:r>
              <a:rPr lang="en-US" dirty="0" smtClean="0"/>
              <a:t>An HTML web page has finished loading</a:t>
            </a:r>
          </a:p>
          <a:p>
            <a:r>
              <a:rPr lang="en-US" dirty="0" smtClean="0"/>
              <a:t>An HTML input field was changed</a:t>
            </a:r>
          </a:p>
          <a:p>
            <a:r>
              <a:rPr lang="en-US" dirty="0" smtClean="0"/>
              <a:t>An HTML button was clicked</a:t>
            </a:r>
          </a:p>
          <a:p>
            <a:r>
              <a:rPr lang="en-US" dirty="0" smtClean="0"/>
              <a:t>Often, when events happen, you may want to do something.</a:t>
            </a:r>
          </a:p>
          <a:p>
            <a:r>
              <a:rPr lang="en-US" dirty="0" smtClean="0"/>
              <a:t>JavaScript lets you execute code when events are detected.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smtClean="0"/>
              <a:t>Common HTML Events - </a:t>
            </a:r>
          </a:p>
          <a:p>
            <a:r>
              <a:rPr lang="en-US" dirty="0" smtClean="0"/>
              <a:t>Here is a list of some common HTML events: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8155" t="15625" r="33236" b="47917"/>
          <a:stretch>
            <a:fillRect/>
          </a:stretch>
        </p:blipFill>
        <p:spPr bwMode="auto">
          <a:xfrm>
            <a:off x="838200" y="1828800"/>
            <a:ext cx="7162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err="1" smtClean="0"/>
              <a:t>onchange</a:t>
            </a:r>
            <a:r>
              <a:rPr lang="en-US" b="1" dirty="0" smtClean="0"/>
              <a:t> Event –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onchange</a:t>
            </a:r>
            <a:r>
              <a:rPr lang="en-US" dirty="0" smtClean="0"/>
              <a:t> event occurs when the value of an element has been changed.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radiobuttons</a:t>
            </a:r>
            <a:r>
              <a:rPr lang="en-US" dirty="0" smtClean="0"/>
              <a:t> and checkboxes, the </a:t>
            </a:r>
            <a:r>
              <a:rPr lang="en-US" dirty="0" err="1" smtClean="0"/>
              <a:t>onchange</a:t>
            </a:r>
            <a:r>
              <a:rPr lang="en-US" dirty="0" smtClean="0"/>
              <a:t> event occurs when the checked state has been changed.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&lt;p&gt;Select a new car from the list.&lt;/p&gt;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&lt;select id="</a:t>
            </a:r>
            <a:r>
              <a:rPr lang="en-US" dirty="0" err="1" smtClean="0"/>
              <a:t>mySelect</a:t>
            </a:r>
            <a:r>
              <a:rPr lang="en-US" dirty="0" smtClean="0"/>
              <a:t>" </a:t>
            </a:r>
            <a:r>
              <a:rPr lang="en-US" dirty="0" err="1" smtClean="0"/>
              <a:t>onchange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  &lt;option value="Audi"&gt;Audi&lt;/option&gt;</a:t>
            </a:r>
          </a:p>
          <a:p>
            <a:pPr>
              <a:buNone/>
            </a:pPr>
            <a:r>
              <a:rPr lang="en-US" dirty="0" smtClean="0"/>
              <a:t>  &lt;option value="BMW"&gt;BMW&lt;/option&gt;</a:t>
            </a:r>
          </a:p>
          <a:p>
            <a:pPr>
              <a:buNone/>
            </a:pPr>
            <a:r>
              <a:rPr lang="en-US" dirty="0" smtClean="0"/>
              <a:t>  &lt;option value="Mercedes"&gt;Mercedes&lt;/option&gt;</a:t>
            </a:r>
          </a:p>
          <a:p>
            <a:pPr>
              <a:buNone/>
            </a:pPr>
            <a:r>
              <a:rPr lang="en-US" dirty="0" smtClean="0"/>
              <a:t>  &lt;option value="Volvo"&gt;Volvo&lt;/option&gt;</a:t>
            </a:r>
          </a:p>
          <a:p>
            <a:pPr>
              <a:buNone/>
            </a:pPr>
            <a:r>
              <a:rPr lang="en-US" dirty="0" smtClean="0"/>
              <a:t>&lt;/select&gt;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&lt;p&gt;When you select a new car, a function is triggered which outputs the value of the selected car.&lt;/p&gt;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mySelect</a:t>
            </a:r>
            <a:r>
              <a:rPr lang="en-US" dirty="0" smtClean="0"/>
              <a:t>").value;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"You selected: " + 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/>
              <a:t>Example 2 – </a:t>
            </a:r>
          </a:p>
          <a:p>
            <a:endParaRPr lang="en-IN" b="1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&lt;p&gt;This example demonstrates how to assign an "</a:t>
            </a:r>
            <a:r>
              <a:rPr lang="en-US" dirty="0" err="1" smtClean="0"/>
              <a:t>onchange</a:t>
            </a:r>
            <a:r>
              <a:rPr lang="en-US" dirty="0" smtClean="0"/>
              <a:t>" event to an input element.&lt;/p&gt;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Enter your name: &lt;input type="text" id="</a:t>
            </a:r>
            <a:r>
              <a:rPr lang="en-US" dirty="0" err="1" smtClean="0"/>
              <a:t>fname</a:t>
            </a:r>
            <a:r>
              <a:rPr lang="en-US" dirty="0" smtClean="0"/>
              <a:t>" </a:t>
            </a:r>
            <a:r>
              <a:rPr lang="en-US" dirty="0" err="1" smtClean="0"/>
              <a:t>onchange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&lt;p&gt;When you leave the input field, a function is triggered which transforms the input text to upper case.&lt;/p&gt;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fname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x.value</a:t>
            </a:r>
            <a:r>
              <a:rPr lang="en-US" dirty="0" smtClean="0"/>
              <a:t> = </a:t>
            </a:r>
            <a:r>
              <a:rPr lang="en-US" dirty="0" err="1" smtClean="0"/>
              <a:t>x.value.toUpperCase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onclick</a:t>
            </a:r>
            <a:r>
              <a:rPr lang="en-US" b="1" dirty="0" smtClean="0"/>
              <a:t> Event –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onclick</a:t>
            </a:r>
            <a:r>
              <a:rPr lang="en-US" dirty="0" smtClean="0"/>
              <a:t> event occurs when the user clicks on an element.</a:t>
            </a:r>
          </a:p>
          <a:p>
            <a:r>
              <a:rPr lang="en-IN" b="1" dirty="0" smtClean="0"/>
              <a:t>Example -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&lt;p&gt;Click the button to trigger a function that will output "Hello World" in a p element with id="demo".&lt;/p&gt;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()"&gt;Click me&lt;/button&gt;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"Hello World";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/>
              <a:t>Example 2 – </a:t>
            </a:r>
          </a:p>
          <a:p>
            <a:endParaRPr lang="en-IN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&lt;p&gt;This example uses the HTML DOM to assign an "</a:t>
            </a:r>
            <a:r>
              <a:rPr lang="en-US" dirty="0" err="1" smtClean="0"/>
              <a:t>onclick</a:t>
            </a:r>
            <a:r>
              <a:rPr lang="en-US" dirty="0" smtClean="0"/>
              <a:t>" event to a p element.&lt;/p&gt;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id="demo"&gt;Click me.&lt;/p&gt;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onclick</a:t>
            </a:r>
            <a:r>
              <a:rPr lang="en-US" dirty="0" smtClean="0"/>
              <a:t> = function() {</a:t>
            </a:r>
            <a:r>
              <a:rPr lang="en-US" dirty="0" err="1" smtClean="0"/>
              <a:t>myFunction</a:t>
            </a:r>
            <a:r>
              <a:rPr lang="en-US" dirty="0" smtClean="0"/>
              <a:t>()};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"YOU CLICKED ME!";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/>
              <a:t>onmouseover</a:t>
            </a:r>
            <a:r>
              <a:rPr lang="en-US" b="1" dirty="0" smtClean="0"/>
              <a:t> Event  and </a:t>
            </a:r>
            <a:r>
              <a:rPr lang="en-US" b="1" dirty="0" err="1" smtClean="0"/>
              <a:t>onmouseout</a:t>
            </a:r>
            <a:r>
              <a:rPr lang="en-US" b="1" dirty="0" smtClean="0"/>
              <a:t> Event  –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onmouseover</a:t>
            </a:r>
            <a:r>
              <a:rPr lang="en-US" dirty="0" smtClean="0"/>
              <a:t> event occurs when the mouse pointer is moved onto an element, or onto one of its children.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onmouseout</a:t>
            </a:r>
            <a:r>
              <a:rPr lang="en-US" dirty="0" smtClean="0"/>
              <a:t> event occurs when the mouse pointer is moved out of an element, or out of one of its children.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onmouseover</a:t>
            </a:r>
            <a:r>
              <a:rPr lang="en-US" dirty="0" smtClean="0"/>
              <a:t>="</a:t>
            </a:r>
            <a:r>
              <a:rPr lang="en-US" dirty="0" err="1" smtClean="0"/>
              <a:t>bigImg</a:t>
            </a:r>
            <a:r>
              <a:rPr lang="en-US" dirty="0" smtClean="0"/>
              <a:t>(this)" </a:t>
            </a:r>
            <a:r>
              <a:rPr lang="en-US" dirty="0" err="1" smtClean="0"/>
              <a:t>onmouseout</a:t>
            </a:r>
            <a:r>
              <a:rPr lang="en-US" dirty="0" smtClean="0"/>
              <a:t>="</a:t>
            </a:r>
            <a:r>
              <a:rPr lang="en-US" dirty="0" err="1" smtClean="0"/>
              <a:t>normalImg</a:t>
            </a:r>
            <a:r>
              <a:rPr lang="en-US" dirty="0" smtClean="0"/>
              <a:t>(this)" border="0" </a:t>
            </a:r>
            <a:r>
              <a:rPr lang="en-US" dirty="0" err="1" smtClean="0"/>
              <a:t>src</a:t>
            </a:r>
            <a:r>
              <a:rPr lang="en-US" dirty="0" smtClean="0"/>
              <a:t>="smiley.gif" alt="Smiley" width="32" height="32"&gt;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function </a:t>
            </a:r>
            <a:r>
              <a:rPr lang="en-US" dirty="0" err="1" smtClean="0"/>
              <a:t>bigImg</a:t>
            </a:r>
            <a:r>
              <a:rPr lang="en-US" dirty="0" smtClean="0"/>
              <a:t>() is triggered when the user moves the mouse pointer over the image.&lt;/p&gt;</a:t>
            </a:r>
          </a:p>
          <a:p>
            <a:pPr>
              <a:buNone/>
            </a:pPr>
            <a:r>
              <a:rPr lang="en-US" dirty="0" smtClean="0"/>
              <a:t>&lt;p&gt;The function </a:t>
            </a:r>
            <a:r>
              <a:rPr lang="en-US" dirty="0" err="1" smtClean="0"/>
              <a:t>normalImg</a:t>
            </a:r>
            <a:r>
              <a:rPr lang="en-US" dirty="0" smtClean="0"/>
              <a:t>() is triggered when the mouse pointer is moved out of the image.&lt;/p&gt;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bigImg</a:t>
            </a:r>
            <a:r>
              <a:rPr lang="en-US" dirty="0" smtClean="0"/>
              <a:t>(x)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x.style.height</a:t>
            </a:r>
            <a:r>
              <a:rPr lang="en-US" dirty="0" smtClean="0"/>
              <a:t> = "64px";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x.style.width</a:t>
            </a:r>
            <a:r>
              <a:rPr lang="en-US" dirty="0" smtClean="0"/>
              <a:t> = "64px";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normalImg</a:t>
            </a:r>
            <a:r>
              <a:rPr lang="en-US" dirty="0" smtClean="0"/>
              <a:t>(x)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x.style.height</a:t>
            </a:r>
            <a:r>
              <a:rPr lang="en-US" dirty="0" smtClean="0"/>
              <a:t> = "32px";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x.style.width</a:t>
            </a:r>
            <a:r>
              <a:rPr lang="en-US" dirty="0" smtClean="0"/>
              <a:t> = "32px";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Example 2 – </a:t>
            </a:r>
          </a:p>
          <a:p>
            <a:endParaRPr lang="en-IN" dirty="0" smtClean="0"/>
          </a:p>
          <a:p>
            <a:pPr>
              <a:buNone/>
            </a:pPr>
            <a:r>
              <a:rPr lang="en-US" dirty="0" smtClean="0"/>
              <a:t>&lt;h1 id="demo" </a:t>
            </a:r>
            <a:r>
              <a:rPr lang="en-US" dirty="0" err="1" smtClean="0"/>
              <a:t>onmouseover</a:t>
            </a:r>
            <a:r>
              <a:rPr lang="en-US" dirty="0" smtClean="0"/>
              <a:t>="</a:t>
            </a:r>
            <a:r>
              <a:rPr lang="en-US" dirty="0" err="1" smtClean="0"/>
              <a:t>mouseOver</a:t>
            </a:r>
            <a:r>
              <a:rPr lang="en-US" dirty="0" smtClean="0"/>
              <a:t>()" </a:t>
            </a:r>
            <a:r>
              <a:rPr lang="en-US" dirty="0" err="1" smtClean="0"/>
              <a:t>onmouseout</a:t>
            </a:r>
            <a:r>
              <a:rPr lang="en-US" dirty="0" smtClean="0"/>
              <a:t>="</a:t>
            </a:r>
            <a:r>
              <a:rPr lang="en-US" dirty="0" err="1" smtClean="0"/>
              <a:t>mouseOut</a:t>
            </a:r>
            <a:r>
              <a:rPr lang="en-US" dirty="0" smtClean="0"/>
              <a:t>()"&gt;Mouse over me&lt;/h1&gt;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mouseOver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style.color</a:t>
            </a:r>
            <a:r>
              <a:rPr lang="en-US" dirty="0" smtClean="0"/>
              <a:t> = "red";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mouseOut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style.color</a:t>
            </a:r>
            <a:r>
              <a:rPr lang="en-US" dirty="0" smtClean="0"/>
              <a:t> = "black";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Example 2 -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a=10;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b=20; 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 c=</a:t>
            </a:r>
            <a:r>
              <a:rPr lang="en-US" dirty="0" err="1" smtClean="0"/>
              <a:t>a+b</a:t>
            </a:r>
            <a:r>
              <a:rPr lang="en-US" dirty="0" smtClean="0"/>
              <a:t>;//It adds values of a and b variable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(c);//prints sum of 10 and 20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J</a:t>
            </a:r>
            <a:r>
              <a:rPr lang="en-US" b="1" dirty="0" smtClean="0"/>
              <a:t>avaScript Multi line Comment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t can be used to add single as well as multi line comments. So, it is more convenient.</a:t>
            </a:r>
          </a:p>
          <a:p>
            <a:r>
              <a:rPr lang="en-US" dirty="0" smtClean="0"/>
              <a:t>/* your code here  */  </a:t>
            </a:r>
          </a:p>
          <a:p>
            <a:r>
              <a:rPr lang="en-US" dirty="0" smtClean="0"/>
              <a:t>It can be used before, after and middle of the statement.</a:t>
            </a:r>
          </a:p>
          <a:p>
            <a:pPr>
              <a:buNone/>
            </a:pPr>
            <a:r>
              <a:rPr lang="en-IN" dirty="0" smtClean="0"/>
              <a:t>Example -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/* It is multi line comment.  </a:t>
            </a:r>
          </a:p>
          <a:p>
            <a:pPr>
              <a:buNone/>
            </a:pPr>
            <a:r>
              <a:rPr lang="en-US" dirty="0" smtClean="0"/>
              <a:t>It will not be displayed */  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("example of </a:t>
            </a:r>
            <a:r>
              <a:rPr lang="en-US" dirty="0" err="1" smtClean="0"/>
              <a:t>javascript</a:t>
            </a:r>
            <a:r>
              <a:rPr lang="en-US" dirty="0" smtClean="0"/>
              <a:t> multiline comment");  </a:t>
            </a:r>
          </a:p>
          <a:p>
            <a:pPr>
              <a:buNone/>
            </a:pPr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onkeydown</a:t>
            </a:r>
            <a:r>
              <a:rPr lang="en-US" b="1" dirty="0" smtClean="0"/>
              <a:t> Event –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onkeydown</a:t>
            </a:r>
            <a:r>
              <a:rPr lang="en-US" dirty="0" smtClean="0"/>
              <a:t> attribute fires when the user is pressing a key (on the keyboard).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&lt;p&gt;A function is triggered when the user is pressing a key in the input field.&lt;/p&gt;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type="text" </a:t>
            </a:r>
            <a:r>
              <a:rPr lang="en-US" dirty="0" err="1" smtClean="0"/>
              <a:t>onkeydown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alert("You pressed a key inside the input field");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Example 2  -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&lt;p&gt;Press and hold down a key inside the text field to set a red background color. Release the key to set a green background color.&lt;/p&gt;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type="text" id="demo" </a:t>
            </a:r>
            <a:r>
              <a:rPr lang="en-US" dirty="0" err="1" smtClean="0"/>
              <a:t>onkeydown</a:t>
            </a:r>
            <a:r>
              <a:rPr lang="en-US" dirty="0" smtClean="0"/>
              <a:t>="</a:t>
            </a:r>
            <a:r>
              <a:rPr lang="en-US" dirty="0" err="1" smtClean="0"/>
              <a:t>keydownFunction</a:t>
            </a:r>
            <a:r>
              <a:rPr lang="en-US" dirty="0" smtClean="0"/>
              <a:t>()" </a:t>
            </a:r>
            <a:r>
              <a:rPr lang="en-US" dirty="0" err="1" smtClean="0"/>
              <a:t>onkeyup</a:t>
            </a:r>
            <a:r>
              <a:rPr lang="en-US" dirty="0" smtClean="0"/>
              <a:t>="</a:t>
            </a:r>
            <a:r>
              <a:rPr lang="en-US" dirty="0" err="1" smtClean="0"/>
              <a:t>keyupFunction</a:t>
            </a:r>
            <a:r>
              <a:rPr lang="en-US" dirty="0" smtClean="0"/>
              <a:t>()"&gt;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keydownFunction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style.backgroundColor</a:t>
            </a:r>
            <a:r>
              <a:rPr lang="en-US" dirty="0" smtClean="0"/>
              <a:t> = "red";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keyupFunction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style.backgroundColor</a:t>
            </a:r>
            <a:r>
              <a:rPr lang="en-US" dirty="0" smtClean="0"/>
              <a:t> = "green";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onload</a:t>
            </a:r>
            <a:r>
              <a:rPr lang="en-US" b="1" dirty="0" smtClean="0"/>
              <a:t> Event –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onload</a:t>
            </a:r>
            <a:r>
              <a:rPr lang="en-US" dirty="0" smtClean="0"/>
              <a:t> event occurs when an object has been loaded.</a:t>
            </a:r>
          </a:p>
          <a:p>
            <a:r>
              <a:rPr lang="en-US" dirty="0" err="1" smtClean="0"/>
              <a:t>onload</a:t>
            </a:r>
            <a:r>
              <a:rPr lang="en-US" dirty="0" smtClean="0"/>
              <a:t> is most often used within the &lt;body&gt; element to execute a script once a web page has completely loaded all content (including images, script files, CSS files, etc.).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onload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alert("Hi, Mark!");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  <a:br>
              <a:rPr lang="en-US" dirty="0" smtClean="0"/>
            </a:br>
            <a:r>
              <a:rPr lang="en-US" dirty="0" smtClean="0"/>
              <a:t>&lt;h2&gt;Hi, Mark!&lt;/h2&gt;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2617</Words>
  <Application>Microsoft Office PowerPoint</Application>
  <PresentationFormat>On-screen Show (4:3)</PresentationFormat>
  <Paragraphs>1110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 JavaScript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Document Object Model 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JavaScript Form Validation </vt:lpstr>
      <vt:lpstr>Slide 79</vt:lpstr>
      <vt:lpstr>Slide 80</vt:lpstr>
      <vt:lpstr>Slide 81</vt:lpstr>
      <vt:lpstr>JavaScript Events 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JavaScript </dc:title>
  <dc:creator/>
  <cp:lastModifiedBy>rohit</cp:lastModifiedBy>
  <cp:revision>64</cp:revision>
  <dcterms:created xsi:type="dcterms:W3CDTF">2006-08-16T00:00:00Z</dcterms:created>
  <dcterms:modified xsi:type="dcterms:W3CDTF">2020-08-17T03:49:47Z</dcterms:modified>
</cp:coreProperties>
</file>