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81" r:id="rId10"/>
    <p:sldId id="264" r:id="rId11"/>
    <p:sldId id="265" r:id="rId12"/>
    <p:sldId id="266" r:id="rId13"/>
    <p:sldId id="267" r:id="rId14"/>
    <p:sldId id="282" r:id="rId15"/>
    <p:sldId id="268" r:id="rId16"/>
    <p:sldId id="269" r:id="rId17"/>
    <p:sldId id="270" r:id="rId18"/>
    <p:sldId id="271" r:id="rId19"/>
    <p:sldId id="272" r:id="rId20"/>
    <p:sldId id="273" r:id="rId21"/>
    <p:sldId id="274" r:id="rId22"/>
    <p:sldId id="275" r:id="rId23"/>
    <p:sldId id="276" r:id="rId24"/>
    <p:sldId id="283" r:id="rId25"/>
    <p:sldId id="277" r:id="rId26"/>
    <p:sldId id="278" r:id="rId27"/>
    <p:sldId id="279" r:id="rId28"/>
    <p:sldId id="302" r:id="rId29"/>
    <p:sldId id="303" r:id="rId30"/>
    <p:sldId id="304" r:id="rId31"/>
    <p:sldId id="305" r:id="rId32"/>
    <p:sldId id="306" r:id="rId33"/>
    <p:sldId id="307" r:id="rId34"/>
    <p:sldId id="308" r:id="rId35"/>
    <p:sldId id="309" r:id="rId36"/>
    <p:sldId id="296" r:id="rId37"/>
    <p:sldId id="284" r:id="rId38"/>
    <p:sldId id="280" r:id="rId39"/>
    <p:sldId id="285" r:id="rId40"/>
    <p:sldId id="286" r:id="rId41"/>
    <p:sldId id="287" r:id="rId42"/>
    <p:sldId id="288" r:id="rId43"/>
    <p:sldId id="289"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localhost:808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localhost:8080/winter" TargetMode="External"/><Relationship Id="rId2" Type="http://schemas.openxmlformats.org/officeDocument/2006/relationships/hyperlink" Target="http://localhost:8080/summe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localhost:8080/?year=2017&amp;month=July"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localhost:8080/"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en.wikipedia.org/wiki/Application_programming_interface"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nodejs.or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localhost:808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Node.js (server-side JavaScript)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fontScale="92500" lnSpcReduction="10000"/>
          </a:bodyPr>
          <a:lstStyle/>
          <a:p>
            <a:r>
              <a:rPr lang="en-US" b="1" dirty="0" smtClean="0"/>
              <a:t>Starting REPL - </a:t>
            </a:r>
          </a:p>
          <a:p>
            <a:r>
              <a:rPr lang="en-US" dirty="0" smtClean="0"/>
              <a:t>REPL can be started by simply running </a:t>
            </a:r>
            <a:r>
              <a:rPr lang="en-US" b="1" dirty="0" smtClean="0"/>
              <a:t>node</a:t>
            </a:r>
            <a:r>
              <a:rPr lang="en-US" dirty="0" smtClean="0"/>
              <a:t> on shell/console without any arguments as follows.</a:t>
            </a:r>
          </a:p>
          <a:p>
            <a:r>
              <a:rPr lang="en-US" dirty="0" smtClean="0"/>
              <a:t>$ node</a:t>
            </a:r>
          </a:p>
          <a:p>
            <a:r>
              <a:rPr lang="en-US" b="1" dirty="0" smtClean="0"/>
              <a:t>Simple Expression - </a:t>
            </a:r>
          </a:p>
          <a:p>
            <a:r>
              <a:rPr lang="en-US" dirty="0" smtClean="0"/>
              <a:t>Let's try a simple mathematics at the Node.js REPL command prompt −</a:t>
            </a:r>
          </a:p>
          <a:p>
            <a:r>
              <a:rPr lang="en-US" dirty="0" smtClean="0"/>
              <a:t>$ node </a:t>
            </a:r>
          </a:p>
          <a:p>
            <a:r>
              <a:rPr lang="en-US" dirty="0" smtClean="0"/>
              <a:t>&gt; 1 + 3</a:t>
            </a:r>
          </a:p>
          <a:p>
            <a:r>
              <a:rPr lang="en-US" dirty="0" smtClean="0"/>
              <a:t> 4 </a:t>
            </a:r>
          </a:p>
          <a:p>
            <a:r>
              <a:rPr lang="en-US" dirty="0" smtClean="0"/>
              <a:t>&gt; 1 + ( 2 * 3 ) - 4 </a:t>
            </a:r>
          </a:p>
          <a:p>
            <a:r>
              <a:rPr lang="en-US" dirty="0" smtClean="0"/>
              <a:t>3 </a:t>
            </a:r>
            <a:endParaRPr lang="en-US" i="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fontScale="77500" lnSpcReduction="20000"/>
          </a:bodyPr>
          <a:lstStyle/>
          <a:p>
            <a:r>
              <a:rPr lang="en-US" b="1" dirty="0" smtClean="0"/>
              <a:t>Use Variables</a:t>
            </a:r>
          </a:p>
          <a:p>
            <a:r>
              <a:rPr lang="en-US" dirty="0" smtClean="0"/>
              <a:t>You can make use variables to store values and print later like any conventional script. If </a:t>
            </a:r>
            <a:r>
              <a:rPr lang="en-US" b="1" dirty="0" err="1" smtClean="0"/>
              <a:t>var</a:t>
            </a:r>
            <a:r>
              <a:rPr lang="en-US" dirty="0" smtClean="0"/>
              <a:t> keyword is not used, then the value is stored in the variable and printed. Whereas if </a:t>
            </a:r>
            <a:r>
              <a:rPr lang="en-US" b="1" dirty="0" err="1" smtClean="0"/>
              <a:t>var</a:t>
            </a:r>
            <a:r>
              <a:rPr lang="en-US" dirty="0" smtClean="0"/>
              <a:t> keyword is used, then the value is stored but not printed. You can print variables using </a:t>
            </a:r>
            <a:r>
              <a:rPr lang="en-US" b="1" dirty="0" smtClean="0"/>
              <a:t>console.log()</a:t>
            </a:r>
            <a:r>
              <a:rPr lang="en-US" dirty="0" smtClean="0"/>
              <a:t>.</a:t>
            </a:r>
          </a:p>
          <a:p>
            <a:r>
              <a:rPr lang="en-US" dirty="0" smtClean="0"/>
              <a:t>$ node </a:t>
            </a:r>
          </a:p>
          <a:p>
            <a:r>
              <a:rPr lang="en-US" dirty="0" smtClean="0"/>
              <a:t>&gt; x = 10 </a:t>
            </a:r>
          </a:p>
          <a:p>
            <a:r>
              <a:rPr lang="en-US" dirty="0" smtClean="0"/>
              <a:t>10 </a:t>
            </a:r>
          </a:p>
          <a:p>
            <a:r>
              <a:rPr lang="en-US" dirty="0" smtClean="0"/>
              <a:t>&gt; </a:t>
            </a:r>
            <a:r>
              <a:rPr lang="en-US" dirty="0" err="1" smtClean="0"/>
              <a:t>var</a:t>
            </a:r>
            <a:r>
              <a:rPr lang="en-US" dirty="0" smtClean="0"/>
              <a:t> y = 10 </a:t>
            </a:r>
          </a:p>
          <a:p>
            <a:r>
              <a:rPr lang="en-US" dirty="0" smtClean="0"/>
              <a:t>undefined </a:t>
            </a:r>
          </a:p>
          <a:p>
            <a:r>
              <a:rPr lang="en-US" dirty="0" smtClean="0"/>
              <a:t>&gt; x + y </a:t>
            </a:r>
          </a:p>
          <a:p>
            <a:r>
              <a:rPr lang="en-US" dirty="0" smtClean="0"/>
              <a:t>20 </a:t>
            </a:r>
          </a:p>
          <a:p>
            <a:r>
              <a:rPr lang="en-US" dirty="0" smtClean="0"/>
              <a:t>&gt; console.log("Hello World") </a:t>
            </a:r>
          </a:p>
          <a:p>
            <a:r>
              <a:rPr lang="en-US" dirty="0" smtClean="0"/>
              <a:t>Hello World </a:t>
            </a:r>
          </a:p>
          <a:p>
            <a:r>
              <a:rPr lang="en-US" dirty="0" smtClean="0"/>
              <a:t>undefined</a:t>
            </a:r>
            <a:endParaRPr lang="en-US" i="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fontScale="85000" lnSpcReduction="10000"/>
          </a:bodyPr>
          <a:lstStyle/>
          <a:p>
            <a:r>
              <a:rPr lang="en-US" b="1" dirty="0" smtClean="0"/>
              <a:t>Multiline Expression</a:t>
            </a:r>
          </a:p>
          <a:p>
            <a:r>
              <a:rPr lang="en-US" dirty="0" smtClean="0"/>
              <a:t>Node REPL supports multiline expression similar to JavaScript. Let's check the following for loop in action</a:t>
            </a:r>
          </a:p>
          <a:p>
            <a:pPr>
              <a:buNone/>
            </a:pPr>
            <a:r>
              <a:rPr lang="en-US" i="1" dirty="0" smtClean="0"/>
              <a:t>&gt; for(</a:t>
            </a:r>
            <a:r>
              <a:rPr lang="en-US" i="1" dirty="0" err="1" smtClean="0"/>
              <a:t>var</a:t>
            </a:r>
            <a:r>
              <a:rPr lang="en-US" i="1" dirty="0" smtClean="0"/>
              <a:t> </a:t>
            </a:r>
            <a:r>
              <a:rPr lang="en-US" i="1" dirty="0" err="1" smtClean="0"/>
              <a:t>i</a:t>
            </a:r>
            <a:r>
              <a:rPr lang="en-US" i="1" dirty="0" smtClean="0"/>
              <a:t>=0; </a:t>
            </a:r>
            <a:r>
              <a:rPr lang="en-US" i="1" dirty="0" err="1" smtClean="0"/>
              <a:t>i</a:t>
            </a:r>
            <a:r>
              <a:rPr lang="en-US" i="1" dirty="0" smtClean="0"/>
              <a:t>&lt;5;i++)</a:t>
            </a:r>
          </a:p>
          <a:p>
            <a:pPr>
              <a:buNone/>
            </a:pPr>
            <a:r>
              <a:rPr lang="en-US" i="1" dirty="0" smtClean="0"/>
              <a:t>... {</a:t>
            </a:r>
          </a:p>
          <a:p>
            <a:pPr>
              <a:buNone/>
            </a:pPr>
            <a:r>
              <a:rPr lang="en-US" i="1" dirty="0" smtClean="0"/>
              <a:t>... console.log(</a:t>
            </a:r>
            <a:r>
              <a:rPr lang="en-US" i="1" dirty="0" err="1" smtClean="0"/>
              <a:t>i</a:t>
            </a:r>
            <a:r>
              <a:rPr lang="en-US" i="1" dirty="0" smtClean="0"/>
              <a:t>);</a:t>
            </a:r>
          </a:p>
          <a:p>
            <a:pPr>
              <a:buNone/>
            </a:pPr>
            <a:r>
              <a:rPr lang="en-US" i="1" dirty="0" smtClean="0"/>
              <a:t>... }</a:t>
            </a:r>
          </a:p>
          <a:p>
            <a:pPr>
              <a:buNone/>
            </a:pPr>
            <a:r>
              <a:rPr lang="en-US" i="1" dirty="0" smtClean="0"/>
              <a:t>0</a:t>
            </a:r>
          </a:p>
          <a:p>
            <a:pPr>
              <a:buNone/>
            </a:pPr>
            <a:r>
              <a:rPr lang="en-US" i="1" dirty="0" smtClean="0"/>
              <a:t>1</a:t>
            </a:r>
          </a:p>
          <a:p>
            <a:pPr>
              <a:buNone/>
            </a:pPr>
            <a:r>
              <a:rPr lang="en-US" i="1" dirty="0" smtClean="0"/>
              <a:t>2</a:t>
            </a:r>
          </a:p>
          <a:p>
            <a:pPr>
              <a:buNone/>
            </a:pPr>
            <a:r>
              <a:rPr lang="en-US" i="1" dirty="0" smtClean="0"/>
              <a:t>3</a:t>
            </a:r>
          </a:p>
          <a:p>
            <a:pPr>
              <a:buNone/>
            </a:pPr>
            <a:r>
              <a:rPr lang="en-US" i="1" dirty="0" smtClean="0"/>
              <a:t>4</a:t>
            </a:r>
          </a:p>
          <a:p>
            <a:pPr>
              <a:buNone/>
            </a:pPr>
            <a:r>
              <a:rPr lang="en-US" i="1" dirty="0" smtClean="0"/>
              <a:t>undefined</a:t>
            </a:r>
            <a:endParaRPr lang="en-US" i="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fontScale="85000" lnSpcReduction="20000"/>
          </a:bodyPr>
          <a:lstStyle/>
          <a:p>
            <a:r>
              <a:rPr lang="en-US" b="1" dirty="0" smtClean="0"/>
              <a:t>Underscore Variable</a:t>
            </a:r>
          </a:p>
          <a:p>
            <a:r>
              <a:rPr lang="en-US" dirty="0" smtClean="0"/>
              <a:t>You can use underscore </a:t>
            </a:r>
            <a:r>
              <a:rPr lang="en-US" b="1" dirty="0" smtClean="0"/>
              <a:t>(_)</a:t>
            </a:r>
            <a:r>
              <a:rPr lang="en-US" dirty="0" smtClean="0"/>
              <a:t> to get the last result −</a:t>
            </a:r>
          </a:p>
          <a:p>
            <a:pPr>
              <a:buNone/>
            </a:pPr>
            <a:endParaRPr lang="en-US" dirty="0" smtClean="0"/>
          </a:p>
          <a:p>
            <a:pPr>
              <a:buNone/>
            </a:pPr>
            <a:r>
              <a:rPr lang="en-US" dirty="0" smtClean="0"/>
              <a:t>&gt; </a:t>
            </a:r>
            <a:r>
              <a:rPr lang="en-US" dirty="0" err="1" smtClean="0"/>
              <a:t>var</a:t>
            </a:r>
            <a:r>
              <a:rPr lang="en-US" dirty="0" smtClean="0"/>
              <a:t> x = 10 </a:t>
            </a:r>
          </a:p>
          <a:p>
            <a:pPr>
              <a:buNone/>
            </a:pPr>
            <a:r>
              <a:rPr lang="en-US" dirty="0" smtClean="0"/>
              <a:t>undefined </a:t>
            </a:r>
          </a:p>
          <a:p>
            <a:pPr>
              <a:buNone/>
            </a:pPr>
            <a:r>
              <a:rPr lang="en-US" dirty="0" smtClean="0"/>
              <a:t>&gt; </a:t>
            </a:r>
            <a:r>
              <a:rPr lang="en-US" dirty="0" err="1" smtClean="0"/>
              <a:t>var</a:t>
            </a:r>
            <a:r>
              <a:rPr lang="en-US" dirty="0" smtClean="0"/>
              <a:t> y = 20 </a:t>
            </a:r>
          </a:p>
          <a:p>
            <a:pPr>
              <a:buNone/>
            </a:pPr>
            <a:r>
              <a:rPr lang="en-US" dirty="0" smtClean="0"/>
              <a:t>undefined </a:t>
            </a:r>
          </a:p>
          <a:p>
            <a:pPr>
              <a:buNone/>
            </a:pPr>
            <a:r>
              <a:rPr lang="en-US" dirty="0" smtClean="0"/>
              <a:t>&gt; x + y </a:t>
            </a:r>
          </a:p>
          <a:p>
            <a:pPr>
              <a:buNone/>
            </a:pPr>
            <a:r>
              <a:rPr lang="en-US" dirty="0" smtClean="0"/>
              <a:t>30</a:t>
            </a:r>
          </a:p>
          <a:p>
            <a:pPr>
              <a:buNone/>
            </a:pPr>
            <a:r>
              <a:rPr lang="en-US" dirty="0" smtClean="0"/>
              <a:t> &gt; </a:t>
            </a:r>
            <a:r>
              <a:rPr lang="en-US" dirty="0" err="1" smtClean="0"/>
              <a:t>var</a:t>
            </a:r>
            <a:r>
              <a:rPr lang="en-US" dirty="0" smtClean="0"/>
              <a:t> sum = _ </a:t>
            </a:r>
          </a:p>
          <a:p>
            <a:pPr>
              <a:buNone/>
            </a:pPr>
            <a:r>
              <a:rPr lang="en-US" dirty="0" smtClean="0"/>
              <a:t>undefined </a:t>
            </a:r>
          </a:p>
          <a:p>
            <a:pPr>
              <a:buNone/>
            </a:pPr>
            <a:r>
              <a:rPr lang="en-US" dirty="0" smtClean="0"/>
              <a:t>&gt; console.log(sum) </a:t>
            </a:r>
          </a:p>
          <a:p>
            <a:pPr>
              <a:buNone/>
            </a:pPr>
            <a:r>
              <a:rPr lang="en-US" dirty="0" smtClean="0"/>
              <a:t>30</a:t>
            </a:r>
          </a:p>
          <a:p>
            <a:pPr>
              <a:buNone/>
            </a:pPr>
            <a:r>
              <a:rPr lang="en-US" dirty="0" smtClean="0"/>
              <a:t> undefined</a:t>
            </a:r>
            <a:endParaRPr lang="en-US" i="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Node.js Modules</a:t>
            </a:r>
            <a:br>
              <a:rPr lang="en-US" dirty="0" smtClean="0"/>
            </a:br>
            <a:endParaRPr lang="en-US" dirty="0"/>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r>
              <a:rPr lang="en-US" dirty="0" smtClean="0"/>
              <a:t>Consider modules to be the same as JavaScript libraries.</a:t>
            </a:r>
          </a:p>
          <a:p>
            <a:r>
              <a:rPr lang="en-US" dirty="0" smtClean="0"/>
              <a:t>A set of functions you want to include in your application.</a:t>
            </a:r>
          </a:p>
          <a:p>
            <a:r>
              <a:rPr lang="en-US" b="1" dirty="0" smtClean="0"/>
              <a:t>Built-in Modules</a:t>
            </a:r>
          </a:p>
          <a:p>
            <a:r>
              <a:rPr lang="en-US" dirty="0" smtClean="0"/>
              <a:t>Node.js has a set of built-in modules which you can use without any further installation.</a:t>
            </a:r>
          </a:p>
          <a:p>
            <a:r>
              <a:rPr lang="en-US" b="1" dirty="0" smtClean="0"/>
              <a:t>Include Modules</a:t>
            </a:r>
          </a:p>
          <a:p>
            <a:r>
              <a:rPr lang="en-US" dirty="0" smtClean="0"/>
              <a:t>To include a module, use the require() function with the name of the module:</a:t>
            </a:r>
          </a:p>
          <a:p>
            <a:r>
              <a:rPr lang="en-US" dirty="0" err="1" smtClean="0"/>
              <a:t>var</a:t>
            </a:r>
            <a:r>
              <a:rPr lang="en-US" dirty="0" smtClean="0"/>
              <a:t> http = require('http');</a:t>
            </a:r>
          </a:p>
          <a:p>
            <a:r>
              <a:rPr lang="en-US" dirty="0" smtClean="0"/>
              <a:t>Now your application has access to the HTTP module, and is able to create a server:</a:t>
            </a:r>
          </a:p>
          <a:p>
            <a:r>
              <a:rPr lang="en-US" dirty="0" err="1" smtClean="0"/>
              <a:t>http.createServer</a:t>
            </a:r>
            <a:r>
              <a:rPr lang="en-US" dirty="0" smtClean="0"/>
              <a:t>(function (</a:t>
            </a:r>
            <a:r>
              <a:rPr lang="en-US" dirty="0" err="1" smtClean="0"/>
              <a:t>req</a:t>
            </a:r>
            <a:r>
              <a:rPr lang="en-US" dirty="0" smtClean="0"/>
              <a:t>, res) {</a:t>
            </a:r>
            <a:br>
              <a:rPr lang="en-US" dirty="0" smtClean="0"/>
            </a:br>
            <a:r>
              <a:rPr lang="en-US" dirty="0" smtClean="0"/>
              <a:t>  </a:t>
            </a:r>
            <a:r>
              <a:rPr lang="en-US" dirty="0" err="1" smtClean="0"/>
              <a:t>res.writeHead</a:t>
            </a:r>
            <a:r>
              <a:rPr lang="en-US" dirty="0" smtClean="0"/>
              <a:t>(200, {'Content-Type': 'text/html'});</a:t>
            </a:r>
            <a:br>
              <a:rPr lang="en-US" dirty="0" smtClean="0"/>
            </a:br>
            <a:r>
              <a:rPr lang="en-US" dirty="0" smtClean="0"/>
              <a:t>  </a:t>
            </a:r>
            <a:r>
              <a:rPr lang="en-US" dirty="0" err="1" smtClean="0"/>
              <a:t>res.end</a:t>
            </a:r>
            <a:r>
              <a:rPr lang="en-US" dirty="0" smtClean="0"/>
              <a:t>('Hello World!');</a:t>
            </a:r>
            <a:br>
              <a:rPr lang="en-US" dirty="0" smtClean="0"/>
            </a:br>
            <a:r>
              <a:rPr lang="en-US" dirty="0" smtClean="0"/>
              <a:t>}).listen(8080);</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fontScale="85000" lnSpcReduction="20000"/>
          </a:bodyPr>
          <a:lstStyle/>
          <a:p>
            <a:r>
              <a:rPr lang="en-US" b="1" dirty="0" smtClean="0"/>
              <a:t>Create Your Own Modules</a:t>
            </a:r>
          </a:p>
          <a:p>
            <a:r>
              <a:rPr lang="en-US" dirty="0" smtClean="0"/>
              <a:t>You can create your own modules, and easily include them in your applications.</a:t>
            </a:r>
          </a:p>
          <a:p>
            <a:r>
              <a:rPr lang="en-US" dirty="0" smtClean="0"/>
              <a:t>The following example creates a module that returns a date and time object:</a:t>
            </a:r>
          </a:p>
          <a:p>
            <a:r>
              <a:rPr lang="en-US" dirty="0" smtClean="0"/>
              <a:t>Example</a:t>
            </a:r>
          </a:p>
          <a:p>
            <a:r>
              <a:rPr lang="en-US" dirty="0" smtClean="0"/>
              <a:t>Create a module that returns the current date and time:</a:t>
            </a:r>
          </a:p>
          <a:p>
            <a:pPr>
              <a:buNone/>
            </a:pPr>
            <a:r>
              <a:rPr lang="en-US" dirty="0" err="1" smtClean="0"/>
              <a:t>exports.myDateTime</a:t>
            </a:r>
            <a:r>
              <a:rPr lang="en-US" dirty="0" smtClean="0"/>
              <a:t> = function () {</a:t>
            </a:r>
          </a:p>
          <a:p>
            <a:pPr>
              <a:buNone/>
            </a:pPr>
            <a:r>
              <a:rPr lang="en-US" dirty="0" smtClean="0"/>
              <a:t>  return Date();</a:t>
            </a:r>
          </a:p>
          <a:p>
            <a:pPr>
              <a:buNone/>
            </a:pPr>
            <a:r>
              <a:rPr lang="en-US" dirty="0" smtClean="0"/>
              <a:t>};</a:t>
            </a:r>
          </a:p>
          <a:p>
            <a:r>
              <a:rPr lang="en-US" dirty="0" smtClean="0"/>
              <a:t>Use the exports keyword to make properties and methods available outside the module file.</a:t>
            </a:r>
          </a:p>
          <a:p>
            <a:r>
              <a:rPr lang="en-US" dirty="0" smtClean="0"/>
              <a:t>Save the code above in a file called "myfirstmodule.js"</a:t>
            </a:r>
          </a:p>
          <a:p>
            <a:endParaRPr lang="en-US" dirty="0" smtClean="0"/>
          </a:p>
          <a:p>
            <a:endParaRPr lang="en-US" i="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fontScale="85000" lnSpcReduction="20000"/>
          </a:bodyPr>
          <a:lstStyle/>
          <a:p>
            <a:r>
              <a:rPr lang="en-US" b="1" dirty="0" smtClean="0"/>
              <a:t>Include Your Own Module</a:t>
            </a:r>
          </a:p>
          <a:p>
            <a:r>
              <a:rPr lang="en-US" dirty="0" smtClean="0"/>
              <a:t>Now you can include and use the module in any of your Node.js files.</a:t>
            </a:r>
          </a:p>
          <a:p>
            <a:r>
              <a:rPr lang="en-US" dirty="0" smtClean="0"/>
              <a:t>Example</a:t>
            </a:r>
          </a:p>
          <a:p>
            <a:pPr>
              <a:buNone/>
            </a:pPr>
            <a:r>
              <a:rPr lang="en-US" dirty="0" smtClean="0"/>
              <a:t>Use the module "</a:t>
            </a:r>
            <a:r>
              <a:rPr lang="en-US" dirty="0" err="1" smtClean="0"/>
              <a:t>myfirstmodule</a:t>
            </a:r>
            <a:r>
              <a:rPr lang="en-US" dirty="0" smtClean="0"/>
              <a:t>" in a Node.js file:</a:t>
            </a:r>
          </a:p>
          <a:p>
            <a:pPr>
              <a:buNone/>
            </a:pPr>
            <a:r>
              <a:rPr lang="en-US" dirty="0" err="1" smtClean="0"/>
              <a:t>var</a:t>
            </a:r>
            <a:r>
              <a:rPr lang="en-US" dirty="0" smtClean="0"/>
              <a:t> http = require('http');</a:t>
            </a:r>
          </a:p>
          <a:p>
            <a:pPr>
              <a:buNone/>
            </a:pPr>
            <a:r>
              <a:rPr lang="en-US" dirty="0" err="1" smtClean="0"/>
              <a:t>var</a:t>
            </a:r>
            <a:r>
              <a:rPr lang="en-US" dirty="0" smtClean="0"/>
              <a:t> </a:t>
            </a:r>
            <a:r>
              <a:rPr lang="en-US" dirty="0" err="1" smtClean="0"/>
              <a:t>dt</a:t>
            </a:r>
            <a:r>
              <a:rPr lang="en-US" dirty="0" smtClean="0"/>
              <a:t> = require('./</a:t>
            </a:r>
            <a:r>
              <a:rPr lang="en-US" dirty="0" err="1" smtClean="0"/>
              <a:t>myfirstmodule</a:t>
            </a:r>
            <a:r>
              <a:rPr lang="en-US" dirty="0" smtClean="0"/>
              <a:t>');</a:t>
            </a:r>
          </a:p>
          <a:p>
            <a:pPr>
              <a:buNone/>
            </a:pPr>
            <a:endParaRPr lang="en-US" dirty="0" smtClean="0"/>
          </a:p>
          <a:p>
            <a:pPr>
              <a:buNone/>
            </a:pPr>
            <a:r>
              <a:rPr lang="en-US" dirty="0" err="1" smtClean="0"/>
              <a:t>http.createServer</a:t>
            </a:r>
            <a:r>
              <a:rPr lang="en-US" dirty="0" smtClean="0"/>
              <a:t>(function (</a:t>
            </a:r>
            <a:r>
              <a:rPr lang="en-US" dirty="0" err="1" smtClean="0"/>
              <a:t>req</a:t>
            </a:r>
            <a:r>
              <a:rPr lang="en-US" dirty="0" smtClean="0"/>
              <a:t>, res) {</a:t>
            </a:r>
          </a:p>
          <a:p>
            <a:pPr>
              <a:buNone/>
            </a:pPr>
            <a:r>
              <a:rPr lang="en-US" dirty="0" smtClean="0"/>
              <a:t>  </a:t>
            </a:r>
            <a:r>
              <a:rPr lang="en-US" dirty="0" err="1" smtClean="0"/>
              <a:t>res.writeHead</a:t>
            </a:r>
            <a:r>
              <a:rPr lang="en-US" dirty="0" smtClean="0"/>
              <a:t>(200, {'Content-Type': 'text/html'});</a:t>
            </a:r>
          </a:p>
          <a:p>
            <a:pPr>
              <a:buNone/>
            </a:pPr>
            <a:r>
              <a:rPr lang="en-US" dirty="0" smtClean="0"/>
              <a:t>  </a:t>
            </a:r>
            <a:r>
              <a:rPr lang="en-US" dirty="0" err="1" smtClean="0"/>
              <a:t>res.write</a:t>
            </a:r>
            <a:r>
              <a:rPr lang="en-US" dirty="0" smtClean="0"/>
              <a:t>("The date and time are currently: " + </a:t>
            </a:r>
            <a:r>
              <a:rPr lang="en-US" dirty="0" err="1" smtClean="0"/>
              <a:t>dt.myDateTime</a:t>
            </a:r>
            <a:r>
              <a:rPr lang="en-US" dirty="0" smtClean="0"/>
              <a:t>());</a:t>
            </a:r>
          </a:p>
          <a:p>
            <a:pPr>
              <a:buNone/>
            </a:pPr>
            <a:r>
              <a:rPr lang="en-US" dirty="0" smtClean="0"/>
              <a:t>  </a:t>
            </a:r>
            <a:r>
              <a:rPr lang="en-US" dirty="0" err="1" smtClean="0"/>
              <a:t>res.end</a:t>
            </a:r>
            <a:r>
              <a:rPr lang="en-US" dirty="0" smtClean="0"/>
              <a:t>();</a:t>
            </a:r>
          </a:p>
          <a:p>
            <a:pPr>
              <a:buNone/>
            </a:pPr>
            <a:r>
              <a:rPr lang="en-US" dirty="0" smtClean="0"/>
              <a:t>}).listen(8080);</a:t>
            </a:r>
            <a:endParaRPr lang="en-US" i="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a:bodyPr>
          <a:lstStyle/>
          <a:p>
            <a:r>
              <a:rPr lang="en-US" dirty="0" smtClean="0"/>
              <a:t>Notice that we use ./ to locate the module, that means that the module is located in the same folder as the Node.js file.</a:t>
            </a:r>
          </a:p>
          <a:p>
            <a:r>
              <a:rPr lang="en-US" dirty="0" smtClean="0"/>
              <a:t>Save the code above in a file called "demo_module.js", and initiate the file:</a:t>
            </a:r>
          </a:p>
          <a:p>
            <a:r>
              <a:rPr lang="en-US" b="1" dirty="0" smtClean="0"/>
              <a:t>Initiate demo_module.js:</a:t>
            </a:r>
          </a:p>
          <a:p>
            <a:r>
              <a:rPr lang="en-US" dirty="0" smtClean="0"/>
              <a:t>C:\Users\</a:t>
            </a:r>
            <a:r>
              <a:rPr lang="en-US" i="1" dirty="0" smtClean="0"/>
              <a:t>Your Name</a:t>
            </a:r>
            <a:r>
              <a:rPr lang="en-US" dirty="0" smtClean="0"/>
              <a:t>&gt;node demo_module.js</a:t>
            </a:r>
          </a:p>
          <a:p>
            <a:r>
              <a:rPr lang="en-US" dirty="0" smtClean="0"/>
              <a:t>If you have followed the same steps on your computer, you will see the same result as the example: </a:t>
            </a:r>
            <a:r>
              <a:rPr lang="en-US" dirty="0" smtClean="0">
                <a:hlinkClick r:id="rId2"/>
              </a:rPr>
              <a:t>http://localhost:8080</a:t>
            </a:r>
            <a:endParaRPr lang="en-US" dirty="0" smtClean="0"/>
          </a:p>
          <a:p>
            <a:endParaRPr lang="en-US" i="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fontScale="70000" lnSpcReduction="20000"/>
          </a:bodyPr>
          <a:lstStyle/>
          <a:p>
            <a:r>
              <a:rPr lang="en-US" b="1" dirty="0" smtClean="0"/>
              <a:t>Node.js HTTP Module – </a:t>
            </a:r>
          </a:p>
          <a:p>
            <a:r>
              <a:rPr lang="en-US" dirty="0" smtClean="0"/>
              <a:t>Node.js has a built-in module called HTTP, which allows Node.js to transfer data over the Hyper Text Transfer Protocol (HTTP).</a:t>
            </a:r>
          </a:p>
          <a:p>
            <a:r>
              <a:rPr lang="en-US" dirty="0" smtClean="0"/>
              <a:t>To include the HTTP module, use the require() method:</a:t>
            </a:r>
          </a:p>
          <a:p>
            <a:r>
              <a:rPr lang="en-US" dirty="0" err="1" smtClean="0"/>
              <a:t>var</a:t>
            </a:r>
            <a:r>
              <a:rPr lang="en-US" dirty="0" smtClean="0"/>
              <a:t> http = require('http');</a:t>
            </a:r>
          </a:p>
          <a:p>
            <a:r>
              <a:rPr lang="en-US" dirty="0" smtClean="0"/>
              <a:t>Node.js as a Web Server</a:t>
            </a:r>
          </a:p>
          <a:p>
            <a:r>
              <a:rPr lang="en-US" dirty="0" smtClean="0"/>
              <a:t>The HTTP module can create an HTTP server that listens to server ports and gives a response back to the client.</a:t>
            </a:r>
          </a:p>
          <a:p>
            <a:r>
              <a:rPr lang="en-US" dirty="0" smtClean="0"/>
              <a:t>Use the </a:t>
            </a:r>
            <a:r>
              <a:rPr lang="en-US" dirty="0" err="1" smtClean="0"/>
              <a:t>createServer</a:t>
            </a:r>
            <a:r>
              <a:rPr lang="en-US" dirty="0" smtClean="0"/>
              <a:t>() method to create an HTTP server:</a:t>
            </a:r>
          </a:p>
          <a:p>
            <a:r>
              <a:rPr lang="en-US" dirty="0" smtClean="0"/>
              <a:t>Example</a:t>
            </a:r>
          </a:p>
          <a:p>
            <a:r>
              <a:rPr lang="en-US" dirty="0" err="1" smtClean="0"/>
              <a:t>var</a:t>
            </a:r>
            <a:r>
              <a:rPr lang="en-US" dirty="0" smtClean="0"/>
              <a:t> http = require('http');</a:t>
            </a:r>
            <a:br>
              <a:rPr lang="en-US" dirty="0" smtClean="0"/>
            </a:br>
            <a:r>
              <a:rPr lang="en-US" dirty="0" smtClean="0"/>
              <a:t/>
            </a:r>
            <a:br>
              <a:rPr lang="en-US" dirty="0" smtClean="0"/>
            </a:br>
            <a:r>
              <a:rPr lang="en-US" dirty="0" smtClean="0"/>
              <a:t>//create a server object:</a:t>
            </a:r>
            <a:br>
              <a:rPr lang="en-US" dirty="0" smtClean="0"/>
            </a:br>
            <a:r>
              <a:rPr lang="en-US" dirty="0" err="1" smtClean="0"/>
              <a:t>http.createServer</a:t>
            </a:r>
            <a:r>
              <a:rPr lang="en-US" dirty="0" smtClean="0"/>
              <a:t>(function (</a:t>
            </a:r>
            <a:r>
              <a:rPr lang="en-US" dirty="0" err="1" smtClean="0"/>
              <a:t>req</a:t>
            </a:r>
            <a:r>
              <a:rPr lang="en-US" dirty="0" smtClean="0"/>
              <a:t>, res) {</a:t>
            </a:r>
            <a:br>
              <a:rPr lang="en-US" dirty="0" smtClean="0"/>
            </a:br>
            <a:r>
              <a:rPr lang="en-US" dirty="0" smtClean="0"/>
              <a:t>  </a:t>
            </a:r>
            <a:r>
              <a:rPr lang="en-US" dirty="0" err="1" smtClean="0"/>
              <a:t>res.write</a:t>
            </a:r>
            <a:r>
              <a:rPr lang="en-US" dirty="0" smtClean="0"/>
              <a:t>('Hello World!'); //write a response to the client</a:t>
            </a:r>
            <a:br>
              <a:rPr lang="en-US" dirty="0" smtClean="0"/>
            </a:br>
            <a:r>
              <a:rPr lang="en-US" dirty="0" smtClean="0"/>
              <a:t>  </a:t>
            </a:r>
            <a:r>
              <a:rPr lang="en-US" dirty="0" err="1" smtClean="0"/>
              <a:t>res.end</a:t>
            </a:r>
            <a:r>
              <a:rPr lang="en-US" dirty="0" smtClean="0"/>
              <a:t>(); //end the response</a:t>
            </a:r>
            <a:br>
              <a:rPr lang="en-US" dirty="0" smtClean="0"/>
            </a:br>
            <a:r>
              <a:rPr lang="en-US" dirty="0" smtClean="0"/>
              <a:t>}).listen(8080); //the server object listens on port 8080</a:t>
            </a:r>
          </a:p>
          <a:p>
            <a:endParaRPr lang="en-US" b="1" dirty="0" smtClean="0"/>
          </a:p>
          <a:p>
            <a:endParaRPr lang="en-US" i="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fontScale="85000" lnSpcReduction="10000"/>
          </a:bodyPr>
          <a:lstStyle/>
          <a:p>
            <a:r>
              <a:rPr lang="en-US" dirty="0" smtClean="0"/>
              <a:t>The function passed into the </a:t>
            </a:r>
            <a:r>
              <a:rPr lang="en-US" dirty="0" err="1" smtClean="0"/>
              <a:t>http.createServer</a:t>
            </a:r>
            <a:r>
              <a:rPr lang="en-US" dirty="0" smtClean="0"/>
              <a:t>() method, will be executed when someone tries to access the computer on port 8080.</a:t>
            </a:r>
          </a:p>
          <a:p>
            <a:r>
              <a:rPr lang="en-US" b="1" dirty="0" smtClean="0"/>
              <a:t>Add an HTTP Header</a:t>
            </a:r>
          </a:p>
          <a:p>
            <a:r>
              <a:rPr lang="en-US" dirty="0" smtClean="0"/>
              <a:t>If the response from the HTTP server is supposed to be displayed as HTML, you should include an HTTP header with the correct content type:</a:t>
            </a:r>
          </a:p>
          <a:p>
            <a:r>
              <a:rPr lang="en-US" dirty="0" smtClean="0"/>
              <a:t>Example</a:t>
            </a:r>
          </a:p>
          <a:p>
            <a:r>
              <a:rPr lang="en-US" dirty="0" err="1" smtClean="0"/>
              <a:t>var</a:t>
            </a:r>
            <a:r>
              <a:rPr lang="en-US" dirty="0" smtClean="0"/>
              <a:t> http = require('http');</a:t>
            </a:r>
            <a:br>
              <a:rPr lang="en-US" dirty="0" smtClean="0"/>
            </a:br>
            <a:r>
              <a:rPr lang="en-US" dirty="0" err="1" smtClean="0"/>
              <a:t>http.createServer</a:t>
            </a:r>
            <a:r>
              <a:rPr lang="en-US" dirty="0" smtClean="0"/>
              <a:t>(function (</a:t>
            </a:r>
            <a:r>
              <a:rPr lang="en-US" dirty="0" err="1" smtClean="0"/>
              <a:t>req</a:t>
            </a:r>
            <a:r>
              <a:rPr lang="en-US" dirty="0" smtClean="0"/>
              <a:t>, res) {</a:t>
            </a:r>
            <a:br>
              <a:rPr lang="en-US" dirty="0" smtClean="0"/>
            </a:br>
            <a:r>
              <a:rPr lang="en-US" b="1" dirty="0" smtClean="0"/>
              <a:t>  </a:t>
            </a:r>
            <a:r>
              <a:rPr lang="en-US" b="1" dirty="0" err="1" smtClean="0"/>
              <a:t>res.writeHead</a:t>
            </a:r>
            <a:r>
              <a:rPr lang="en-US" b="1" dirty="0" smtClean="0"/>
              <a:t>(200, {'Content-Type': 'text/html'});</a:t>
            </a:r>
            <a:br>
              <a:rPr lang="en-US" b="1" dirty="0" smtClean="0"/>
            </a:br>
            <a:r>
              <a:rPr lang="en-US" dirty="0" smtClean="0"/>
              <a:t>  </a:t>
            </a:r>
            <a:r>
              <a:rPr lang="en-US" dirty="0" err="1" smtClean="0"/>
              <a:t>res.write</a:t>
            </a:r>
            <a:r>
              <a:rPr lang="en-US" dirty="0" smtClean="0"/>
              <a:t>('Hello World!');</a:t>
            </a:r>
            <a:br>
              <a:rPr lang="en-US" dirty="0" smtClean="0"/>
            </a:br>
            <a:r>
              <a:rPr lang="en-US" dirty="0" smtClean="0"/>
              <a:t>  </a:t>
            </a:r>
            <a:r>
              <a:rPr lang="en-US" dirty="0" err="1" smtClean="0"/>
              <a:t>res.end</a:t>
            </a:r>
            <a:r>
              <a:rPr lang="en-US" dirty="0" smtClean="0"/>
              <a:t>();</a:t>
            </a:r>
            <a:br>
              <a:rPr lang="en-US" dirty="0" smtClean="0"/>
            </a:br>
            <a:r>
              <a:rPr lang="en-US" dirty="0" smtClean="0"/>
              <a:t>}).listen(8080);</a:t>
            </a:r>
          </a:p>
          <a:p>
            <a:endParaRPr lang="en-US"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Node.js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Node.js is a server-side platform that uses JavaScript as its programming language.</a:t>
            </a:r>
          </a:p>
          <a:p>
            <a:r>
              <a:rPr lang="en-US" dirty="0" smtClean="0"/>
              <a:t>Node.js is a platform built on Chrome's JavaScript runtime for easily building fast and scalable network applications. Node.js uses an event-driven, non-blocking I/O model that makes it lightweight and efficient, perfect for data-intensive real-time applications that run across distributed devices.</a:t>
            </a:r>
          </a:p>
          <a:p>
            <a:r>
              <a:rPr lang="en-US" dirty="0" smtClean="0"/>
              <a:t>Node.js applications are written in JavaScript, and can be run within the Node.js runtime on OS X, Microsoft Windows, and Linux.</a:t>
            </a:r>
          </a:p>
          <a:p>
            <a:r>
              <a:rPr lang="en-US" dirty="0" smtClean="0"/>
              <a:t>Node.js also provides a rich library of various JavaScript modules which simplifies the development of web applications using Node.js to a great extent.</a:t>
            </a:r>
          </a:p>
          <a:p>
            <a:r>
              <a:rPr lang="en-US" b="1" dirty="0" smtClean="0"/>
              <a:t>Node.js = Runtime Environment + JavaScript Library</a:t>
            </a:r>
          </a:p>
          <a:p>
            <a:endParaRPr lang="en-US" b="1"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400800"/>
          </a:xfrm>
        </p:spPr>
        <p:txBody>
          <a:bodyPr>
            <a:normAutofit fontScale="70000" lnSpcReduction="20000"/>
          </a:bodyPr>
          <a:lstStyle/>
          <a:p>
            <a:r>
              <a:rPr lang="en-US" dirty="0" smtClean="0"/>
              <a:t>The first argument of the </a:t>
            </a:r>
            <a:r>
              <a:rPr lang="en-US" dirty="0" err="1" smtClean="0"/>
              <a:t>res.writeHead</a:t>
            </a:r>
            <a:r>
              <a:rPr lang="en-US" dirty="0" smtClean="0"/>
              <a:t>() method is the status code, 200 means that all is OK, the second argument is an object containing the response headers.</a:t>
            </a:r>
          </a:p>
          <a:p>
            <a:r>
              <a:rPr lang="en-US" b="1" dirty="0" smtClean="0"/>
              <a:t>Read the Query String - </a:t>
            </a:r>
          </a:p>
          <a:p>
            <a:r>
              <a:rPr lang="en-US" dirty="0" smtClean="0"/>
              <a:t>The function passed into the </a:t>
            </a:r>
            <a:r>
              <a:rPr lang="en-US" dirty="0" err="1" smtClean="0"/>
              <a:t>http.createServer</a:t>
            </a:r>
            <a:r>
              <a:rPr lang="en-US" dirty="0" smtClean="0"/>
              <a:t>() has a </a:t>
            </a:r>
            <a:r>
              <a:rPr lang="en-US" dirty="0" err="1" smtClean="0"/>
              <a:t>req</a:t>
            </a:r>
            <a:r>
              <a:rPr lang="en-US" dirty="0" smtClean="0"/>
              <a:t> argument that represents the request from the client, as an object (</a:t>
            </a:r>
            <a:r>
              <a:rPr lang="en-US" dirty="0" err="1" smtClean="0"/>
              <a:t>http.IncomingMessage</a:t>
            </a:r>
            <a:r>
              <a:rPr lang="en-US" dirty="0" smtClean="0"/>
              <a:t> object).</a:t>
            </a:r>
          </a:p>
          <a:p>
            <a:r>
              <a:rPr lang="en-US" dirty="0" smtClean="0"/>
              <a:t>This object has a property called "</a:t>
            </a:r>
            <a:r>
              <a:rPr lang="en-US" dirty="0" err="1" smtClean="0"/>
              <a:t>url</a:t>
            </a:r>
            <a:r>
              <a:rPr lang="en-US" dirty="0" smtClean="0"/>
              <a:t>" which holds the part of the </a:t>
            </a:r>
            <a:r>
              <a:rPr lang="en-US" dirty="0" err="1" smtClean="0"/>
              <a:t>url</a:t>
            </a:r>
            <a:r>
              <a:rPr lang="en-US" dirty="0" smtClean="0"/>
              <a:t> that comes after the domain name:</a:t>
            </a:r>
          </a:p>
          <a:p>
            <a:r>
              <a:rPr lang="en-US" dirty="0" smtClean="0"/>
              <a:t>demo_http_url.js – </a:t>
            </a:r>
          </a:p>
          <a:p>
            <a:endParaRPr lang="en-US" dirty="0" smtClean="0"/>
          </a:p>
          <a:p>
            <a:pPr>
              <a:buNone/>
            </a:pPr>
            <a:r>
              <a:rPr lang="en-US" dirty="0" err="1" smtClean="0"/>
              <a:t>var</a:t>
            </a:r>
            <a:r>
              <a:rPr lang="en-US" dirty="0" smtClean="0"/>
              <a:t> http = require('http');</a:t>
            </a:r>
          </a:p>
          <a:p>
            <a:pPr>
              <a:buNone/>
            </a:pPr>
            <a:r>
              <a:rPr lang="en-US" dirty="0" err="1" smtClean="0"/>
              <a:t>http.createServer</a:t>
            </a:r>
            <a:r>
              <a:rPr lang="en-US" dirty="0" smtClean="0"/>
              <a:t>(function (</a:t>
            </a:r>
            <a:r>
              <a:rPr lang="en-US" dirty="0" err="1" smtClean="0"/>
              <a:t>req</a:t>
            </a:r>
            <a:r>
              <a:rPr lang="en-US" dirty="0" smtClean="0"/>
              <a:t>, res) {</a:t>
            </a:r>
          </a:p>
          <a:p>
            <a:pPr>
              <a:buNone/>
            </a:pPr>
            <a:r>
              <a:rPr lang="en-US" dirty="0" smtClean="0"/>
              <a:t>  </a:t>
            </a:r>
            <a:r>
              <a:rPr lang="en-US" dirty="0" err="1" smtClean="0"/>
              <a:t>res.writeHead</a:t>
            </a:r>
            <a:r>
              <a:rPr lang="en-US" dirty="0" smtClean="0"/>
              <a:t>(200, {'Content-Type': 'text/html'});</a:t>
            </a:r>
          </a:p>
          <a:p>
            <a:pPr>
              <a:buNone/>
            </a:pPr>
            <a:r>
              <a:rPr lang="en-US" dirty="0" smtClean="0"/>
              <a:t>  </a:t>
            </a:r>
            <a:r>
              <a:rPr lang="en-US" dirty="0" err="1" smtClean="0"/>
              <a:t>res.write</a:t>
            </a:r>
            <a:r>
              <a:rPr lang="en-US" dirty="0" smtClean="0"/>
              <a:t>(req.url);</a:t>
            </a:r>
          </a:p>
          <a:p>
            <a:pPr>
              <a:buNone/>
            </a:pPr>
            <a:r>
              <a:rPr lang="en-US" dirty="0" smtClean="0"/>
              <a:t>  </a:t>
            </a:r>
            <a:r>
              <a:rPr lang="en-US" dirty="0" err="1" smtClean="0"/>
              <a:t>res.end</a:t>
            </a:r>
            <a:r>
              <a:rPr lang="en-US" dirty="0" smtClean="0"/>
              <a:t>();</a:t>
            </a:r>
          </a:p>
          <a:p>
            <a:pPr>
              <a:buNone/>
            </a:pPr>
            <a:r>
              <a:rPr lang="en-US" dirty="0" smtClean="0"/>
              <a:t>}).listen(8080);</a:t>
            </a:r>
            <a:br>
              <a:rPr lang="en-US" dirty="0" smtClean="0"/>
            </a:br>
            <a:endParaRPr lang="en-US" i="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fontScale="92500" lnSpcReduction="10000"/>
          </a:bodyPr>
          <a:lstStyle/>
          <a:p>
            <a:r>
              <a:rPr lang="en-US" dirty="0" smtClean="0"/>
              <a:t>Save the code above in a file called "demo_http_url.js" and initiate the file:</a:t>
            </a:r>
          </a:p>
          <a:p>
            <a:r>
              <a:rPr lang="en-US" b="1" dirty="0" smtClean="0"/>
              <a:t>Initiate demo_http_url.js:</a:t>
            </a:r>
          </a:p>
          <a:p>
            <a:r>
              <a:rPr lang="en-US" dirty="0" smtClean="0"/>
              <a:t>C:\Users\</a:t>
            </a:r>
            <a:r>
              <a:rPr lang="en-US" i="1" dirty="0" smtClean="0"/>
              <a:t>Your Name</a:t>
            </a:r>
            <a:r>
              <a:rPr lang="en-US" dirty="0" smtClean="0"/>
              <a:t>&gt;node demo_http_url.js</a:t>
            </a:r>
          </a:p>
          <a:p>
            <a:endParaRPr lang="en-US" dirty="0" smtClean="0">
              <a:hlinkClick r:id="rId2"/>
            </a:endParaRPr>
          </a:p>
          <a:p>
            <a:r>
              <a:rPr lang="en-US" dirty="0" smtClean="0">
                <a:hlinkClick r:id="rId2"/>
              </a:rPr>
              <a:t>http://localhost:8080/summer</a:t>
            </a:r>
            <a:endParaRPr lang="en-US" dirty="0" smtClean="0"/>
          </a:p>
          <a:p>
            <a:r>
              <a:rPr lang="en-US" dirty="0" smtClean="0"/>
              <a:t>Will produce this result:</a:t>
            </a:r>
          </a:p>
          <a:p>
            <a:r>
              <a:rPr lang="en-US" dirty="0" smtClean="0"/>
              <a:t>/summer</a:t>
            </a:r>
          </a:p>
          <a:p>
            <a:pPr>
              <a:buNone/>
            </a:pPr>
            <a:endParaRPr lang="en-US" dirty="0" smtClean="0"/>
          </a:p>
          <a:p>
            <a:r>
              <a:rPr lang="en-US" dirty="0" smtClean="0">
                <a:hlinkClick r:id="rId3"/>
              </a:rPr>
              <a:t>http://localhost:8080/winter</a:t>
            </a:r>
            <a:endParaRPr lang="en-US" dirty="0" smtClean="0"/>
          </a:p>
          <a:p>
            <a:r>
              <a:rPr lang="en-US" dirty="0" smtClean="0"/>
              <a:t>Will produce this result:</a:t>
            </a:r>
          </a:p>
          <a:p>
            <a:r>
              <a:rPr lang="en-US" dirty="0" smtClean="0"/>
              <a:t>/winter</a:t>
            </a:r>
          </a:p>
          <a:p>
            <a:endParaRPr lang="en-US" i="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fontScale="85000" lnSpcReduction="20000"/>
          </a:bodyPr>
          <a:lstStyle/>
          <a:p>
            <a:r>
              <a:rPr lang="en-US" b="1" dirty="0" smtClean="0"/>
              <a:t>Split the Query String - </a:t>
            </a:r>
          </a:p>
          <a:p>
            <a:r>
              <a:rPr lang="en-US" dirty="0" smtClean="0"/>
              <a:t>There are built-in modules to easily split the query string into readable parts, such as the URL module.</a:t>
            </a:r>
          </a:p>
          <a:p>
            <a:r>
              <a:rPr lang="en-US" dirty="0" smtClean="0"/>
              <a:t>Example</a:t>
            </a:r>
          </a:p>
          <a:p>
            <a:r>
              <a:rPr lang="en-US" dirty="0" smtClean="0"/>
              <a:t>Split the query string into readable parts:</a:t>
            </a:r>
          </a:p>
          <a:p>
            <a:pPr>
              <a:buNone/>
            </a:pPr>
            <a:r>
              <a:rPr lang="en-US" dirty="0" err="1" smtClean="0"/>
              <a:t>var</a:t>
            </a:r>
            <a:r>
              <a:rPr lang="en-US" dirty="0" smtClean="0"/>
              <a:t> http = require('http');</a:t>
            </a:r>
          </a:p>
          <a:p>
            <a:pPr>
              <a:buNone/>
            </a:pPr>
            <a:r>
              <a:rPr lang="en-US" dirty="0" err="1" smtClean="0"/>
              <a:t>var</a:t>
            </a:r>
            <a:r>
              <a:rPr lang="en-US" dirty="0" smtClean="0"/>
              <a:t> </a:t>
            </a:r>
            <a:r>
              <a:rPr lang="en-US" dirty="0" err="1" smtClean="0"/>
              <a:t>url</a:t>
            </a:r>
            <a:r>
              <a:rPr lang="en-US" dirty="0" smtClean="0"/>
              <a:t> = require('</a:t>
            </a:r>
            <a:r>
              <a:rPr lang="en-US" dirty="0" err="1" smtClean="0"/>
              <a:t>url</a:t>
            </a:r>
            <a:r>
              <a:rPr lang="en-US" dirty="0" smtClean="0"/>
              <a:t>');</a:t>
            </a:r>
          </a:p>
          <a:p>
            <a:pPr>
              <a:buNone/>
            </a:pPr>
            <a:endParaRPr lang="en-US" dirty="0" smtClean="0"/>
          </a:p>
          <a:p>
            <a:pPr>
              <a:buNone/>
            </a:pPr>
            <a:r>
              <a:rPr lang="en-US" dirty="0" err="1" smtClean="0"/>
              <a:t>http.createServer</a:t>
            </a:r>
            <a:r>
              <a:rPr lang="en-US" dirty="0" smtClean="0"/>
              <a:t>(function (</a:t>
            </a:r>
            <a:r>
              <a:rPr lang="en-US" dirty="0" err="1" smtClean="0"/>
              <a:t>req</a:t>
            </a:r>
            <a:r>
              <a:rPr lang="en-US" dirty="0" smtClean="0"/>
              <a:t>, res) {</a:t>
            </a:r>
          </a:p>
          <a:p>
            <a:pPr>
              <a:buNone/>
            </a:pPr>
            <a:r>
              <a:rPr lang="en-US" dirty="0" smtClean="0"/>
              <a:t>  </a:t>
            </a:r>
            <a:r>
              <a:rPr lang="en-US" dirty="0" err="1" smtClean="0"/>
              <a:t>res.writeHead</a:t>
            </a:r>
            <a:r>
              <a:rPr lang="en-US" dirty="0" smtClean="0"/>
              <a:t>(200, {'Content-Type': 'text/html'});</a:t>
            </a:r>
          </a:p>
          <a:p>
            <a:pPr>
              <a:buNone/>
            </a:pPr>
            <a:r>
              <a:rPr lang="en-US" dirty="0" smtClean="0"/>
              <a:t>  </a:t>
            </a:r>
            <a:r>
              <a:rPr lang="en-US" dirty="0" err="1" smtClean="0"/>
              <a:t>var</a:t>
            </a:r>
            <a:r>
              <a:rPr lang="en-US" dirty="0" smtClean="0"/>
              <a:t> q = </a:t>
            </a:r>
            <a:r>
              <a:rPr lang="en-US" dirty="0" err="1" smtClean="0"/>
              <a:t>url.parse</a:t>
            </a:r>
            <a:r>
              <a:rPr lang="en-US" dirty="0" smtClean="0"/>
              <a:t>(req.url, true).query;</a:t>
            </a:r>
          </a:p>
          <a:p>
            <a:pPr>
              <a:buNone/>
            </a:pPr>
            <a:r>
              <a:rPr lang="en-US" dirty="0" smtClean="0"/>
              <a:t>  </a:t>
            </a:r>
            <a:r>
              <a:rPr lang="en-US" dirty="0" err="1" smtClean="0"/>
              <a:t>var</a:t>
            </a:r>
            <a:r>
              <a:rPr lang="en-US" dirty="0" smtClean="0"/>
              <a:t> txt = </a:t>
            </a:r>
            <a:r>
              <a:rPr lang="en-US" dirty="0" err="1" smtClean="0"/>
              <a:t>q.year</a:t>
            </a:r>
            <a:r>
              <a:rPr lang="en-US" dirty="0" smtClean="0"/>
              <a:t> + " " + </a:t>
            </a:r>
            <a:r>
              <a:rPr lang="en-US" dirty="0" err="1" smtClean="0"/>
              <a:t>q.month</a:t>
            </a:r>
            <a:r>
              <a:rPr lang="en-US" dirty="0" smtClean="0"/>
              <a:t>;</a:t>
            </a:r>
          </a:p>
          <a:p>
            <a:pPr>
              <a:buNone/>
            </a:pPr>
            <a:r>
              <a:rPr lang="en-US" dirty="0" smtClean="0"/>
              <a:t>  </a:t>
            </a:r>
            <a:r>
              <a:rPr lang="en-US" dirty="0" err="1" smtClean="0"/>
              <a:t>res.end</a:t>
            </a:r>
            <a:r>
              <a:rPr lang="en-US" dirty="0" smtClean="0"/>
              <a:t>(txt);</a:t>
            </a:r>
          </a:p>
          <a:p>
            <a:pPr>
              <a:buNone/>
            </a:pPr>
            <a:r>
              <a:rPr lang="en-US" dirty="0" smtClean="0"/>
              <a:t>}).listen(8080);</a:t>
            </a:r>
            <a:endParaRPr lang="en-US" i="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a:bodyPr>
          <a:lstStyle/>
          <a:p>
            <a:r>
              <a:rPr lang="en-US" dirty="0" smtClean="0"/>
              <a:t>Save the code above in a file called "demo_querystring.js" and initiate the file:</a:t>
            </a:r>
          </a:p>
          <a:p>
            <a:r>
              <a:rPr lang="en-US" b="1" dirty="0" smtClean="0"/>
              <a:t>Initiate demo_querystring.js:</a:t>
            </a:r>
          </a:p>
          <a:p>
            <a:r>
              <a:rPr lang="en-US" dirty="0" smtClean="0"/>
              <a:t>C:\Users\</a:t>
            </a:r>
            <a:r>
              <a:rPr lang="en-US" i="1" dirty="0" smtClean="0"/>
              <a:t>Your Name</a:t>
            </a:r>
            <a:r>
              <a:rPr lang="en-US" dirty="0" smtClean="0"/>
              <a:t>&gt;node demo_querystring.js</a:t>
            </a:r>
          </a:p>
          <a:p>
            <a:r>
              <a:rPr lang="en-US" dirty="0" smtClean="0"/>
              <a:t>The address:</a:t>
            </a:r>
          </a:p>
          <a:p>
            <a:r>
              <a:rPr lang="en-US" dirty="0" smtClean="0">
                <a:hlinkClick r:id="rId2"/>
              </a:rPr>
              <a:t>http://localhost:8080/?year=2017&amp;month=July</a:t>
            </a:r>
            <a:endParaRPr lang="en-US" dirty="0" smtClean="0"/>
          </a:p>
          <a:p>
            <a:r>
              <a:rPr lang="en-US" dirty="0" smtClean="0"/>
              <a:t>Will produce this result:</a:t>
            </a:r>
          </a:p>
          <a:p>
            <a:r>
              <a:rPr lang="en-US" dirty="0" smtClean="0"/>
              <a:t>2017 July</a:t>
            </a:r>
          </a:p>
          <a:p>
            <a:endParaRPr lang="en-US" i="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Node.js NPM</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NPM is a package manager for Node.js packages, or modules if you like.</a:t>
            </a:r>
          </a:p>
          <a:p>
            <a:r>
              <a:rPr lang="en-US" dirty="0" smtClean="0"/>
              <a:t> NPM comes bundled with Node.js </a:t>
            </a:r>
            <a:r>
              <a:rPr lang="en-US" dirty="0" err="1" smtClean="0"/>
              <a:t>installables</a:t>
            </a:r>
            <a:r>
              <a:rPr lang="en-US" dirty="0" smtClean="0"/>
              <a:t> after v0.6.3 version. To verify the same, open console and type the following command and see the result −</a:t>
            </a:r>
          </a:p>
          <a:p>
            <a:r>
              <a:rPr lang="en-US" dirty="0" smtClean="0"/>
              <a:t>$ </a:t>
            </a:r>
            <a:r>
              <a:rPr lang="en-US" dirty="0" err="1" smtClean="0"/>
              <a:t>npm</a:t>
            </a:r>
            <a:r>
              <a:rPr lang="en-US" dirty="0" smtClean="0"/>
              <a:t> –version</a:t>
            </a:r>
          </a:p>
          <a:p>
            <a:endParaRPr lang="en-US" dirty="0" smtClean="0"/>
          </a:p>
          <a:p>
            <a:r>
              <a:rPr lang="en-US" b="1" dirty="0" smtClean="0"/>
              <a:t>Installing Modules(Package) using NPM – </a:t>
            </a:r>
          </a:p>
          <a:p>
            <a:endParaRPr lang="en-US" dirty="0" smtClean="0"/>
          </a:p>
          <a:p>
            <a:r>
              <a:rPr lang="en-US" dirty="0" smtClean="0"/>
              <a:t>There is a simple syntax to install any Node.js module −</a:t>
            </a:r>
          </a:p>
          <a:p>
            <a:r>
              <a:rPr lang="en-US" dirty="0" smtClean="0"/>
              <a:t>$ </a:t>
            </a:r>
            <a:r>
              <a:rPr lang="en-US" dirty="0" err="1" smtClean="0"/>
              <a:t>npm</a:t>
            </a:r>
            <a:r>
              <a:rPr lang="en-US" dirty="0" smtClean="0"/>
              <a:t> install &lt;Module Name&gt;</a:t>
            </a:r>
          </a:p>
          <a:p>
            <a:r>
              <a:rPr lang="en-US" dirty="0" smtClean="0"/>
              <a:t>For Example - I want to download a package called </a:t>
            </a:r>
            <a:r>
              <a:rPr lang="en-US" smtClean="0"/>
              <a:t>"uppercase</a:t>
            </a:r>
            <a:r>
              <a:rPr lang="en-US" dirty="0" smtClean="0"/>
              <a:t>":</a:t>
            </a:r>
          </a:p>
          <a:p>
            <a:r>
              <a:rPr lang="en-US" dirty="0" smtClean="0"/>
              <a:t>C:\Users\</a:t>
            </a:r>
            <a:r>
              <a:rPr lang="en-US" i="1" dirty="0" smtClean="0"/>
              <a:t>Your Name</a:t>
            </a:r>
            <a:r>
              <a:rPr lang="en-US" dirty="0" smtClean="0"/>
              <a:t>&gt;</a:t>
            </a:r>
            <a:r>
              <a:rPr lang="en-US" dirty="0" err="1" smtClean="0"/>
              <a:t>npm</a:t>
            </a:r>
            <a:r>
              <a:rPr lang="en-US" dirty="0" smtClean="0"/>
              <a:t> install uppercase</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fontScale="92500" lnSpcReduction="20000"/>
          </a:bodyPr>
          <a:lstStyle/>
          <a:p>
            <a:r>
              <a:rPr lang="en-US" dirty="0" smtClean="0"/>
              <a:t>Now you have downloaded and installed your first package!</a:t>
            </a:r>
          </a:p>
          <a:p>
            <a:r>
              <a:rPr lang="en-US" dirty="0" smtClean="0"/>
              <a:t>NPM creates a folder named "</a:t>
            </a:r>
            <a:r>
              <a:rPr lang="en-US" dirty="0" err="1" smtClean="0"/>
              <a:t>node_modules</a:t>
            </a:r>
            <a:r>
              <a:rPr lang="en-US" dirty="0" smtClean="0"/>
              <a:t>", where the package will be placed. All packages you install in the future will be placed in this folder.</a:t>
            </a:r>
          </a:p>
          <a:p>
            <a:r>
              <a:rPr lang="en-US" b="1" dirty="0" smtClean="0"/>
              <a:t>Using a Package - </a:t>
            </a:r>
          </a:p>
          <a:p>
            <a:r>
              <a:rPr lang="en-US" dirty="0" smtClean="0"/>
              <a:t>Once the package is installed, it is ready to use.</a:t>
            </a:r>
          </a:p>
          <a:p>
            <a:r>
              <a:rPr lang="en-US" dirty="0" smtClean="0"/>
              <a:t>Include the "upper-case" package the same way you include any other module:</a:t>
            </a:r>
          </a:p>
          <a:p>
            <a:r>
              <a:rPr lang="en-US" dirty="0" err="1" smtClean="0"/>
              <a:t>var</a:t>
            </a:r>
            <a:r>
              <a:rPr lang="en-US" dirty="0" smtClean="0"/>
              <a:t> </a:t>
            </a:r>
            <a:r>
              <a:rPr lang="en-US" dirty="0" err="1" smtClean="0"/>
              <a:t>uc</a:t>
            </a:r>
            <a:r>
              <a:rPr lang="en-US" dirty="0" smtClean="0"/>
              <a:t> = require('uppercase');</a:t>
            </a:r>
          </a:p>
          <a:p>
            <a:r>
              <a:rPr lang="en-US" dirty="0" smtClean="0"/>
              <a:t>Create a Node.js file that will convert the output "Hello World!" into upper-case letters:</a:t>
            </a:r>
          </a:p>
          <a:p>
            <a:endParaRPr lang="en-US" i="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a:bodyPr>
          <a:lstStyle/>
          <a:p>
            <a:r>
              <a:rPr lang="en-US" dirty="0" smtClean="0"/>
              <a:t>Example</a:t>
            </a:r>
          </a:p>
          <a:p>
            <a:pPr>
              <a:buNone/>
            </a:pPr>
            <a:r>
              <a:rPr lang="en-US" dirty="0" err="1" smtClean="0"/>
              <a:t>var</a:t>
            </a:r>
            <a:r>
              <a:rPr lang="en-US" dirty="0" smtClean="0"/>
              <a:t> http = require('http');</a:t>
            </a:r>
          </a:p>
          <a:p>
            <a:pPr>
              <a:buNone/>
            </a:pPr>
            <a:r>
              <a:rPr lang="en-US" dirty="0" err="1" smtClean="0"/>
              <a:t>var</a:t>
            </a:r>
            <a:r>
              <a:rPr lang="en-US" dirty="0" smtClean="0"/>
              <a:t> </a:t>
            </a:r>
            <a:r>
              <a:rPr lang="en-US" dirty="0" err="1" smtClean="0"/>
              <a:t>uc</a:t>
            </a:r>
            <a:r>
              <a:rPr lang="en-US" dirty="0" smtClean="0"/>
              <a:t> = require('uppercase');</a:t>
            </a:r>
          </a:p>
          <a:p>
            <a:pPr>
              <a:buNone/>
            </a:pPr>
            <a:r>
              <a:rPr lang="en-US" dirty="0" err="1" smtClean="0"/>
              <a:t>http.createServer</a:t>
            </a:r>
            <a:r>
              <a:rPr lang="en-US" dirty="0" smtClean="0"/>
              <a:t>(function (</a:t>
            </a:r>
            <a:r>
              <a:rPr lang="en-US" dirty="0" err="1" smtClean="0"/>
              <a:t>req</a:t>
            </a:r>
            <a:r>
              <a:rPr lang="en-US" dirty="0" smtClean="0"/>
              <a:t>, res) {</a:t>
            </a:r>
          </a:p>
          <a:p>
            <a:pPr>
              <a:buNone/>
            </a:pPr>
            <a:r>
              <a:rPr lang="en-US" dirty="0" smtClean="0"/>
              <a:t>  </a:t>
            </a:r>
            <a:r>
              <a:rPr lang="en-US" dirty="0" err="1" smtClean="0"/>
              <a:t>res.writeHead</a:t>
            </a:r>
            <a:r>
              <a:rPr lang="en-US" dirty="0" smtClean="0"/>
              <a:t>(200, {'Content-Type': 'text/html'});</a:t>
            </a:r>
          </a:p>
          <a:p>
            <a:pPr>
              <a:buNone/>
            </a:pPr>
            <a:r>
              <a:rPr lang="en-US" dirty="0" smtClean="0"/>
              <a:t>  </a:t>
            </a:r>
            <a:r>
              <a:rPr lang="en-US" dirty="0" err="1" smtClean="0"/>
              <a:t>res.write</a:t>
            </a:r>
            <a:r>
              <a:rPr lang="en-US" dirty="0" smtClean="0"/>
              <a:t>(</a:t>
            </a:r>
            <a:r>
              <a:rPr lang="en-US" dirty="0" err="1" smtClean="0"/>
              <a:t>uc</a:t>
            </a:r>
            <a:r>
              <a:rPr lang="en-US" dirty="0" smtClean="0"/>
              <a:t>("Hello World!"));</a:t>
            </a:r>
          </a:p>
          <a:p>
            <a:pPr>
              <a:buNone/>
            </a:pPr>
            <a:r>
              <a:rPr lang="en-US" dirty="0" smtClean="0"/>
              <a:t>  </a:t>
            </a:r>
            <a:r>
              <a:rPr lang="en-US" dirty="0" err="1" smtClean="0"/>
              <a:t>res.end</a:t>
            </a:r>
            <a:r>
              <a:rPr lang="en-US" dirty="0" smtClean="0"/>
              <a:t>();</a:t>
            </a:r>
          </a:p>
          <a:p>
            <a:pPr>
              <a:buNone/>
            </a:pPr>
            <a:r>
              <a:rPr lang="en-US" dirty="0" smtClean="0"/>
              <a:t>}).listen(8080);</a:t>
            </a:r>
            <a:endParaRPr lang="en-US" i="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fontScale="92500" lnSpcReduction="20000"/>
          </a:bodyPr>
          <a:lstStyle/>
          <a:p>
            <a:r>
              <a:rPr lang="en-US" b="1" dirty="0" smtClean="0"/>
              <a:t>Uninstalling a Module</a:t>
            </a:r>
          </a:p>
          <a:p>
            <a:r>
              <a:rPr lang="en-US" dirty="0" smtClean="0"/>
              <a:t>Use the following command to uninstall a Node.js module.</a:t>
            </a:r>
          </a:p>
          <a:p>
            <a:r>
              <a:rPr lang="en-US" dirty="0" smtClean="0"/>
              <a:t>$ </a:t>
            </a:r>
            <a:r>
              <a:rPr lang="en-US" dirty="0" err="1" smtClean="0"/>
              <a:t>npm</a:t>
            </a:r>
            <a:r>
              <a:rPr lang="en-US" dirty="0" smtClean="0"/>
              <a:t> uninstall upper-case</a:t>
            </a:r>
          </a:p>
          <a:p>
            <a:r>
              <a:rPr lang="en-US" dirty="0" smtClean="0"/>
              <a:t>Once NPM uninstalls the package, you can verify it by looking at the content of /</a:t>
            </a:r>
            <a:r>
              <a:rPr lang="en-US" dirty="0" err="1" smtClean="0"/>
              <a:t>node_modules</a:t>
            </a:r>
            <a:r>
              <a:rPr lang="en-US" dirty="0" smtClean="0"/>
              <a:t>/ directory or type the following command −</a:t>
            </a:r>
          </a:p>
          <a:p>
            <a:r>
              <a:rPr lang="en-US" dirty="0" smtClean="0"/>
              <a:t>$ </a:t>
            </a:r>
            <a:r>
              <a:rPr lang="en-US" dirty="0" err="1" smtClean="0"/>
              <a:t>npm</a:t>
            </a:r>
            <a:r>
              <a:rPr lang="en-US" dirty="0" smtClean="0"/>
              <a:t> </a:t>
            </a:r>
            <a:r>
              <a:rPr lang="en-US" dirty="0" err="1" smtClean="0"/>
              <a:t>ls</a:t>
            </a:r>
            <a:r>
              <a:rPr lang="en-US" dirty="0" smtClean="0"/>
              <a:t> </a:t>
            </a:r>
          </a:p>
          <a:p>
            <a:endParaRPr lang="en-US" dirty="0" smtClean="0"/>
          </a:p>
          <a:p>
            <a:r>
              <a:rPr lang="en-US" b="1" dirty="0" smtClean="0"/>
              <a:t>Updating a Module - </a:t>
            </a:r>
          </a:p>
          <a:p>
            <a:r>
              <a:rPr lang="en-US" dirty="0" smtClean="0"/>
              <a:t>Update </a:t>
            </a:r>
            <a:r>
              <a:rPr lang="en-US" dirty="0" err="1" smtClean="0"/>
              <a:t>package.json</a:t>
            </a:r>
            <a:r>
              <a:rPr lang="en-US" dirty="0" smtClean="0"/>
              <a:t> and change the version of the dependency to be updated and run the following command.</a:t>
            </a:r>
          </a:p>
          <a:p>
            <a:r>
              <a:rPr lang="en-US" dirty="0" smtClean="0"/>
              <a:t>$ </a:t>
            </a:r>
            <a:r>
              <a:rPr lang="en-US" dirty="0" err="1" smtClean="0"/>
              <a:t>npm</a:t>
            </a:r>
            <a:r>
              <a:rPr lang="en-US" dirty="0" smtClean="0"/>
              <a:t> update upper-case</a:t>
            </a:r>
            <a:endParaRPr lang="en-US" i="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Node.js File System Module</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b="1" dirty="0"/>
              <a:t>Node.js as a File Server</a:t>
            </a:r>
          </a:p>
          <a:p>
            <a:r>
              <a:rPr lang="en-US" dirty="0"/>
              <a:t>The Node.js file system module allows you to work with the file system on your computer.</a:t>
            </a:r>
          </a:p>
          <a:p>
            <a:r>
              <a:rPr lang="en-US" dirty="0"/>
              <a:t>To include the File System module, use the require() method:</a:t>
            </a:r>
          </a:p>
          <a:p>
            <a:r>
              <a:rPr lang="en-US" dirty="0" err="1"/>
              <a:t>var</a:t>
            </a:r>
            <a:r>
              <a:rPr lang="en-US" dirty="0"/>
              <a:t> </a:t>
            </a:r>
            <a:r>
              <a:rPr lang="en-US" dirty="0" err="1"/>
              <a:t>fs</a:t>
            </a:r>
            <a:r>
              <a:rPr lang="en-US" dirty="0"/>
              <a:t> = require('</a:t>
            </a:r>
            <a:r>
              <a:rPr lang="en-US" dirty="0" err="1"/>
              <a:t>fs'</a:t>
            </a:r>
            <a:r>
              <a:rPr lang="en-US" dirty="0"/>
              <a:t>);</a:t>
            </a:r>
          </a:p>
          <a:p>
            <a:r>
              <a:rPr lang="en-US" b="1" dirty="0"/>
              <a:t>Common use for the File System module:</a:t>
            </a:r>
          </a:p>
          <a:p>
            <a:r>
              <a:rPr lang="en-US" dirty="0"/>
              <a:t>Read files</a:t>
            </a:r>
          </a:p>
          <a:p>
            <a:r>
              <a:rPr lang="en-US" dirty="0"/>
              <a:t>Create files</a:t>
            </a:r>
          </a:p>
          <a:p>
            <a:r>
              <a:rPr lang="en-US" dirty="0"/>
              <a:t>Update files</a:t>
            </a:r>
          </a:p>
          <a:p>
            <a:r>
              <a:rPr lang="en-US" dirty="0"/>
              <a:t>Delete files</a:t>
            </a:r>
          </a:p>
          <a:p>
            <a:r>
              <a:rPr lang="en-US" dirty="0"/>
              <a:t>Rename files</a:t>
            </a:r>
          </a:p>
          <a:p>
            <a:pPr>
              <a:buNone/>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215106"/>
          </a:xfrm>
        </p:spPr>
        <p:txBody>
          <a:bodyPr>
            <a:normAutofit fontScale="92500" lnSpcReduction="10000"/>
          </a:bodyPr>
          <a:lstStyle/>
          <a:p>
            <a:r>
              <a:rPr lang="en-US" b="1" dirty="0"/>
              <a:t>Read Files</a:t>
            </a:r>
          </a:p>
          <a:p>
            <a:r>
              <a:rPr lang="en-US" dirty="0"/>
              <a:t>The </a:t>
            </a:r>
            <a:r>
              <a:rPr lang="en-US" dirty="0" err="1"/>
              <a:t>fs.readFile</a:t>
            </a:r>
            <a:r>
              <a:rPr lang="en-US" dirty="0"/>
              <a:t>() method is used to read files on your computer.</a:t>
            </a:r>
          </a:p>
          <a:p>
            <a:r>
              <a:rPr lang="en-US" dirty="0"/>
              <a:t>Assume we have the following HTML file (located in the same folder as Node.js</a:t>
            </a:r>
            <a:r>
              <a:rPr lang="en-US" dirty="0" smtClean="0"/>
              <a:t>):- </a:t>
            </a:r>
          </a:p>
          <a:p>
            <a:r>
              <a:rPr lang="en-US" b="1" dirty="0" smtClean="0"/>
              <a:t>demofile1.html - </a:t>
            </a:r>
          </a:p>
          <a:p>
            <a:pPr>
              <a:buNone/>
            </a:pPr>
            <a:r>
              <a:rPr lang="en-US" dirty="0" smtClean="0"/>
              <a:t>&lt;html&gt;</a:t>
            </a:r>
          </a:p>
          <a:p>
            <a:pPr>
              <a:buNone/>
            </a:pPr>
            <a:r>
              <a:rPr lang="en-US" dirty="0" smtClean="0"/>
              <a:t>&lt;body&gt;</a:t>
            </a:r>
          </a:p>
          <a:p>
            <a:pPr>
              <a:buNone/>
            </a:pPr>
            <a:r>
              <a:rPr lang="en-US" dirty="0" smtClean="0"/>
              <a:t>&lt;h1&gt;My Header&lt;/h1&gt;</a:t>
            </a:r>
          </a:p>
          <a:p>
            <a:pPr>
              <a:buNone/>
            </a:pPr>
            <a:r>
              <a:rPr lang="en-US" dirty="0" smtClean="0"/>
              <a:t>&lt;p&gt;My paragraph.&lt;/p&gt;</a:t>
            </a:r>
          </a:p>
          <a:p>
            <a:pPr>
              <a:buNone/>
            </a:pPr>
            <a:r>
              <a:rPr lang="en-US" dirty="0" smtClean="0"/>
              <a:t>&lt;/body&gt;</a:t>
            </a:r>
          </a:p>
          <a:p>
            <a:pPr>
              <a:buNone/>
            </a:pPr>
            <a:r>
              <a:rPr lang="en-US" dirty="0" smtClean="0"/>
              <a:t>&lt;/html&gt;</a:t>
            </a:r>
            <a:endParaRPr lang="en-US" dirty="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fontScale="62500" lnSpcReduction="20000"/>
          </a:bodyPr>
          <a:lstStyle/>
          <a:p>
            <a:r>
              <a:rPr lang="en-US" b="1" dirty="0" smtClean="0"/>
              <a:t>Why Node.js?</a:t>
            </a:r>
          </a:p>
          <a:p>
            <a:r>
              <a:rPr lang="en-US" dirty="0" smtClean="0"/>
              <a:t>Node.js uses asynchronous programming!</a:t>
            </a:r>
          </a:p>
          <a:p>
            <a:r>
              <a:rPr lang="en-US" dirty="0" smtClean="0"/>
              <a:t>A common task for a web server can be to open a file on the server and return the content to the client.</a:t>
            </a:r>
          </a:p>
          <a:p>
            <a:r>
              <a:rPr lang="en-US" dirty="0" smtClean="0"/>
              <a:t>Here is how PHP or ASP handles a file request:</a:t>
            </a:r>
          </a:p>
          <a:p>
            <a:r>
              <a:rPr lang="en-US" dirty="0" smtClean="0"/>
              <a:t>Sends the task to the computer's file system.</a:t>
            </a:r>
          </a:p>
          <a:p>
            <a:r>
              <a:rPr lang="en-US" dirty="0" smtClean="0"/>
              <a:t>Waits while the file system opens and reads the file.</a:t>
            </a:r>
          </a:p>
          <a:p>
            <a:r>
              <a:rPr lang="en-US" dirty="0" smtClean="0"/>
              <a:t>Returns the content to the client.</a:t>
            </a:r>
          </a:p>
          <a:p>
            <a:r>
              <a:rPr lang="en-US" dirty="0" smtClean="0"/>
              <a:t>Ready to handle the next request.</a:t>
            </a:r>
            <a:br>
              <a:rPr lang="en-US" dirty="0" smtClean="0"/>
            </a:br>
            <a:endParaRPr lang="en-US" dirty="0" smtClean="0"/>
          </a:p>
          <a:p>
            <a:endParaRPr lang="en-US" b="1" dirty="0" smtClean="0"/>
          </a:p>
          <a:p>
            <a:r>
              <a:rPr lang="en-US" b="1" dirty="0" smtClean="0"/>
              <a:t>Here is how Node.js handles a file request:</a:t>
            </a:r>
          </a:p>
          <a:p>
            <a:r>
              <a:rPr lang="en-US" dirty="0" smtClean="0"/>
              <a:t>Sends the task to the computer's file system.</a:t>
            </a:r>
          </a:p>
          <a:p>
            <a:r>
              <a:rPr lang="en-US" dirty="0" smtClean="0"/>
              <a:t>Ready to handle the next request.</a:t>
            </a:r>
          </a:p>
          <a:p>
            <a:r>
              <a:rPr lang="en-US" dirty="0" smtClean="0"/>
              <a:t>When the file system has opened and read the file, the server returns the content to the client.</a:t>
            </a:r>
          </a:p>
          <a:p>
            <a:r>
              <a:rPr lang="en-US" dirty="0" smtClean="0"/>
              <a:t>Node.js eliminates the waiting, and simply continues with the next request.</a:t>
            </a:r>
          </a:p>
          <a:p>
            <a:r>
              <a:rPr lang="en-US" dirty="0" smtClean="0"/>
              <a:t>Node.js runs single-threaded, non-blocking, asynchronously programming, which is very memory efficient.</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286544"/>
          </a:xfrm>
        </p:spPr>
        <p:txBody>
          <a:bodyPr>
            <a:normAutofit fontScale="62500" lnSpcReduction="20000"/>
          </a:bodyPr>
          <a:lstStyle/>
          <a:p>
            <a:r>
              <a:rPr lang="en-US" dirty="0"/>
              <a:t>Create a Node.js file that reads the HTML file, and return the content:</a:t>
            </a:r>
          </a:p>
          <a:p>
            <a:r>
              <a:rPr lang="en-US" dirty="0" smtClean="0"/>
              <a:t>Example</a:t>
            </a:r>
          </a:p>
          <a:p>
            <a:pPr>
              <a:buNone/>
            </a:pPr>
            <a:endParaRPr lang="en-US" dirty="0"/>
          </a:p>
          <a:p>
            <a:pPr>
              <a:buNone/>
            </a:pPr>
            <a:r>
              <a:rPr lang="en-US" dirty="0" err="1" smtClean="0"/>
              <a:t>var</a:t>
            </a:r>
            <a:r>
              <a:rPr lang="en-US" dirty="0" smtClean="0"/>
              <a:t> http = require('http');</a:t>
            </a:r>
          </a:p>
          <a:p>
            <a:pPr>
              <a:buNone/>
            </a:pPr>
            <a:r>
              <a:rPr lang="en-US" dirty="0" err="1" smtClean="0"/>
              <a:t>var</a:t>
            </a:r>
            <a:r>
              <a:rPr lang="en-US" dirty="0" smtClean="0"/>
              <a:t> </a:t>
            </a:r>
            <a:r>
              <a:rPr lang="en-US" dirty="0" err="1" smtClean="0"/>
              <a:t>fs</a:t>
            </a:r>
            <a:r>
              <a:rPr lang="en-US" dirty="0" smtClean="0"/>
              <a:t> = require('</a:t>
            </a:r>
            <a:r>
              <a:rPr lang="en-US" dirty="0" err="1" smtClean="0"/>
              <a:t>fs'</a:t>
            </a:r>
            <a:r>
              <a:rPr lang="en-US" dirty="0" smtClean="0"/>
              <a:t>);</a:t>
            </a:r>
          </a:p>
          <a:p>
            <a:pPr>
              <a:buNone/>
            </a:pPr>
            <a:r>
              <a:rPr lang="en-US" dirty="0" err="1" smtClean="0"/>
              <a:t>http.createServer</a:t>
            </a:r>
            <a:r>
              <a:rPr lang="en-US" dirty="0" smtClean="0"/>
              <a:t>(function (</a:t>
            </a:r>
            <a:r>
              <a:rPr lang="en-US" dirty="0" err="1" smtClean="0"/>
              <a:t>req</a:t>
            </a:r>
            <a:r>
              <a:rPr lang="en-US" dirty="0" smtClean="0"/>
              <a:t>, res) {</a:t>
            </a:r>
          </a:p>
          <a:p>
            <a:pPr>
              <a:buNone/>
            </a:pPr>
            <a:r>
              <a:rPr lang="en-US" dirty="0" smtClean="0"/>
              <a:t>  </a:t>
            </a:r>
            <a:r>
              <a:rPr lang="en-US" dirty="0" err="1" smtClean="0"/>
              <a:t>fs.readFile</a:t>
            </a:r>
            <a:r>
              <a:rPr lang="en-US" dirty="0" smtClean="0"/>
              <a:t>(‘demofile1.html</a:t>
            </a:r>
            <a:r>
              <a:rPr lang="en-US" dirty="0" smtClean="0"/>
              <a:t>', function(err, data) </a:t>
            </a:r>
            <a:r>
              <a:rPr lang="en-US" dirty="0" smtClean="0"/>
              <a:t>{</a:t>
            </a:r>
            <a:endParaRPr lang="en-US" dirty="0" smtClean="0"/>
          </a:p>
          <a:p>
            <a:pPr>
              <a:buNone/>
            </a:pPr>
            <a:r>
              <a:rPr lang="en-US" dirty="0" smtClean="0"/>
              <a:t>    </a:t>
            </a:r>
            <a:r>
              <a:rPr lang="en-US" dirty="0" err="1" smtClean="0"/>
              <a:t>res.writeHead</a:t>
            </a:r>
            <a:r>
              <a:rPr lang="en-US" dirty="0" smtClean="0"/>
              <a:t>(200, {'Content-Type': 'text/html'});</a:t>
            </a:r>
          </a:p>
          <a:p>
            <a:pPr>
              <a:buNone/>
            </a:pPr>
            <a:r>
              <a:rPr lang="en-US" dirty="0" smtClean="0"/>
              <a:t>    </a:t>
            </a:r>
            <a:r>
              <a:rPr lang="en-US" dirty="0" err="1" smtClean="0"/>
              <a:t>res.write</a:t>
            </a:r>
            <a:r>
              <a:rPr lang="en-US" dirty="0" smtClean="0"/>
              <a:t>(data);</a:t>
            </a:r>
          </a:p>
          <a:p>
            <a:pPr>
              <a:buNone/>
            </a:pPr>
            <a:r>
              <a:rPr lang="en-US" dirty="0" smtClean="0"/>
              <a:t>    </a:t>
            </a:r>
            <a:r>
              <a:rPr lang="en-US" dirty="0" err="1" smtClean="0"/>
              <a:t>res.end</a:t>
            </a:r>
            <a:r>
              <a:rPr lang="en-US" dirty="0" smtClean="0"/>
              <a:t>();</a:t>
            </a:r>
            <a:endParaRPr lang="en-US" dirty="0" smtClean="0"/>
          </a:p>
          <a:p>
            <a:pPr>
              <a:buNone/>
            </a:pPr>
            <a:r>
              <a:rPr lang="en-US" dirty="0" smtClean="0"/>
              <a:t>  });</a:t>
            </a:r>
          </a:p>
          <a:p>
            <a:pPr>
              <a:buNone/>
            </a:pPr>
            <a:r>
              <a:rPr lang="en-US" dirty="0" smtClean="0"/>
              <a:t>}).listen(8080);</a:t>
            </a:r>
          </a:p>
          <a:p>
            <a:endParaRPr lang="en-US" dirty="0"/>
          </a:p>
          <a:p>
            <a:r>
              <a:rPr lang="en-US" dirty="0" smtClean="0"/>
              <a:t>Save </a:t>
            </a:r>
            <a:r>
              <a:rPr lang="en-US" dirty="0"/>
              <a:t>the code above in a file called "demo_readfile.js", and initiate the file:</a:t>
            </a:r>
          </a:p>
          <a:p>
            <a:r>
              <a:rPr lang="en-US" dirty="0"/>
              <a:t>Initiate demo_readfile.js:</a:t>
            </a:r>
          </a:p>
          <a:p>
            <a:r>
              <a:rPr lang="en-US" dirty="0"/>
              <a:t>C:\Users\</a:t>
            </a:r>
            <a:r>
              <a:rPr lang="en-US" i="1" dirty="0"/>
              <a:t>Your Name</a:t>
            </a:r>
            <a:r>
              <a:rPr lang="en-US" dirty="0"/>
              <a:t>&gt;node demo_readfile.js</a:t>
            </a:r>
          </a:p>
          <a:p>
            <a:r>
              <a:rPr lang="en-US" dirty="0"/>
              <a:t>If you have followed the same steps on your computer, you will see the same result as the example: </a:t>
            </a:r>
            <a:r>
              <a:rPr lang="en-US" dirty="0">
                <a:hlinkClick r:id="rId2"/>
              </a:rPr>
              <a:t>http://localhost:8080</a:t>
            </a:r>
            <a:endParaRPr lang="en-US" dirty="0"/>
          </a:p>
          <a:p>
            <a:pPr>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286544"/>
          </a:xfrm>
        </p:spPr>
        <p:txBody>
          <a:bodyPr>
            <a:normAutofit lnSpcReduction="10000"/>
          </a:bodyPr>
          <a:lstStyle/>
          <a:p>
            <a:r>
              <a:rPr lang="en-US" b="1" dirty="0"/>
              <a:t>Create Files</a:t>
            </a:r>
          </a:p>
          <a:p>
            <a:r>
              <a:rPr lang="en-US" dirty="0"/>
              <a:t>The File System module has methods for creating new files:</a:t>
            </a:r>
          </a:p>
          <a:p>
            <a:r>
              <a:rPr lang="en-US" b="1" dirty="0" err="1"/>
              <a:t>fs.appendFile</a:t>
            </a:r>
            <a:r>
              <a:rPr lang="en-US" b="1" dirty="0"/>
              <a:t>()</a:t>
            </a:r>
          </a:p>
          <a:p>
            <a:r>
              <a:rPr lang="en-US" b="1" dirty="0" err="1"/>
              <a:t>fs.open</a:t>
            </a:r>
            <a:r>
              <a:rPr lang="en-US" b="1" dirty="0"/>
              <a:t>()</a:t>
            </a:r>
          </a:p>
          <a:p>
            <a:r>
              <a:rPr lang="en-US" b="1" dirty="0" err="1"/>
              <a:t>fs.writeFile</a:t>
            </a:r>
            <a:r>
              <a:rPr lang="en-US" b="1" dirty="0"/>
              <a:t>()</a:t>
            </a:r>
          </a:p>
          <a:p>
            <a:pPr>
              <a:buNone/>
            </a:pPr>
            <a:r>
              <a:rPr lang="en-US" dirty="0" smtClean="0"/>
              <a:t>1- The</a:t>
            </a:r>
            <a:r>
              <a:rPr lang="en-US" dirty="0"/>
              <a:t> </a:t>
            </a:r>
            <a:r>
              <a:rPr lang="en-US" dirty="0" err="1"/>
              <a:t>fs.appendFile</a:t>
            </a:r>
            <a:r>
              <a:rPr lang="en-US" dirty="0"/>
              <a:t>() method appends specified content to a file. If the file does not exist, the file will be created:</a:t>
            </a:r>
          </a:p>
          <a:p>
            <a:r>
              <a:rPr lang="en-US" dirty="0"/>
              <a:t>Example</a:t>
            </a:r>
          </a:p>
          <a:p>
            <a:r>
              <a:rPr lang="en-US" dirty="0"/>
              <a:t>Create a new file using the </a:t>
            </a:r>
            <a:r>
              <a:rPr lang="en-US" dirty="0" err="1"/>
              <a:t>appendFile</a:t>
            </a:r>
            <a:r>
              <a:rPr lang="en-US" dirty="0"/>
              <a:t>() method:</a:t>
            </a:r>
          </a:p>
          <a:p>
            <a:pPr>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286544"/>
          </a:xfrm>
        </p:spPr>
        <p:txBody>
          <a:bodyPr>
            <a:normAutofit fontScale="85000" lnSpcReduction="10000"/>
          </a:bodyPr>
          <a:lstStyle/>
          <a:p>
            <a:pPr>
              <a:buNone/>
            </a:pPr>
            <a:r>
              <a:rPr lang="en-US" dirty="0" err="1" smtClean="0"/>
              <a:t>var</a:t>
            </a:r>
            <a:r>
              <a:rPr lang="en-US" dirty="0" smtClean="0"/>
              <a:t> </a:t>
            </a:r>
            <a:r>
              <a:rPr lang="en-US" dirty="0" err="1" smtClean="0"/>
              <a:t>fs</a:t>
            </a:r>
            <a:r>
              <a:rPr lang="en-US" dirty="0" smtClean="0"/>
              <a:t> = require('</a:t>
            </a:r>
            <a:r>
              <a:rPr lang="en-US" dirty="0" err="1" smtClean="0"/>
              <a:t>fs'</a:t>
            </a:r>
            <a:r>
              <a:rPr lang="en-US" dirty="0" smtClean="0"/>
              <a:t>);</a:t>
            </a:r>
          </a:p>
          <a:p>
            <a:pPr>
              <a:buNone/>
            </a:pPr>
            <a:endParaRPr lang="en-US" dirty="0" smtClean="0"/>
          </a:p>
          <a:p>
            <a:pPr>
              <a:buNone/>
            </a:pPr>
            <a:r>
              <a:rPr lang="en-US" dirty="0" err="1" smtClean="0"/>
              <a:t>fs.appendFile</a:t>
            </a:r>
            <a:r>
              <a:rPr lang="en-US" dirty="0" smtClean="0"/>
              <a:t>('mynewfile1.txt', 'Hello content!', function (err) {</a:t>
            </a:r>
          </a:p>
          <a:p>
            <a:pPr>
              <a:buNone/>
            </a:pPr>
            <a:r>
              <a:rPr lang="en-US" dirty="0" smtClean="0"/>
              <a:t>  if (err) throw err;</a:t>
            </a:r>
          </a:p>
          <a:p>
            <a:pPr>
              <a:buNone/>
            </a:pPr>
            <a:r>
              <a:rPr lang="en-US" dirty="0" smtClean="0"/>
              <a:t>  console.log('Saved!');</a:t>
            </a:r>
          </a:p>
          <a:p>
            <a:pPr>
              <a:buNone/>
            </a:pPr>
            <a:r>
              <a:rPr lang="en-US" dirty="0" smtClean="0"/>
              <a:t>});</a:t>
            </a:r>
          </a:p>
          <a:p>
            <a:pPr>
              <a:buNone/>
            </a:pPr>
            <a:endParaRPr lang="en-US" dirty="0" smtClean="0"/>
          </a:p>
          <a:p>
            <a:pPr>
              <a:buNone/>
            </a:pPr>
            <a:r>
              <a:rPr lang="en-US" dirty="0" smtClean="0"/>
              <a:t>2- The</a:t>
            </a:r>
            <a:r>
              <a:rPr lang="en-US" dirty="0"/>
              <a:t> </a:t>
            </a:r>
            <a:r>
              <a:rPr lang="en-US" dirty="0" err="1"/>
              <a:t>fs.open</a:t>
            </a:r>
            <a:r>
              <a:rPr lang="en-US" dirty="0"/>
              <a:t>() method takes a "flag" as the second argument, if the flag is "w" for "writing", the specified file is opened for writing. If the file does not exist, an empty file is created:</a:t>
            </a:r>
          </a:p>
          <a:p>
            <a:r>
              <a:rPr lang="en-US" dirty="0"/>
              <a:t>Example</a:t>
            </a:r>
          </a:p>
          <a:p>
            <a:r>
              <a:rPr lang="en-US" dirty="0"/>
              <a:t>Create a new, empty file using the open() method:</a:t>
            </a:r>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286544"/>
          </a:xfrm>
        </p:spPr>
        <p:txBody>
          <a:bodyPr>
            <a:normAutofit lnSpcReduction="10000"/>
          </a:bodyPr>
          <a:lstStyle/>
          <a:p>
            <a:pPr>
              <a:buNone/>
            </a:pPr>
            <a:r>
              <a:rPr lang="en-US" dirty="0" err="1" smtClean="0"/>
              <a:t>var</a:t>
            </a:r>
            <a:r>
              <a:rPr lang="en-US" dirty="0" smtClean="0"/>
              <a:t> </a:t>
            </a:r>
            <a:r>
              <a:rPr lang="en-US" dirty="0" err="1" smtClean="0"/>
              <a:t>fs</a:t>
            </a:r>
            <a:r>
              <a:rPr lang="en-US" dirty="0" smtClean="0"/>
              <a:t> = require('</a:t>
            </a:r>
            <a:r>
              <a:rPr lang="en-US" dirty="0" err="1" smtClean="0"/>
              <a:t>fs'</a:t>
            </a:r>
            <a:r>
              <a:rPr lang="en-US" dirty="0" smtClean="0"/>
              <a:t>);</a:t>
            </a:r>
          </a:p>
          <a:p>
            <a:pPr>
              <a:buNone/>
            </a:pPr>
            <a:endParaRPr lang="en-US" dirty="0" smtClean="0"/>
          </a:p>
          <a:p>
            <a:pPr>
              <a:buNone/>
            </a:pPr>
            <a:r>
              <a:rPr lang="en-US" dirty="0" err="1" smtClean="0"/>
              <a:t>fs.open</a:t>
            </a:r>
            <a:r>
              <a:rPr lang="en-US" dirty="0" smtClean="0"/>
              <a:t>('mynewfile2.txt', 'w', function (err, file) {</a:t>
            </a:r>
          </a:p>
          <a:p>
            <a:pPr>
              <a:buNone/>
            </a:pPr>
            <a:r>
              <a:rPr lang="en-US" dirty="0" smtClean="0"/>
              <a:t>  if (err) throw err;</a:t>
            </a:r>
          </a:p>
          <a:p>
            <a:pPr>
              <a:buNone/>
            </a:pPr>
            <a:r>
              <a:rPr lang="en-US" dirty="0" smtClean="0"/>
              <a:t>  console.log('Saved!');</a:t>
            </a:r>
          </a:p>
          <a:p>
            <a:pPr>
              <a:buNone/>
            </a:pPr>
            <a:r>
              <a:rPr lang="en-US" dirty="0" smtClean="0"/>
              <a:t>});</a:t>
            </a:r>
          </a:p>
          <a:p>
            <a:pPr>
              <a:buNone/>
            </a:pPr>
            <a:r>
              <a:rPr lang="en-US" dirty="0" smtClean="0"/>
              <a:t>3- The</a:t>
            </a:r>
            <a:r>
              <a:rPr lang="en-US" dirty="0"/>
              <a:t> </a:t>
            </a:r>
            <a:r>
              <a:rPr lang="en-US" dirty="0" err="1"/>
              <a:t>fs.writeFile</a:t>
            </a:r>
            <a:r>
              <a:rPr lang="en-US" dirty="0"/>
              <a:t>() method replaces the specified file and content if it exists. If the file does not exist, a new file, containing the specified content, will be created:</a:t>
            </a:r>
          </a:p>
          <a:p>
            <a:r>
              <a:rPr lang="en-US" dirty="0"/>
              <a:t>Example</a:t>
            </a:r>
          </a:p>
          <a:p>
            <a:r>
              <a:rPr lang="en-US" dirty="0"/>
              <a:t>Create a new file using the </a:t>
            </a:r>
            <a:r>
              <a:rPr lang="en-US" dirty="0" err="1"/>
              <a:t>writeFile</a:t>
            </a:r>
            <a:r>
              <a:rPr lang="en-US" dirty="0"/>
              <a:t>() method:</a:t>
            </a:r>
          </a:p>
          <a:p>
            <a:pPr>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286544"/>
          </a:xfrm>
        </p:spPr>
        <p:txBody>
          <a:bodyPr>
            <a:normAutofit fontScale="92500" lnSpcReduction="20000"/>
          </a:bodyPr>
          <a:lstStyle/>
          <a:p>
            <a:pPr>
              <a:buNone/>
            </a:pPr>
            <a:r>
              <a:rPr lang="en-US" dirty="0" err="1" smtClean="0"/>
              <a:t>var</a:t>
            </a:r>
            <a:r>
              <a:rPr lang="en-US" dirty="0" smtClean="0"/>
              <a:t> </a:t>
            </a:r>
            <a:r>
              <a:rPr lang="en-US" dirty="0" err="1" smtClean="0"/>
              <a:t>fs</a:t>
            </a:r>
            <a:r>
              <a:rPr lang="en-US" dirty="0" smtClean="0"/>
              <a:t> = require('</a:t>
            </a:r>
            <a:r>
              <a:rPr lang="en-US" dirty="0" err="1" smtClean="0"/>
              <a:t>fs'</a:t>
            </a:r>
            <a:r>
              <a:rPr lang="en-US" dirty="0" smtClean="0"/>
              <a:t>);</a:t>
            </a:r>
          </a:p>
          <a:p>
            <a:pPr>
              <a:buNone/>
            </a:pPr>
            <a:endParaRPr lang="en-US" dirty="0" smtClean="0"/>
          </a:p>
          <a:p>
            <a:pPr>
              <a:buNone/>
            </a:pPr>
            <a:r>
              <a:rPr lang="en-US" dirty="0" err="1" smtClean="0"/>
              <a:t>fs.writeFile</a:t>
            </a:r>
            <a:r>
              <a:rPr lang="en-US" dirty="0" smtClean="0"/>
              <a:t>('mynewfile3.txt', 'Hello content!', function (err) {</a:t>
            </a:r>
          </a:p>
          <a:p>
            <a:pPr>
              <a:buNone/>
            </a:pPr>
            <a:r>
              <a:rPr lang="en-US" dirty="0" smtClean="0"/>
              <a:t>  if (err) throw err;</a:t>
            </a:r>
          </a:p>
          <a:p>
            <a:pPr>
              <a:buNone/>
            </a:pPr>
            <a:r>
              <a:rPr lang="en-US" dirty="0" smtClean="0"/>
              <a:t>  console.log('Saved!');</a:t>
            </a:r>
          </a:p>
          <a:p>
            <a:pPr>
              <a:buNone/>
            </a:pPr>
            <a:r>
              <a:rPr lang="en-US" dirty="0" smtClean="0"/>
              <a:t>});</a:t>
            </a:r>
          </a:p>
          <a:p>
            <a:pPr>
              <a:buNone/>
            </a:pPr>
            <a:endParaRPr lang="en-IN" dirty="0"/>
          </a:p>
          <a:p>
            <a:r>
              <a:rPr lang="en-US" b="1" dirty="0"/>
              <a:t>Delete Files</a:t>
            </a:r>
          </a:p>
          <a:p>
            <a:r>
              <a:rPr lang="en-US" dirty="0"/>
              <a:t>To delete a file with the File System module,  use the </a:t>
            </a:r>
            <a:r>
              <a:rPr lang="en-US" dirty="0" err="1"/>
              <a:t>fs.unlink</a:t>
            </a:r>
            <a:r>
              <a:rPr lang="en-US" dirty="0"/>
              <a:t>() method.</a:t>
            </a:r>
          </a:p>
          <a:p>
            <a:r>
              <a:rPr lang="en-US" dirty="0"/>
              <a:t>The </a:t>
            </a:r>
            <a:r>
              <a:rPr lang="en-US" dirty="0" err="1"/>
              <a:t>fs.unlink</a:t>
            </a:r>
            <a:r>
              <a:rPr lang="en-US" dirty="0"/>
              <a:t>() method deletes the specified file:</a:t>
            </a:r>
          </a:p>
          <a:p>
            <a:r>
              <a:rPr lang="en-US" dirty="0"/>
              <a:t>Example</a:t>
            </a:r>
          </a:p>
          <a:p>
            <a:r>
              <a:rPr lang="en-US" dirty="0"/>
              <a:t>Delete "mynewfile2.txt":</a:t>
            </a:r>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286544"/>
          </a:xfrm>
        </p:spPr>
        <p:txBody>
          <a:bodyPr>
            <a:normAutofit fontScale="70000" lnSpcReduction="20000"/>
          </a:bodyPr>
          <a:lstStyle/>
          <a:p>
            <a:pPr>
              <a:buNone/>
            </a:pPr>
            <a:r>
              <a:rPr lang="en-US" dirty="0" err="1" smtClean="0"/>
              <a:t>var</a:t>
            </a:r>
            <a:r>
              <a:rPr lang="en-US" dirty="0" smtClean="0"/>
              <a:t> </a:t>
            </a:r>
            <a:r>
              <a:rPr lang="en-US" dirty="0" err="1" smtClean="0"/>
              <a:t>fs</a:t>
            </a:r>
            <a:r>
              <a:rPr lang="en-US" dirty="0" smtClean="0"/>
              <a:t> = require('</a:t>
            </a:r>
            <a:r>
              <a:rPr lang="en-US" dirty="0" err="1" smtClean="0"/>
              <a:t>fs'</a:t>
            </a:r>
            <a:r>
              <a:rPr lang="en-US" dirty="0" smtClean="0"/>
              <a:t>);</a:t>
            </a:r>
          </a:p>
          <a:p>
            <a:pPr>
              <a:buNone/>
            </a:pPr>
            <a:endParaRPr lang="en-US" dirty="0" smtClean="0"/>
          </a:p>
          <a:p>
            <a:pPr>
              <a:buNone/>
            </a:pPr>
            <a:r>
              <a:rPr lang="en-US" dirty="0" err="1" smtClean="0"/>
              <a:t>fs.unlink</a:t>
            </a:r>
            <a:r>
              <a:rPr lang="en-US" dirty="0" smtClean="0"/>
              <a:t>('mynewfile2.txt', function (err) {</a:t>
            </a:r>
          </a:p>
          <a:p>
            <a:pPr>
              <a:buNone/>
            </a:pPr>
            <a:r>
              <a:rPr lang="en-US" dirty="0" smtClean="0"/>
              <a:t>  if (err) throw err;</a:t>
            </a:r>
          </a:p>
          <a:p>
            <a:pPr>
              <a:buNone/>
            </a:pPr>
            <a:r>
              <a:rPr lang="en-US" dirty="0" smtClean="0"/>
              <a:t>  console.log('File deleted!');</a:t>
            </a:r>
          </a:p>
          <a:p>
            <a:pPr>
              <a:buNone/>
            </a:pPr>
            <a:r>
              <a:rPr lang="en-US" dirty="0" smtClean="0"/>
              <a:t>});</a:t>
            </a:r>
          </a:p>
          <a:p>
            <a:r>
              <a:rPr lang="en-US" b="1" dirty="0"/>
              <a:t>Rename Files</a:t>
            </a:r>
          </a:p>
          <a:p>
            <a:r>
              <a:rPr lang="en-US" dirty="0"/>
              <a:t>To rename a file with the File System module,  use the </a:t>
            </a:r>
            <a:r>
              <a:rPr lang="en-US" dirty="0" err="1"/>
              <a:t>fs.rename</a:t>
            </a:r>
            <a:r>
              <a:rPr lang="en-US" dirty="0"/>
              <a:t>() method.</a:t>
            </a:r>
          </a:p>
          <a:p>
            <a:r>
              <a:rPr lang="en-US" dirty="0"/>
              <a:t>The </a:t>
            </a:r>
            <a:r>
              <a:rPr lang="en-US" dirty="0" err="1"/>
              <a:t>fs.rename</a:t>
            </a:r>
            <a:r>
              <a:rPr lang="en-US" dirty="0"/>
              <a:t>() method renames the specified file:</a:t>
            </a:r>
          </a:p>
          <a:p>
            <a:r>
              <a:rPr lang="en-US" dirty="0"/>
              <a:t>Example</a:t>
            </a:r>
          </a:p>
          <a:p>
            <a:r>
              <a:rPr lang="en-US" dirty="0"/>
              <a:t>Rename "mynewfile1.txt" to "myrenamedfile.txt":</a:t>
            </a:r>
          </a:p>
          <a:p>
            <a:r>
              <a:rPr lang="en-US" dirty="0" err="1"/>
              <a:t>var</a:t>
            </a:r>
            <a:r>
              <a:rPr lang="en-US" dirty="0"/>
              <a:t> </a:t>
            </a:r>
            <a:r>
              <a:rPr lang="en-US" dirty="0" err="1"/>
              <a:t>fs</a:t>
            </a:r>
            <a:r>
              <a:rPr lang="en-US" dirty="0"/>
              <a:t> = require('</a:t>
            </a:r>
            <a:r>
              <a:rPr lang="en-US" dirty="0" err="1"/>
              <a:t>fs'</a:t>
            </a:r>
            <a:r>
              <a:rPr lang="en-US" dirty="0"/>
              <a:t>);</a:t>
            </a:r>
            <a:br>
              <a:rPr lang="en-US" dirty="0"/>
            </a:br>
            <a:r>
              <a:rPr lang="en-US" dirty="0"/>
              <a:t/>
            </a:r>
            <a:br>
              <a:rPr lang="en-US" dirty="0"/>
            </a:br>
            <a:r>
              <a:rPr lang="en-US" dirty="0" err="1"/>
              <a:t>fs.rename</a:t>
            </a:r>
            <a:r>
              <a:rPr lang="en-US" dirty="0"/>
              <a:t>('mynewfile1.txt', 'myrenamedfile.txt', function (err) {</a:t>
            </a:r>
            <a:br>
              <a:rPr lang="en-US" dirty="0"/>
            </a:br>
            <a:r>
              <a:rPr lang="en-US" dirty="0"/>
              <a:t>  if (err) throw err;</a:t>
            </a:r>
            <a:br>
              <a:rPr lang="en-US" dirty="0"/>
            </a:br>
            <a:r>
              <a:rPr lang="en-US" dirty="0"/>
              <a:t>  console.log('File Renamed!');</a:t>
            </a:r>
            <a:br>
              <a:rPr lang="en-US" dirty="0"/>
            </a:br>
            <a:r>
              <a:rPr lang="en-US" dirty="0"/>
              <a:t>});</a:t>
            </a:r>
          </a:p>
          <a:p>
            <a:pPr>
              <a:buNone/>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Node.js - Callbacks Concept</a:t>
            </a:r>
            <a:br>
              <a:rPr lang="en-US" dirty="0" smtClean="0"/>
            </a:br>
            <a:endParaRPr lang="en-US" dirty="0"/>
          </a:p>
        </p:txBody>
      </p:sp>
      <p:sp>
        <p:nvSpPr>
          <p:cNvPr id="3" name="Content Placeholder 2"/>
          <p:cNvSpPr>
            <a:spLocks noGrp="1"/>
          </p:cNvSpPr>
          <p:nvPr>
            <p:ph idx="1"/>
          </p:nvPr>
        </p:nvSpPr>
        <p:spPr>
          <a:xfrm>
            <a:off x="457200" y="1600200"/>
            <a:ext cx="8229600" cy="4800600"/>
          </a:xfrm>
        </p:spPr>
        <p:txBody>
          <a:bodyPr>
            <a:normAutofit fontScale="92500" lnSpcReduction="20000"/>
          </a:bodyPr>
          <a:lstStyle/>
          <a:p>
            <a:r>
              <a:rPr lang="en-US" dirty="0" smtClean="0"/>
              <a:t>A callback function is simply a function that is passed as an argument into another function and it is called once the execution of the  function(within which you defined this callback function) is finished. </a:t>
            </a:r>
          </a:p>
          <a:p>
            <a:r>
              <a:rPr lang="en-US" dirty="0" smtClean="0"/>
              <a:t>This is commonly seen in asynchronous </a:t>
            </a:r>
            <a:r>
              <a:rPr lang="en-US" dirty="0" smtClean="0">
                <a:hlinkClick r:id="rId2"/>
              </a:rPr>
              <a:t>APIs</a:t>
            </a:r>
            <a:r>
              <a:rPr lang="en-US" dirty="0" smtClean="0"/>
              <a:t>, Where you do not want to wait for a function to complete before doing some other task.</a:t>
            </a:r>
          </a:p>
          <a:p>
            <a:r>
              <a:rPr lang="en-US" dirty="0" smtClean="0"/>
              <a:t>Callback function can have the following arguments :</a:t>
            </a:r>
            <a:r>
              <a:rPr lang="en-US" b="1" dirty="0" smtClean="0"/>
              <a:t> data object, result object </a:t>
            </a:r>
            <a:r>
              <a:rPr lang="en-US" dirty="0" smtClean="0"/>
              <a:t>and</a:t>
            </a:r>
            <a:r>
              <a:rPr lang="en-US" b="1" dirty="0" smtClean="0"/>
              <a:t> </a:t>
            </a:r>
            <a:r>
              <a:rPr lang="en-US" dirty="0" smtClean="0"/>
              <a:t>(or)</a:t>
            </a:r>
            <a:r>
              <a:rPr lang="en-US" b="1" dirty="0" smtClean="0"/>
              <a:t> error object</a:t>
            </a:r>
            <a:r>
              <a:rPr lang="en-US" dirty="0" smtClean="0"/>
              <a:t> containing information regarding the task.</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a:bodyPr>
          <a:lstStyle/>
          <a:p>
            <a:r>
              <a:rPr lang="en-US" dirty="0" smtClean="0"/>
              <a:t>The simplest example I can think of in JavaScript is the </a:t>
            </a:r>
            <a:r>
              <a:rPr lang="en-US" dirty="0" err="1" smtClean="0"/>
              <a:t>setTimeout</a:t>
            </a:r>
            <a:r>
              <a:rPr lang="en-US" dirty="0" smtClean="0"/>
              <a:t>() function. It's a global function that accepts two arguments. The first argument is the callback function and the second argument is a delay in milliseconds. The function is designed to wait the appropriate amount of time, then invoke your callback function.</a:t>
            </a:r>
          </a:p>
          <a:p>
            <a:pPr>
              <a:buNone/>
            </a:pPr>
            <a:r>
              <a:rPr lang="en-US" dirty="0" err="1" smtClean="0"/>
              <a:t>setTimeout</a:t>
            </a:r>
            <a:r>
              <a:rPr lang="en-US" dirty="0" smtClean="0"/>
              <a:t>(function () { </a:t>
            </a:r>
          </a:p>
          <a:p>
            <a:pPr>
              <a:buNone/>
            </a:pPr>
            <a:r>
              <a:rPr lang="en-US" dirty="0" smtClean="0"/>
              <a:t>    console.log("10 seconds later...");</a:t>
            </a:r>
          </a:p>
          <a:p>
            <a:pPr>
              <a:buNone/>
            </a:pPr>
            <a:r>
              <a:rPr lang="en-US" dirty="0" smtClean="0"/>
              <a:t>   },  10000);</a:t>
            </a:r>
            <a:endParaRPr lang="en-US" i="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fontScale="77500" lnSpcReduction="20000"/>
          </a:bodyPr>
          <a:lstStyle/>
          <a:p>
            <a:pPr fontAlgn="base"/>
            <a:r>
              <a:rPr lang="en-US" dirty="0" smtClean="0"/>
              <a:t>We could rewrite the code above to make it more obvious.</a:t>
            </a:r>
          </a:p>
          <a:p>
            <a:pPr fontAlgn="base">
              <a:buNone/>
            </a:pPr>
            <a:r>
              <a:rPr lang="en-US" dirty="0" err="1" smtClean="0"/>
              <a:t>var</a:t>
            </a:r>
            <a:r>
              <a:rPr lang="en-US" dirty="0" smtClean="0"/>
              <a:t> callback = function () { </a:t>
            </a:r>
          </a:p>
          <a:p>
            <a:pPr fontAlgn="base">
              <a:buNone/>
            </a:pPr>
            <a:r>
              <a:rPr lang="en-US" dirty="0" smtClean="0"/>
              <a:t>console.log("10 seconds later..."); </a:t>
            </a:r>
          </a:p>
          <a:p>
            <a:pPr fontAlgn="base">
              <a:buNone/>
            </a:pPr>
            <a:r>
              <a:rPr lang="en-US" dirty="0" smtClean="0"/>
              <a:t>}; </a:t>
            </a:r>
            <a:r>
              <a:rPr lang="en-US" dirty="0" err="1" smtClean="0"/>
              <a:t>setTimeout</a:t>
            </a:r>
            <a:r>
              <a:rPr lang="en-US" dirty="0" smtClean="0"/>
              <a:t>(callback, 10000);</a:t>
            </a:r>
          </a:p>
          <a:p>
            <a:r>
              <a:rPr lang="en-US" dirty="0" smtClean="0"/>
              <a:t>Callbacks are used all over the place in Node because Node is built from the ground up to be asynchronous in everything that it does.</a:t>
            </a:r>
          </a:p>
          <a:p>
            <a:r>
              <a:rPr lang="en-US" dirty="0" smtClean="0"/>
              <a:t>For example, a function to read a file may start reading file and return the control to the execution environment immediately so that the next instruction can be executed. Once file I/O is complete, it will call the callback function while passing the callback function, the content of the file as a parameter. So there is no blocking or wait for File I/O. This makes Node.js highly scalable, as it can process a high number of requests without waiting for any function to return results.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fontScale="77500" lnSpcReduction="20000"/>
          </a:bodyPr>
          <a:lstStyle/>
          <a:p>
            <a:r>
              <a:rPr lang="en-US" dirty="0" smtClean="0"/>
              <a:t>Blocking Code Example</a:t>
            </a:r>
          </a:p>
          <a:p>
            <a:r>
              <a:rPr lang="en-US" dirty="0" smtClean="0"/>
              <a:t>Create a text file named </a:t>
            </a:r>
            <a:r>
              <a:rPr lang="en-US" b="1" dirty="0" smtClean="0"/>
              <a:t>input.txt</a:t>
            </a:r>
            <a:r>
              <a:rPr lang="en-US" dirty="0" smtClean="0"/>
              <a:t> with the following content −</a:t>
            </a:r>
          </a:p>
          <a:p>
            <a:r>
              <a:rPr lang="en-IN" i="1" dirty="0" smtClean="0"/>
              <a:t>This is just a demo of </a:t>
            </a:r>
            <a:r>
              <a:rPr lang="en-IN" i="1" dirty="0" err="1" smtClean="0"/>
              <a:t>callbacks</a:t>
            </a:r>
            <a:endParaRPr lang="en-IN" i="1" dirty="0" smtClean="0"/>
          </a:p>
          <a:p>
            <a:r>
              <a:rPr lang="en-US" dirty="0" smtClean="0"/>
              <a:t>Create a </a:t>
            </a:r>
            <a:r>
              <a:rPr lang="en-US" dirty="0" err="1" smtClean="0"/>
              <a:t>js</a:t>
            </a:r>
            <a:r>
              <a:rPr lang="en-US" dirty="0" smtClean="0"/>
              <a:t> file named </a:t>
            </a:r>
            <a:r>
              <a:rPr lang="en-US" b="1" dirty="0" smtClean="0"/>
              <a:t>main.js</a:t>
            </a:r>
            <a:r>
              <a:rPr lang="en-US" dirty="0" smtClean="0"/>
              <a:t> with the following code −</a:t>
            </a:r>
          </a:p>
          <a:p>
            <a:pPr>
              <a:buNone/>
            </a:pPr>
            <a:r>
              <a:rPr lang="en-US" dirty="0" smtClean="0"/>
              <a:t>    </a:t>
            </a:r>
            <a:r>
              <a:rPr lang="en-US" dirty="0" err="1" smtClean="0"/>
              <a:t>var</a:t>
            </a:r>
            <a:r>
              <a:rPr lang="en-US" dirty="0" smtClean="0"/>
              <a:t> </a:t>
            </a:r>
            <a:r>
              <a:rPr lang="en-US" dirty="0" err="1" smtClean="0"/>
              <a:t>fs</a:t>
            </a:r>
            <a:r>
              <a:rPr lang="en-US" dirty="0" smtClean="0"/>
              <a:t> = require("</a:t>
            </a:r>
            <a:r>
              <a:rPr lang="en-US" dirty="0" err="1" smtClean="0"/>
              <a:t>fs</a:t>
            </a:r>
            <a:r>
              <a:rPr lang="en-US" dirty="0" smtClean="0"/>
              <a:t>"); </a:t>
            </a:r>
          </a:p>
          <a:p>
            <a:pPr>
              <a:buNone/>
            </a:pPr>
            <a:r>
              <a:rPr lang="en-US" dirty="0" smtClean="0"/>
              <a:t>    </a:t>
            </a:r>
            <a:r>
              <a:rPr lang="en-US" dirty="0" err="1" smtClean="0"/>
              <a:t>var</a:t>
            </a:r>
            <a:r>
              <a:rPr lang="en-US" dirty="0" smtClean="0"/>
              <a:t> data = </a:t>
            </a:r>
            <a:r>
              <a:rPr lang="en-US" dirty="0" err="1" smtClean="0"/>
              <a:t>fs.readFileSync</a:t>
            </a:r>
            <a:r>
              <a:rPr lang="en-US" dirty="0" smtClean="0"/>
              <a:t>('input.txt'); console.log(</a:t>
            </a:r>
            <a:r>
              <a:rPr lang="en-US" dirty="0" err="1" smtClean="0"/>
              <a:t>data.toString</a:t>
            </a:r>
            <a:r>
              <a:rPr lang="en-US" dirty="0" smtClean="0"/>
              <a:t>()); </a:t>
            </a:r>
          </a:p>
          <a:p>
            <a:pPr>
              <a:buNone/>
            </a:pPr>
            <a:r>
              <a:rPr lang="en-US" dirty="0" smtClean="0"/>
              <a:t>    console.log("Program Ended");</a:t>
            </a:r>
          </a:p>
          <a:p>
            <a:pPr>
              <a:buNone/>
            </a:pPr>
            <a:endParaRPr lang="en-US" dirty="0" smtClean="0"/>
          </a:p>
          <a:p>
            <a:pPr fontAlgn="base">
              <a:buNone/>
            </a:pPr>
            <a:r>
              <a:rPr lang="en-IN" dirty="0" smtClean="0"/>
              <a:t>(</a:t>
            </a:r>
            <a:r>
              <a:rPr lang="en-US" dirty="0" smtClean="0"/>
              <a:t>The </a:t>
            </a:r>
            <a:r>
              <a:rPr lang="en-US" dirty="0" err="1" smtClean="0"/>
              <a:t>fs</a:t>
            </a:r>
            <a:r>
              <a:rPr lang="en-US" dirty="0" smtClean="0"/>
              <a:t> module exposes two unique API functions:  </a:t>
            </a:r>
            <a:r>
              <a:rPr lang="en-US" dirty="0" err="1" smtClean="0"/>
              <a:t>readFile</a:t>
            </a:r>
            <a:r>
              <a:rPr lang="en-US" dirty="0" smtClean="0"/>
              <a:t> and </a:t>
            </a:r>
            <a:r>
              <a:rPr lang="en-US" dirty="0" err="1" smtClean="0"/>
              <a:t>readFileSync</a:t>
            </a:r>
            <a:r>
              <a:rPr lang="en-US" dirty="0" smtClean="0"/>
              <a:t>.</a:t>
            </a:r>
          </a:p>
          <a:p>
            <a:pPr fontAlgn="base">
              <a:buNone/>
            </a:pPr>
            <a:r>
              <a:rPr lang="en-US" dirty="0" smtClean="0"/>
              <a:t>The </a:t>
            </a:r>
            <a:r>
              <a:rPr lang="en-US" dirty="0" err="1" smtClean="0"/>
              <a:t>readFile</a:t>
            </a:r>
            <a:r>
              <a:rPr lang="en-US" dirty="0" smtClean="0"/>
              <a:t> function is asynchronous while </a:t>
            </a:r>
            <a:r>
              <a:rPr lang="en-US" dirty="0" err="1" smtClean="0"/>
              <a:t>readFileSync</a:t>
            </a:r>
            <a:r>
              <a:rPr lang="en-US" dirty="0" smtClean="0"/>
              <a:t> is obviously not.</a:t>
            </a:r>
          </a:p>
          <a:p>
            <a:pPr>
              <a:buNone/>
            </a:pPr>
            <a:r>
              <a:rPr lang="en-IN"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fontScale="92500" lnSpcReduction="10000"/>
          </a:bodyPr>
          <a:lstStyle/>
          <a:p>
            <a:r>
              <a:rPr lang="en-US" b="1" dirty="0" smtClean="0"/>
              <a:t>What Can Node.js Do?</a:t>
            </a:r>
          </a:p>
          <a:p>
            <a:r>
              <a:rPr lang="en-US" dirty="0" smtClean="0"/>
              <a:t>Node.js can generate dynamic page content</a:t>
            </a:r>
          </a:p>
          <a:p>
            <a:r>
              <a:rPr lang="en-US" dirty="0" smtClean="0"/>
              <a:t>Node.js can create, open, read, write, delete, and close files on the server</a:t>
            </a:r>
          </a:p>
          <a:p>
            <a:r>
              <a:rPr lang="en-US" dirty="0" smtClean="0"/>
              <a:t>Node.js can collect form data</a:t>
            </a:r>
          </a:p>
          <a:p>
            <a:r>
              <a:rPr lang="en-US" dirty="0" smtClean="0"/>
              <a:t>Node.js can add, delete, modify data in your database</a:t>
            </a:r>
          </a:p>
          <a:p>
            <a:r>
              <a:rPr lang="en-US" b="1" dirty="0" smtClean="0"/>
              <a:t>Download Node.js</a:t>
            </a:r>
          </a:p>
          <a:p>
            <a:r>
              <a:rPr lang="en-US" dirty="0" smtClean="0"/>
              <a:t>The official Node.js website has installation instructions for Node.js: </a:t>
            </a:r>
            <a:r>
              <a:rPr lang="en-US" dirty="0" smtClean="0">
                <a:hlinkClick r:id="rId2"/>
              </a:rPr>
              <a:t>https://nodejs.org</a:t>
            </a:r>
            <a:endParaRPr lang="en-US" dirty="0" smtClean="0"/>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fontScale="77500" lnSpcReduction="20000"/>
          </a:bodyPr>
          <a:lstStyle/>
          <a:p>
            <a:r>
              <a:rPr lang="en-IN" b="1" i="1" dirty="0" smtClean="0"/>
              <a:t>Output – </a:t>
            </a:r>
          </a:p>
          <a:p>
            <a:pPr>
              <a:buNone/>
            </a:pPr>
            <a:r>
              <a:rPr lang="en-IN" i="1" dirty="0" smtClean="0"/>
              <a:t>This is just a demo of </a:t>
            </a:r>
            <a:r>
              <a:rPr lang="en-IN" i="1" dirty="0" err="1" smtClean="0"/>
              <a:t>callbacks</a:t>
            </a:r>
            <a:endParaRPr lang="en-IN" i="1" dirty="0" smtClean="0"/>
          </a:p>
          <a:p>
            <a:pPr>
              <a:buNone/>
            </a:pPr>
            <a:r>
              <a:rPr lang="en-IN" i="1" dirty="0" smtClean="0"/>
              <a:t>Program Ended</a:t>
            </a:r>
          </a:p>
          <a:p>
            <a:r>
              <a:rPr lang="en-US" b="1" dirty="0" smtClean="0"/>
              <a:t>Non-Blocking Code Example – </a:t>
            </a:r>
          </a:p>
          <a:p>
            <a:r>
              <a:rPr lang="en-US" dirty="0" smtClean="0"/>
              <a:t>Update main.js to have the following code −</a:t>
            </a:r>
          </a:p>
          <a:p>
            <a:pPr>
              <a:buNone/>
            </a:pPr>
            <a:r>
              <a:rPr lang="en-US" dirty="0" err="1" smtClean="0"/>
              <a:t>var</a:t>
            </a:r>
            <a:r>
              <a:rPr lang="en-US" dirty="0" smtClean="0"/>
              <a:t> </a:t>
            </a:r>
            <a:r>
              <a:rPr lang="en-US" dirty="0" err="1" smtClean="0"/>
              <a:t>fs</a:t>
            </a:r>
            <a:r>
              <a:rPr lang="en-US" dirty="0" smtClean="0"/>
              <a:t> = require("</a:t>
            </a:r>
            <a:r>
              <a:rPr lang="en-US" dirty="0" err="1" smtClean="0"/>
              <a:t>fs</a:t>
            </a:r>
            <a:r>
              <a:rPr lang="en-US" dirty="0" smtClean="0"/>
              <a:t>"); </a:t>
            </a:r>
          </a:p>
          <a:p>
            <a:pPr>
              <a:buNone/>
            </a:pPr>
            <a:r>
              <a:rPr lang="en-US" dirty="0" err="1" smtClean="0"/>
              <a:t>fs.readFile</a:t>
            </a:r>
            <a:r>
              <a:rPr lang="en-US" dirty="0" smtClean="0"/>
              <a:t>('input.txt', function (err, data) { </a:t>
            </a:r>
          </a:p>
          <a:p>
            <a:pPr>
              <a:buNone/>
            </a:pPr>
            <a:r>
              <a:rPr lang="en-US" dirty="0" smtClean="0"/>
              <a:t>if (err) </a:t>
            </a:r>
          </a:p>
          <a:p>
            <a:pPr>
              <a:buNone/>
            </a:pPr>
            <a:r>
              <a:rPr lang="en-US" dirty="0" smtClean="0"/>
              <a:t>return </a:t>
            </a:r>
            <a:r>
              <a:rPr lang="en-US" dirty="0" err="1" smtClean="0"/>
              <a:t>console.error</a:t>
            </a:r>
            <a:r>
              <a:rPr lang="en-US" dirty="0" smtClean="0"/>
              <a:t>(err); </a:t>
            </a:r>
          </a:p>
          <a:p>
            <a:pPr>
              <a:buNone/>
            </a:pPr>
            <a:r>
              <a:rPr lang="en-US" dirty="0" smtClean="0"/>
              <a:t>console.log(</a:t>
            </a:r>
            <a:r>
              <a:rPr lang="en-US" dirty="0" err="1" smtClean="0"/>
              <a:t>data.toString</a:t>
            </a:r>
            <a:r>
              <a:rPr lang="en-US" dirty="0" smtClean="0"/>
              <a:t>()); </a:t>
            </a:r>
          </a:p>
          <a:p>
            <a:pPr>
              <a:buNone/>
            </a:pPr>
            <a:r>
              <a:rPr lang="en-US" dirty="0" smtClean="0"/>
              <a:t>}); </a:t>
            </a:r>
          </a:p>
          <a:p>
            <a:pPr>
              <a:buNone/>
            </a:pPr>
            <a:r>
              <a:rPr lang="en-US" dirty="0" smtClean="0"/>
              <a:t>console.log("Program Ended");</a:t>
            </a:r>
          </a:p>
          <a:p>
            <a:r>
              <a:rPr lang="en-IN" b="1" i="1" dirty="0" smtClean="0"/>
              <a:t>Output – </a:t>
            </a:r>
          </a:p>
          <a:p>
            <a:pPr>
              <a:buNone/>
            </a:pPr>
            <a:r>
              <a:rPr lang="en-IN" i="1" dirty="0" smtClean="0"/>
              <a:t>Program Ended</a:t>
            </a:r>
            <a:endParaRPr lang="en-IN" b="1" i="1" dirty="0" smtClean="0"/>
          </a:p>
          <a:p>
            <a:pPr>
              <a:buNone/>
            </a:pPr>
            <a:r>
              <a:rPr lang="en-IN" i="1" dirty="0" smtClean="0"/>
              <a:t>This is just a demo of </a:t>
            </a:r>
            <a:r>
              <a:rPr lang="en-IN" i="1" dirty="0" err="1" smtClean="0"/>
              <a:t>callbacks</a:t>
            </a:r>
            <a:endParaRPr lang="en-IN" i="1" dirty="0" smtClean="0"/>
          </a:p>
          <a:p>
            <a:pPr>
              <a:buNone/>
            </a:pPr>
            <a:endParaRPr lang="en-US" b="1" dirty="0" smtClean="0"/>
          </a:p>
          <a:p>
            <a:endParaRPr lang="en-US" i="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fontScale="85000" lnSpcReduction="20000"/>
          </a:bodyPr>
          <a:lstStyle/>
          <a:p>
            <a:r>
              <a:rPr lang="en-US" b="1" dirty="0" smtClean="0"/>
              <a:t>These two examples explain the concept of blocking and non-blocking calls.</a:t>
            </a:r>
          </a:p>
          <a:p>
            <a:pPr>
              <a:buNone/>
            </a:pPr>
            <a:r>
              <a:rPr lang="en-US" dirty="0" smtClean="0"/>
              <a:t> 1 - The first example shows that the program blocks until it reads the file and then only it proceeds to end the program.</a:t>
            </a:r>
          </a:p>
          <a:p>
            <a:pPr>
              <a:buNone/>
            </a:pPr>
            <a:r>
              <a:rPr lang="en-US" dirty="0" smtClean="0"/>
              <a:t> </a:t>
            </a:r>
            <a:r>
              <a:rPr lang="en-US" smtClean="0"/>
              <a:t>2 - The </a:t>
            </a:r>
            <a:r>
              <a:rPr lang="en-US" dirty="0" smtClean="0"/>
              <a:t>second example shows that the program does not wait for file reading and proceeds to print "Program Ended" and at the same time, the program without blocking continues reading the file.</a:t>
            </a:r>
          </a:p>
          <a:p>
            <a:r>
              <a:rPr lang="en-US" dirty="0" smtClean="0"/>
              <a:t>Thus, a blocking program executes very much in sequence. From the programming point of view, it is easier to implement the logic but non-blocking programs do not execute in sequence. In case a program needs to use any data to be processed, it should be kept within the same block to make it sequential execution.</a:t>
            </a:r>
            <a:endParaRPr lang="en-US" i="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a:bodyPr>
          <a:lstStyle/>
          <a:p>
            <a:endParaRPr lang="en-US" i="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a:bodyPr>
          <a:lstStyle/>
          <a:p>
            <a:endParaRPr lang="en-US"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fontScale="92500" lnSpcReduction="20000"/>
          </a:bodyPr>
          <a:lstStyle/>
          <a:p>
            <a:r>
              <a:rPr lang="en-US" b="1" dirty="0" smtClean="0"/>
              <a:t>Getting Started</a:t>
            </a:r>
          </a:p>
          <a:p>
            <a:r>
              <a:rPr lang="en-US" dirty="0" smtClean="0"/>
              <a:t>Once you have downloaded and installed Node.js on your computer, let's try to display "Hello World" in a web browser.</a:t>
            </a:r>
          </a:p>
          <a:p>
            <a:r>
              <a:rPr lang="en-US" dirty="0" smtClean="0"/>
              <a:t>Create a Node.js file named "myfirst.js", and add the following code:</a:t>
            </a:r>
          </a:p>
          <a:p>
            <a:pPr>
              <a:buNone/>
            </a:pPr>
            <a:endParaRPr lang="en-US" dirty="0" smtClean="0"/>
          </a:p>
          <a:p>
            <a:pPr>
              <a:buNone/>
            </a:pPr>
            <a:r>
              <a:rPr lang="en-US" i="1" dirty="0" err="1" smtClean="0"/>
              <a:t>var</a:t>
            </a:r>
            <a:r>
              <a:rPr lang="en-US" i="1" dirty="0" smtClean="0"/>
              <a:t> http = require('http');</a:t>
            </a:r>
          </a:p>
          <a:p>
            <a:pPr>
              <a:buNone/>
            </a:pPr>
            <a:endParaRPr lang="en-US" i="1" dirty="0" smtClean="0"/>
          </a:p>
          <a:p>
            <a:pPr>
              <a:buNone/>
            </a:pPr>
            <a:r>
              <a:rPr lang="en-US" i="1" dirty="0" err="1" smtClean="0"/>
              <a:t>http.createServer</a:t>
            </a:r>
            <a:r>
              <a:rPr lang="en-US" i="1" dirty="0" smtClean="0"/>
              <a:t>(function (</a:t>
            </a:r>
            <a:r>
              <a:rPr lang="en-US" i="1" dirty="0" err="1" smtClean="0"/>
              <a:t>req</a:t>
            </a:r>
            <a:r>
              <a:rPr lang="en-US" i="1" dirty="0" smtClean="0"/>
              <a:t>, res) {</a:t>
            </a:r>
          </a:p>
          <a:p>
            <a:pPr>
              <a:buNone/>
            </a:pPr>
            <a:r>
              <a:rPr lang="en-US" i="1" dirty="0" smtClean="0"/>
              <a:t>    </a:t>
            </a:r>
            <a:r>
              <a:rPr lang="en-US" i="1" dirty="0" err="1" smtClean="0"/>
              <a:t>res.writeHead</a:t>
            </a:r>
            <a:r>
              <a:rPr lang="en-US" i="1" dirty="0" smtClean="0"/>
              <a:t>(200, {'Content-Type': 'text/plain'});</a:t>
            </a:r>
          </a:p>
          <a:p>
            <a:pPr>
              <a:buNone/>
            </a:pPr>
            <a:r>
              <a:rPr lang="en-US" i="1" dirty="0" smtClean="0"/>
              <a:t>    </a:t>
            </a:r>
            <a:r>
              <a:rPr lang="en-US" i="1" dirty="0" err="1" smtClean="0"/>
              <a:t>res.end</a:t>
            </a:r>
            <a:r>
              <a:rPr lang="en-US" i="1" dirty="0" smtClean="0"/>
              <a:t>('Hello World!');</a:t>
            </a:r>
          </a:p>
          <a:p>
            <a:pPr>
              <a:buNone/>
            </a:pPr>
            <a:r>
              <a:rPr lang="en-US" i="1" dirty="0" smtClean="0"/>
              <a:t>}).listen(8080);</a:t>
            </a:r>
            <a:endParaRPr lang="en-US" i="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fontScale="85000" lnSpcReduction="20000"/>
          </a:bodyPr>
          <a:lstStyle/>
          <a:p>
            <a:r>
              <a:rPr lang="en-US" i="1" dirty="0" smtClean="0"/>
              <a:t>Save file at C:\Users\rohit\Desktop&gt;</a:t>
            </a:r>
            <a:br>
              <a:rPr lang="en-US" i="1" dirty="0" smtClean="0"/>
            </a:br>
            <a:endParaRPr lang="en-US" i="1" dirty="0" smtClean="0"/>
          </a:p>
          <a:p>
            <a:r>
              <a:rPr lang="en-US" dirty="0" smtClean="0"/>
              <a:t>The code tells the computer to write "Hello World!" if anyone (e.g. a web browser) tries to access your computer on port 8080.</a:t>
            </a:r>
          </a:p>
          <a:p>
            <a:r>
              <a:rPr lang="en-US" i="1" dirty="0" smtClean="0"/>
              <a:t>Now open the command prompt and run the following command to run your node.js program – </a:t>
            </a:r>
          </a:p>
          <a:p>
            <a:endParaRPr lang="en-US" i="1" dirty="0" smtClean="0"/>
          </a:p>
          <a:p>
            <a:r>
              <a:rPr lang="en-US" i="1" dirty="0" smtClean="0"/>
              <a:t>C:\Users\rohit\Desktop&gt;node myfirst.js</a:t>
            </a:r>
          </a:p>
          <a:p>
            <a:endParaRPr lang="en-US" dirty="0" smtClean="0"/>
          </a:p>
          <a:p>
            <a:r>
              <a:rPr lang="en-US" dirty="0" smtClean="0"/>
              <a:t>Now, your computer works as a server!</a:t>
            </a:r>
          </a:p>
          <a:p>
            <a:r>
              <a:rPr lang="en-US" dirty="0" smtClean="0"/>
              <a:t>If anyone tries to access your computer on port 8080, they will get a "Hello World!" message in return!</a:t>
            </a:r>
          </a:p>
          <a:p>
            <a:r>
              <a:rPr lang="en-US" dirty="0" smtClean="0"/>
              <a:t>Start your internet browser, and type in the address: </a:t>
            </a:r>
            <a:r>
              <a:rPr lang="en-US" dirty="0" smtClean="0">
                <a:hlinkClick r:id="rId2"/>
              </a:rPr>
              <a:t>http://localhost:8080</a:t>
            </a:r>
            <a:endParaRPr lang="en-US" dirty="0" smtClean="0"/>
          </a:p>
          <a:p>
            <a:endParaRPr lang="en-US" i="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fontScale="85000" lnSpcReduction="20000"/>
          </a:bodyPr>
          <a:lstStyle/>
          <a:p>
            <a:endParaRPr lang="en-US" dirty="0" smtClean="0"/>
          </a:p>
          <a:p>
            <a:r>
              <a:rPr lang="en-US" dirty="0" smtClean="0"/>
              <a:t>Node.js has several useful modules that help create server-side applications (Node.js modules are covered in the next topic).</a:t>
            </a:r>
          </a:p>
          <a:p>
            <a:r>
              <a:rPr lang="en-US" dirty="0" smtClean="0"/>
              <a:t>The Node.js “http” module is used to handle HTTP operations. You can develop an application that listens to HTTP requests and returns HTTP response messages.</a:t>
            </a:r>
          </a:p>
          <a:p>
            <a:r>
              <a:rPr lang="en-US" dirty="0" smtClean="0"/>
              <a:t>The </a:t>
            </a:r>
            <a:r>
              <a:rPr lang="en-US" b="1" dirty="0" err="1" smtClean="0"/>
              <a:t>http.createServer</a:t>
            </a:r>
            <a:r>
              <a:rPr lang="en-US" b="1" dirty="0" smtClean="0"/>
              <a:t> </a:t>
            </a:r>
            <a:r>
              <a:rPr lang="en-US" dirty="0" smtClean="0"/>
              <a:t>function is used to create an instance of a web server application by developing an anonymous function to handle the incoming request message and to send back a response message.</a:t>
            </a:r>
          </a:p>
          <a:p>
            <a:r>
              <a:rPr lang="en-US" dirty="0" smtClean="0"/>
              <a:t>Anonymous functions are functions without a name. They are usually used when they are needed only for a special purpose and there is no plan for them to be reused in the application.</a:t>
            </a:r>
            <a:endParaRPr lang="en-US" i="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fontScale="77500" lnSpcReduction="20000"/>
          </a:bodyPr>
          <a:lstStyle/>
          <a:p>
            <a:endParaRPr lang="en-US" dirty="0" smtClean="0"/>
          </a:p>
          <a:p>
            <a:r>
              <a:rPr lang="en-US" dirty="0" smtClean="0"/>
              <a:t>To create an HTTP Server by using Node.js, use the “http” Node.js module.</a:t>
            </a:r>
          </a:p>
          <a:p>
            <a:r>
              <a:rPr lang="en-US" dirty="0" smtClean="0"/>
              <a:t>You use the </a:t>
            </a:r>
            <a:r>
              <a:rPr lang="en-US" b="1" dirty="0" err="1" smtClean="0"/>
              <a:t>createServer</a:t>
            </a:r>
            <a:r>
              <a:rPr lang="en-US" b="1" dirty="0" smtClean="0"/>
              <a:t> </a:t>
            </a:r>
            <a:r>
              <a:rPr lang="en-US" dirty="0" smtClean="0"/>
              <a:t>function to create an instance of the web server. The </a:t>
            </a:r>
            <a:r>
              <a:rPr lang="en-US" dirty="0" err="1" smtClean="0"/>
              <a:t>createServer</a:t>
            </a:r>
            <a:r>
              <a:rPr lang="en-US" dirty="0" smtClean="0"/>
              <a:t> function itself contains a function as an argument. This function is called when a request is received from a user. The “request” object contains the request details that come from the user, and the “response” object is used to complete the response that returns to the user.</a:t>
            </a:r>
          </a:p>
          <a:p>
            <a:r>
              <a:rPr lang="en-US" dirty="0" smtClean="0"/>
              <a:t>In this example, the code sets the response code to 200 (a success response). The content in the body is the following text: </a:t>
            </a:r>
          </a:p>
          <a:p>
            <a:r>
              <a:rPr lang="en-US" dirty="0" smtClean="0"/>
              <a:t>Hello world!</a:t>
            </a:r>
          </a:p>
          <a:p>
            <a:r>
              <a:rPr lang="en-US" dirty="0" smtClean="0"/>
              <a:t>The HTTP server in this example listens on port 8080, which means that the requests coming to the server on port 8080 are processed by this Node.js HTTP server.</a:t>
            </a:r>
            <a:endParaRPr lang="en-US" i="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Node.js - REPL Terminal</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REPL stands for Read </a:t>
            </a:r>
            <a:r>
              <a:rPr lang="en-US" dirty="0" err="1" smtClean="0"/>
              <a:t>Eval</a:t>
            </a:r>
            <a:r>
              <a:rPr lang="en-US" dirty="0" smtClean="0"/>
              <a:t> Print Loop and it represents a computer environment like a Windows console or Unix/Linux shell where a command is entered and the system responds with an output in an interactive mode. Node.js or </a:t>
            </a:r>
            <a:r>
              <a:rPr lang="en-US" b="1" dirty="0" smtClean="0"/>
              <a:t>Node</a:t>
            </a:r>
            <a:r>
              <a:rPr lang="en-US" dirty="0" smtClean="0"/>
              <a:t> comes bundled with a REPL environment. It performs the following tasks −</a:t>
            </a:r>
          </a:p>
          <a:p>
            <a:r>
              <a:rPr lang="en-US" b="1" dirty="0" smtClean="0"/>
              <a:t>Read</a:t>
            </a:r>
            <a:r>
              <a:rPr lang="en-US" dirty="0" smtClean="0"/>
              <a:t> − Reads user's input, parses the input into JavaScript data-structure, and stores in memory.</a:t>
            </a:r>
          </a:p>
          <a:p>
            <a:r>
              <a:rPr lang="en-US" b="1" dirty="0" err="1" smtClean="0"/>
              <a:t>Eval</a:t>
            </a:r>
            <a:r>
              <a:rPr lang="en-US" dirty="0" smtClean="0"/>
              <a:t> − Takes and evaluates the data structure.</a:t>
            </a:r>
          </a:p>
          <a:p>
            <a:r>
              <a:rPr lang="en-US" b="1" dirty="0" smtClean="0"/>
              <a:t>Print</a:t>
            </a:r>
            <a:r>
              <a:rPr lang="en-US" dirty="0" smtClean="0"/>
              <a:t> − Prints the result.</a:t>
            </a:r>
          </a:p>
          <a:p>
            <a:r>
              <a:rPr lang="en-US" b="1" dirty="0" smtClean="0"/>
              <a:t>Loop</a:t>
            </a:r>
            <a:r>
              <a:rPr lang="en-US" dirty="0" smtClean="0"/>
              <a:t> − Loops the above command</a:t>
            </a:r>
          </a:p>
          <a:p>
            <a:r>
              <a:rPr lang="en-US" dirty="0" smtClean="0"/>
              <a:t>The REPL feature of Node is very useful in experimenting with Node.js codes and to debug JavaScript codes.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1550</TotalTime>
  <Words>2016</Words>
  <Application>Microsoft Office PowerPoint</Application>
  <PresentationFormat>On-screen Show (4:3)</PresentationFormat>
  <Paragraphs>380</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Node.js (server-side JavaScript)</vt:lpstr>
      <vt:lpstr>Introduction to Node.js</vt:lpstr>
      <vt:lpstr>Slide 3</vt:lpstr>
      <vt:lpstr>Slide 4</vt:lpstr>
      <vt:lpstr>Slide 5</vt:lpstr>
      <vt:lpstr>Slide 6</vt:lpstr>
      <vt:lpstr>Slide 7</vt:lpstr>
      <vt:lpstr>Slide 8</vt:lpstr>
      <vt:lpstr>Node.js - REPL Terminal </vt:lpstr>
      <vt:lpstr>Slide 10</vt:lpstr>
      <vt:lpstr>Slide 11</vt:lpstr>
      <vt:lpstr>Slide 12</vt:lpstr>
      <vt:lpstr>Slide 13</vt:lpstr>
      <vt:lpstr>Node.js Modules </vt:lpstr>
      <vt:lpstr>Slide 15</vt:lpstr>
      <vt:lpstr>Slide 16</vt:lpstr>
      <vt:lpstr>Slide 17</vt:lpstr>
      <vt:lpstr>Slide 18</vt:lpstr>
      <vt:lpstr>Slide 19</vt:lpstr>
      <vt:lpstr>Slide 20</vt:lpstr>
      <vt:lpstr>Slide 21</vt:lpstr>
      <vt:lpstr>Slide 22</vt:lpstr>
      <vt:lpstr>Slide 23</vt:lpstr>
      <vt:lpstr>Node.js NPM </vt:lpstr>
      <vt:lpstr>Slide 25</vt:lpstr>
      <vt:lpstr>Slide 26</vt:lpstr>
      <vt:lpstr>Slide 27</vt:lpstr>
      <vt:lpstr>Node.js File System Module </vt:lpstr>
      <vt:lpstr>Slide 29</vt:lpstr>
      <vt:lpstr>Slide 30</vt:lpstr>
      <vt:lpstr>Slide 31</vt:lpstr>
      <vt:lpstr>Slide 32</vt:lpstr>
      <vt:lpstr>Slide 33</vt:lpstr>
      <vt:lpstr>Slide 34</vt:lpstr>
      <vt:lpstr>Slide 35</vt:lpstr>
      <vt:lpstr>Node.js - Callbacks Concept </vt:lpstr>
      <vt:lpstr>Slide 37</vt:lpstr>
      <vt:lpstr>Slide 38</vt:lpstr>
      <vt:lpstr>Slide 39</vt:lpstr>
      <vt:lpstr>Slide 40</vt:lpstr>
      <vt:lpstr>Slide 41</vt:lpstr>
      <vt:lpstr>Slide 42</vt:lpstr>
      <vt:lpstr>Slide 43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
  <cp:lastModifiedBy>rohit</cp:lastModifiedBy>
  <cp:revision>99</cp:revision>
  <dcterms:created xsi:type="dcterms:W3CDTF">2006-08-16T00:00:00Z</dcterms:created>
  <dcterms:modified xsi:type="dcterms:W3CDTF">2020-09-28T04:47:03Z</dcterms:modified>
</cp:coreProperties>
</file>