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3" roundtripDataSignature="AMtx7mgSKS5zWLEXSyyywKPDaIYqLl3I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4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4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7"/>
          <p:cNvSpPr/>
          <p:nvPr>
            <p:ph idx="2" type="pic"/>
          </p:nvPr>
        </p:nvSpPr>
        <p:spPr>
          <a:xfrm>
            <a:off x="1792288" y="612775"/>
            <a:ext cx="5486400" cy="4114800"/>
          </a:xfrm>
          <a:prstGeom prst="rect">
            <a:avLst/>
          </a:prstGeom>
          <a:noFill/>
          <a:ln>
            <a:noFill/>
          </a:ln>
        </p:spPr>
      </p:sp>
      <p:sp>
        <p:nvSpPr>
          <p:cNvPr id="64" name="Google Shape;64;p4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javascript.info/promise-basics" TargetMode="External"/><Relationship Id="rId4" Type="http://schemas.openxmlformats.org/officeDocument/2006/relationships/hyperlink" Target="https://javascript.info/promise-basic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javascript.info/promise-basic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javascript.info/promise-basic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javascript.info/promise-chai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javascript.info/async-awai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javascript.info/async-awai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JavaScript / ECMAScript</a:t>
            </a:r>
            <a:br>
              <a:rPr lang="en-US"/>
            </a:br>
            <a:endParaRPr/>
          </a:p>
        </p:txBody>
      </p:sp>
      <p:sp>
        <p:nvSpPr>
          <p:cNvPr id="85" name="Google Shape;85;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b="1" lang="en-US"/>
              <a:t>ECMAScript (ES)</a:t>
            </a:r>
            <a:r>
              <a:rPr lang="en-US"/>
              <a:t> was developed by ECMA (</a:t>
            </a:r>
            <a:r>
              <a:rPr b="1" lang="en-US"/>
              <a:t>European Computer Manufacturers Association</a:t>
            </a:r>
            <a:r>
              <a:rPr lang="en-US"/>
              <a:t>)International after the organization adopted JavaScript.</a:t>
            </a:r>
            <a:endParaRPr/>
          </a:p>
          <a:p>
            <a:pPr indent="-342900" lvl="0" marL="342900" rtl="0" algn="l">
              <a:spcBef>
                <a:spcPts val="496"/>
              </a:spcBef>
              <a:spcAft>
                <a:spcPts val="0"/>
              </a:spcAft>
              <a:buClr>
                <a:schemeClr val="dk1"/>
              </a:buClr>
              <a:buSzPct val="100000"/>
              <a:buChar char="•"/>
            </a:pPr>
            <a:r>
              <a:rPr lang="en-US"/>
              <a:t>The first edition of ECMAScript was released in 1997.</a:t>
            </a:r>
            <a:endParaRPr/>
          </a:p>
          <a:p>
            <a:pPr indent="-342900" lvl="0" marL="342900" rtl="0" algn="l">
              <a:spcBef>
                <a:spcPts val="496"/>
              </a:spcBef>
              <a:spcAft>
                <a:spcPts val="0"/>
              </a:spcAft>
              <a:buClr>
                <a:schemeClr val="dk1"/>
              </a:buClr>
              <a:buSzPct val="100000"/>
              <a:buChar char="•"/>
            </a:pPr>
            <a:r>
              <a:rPr lang="en-US"/>
              <a:t>The ES standard version is often updated to include new features. </a:t>
            </a:r>
            <a:endParaRPr/>
          </a:p>
          <a:p>
            <a:pPr indent="-342900" lvl="0" marL="342900" rtl="0" algn="l">
              <a:spcBef>
                <a:spcPts val="496"/>
              </a:spcBef>
              <a:spcAft>
                <a:spcPts val="0"/>
              </a:spcAft>
              <a:buClr>
                <a:schemeClr val="dk1"/>
              </a:buClr>
              <a:buSzPct val="100000"/>
              <a:buChar char="•"/>
            </a:pPr>
            <a:r>
              <a:rPr lang="en-US"/>
              <a:t>Versions of ES and the release year include: -</a:t>
            </a:r>
            <a:endParaRPr/>
          </a:p>
          <a:p>
            <a:pPr indent="-342900" lvl="0" marL="342900" rtl="0" algn="l">
              <a:spcBef>
                <a:spcPts val="496"/>
              </a:spcBef>
              <a:spcAft>
                <a:spcPts val="0"/>
              </a:spcAft>
              <a:buClr>
                <a:schemeClr val="dk1"/>
              </a:buClr>
              <a:buSzPct val="100000"/>
              <a:buChar char="•"/>
            </a:pPr>
            <a:r>
              <a:rPr b="1" lang="en-US"/>
              <a:t>-ES5 in 2009  or ECMAScript 2009</a:t>
            </a:r>
            <a:endParaRPr b="1"/>
          </a:p>
          <a:p>
            <a:pPr indent="-342900" lvl="0" marL="342900" rtl="0" algn="l">
              <a:spcBef>
                <a:spcPts val="496"/>
              </a:spcBef>
              <a:spcAft>
                <a:spcPts val="0"/>
              </a:spcAft>
              <a:buClr>
                <a:schemeClr val="dk1"/>
              </a:buClr>
              <a:buSzPct val="100000"/>
              <a:buChar char="•"/>
            </a:pPr>
            <a:r>
              <a:rPr b="1" lang="en-US"/>
              <a:t>▪ES6 in 2015 </a:t>
            </a:r>
            <a:endParaRPr b="1"/>
          </a:p>
          <a:p>
            <a:pPr indent="-342900" lvl="0" marL="342900" rtl="0" algn="l">
              <a:spcBef>
                <a:spcPts val="496"/>
              </a:spcBef>
              <a:spcAft>
                <a:spcPts val="0"/>
              </a:spcAft>
              <a:buClr>
                <a:schemeClr val="dk1"/>
              </a:buClr>
              <a:buSzPct val="100000"/>
              <a:buChar char="•"/>
            </a:pPr>
            <a:r>
              <a:rPr b="1" lang="en-US"/>
              <a:t>▪ES7 in 2016 </a:t>
            </a:r>
            <a:endParaRPr b="1"/>
          </a:p>
          <a:p>
            <a:pPr indent="-342900" lvl="0" marL="342900" rtl="0" algn="l">
              <a:spcBef>
                <a:spcPts val="496"/>
              </a:spcBef>
              <a:spcAft>
                <a:spcPts val="0"/>
              </a:spcAft>
              <a:buClr>
                <a:schemeClr val="dk1"/>
              </a:buClr>
              <a:buSzPct val="100000"/>
              <a:buChar char="•"/>
            </a:pPr>
            <a:r>
              <a:rPr b="1" lang="en-US"/>
              <a:t>▪ES8 in 2017 </a:t>
            </a:r>
            <a:endParaRPr b="1"/>
          </a:p>
          <a:p>
            <a:pPr indent="-342900" lvl="0" marL="342900" rtl="0" algn="l">
              <a:spcBef>
                <a:spcPts val="496"/>
              </a:spcBef>
              <a:spcAft>
                <a:spcPts val="0"/>
              </a:spcAft>
              <a:buClr>
                <a:schemeClr val="dk1"/>
              </a:buClr>
              <a:buSzPct val="100000"/>
              <a:buChar char="•"/>
            </a:pPr>
            <a:r>
              <a:rPr b="1" lang="en-US"/>
              <a:t>▪ES9 in 2018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constructor syntax for a promise object is:- </a:t>
            </a:r>
            <a:endParaRPr/>
          </a:p>
          <a:p>
            <a:pPr indent="-342900" lvl="0" marL="342900" rtl="0" algn="l">
              <a:spcBef>
                <a:spcPts val="640"/>
              </a:spcBef>
              <a:spcAft>
                <a:spcPts val="0"/>
              </a:spcAft>
              <a:buClr>
                <a:schemeClr val="dk1"/>
              </a:buClr>
              <a:buSzPts val="3200"/>
              <a:buNone/>
            </a:pPr>
            <a:r>
              <a:rPr i="1" lang="en-US"/>
              <a:t>let promise = new Promise(function(resolve, reject) {</a:t>
            </a:r>
            <a:endParaRPr i="1"/>
          </a:p>
          <a:p>
            <a:pPr indent="-342900" lvl="0" marL="342900" rtl="0" algn="l">
              <a:spcBef>
                <a:spcPts val="640"/>
              </a:spcBef>
              <a:spcAft>
                <a:spcPts val="0"/>
              </a:spcAft>
              <a:buClr>
                <a:schemeClr val="dk1"/>
              </a:buClr>
              <a:buSzPts val="3200"/>
              <a:buNone/>
            </a:pPr>
            <a:r>
              <a:rPr i="1" lang="en-US"/>
              <a:t>  // executor (success , error)</a:t>
            </a:r>
            <a:endParaRPr i="1"/>
          </a:p>
          <a:p>
            <a:pPr indent="-342900" lvl="0" marL="342900" rtl="0" algn="l">
              <a:spcBef>
                <a:spcPts val="640"/>
              </a:spcBef>
              <a:spcAft>
                <a:spcPts val="0"/>
              </a:spcAft>
              <a:buClr>
                <a:schemeClr val="dk1"/>
              </a:buClr>
              <a:buSzPts val="3200"/>
              <a:buNone/>
            </a:pPr>
            <a:r>
              <a:rPr i="1" lang="en-US"/>
              <a:t>});</a:t>
            </a:r>
            <a:endParaRPr i="1"/>
          </a:p>
          <a:p>
            <a:pPr indent="-342900" lvl="0" marL="342900" rtl="0" algn="l">
              <a:spcBef>
                <a:spcPts val="640"/>
              </a:spcBef>
              <a:spcAft>
                <a:spcPts val="0"/>
              </a:spcAft>
              <a:buClr>
                <a:schemeClr val="dk1"/>
              </a:buClr>
              <a:buSzPts val="3200"/>
              <a:buChar char="•"/>
            </a:pPr>
            <a:r>
              <a:rPr lang="en-US"/>
              <a:t>The function passed to new Promise is called the </a:t>
            </a:r>
            <a:r>
              <a:rPr b="1" i="1" lang="en-US"/>
              <a:t>executor</a:t>
            </a:r>
            <a:r>
              <a:rPr lang="en-US"/>
              <a:t>. When the promise is created, this executor function runs automatically. It contains functions that runs depending upon whether a promise is successful or not. </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The resulting promise object has internal properties:</a:t>
            </a:r>
            <a:endParaRPr/>
          </a:p>
          <a:p>
            <a:pPr indent="-342900" lvl="0" marL="342900" rtl="0" algn="l">
              <a:spcBef>
                <a:spcPts val="544"/>
              </a:spcBef>
              <a:spcAft>
                <a:spcPts val="0"/>
              </a:spcAft>
              <a:buClr>
                <a:schemeClr val="dk1"/>
              </a:buClr>
              <a:buSzPct val="100000"/>
              <a:buChar char="•"/>
            </a:pPr>
            <a:r>
              <a:rPr b="1" lang="en-US"/>
              <a:t>state</a:t>
            </a:r>
            <a:r>
              <a:rPr lang="en-US"/>
              <a:t> — initially “pending”, then changes to either “fulfilled” or “rejected”,</a:t>
            </a:r>
            <a:endParaRPr/>
          </a:p>
          <a:p>
            <a:pPr indent="-342900" lvl="0" marL="342900" rtl="0" algn="l">
              <a:spcBef>
                <a:spcPts val="544"/>
              </a:spcBef>
              <a:spcAft>
                <a:spcPts val="0"/>
              </a:spcAft>
              <a:buClr>
                <a:schemeClr val="dk1"/>
              </a:buClr>
              <a:buSzPct val="100000"/>
              <a:buChar char="•"/>
            </a:pPr>
            <a:r>
              <a:rPr b="1" lang="en-US"/>
              <a:t>result</a:t>
            </a:r>
            <a:r>
              <a:rPr lang="en-US"/>
              <a:t> — an arbitrary value, initially undefined.</a:t>
            </a:r>
            <a:endParaRPr/>
          </a:p>
          <a:p>
            <a:pPr indent="-342900" lvl="0" marL="342900" rtl="0" algn="l">
              <a:spcBef>
                <a:spcPts val="544"/>
              </a:spcBef>
              <a:spcAft>
                <a:spcPts val="0"/>
              </a:spcAft>
              <a:buClr>
                <a:schemeClr val="dk1"/>
              </a:buClr>
              <a:buSzPct val="100000"/>
              <a:buChar char="•"/>
            </a:pPr>
            <a:r>
              <a:rPr lang="en-US"/>
              <a:t>When the executor finishes the job, it should call one of the functions that it gets as arguments:</a:t>
            </a:r>
            <a:endParaRPr/>
          </a:p>
          <a:p>
            <a:pPr indent="-342900" lvl="0" marL="342900" rtl="0" algn="l">
              <a:spcBef>
                <a:spcPts val="544"/>
              </a:spcBef>
              <a:spcAft>
                <a:spcPts val="0"/>
              </a:spcAft>
              <a:buClr>
                <a:schemeClr val="dk1"/>
              </a:buClr>
              <a:buSzPct val="100000"/>
              <a:buChar char="•"/>
            </a:pPr>
            <a:r>
              <a:rPr lang="en-US"/>
              <a:t>resolve(value) — to indicate that the job finished successfully:</a:t>
            </a:r>
            <a:endParaRPr/>
          </a:p>
          <a:p>
            <a:pPr indent="-285750" lvl="1" marL="742950" rtl="0" algn="l">
              <a:spcBef>
                <a:spcPts val="476"/>
              </a:spcBef>
              <a:spcAft>
                <a:spcPts val="0"/>
              </a:spcAft>
              <a:buClr>
                <a:schemeClr val="dk1"/>
              </a:buClr>
              <a:buSzPct val="100000"/>
              <a:buChar char="–"/>
            </a:pPr>
            <a:r>
              <a:rPr lang="en-US"/>
              <a:t>sets state to "fulfilled",</a:t>
            </a:r>
            <a:endParaRPr/>
          </a:p>
          <a:p>
            <a:pPr indent="-285750" lvl="1" marL="742950" rtl="0" algn="l">
              <a:spcBef>
                <a:spcPts val="476"/>
              </a:spcBef>
              <a:spcAft>
                <a:spcPts val="0"/>
              </a:spcAft>
              <a:buClr>
                <a:schemeClr val="dk1"/>
              </a:buClr>
              <a:buSzPct val="100000"/>
              <a:buChar char="–"/>
            </a:pPr>
            <a:r>
              <a:rPr lang="en-US"/>
              <a:t>sets result to value.</a:t>
            </a:r>
            <a:endParaRPr/>
          </a:p>
          <a:p>
            <a:pPr indent="-342900" lvl="0" marL="342900" rtl="0" algn="l">
              <a:spcBef>
                <a:spcPts val="544"/>
              </a:spcBef>
              <a:spcAft>
                <a:spcPts val="0"/>
              </a:spcAft>
              <a:buClr>
                <a:schemeClr val="dk1"/>
              </a:buClr>
              <a:buSzPct val="100000"/>
              <a:buChar char="•"/>
            </a:pPr>
            <a:r>
              <a:rPr lang="en-US"/>
              <a:t>reject(error) — to indicate that an error occurred:</a:t>
            </a:r>
            <a:endParaRPr/>
          </a:p>
          <a:p>
            <a:pPr indent="-285750" lvl="1" marL="742950" rtl="0" algn="l">
              <a:spcBef>
                <a:spcPts val="476"/>
              </a:spcBef>
              <a:spcAft>
                <a:spcPts val="0"/>
              </a:spcAft>
              <a:buClr>
                <a:schemeClr val="dk1"/>
              </a:buClr>
              <a:buSzPct val="100000"/>
              <a:buChar char="–"/>
            </a:pPr>
            <a:r>
              <a:rPr lang="en-US"/>
              <a:t>sets state to "rejected",</a:t>
            </a:r>
            <a:endParaRPr/>
          </a:p>
          <a:p>
            <a:pPr indent="-285750" lvl="1" marL="742950" rtl="0" algn="l">
              <a:spcBef>
                <a:spcPts val="476"/>
              </a:spcBef>
              <a:spcAft>
                <a:spcPts val="0"/>
              </a:spcAft>
              <a:buClr>
                <a:schemeClr val="dk1"/>
              </a:buClr>
              <a:buSzPct val="100000"/>
              <a:buChar char="–"/>
            </a:pPr>
            <a:r>
              <a:rPr lang="en-US"/>
              <a:t>sets result to error.</a:t>
            </a:r>
            <a:endParaRPr/>
          </a:p>
          <a:p>
            <a:pPr indent="-342900" lvl="0" marL="342900" rtl="0" algn="l">
              <a:spcBef>
                <a:spcPts val="544"/>
              </a:spcBef>
              <a:spcAft>
                <a:spcPts val="0"/>
              </a:spcAft>
              <a:buClr>
                <a:schemeClr val="dk1"/>
              </a:buClr>
              <a:buSzPct val="100000"/>
              <a:buChar char="•"/>
            </a:pPr>
            <a:br>
              <a:rPr lang="en-US"/>
            </a:br>
            <a:endParaRPr i="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fontScale="70000" lnSpcReduction="20000"/>
          </a:bodyPr>
          <a:lstStyle/>
          <a:p>
            <a:pPr indent="-200660" lvl="0" marL="342900" rtl="0" algn="l">
              <a:spcBef>
                <a:spcPts val="0"/>
              </a:spcBef>
              <a:spcAft>
                <a:spcPts val="0"/>
              </a:spcAft>
              <a:buClr>
                <a:schemeClr val="dk1"/>
              </a:buClr>
              <a:buSzPct val="100000"/>
              <a:buNone/>
            </a:pPr>
            <a:r>
              <a:t/>
            </a:r>
            <a:endParaRPr i="1"/>
          </a:p>
          <a:p>
            <a:pPr indent="-200660" lvl="0" marL="342900" rtl="0" algn="l">
              <a:spcBef>
                <a:spcPts val="448"/>
              </a:spcBef>
              <a:spcAft>
                <a:spcPts val="0"/>
              </a:spcAft>
              <a:buClr>
                <a:schemeClr val="dk1"/>
              </a:buClr>
              <a:buSzPct val="100000"/>
              <a:buNone/>
            </a:pPr>
            <a:r>
              <a:t/>
            </a:r>
            <a:endParaRPr i="1"/>
          </a:p>
          <a:p>
            <a:pPr indent="-200660" lvl="0" marL="342900" rtl="0" algn="l">
              <a:spcBef>
                <a:spcPts val="448"/>
              </a:spcBef>
              <a:spcAft>
                <a:spcPts val="0"/>
              </a:spcAft>
              <a:buClr>
                <a:schemeClr val="dk1"/>
              </a:buClr>
              <a:buSzPct val="100000"/>
              <a:buNone/>
            </a:pPr>
            <a:r>
              <a:t/>
            </a:r>
            <a:endParaRPr i="1"/>
          </a:p>
          <a:p>
            <a:pPr indent="-200660" lvl="0" marL="342900" rtl="0" algn="l">
              <a:spcBef>
                <a:spcPts val="448"/>
              </a:spcBef>
              <a:spcAft>
                <a:spcPts val="0"/>
              </a:spcAft>
              <a:buClr>
                <a:schemeClr val="dk1"/>
              </a:buClr>
              <a:buSzPct val="100000"/>
              <a:buNone/>
            </a:pPr>
            <a:r>
              <a:t/>
            </a:r>
            <a:endParaRPr i="1"/>
          </a:p>
          <a:p>
            <a:pPr indent="-200660" lvl="0" marL="342900" rtl="0" algn="l">
              <a:spcBef>
                <a:spcPts val="448"/>
              </a:spcBef>
              <a:spcAft>
                <a:spcPts val="0"/>
              </a:spcAft>
              <a:buClr>
                <a:schemeClr val="dk1"/>
              </a:buClr>
              <a:buSzPct val="100000"/>
              <a:buNone/>
            </a:pPr>
            <a:r>
              <a:t/>
            </a:r>
            <a:endParaRPr i="1"/>
          </a:p>
          <a:p>
            <a:pPr indent="-200660" lvl="0" marL="342900" rtl="0" algn="l">
              <a:spcBef>
                <a:spcPts val="448"/>
              </a:spcBef>
              <a:spcAft>
                <a:spcPts val="0"/>
              </a:spcAft>
              <a:buClr>
                <a:schemeClr val="dk1"/>
              </a:buClr>
              <a:buSzPct val="100000"/>
              <a:buNone/>
            </a:pPr>
            <a:r>
              <a:t/>
            </a:r>
            <a:endParaRPr i="1"/>
          </a:p>
          <a:p>
            <a:pPr indent="-200660" lvl="0" marL="342900" rtl="0" algn="l">
              <a:spcBef>
                <a:spcPts val="448"/>
              </a:spcBef>
              <a:spcAft>
                <a:spcPts val="0"/>
              </a:spcAft>
              <a:buClr>
                <a:schemeClr val="dk1"/>
              </a:buClr>
              <a:buSzPct val="100000"/>
              <a:buNone/>
            </a:pPr>
            <a:r>
              <a:t/>
            </a:r>
            <a:endParaRPr i="1"/>
          </a:p>
          <a:p>
            <a:pPr indent="-200660" lvl="0" marL="342900" rtl="0" algn="l">
              <a:spcBef>
                <a:spcPts val="448"/>
              </a:spcBef>
              <a:spcAft>
                <a:spcPts val="0"/>
              </a:spcAft>
              <a:buClr>
                <a:schemeClr val="dk1"/>
              </a:buClr>
              <a:buSzPct val="100000"/>
              <a:buNone/>
            </a:pPr>
            <a:r>
              <a:t/>
            </a:r>
            <a:endParaRPr i="1"/>
          </a:p>
          <a:p>
            <a:pPr indent="-200660" lvl="0" marL="342900" rtl="0" algn="l">
              <a:spcBef>
                <a:spcPts val="448"/>
              </a:spcBef>
              <a:spcAft>
                <a:spcPts val="0"/>
              </a:spcAft>
              <a:buClr>
                <a:schemeClr val="dk1"/>
              </a:buClr>
              <a:buSzPct val="100000"/>
              <a:buNone/>
            </a:pPr>
            <a:r>
              <a:t/>
            </a:r>
            <a:endParaRPr i="1"/>
          </a:p>
          <a:p>
            <a:pPr indent="-342900" lvl="0" marL="342900" rtl="0" algn="l">
              <a:spcBef>
                <a:spcPts val="448"/>
              </a:spcBef>
              <a:spcAft>
                <a:spcPts val="0"/>
              </a:spcAft>
              <a:buClr>
                <a:schemeClr val="dk1"/>
              </a:buClr>
              <a:buSzPct val="100000"/>
              <a:buChar char="•"/>
            </a:pPr>
            <a:r>
              <a:rPr lang="en-US"/>
              <a:t>Here’s an example of a Promise constructor and a simple executor function with its “producing code” (the setTimeout):</a:t>
            </a:r>
            <a:endParaRPr/>
          </a:p>
          <a:p>
            <a:pPr indent="-342900" lvl="0" marL="342900" rtl="0" algn="l">
              <a:spcBef>
                <a:spcPts val="448"/>
              </a:spcBef>
              <a:spcAft>
                <a:spcPts val="0"/>
              </a:spcAft>
              <a:buClr>
                <a:schemeClr val="dk1"/>
              </a:buClr>
              <a:buSzPct val="100000"/>
              <a:buNone/>
            </a:pPr>
            <a:r>
              <a:t/>
            </a:r>
            <a:endParaRPr i="1"/>
          </a:p>
          <a:p>
            <a:pPr indent="-342900" lvl="0" marL="342900" rtl="0" algn="l">
              <a:spcBef>
                <a:spcPts val="448"/>
              </a:spcBef>
              <a:spcAft>
                <a:spcPts val="0"/>
              </a:spcAft>
              <a:buClr>
                <a:schemeClr val="dk1"/>
              </a:buClr>
              <a:buSzPct val="100000"/>
              <a:buNone/>
            </a:pPr>
            <a:r>
              <a:rPr i="1" lang="en-US"/>
              <a:t>let promise = new Promise(function(resolve, reject) {</a:t>
            </a:r>
            <a:endParaRPr i="1"/>
          </a:p>
          <a:p>
            <a:pPr indent="-342900" lvl="0" marL="342900" rtl="0" algn="l">
              <a:spcBef>
                <a:spcPts val="448"/>
              </a:spcBef>
              <a:spcAft>
                <a:spcPts val="0"/>
              </a:spcAft>
              <a:buClr>
                <a:schemeClr val="dk1"/>
              </a:buClr>
              <a:buSzPct val="100000"/>
              <a:buNone/>
            </a:pPr>
            <a:r>
              <a:rPr i="1" lang="en-US"/>
              <a:t>  // the function is executed automatically when the promise is constructed</a:t>
            </a:r>
            <a:endParaRPr i="1"/>
          </a:p>
          <a:p>
            <a:pPr indent="-342900" lvl="0" marL="342900" rtl="0" algn="l">
              <a:spcBef>
                <a:spcPts val="448"/>
              </a:spcBef>
              <a:spcAft>
                <a:spcPts val="0"/>
              </a:spcAft>
              <a:buClr>
                <a:schemeClr val="dk1"/>
              </a:buClr>
              <a:buSzPct val="100000"/>
              <a:buNone/>
            </a:pPr>
            <a:r>
              <a:t/>
            </a:r>
            <a:endParaRPr i="1"/>
          </a:p>
          <a:p>
            <a:pPr indent="-342900" lvl="0" marL="342900" rtl="0" algn="l">
              <a:spcBef>
                <a:spcPts val="448"/>
              </a:spcBef>
              <a:spcAft>
                <a:spcPts val="0"/>
              </a:spcAft>
              <a:buClr>
                <a:schemeClr val="dk1"/>
              </a:buClr>
              <a:buSzPct val="100000"/>
              <a:buNone/>
            </a:pPr>
            <a:r>
              <a:rPr i="1" lang="en-US"/>
              <a:t>  // after 1 second signal that the job is done with the result "done"</a:t>
            </a:r>
            <a:endParaRPr i="1"/>
          </a:p>
          <a:p>
            <a:pPr indent="-342900" lvl="0" marL="342900" rtl="0" algn="l">
              <a:spcBef>
                <a:spcPts val="448"/>
              </a:spcBef>
              <a:spcAft>
                <a:spcPts val="0"/>
              </a:spcAft>
              <a:buClr>
                <a:schemeClr val="dk1"/>
              </a:buClr>
              <a:buSzPct val="100000"/>
              <a:buNone/>
            </a:pPr>
            <a:r>
              <a:rPr i="1" lang="en-US"/>
              <a:t>  setTimeout(() =&gt; resolve("done"), 1000);</a:t>
            </a:r>
            <a:endParaRPr i="1"/>
          </a:p>
          <a:p>
            <a:pPr indent="-342900" lvl="0" marL="342900" rtl="0" algn="l">
              <a:spcBef>
                <a:spcPts val="448"/>
              </a:spcBef>
              <a:spcAft>
                <a:spcPts val="0"/>
              </a:spcAft>
              <a:buClr>
                <a:schemeClr val="dk1"/>
              </a:buClr>
              <a:buSzPct val="100000"/>
              <a:buNone/>
            </a:pPr>
            <a:r>
              <a:rPr i="1" lang="en-US"/>
              <a:t>});</a:t>
            </a:r>
            <a:endParaRPr i="1"/>
          </a:p>
        </p:txBody>
      </p:sp>
      <p:pic>
        <p:nvPicPr>
          <p:cNvPr id="143" name="Google Shape;143;p12"/>
          <p:cNvPicPr preferRelativeResize="0"/>
          <p:nvPr/>
        </p:nvPicPr>
        <p:blipFill rotWithShape="1">
          <a:blip r:embed="rId3">
            <a:alphaModFix/>
          </a:blip>
          <a:srcRect b="30208" l="28110" r="33236" t="36458"/>
          <a:stretch/>
        </p:blipFill>
        <p:spPr>
          <a:xfrm>
            <a:off x="990600" y="381000"/>
            <a:ext cx="7162800" cy="2438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We can see two things by running the code above:</a:t>
            </a:r>
            <a:endParaRPr sz="2400"/>
          </a:p>
          <a:p>
            <a:pPr indent="-342900" lvl="0" marL="342900" rtl="0" algn="l">
              <a:spcBef>
                <a:spcPts val="480"/>
              </a:spcBef>
              <a:spcAft>
                <a:spcPts val="0"/>
              </a:spcAft>
              <a:buClr>
                <a:schemeClr val="dk1"/>
              </a:buClr>
              <a:buSzPts val="2400"/>
              <a:buChar char="•"/>
            </a:pPr>
            <a:r>
              <a:rPr lang="en-US" sz="2400"/>
              <a:t>The executor is called automatically and immediately (by the new Promise).</a:t>
            </a:r>
            <a:endParaRPr sz="2400"/>
          </a:p>
          <a:p>
            <a:pPr indent="-342900" lvl="0" marL="342900" rtl="0" algn="l">
              <a:spcBef>
                <a:spcPts val="480"/>
              </a:spcBef>
              <a:spcAft>
                <a:spcPts val="0"/>
              </a:spcAft>
              <a:buClr>
                <a:schemeClr val="dk1"/>
              </a:buClr>
              <a:buSzPts val="2400"/>
              <a:buChar char="•"/>
            </a:pPr>
            <a:r>
              <a:rPr lang="en-US" sz="2400"/>
              <a:t>The executor receives two arguments: resolve and reject — these functions are pre-defined by the JavaScript engine. So we don’t need to create them. We only should call one of them when ready.</a:t>
            </a:r>
            <a:endParaRPr sz="2400"/>
          </a:p>
          <a:p>
            <a:pPr indent="-342900" lvl="0" marL="342900" rtl="0" algn="l">
              <a:spcBef>
                <a:spcPts val="480"/>
              </a:spcBef>
              <a:spcAft>
                <a:spcPts val="0"/>
              </a:spcAft>
              <a:buClr>
                <a:schemeClr val="dk1"/>
              </a:buClr>
              <a:buSzPts val="2400"/>
              <a:buChar char="•"/>
            </a:pPr>
            <a:r>
              <a:rPr lang="en-US" sz="2400"/>
              <a:t>After one second of “processing” the executor calls resolve("done") to produce the result:</a:t>
            </a:r>
            <a:endParaRPr sz="2400"/>
          </a:p>
          <a:p>
            <a:pPr indent="-190500" lvl="0" marL="342900" rtl="0" algn="l">
              <a:spcBef>
                <a:spcPts val="480"/>
              </a:spcBef>
              <a:spcAft>
                <a:spcPts val="0"/>
              </a:spcAft>
              <a:buClr>
                <a:schemeClr val="dk1"/>
              </a:buClr>
              <a:buSzPts val="2400"/>
              <a:buNone/>
            </a:pPr>
            <a:r>
              <a:t/>
            </a:r>
            <a:endParaRPr i="1" sz="2400"/>
          </a:p>
        </p:txBody>
      </p:sp>
      <p:pic>
        <p:nvPicPr>
          <p:cNvPr id="149" name="Google Shape;149;p13"/>
          <p:cNvPicPr preferRelativeResize="0"/>
          <p:nvPr/>
        </p:nvPicPr>
        <p:blipFill rotWithShape="1">
          <a:blip r:embed="rId3">
            <a:alphaModFix/>
          </a:blip>
          <a:srcRect b="41666" l="0" r="63103" t="44792"/>
          <a:stretch/>
        </p:blipFill>
        <p:spPr>
          <a:xfrm>
            <a:off x="1066800" y="4419600"/>
            <a:ext cx="6705600" cy="152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That was an example of a successful job completion, a “fulfilled promise”.</a:t>
            </a:r>
            <a:endParaRPr sz="2400"/>
          </a:p>
          <a:p>
            <a:pPr indent="-342900" lvl="0" marL="342900" rtl="0" algn="l">
              <a:spcBef>
                <a:spcPts val="480"/>
              </a:spcBef>
              <a:spcAft>
                <a:spcPts val="0"/>
              </a:spcAft>
              <a:buClr>
                <a:schemeClr val="dk1"/>
              </a:buClr>
              <a:buSzPts val="2400"/>
              <a:buChar char="•"/>
            </a:pPr>
            <a:r>
              <a:rPr lang="en-US" sz="2400"/>
              <a:t>And now an example of the executor rejecting the promise with an error:</a:t>
            </a:r>
            <a:endParaRPr sz="2400"/>
          </a:p>
          <a:p>
            <a:pPr indent="-342900" lvl="0" marL="342900" rtl="0" algn="l">
              <a:spcBef>
                <a:spcPts val="480"/>
              </a:spcBef>
              <a:spcAft>
                <a:spcPts val="0"/>
              </a:spcAft>
              <a:buClr>
                <a:schemeClr val="dk1"/>
              </a:buClr>
              <a:buSzPts val="2400"/>
              <a:buNone/>
            </a:pPr>
            <a:r>
              <a:rPr i="1" lang="en-US" sz="2400"/>
              <a:t>let promise = new Promise(function(resolve, reject) {</a:t>
            </a:r>
            <a:endParaRPr i="1" sz="2400"/>
          </a:p>
          <a:p>
            <a:pPr indent="-342900" lvl="0" marL="342900" rtl="0" algn="l">
              <a:spcBef>
                <a:spcPts val="480"/>
              </a:spcBef>
              <a:spcAft>
                <a:spcPts val="0"/>
              </a:spcAft>
              <a:buClr>
                <a:schemeClr val="dk1"/>
              </a:buClr>
              <a:buSzPts val="2400"/>
              <a:buNone/>
            </a:pPr>
            <a:r>
              <a:rPr i="1" lang="en-US" sz="2400"/>
              <a:t>  // after 1 second signal that the job is finished with an error</a:t>
            </a:r>
            <a:endParaRPr i="1" sz="2400"/>
          </a:p>
          <a:p>
            <a:pPr indent="-342900" lvl="0" marL="342900" rtl="0" algn="l">
              <a:spcBef>
                <a:spcPts val="480"/>
              </a:spcBef>
              <a:spcAft>
                <a:spcPts val="0"/>
              </a:spcAft>
              <a:buClr>
                <a:schemeClr val="dk1"/>
              </a:buClr>
              <a:buSzPts val="2400"/>
              <a:buNone/>
            </a:pPr>
            <a:r>
              <a:rPr i="1" lang="en-US" sz="2400"/>
              <a:t>  setTimeout(() =&gt; reject(new Error("Whoops!")), 1000);</a:t>
            </a:r>
            <a:endParaRPr i="1" sz="2400"/>
          </a:p>
          <a:p>
            <a:pPr indent="-342900" lvl="0" marL="342900" rtl="0" algn="l">
              <a:spcBef>
                <a:spcPts val="480"/>
              </a:spcBef>
              <a:spcAft>
                <a:spcPts val="0"/>
              </a:spcAft>
              <a:buClr>
                <a:schemeClr val="dk1"/>
              </a:buClr>
              <a:buSzPts val="2400"/>
              <a:buNone/>
            </a:pPr>
            <a:r>
              <a:rPr i="1" lang="en-US" sz="2400"/>
              <a:t>});</a:t>
            </a:r>
            <a:endParaRPr i="1" sz="2400"/>
          </a:p>
          <a:p>
            <a:pPr indent="-342900" lvl="0" marL="342900" rtl="0" algn="l">
              <a:spcBef>
                <a:spcPts val="480"/>
              </a:spcBef>
              <a:spcAft>
                <a:spcPts val="0"/>
              </a:spcAft>
              <a:buClr>
                <a:schemeClr val="dk1"/>
              </a:buClr>
              <a:buSzPts val="2400"/>
              <a:buNone/>
            </a:pPr>
            <a:r>
              <a:t/>
            </a:r>
            <a:endParaRPr i="1" sz="2400"/>
          </a:p>
          <a:p>
            <a:pPr indent="-342900" lvl="0" marL="342900" rtl="0" algn="l">
              <a:spcBef>
                <a:spcPts val="480"/>
              </a:spcBef>
              <a:spcAft>
                <a:spcPts val="0"/>
              </a:spcAft>
              <a:buClr>
                <a:schemeClr val="dk1"/>
              </a:buClr>
              <a:buSzPts val="2400"/>
              <a:buNone/>
            </a:pPr>
            <a:r>
              <a:t/>
            </a:r>
            <a:endParaRPr i="1" sz="2400"/>
          </a:p>
          <a:p>
            <a:pPr indent="-342900" lvl="0" marL="342900" rtl="0" algn="l">
              <a:spcBef>
                <a:spcPts val="480"/>
              </a:spcBef>
              <a:spcAft>
                <a:spcPts val="0"/>
              </a:spcAft>
              <a:buClr>
                <a:schemeClr val="dk1"/>
              </a:buClr>
              <a:buSzPts val="2400"/>
              <a:buNone/>
            </a:pPr>
            <a:r>
              <a:t/>
            </a:r>
            <a:endParaRPr i="1" sz="2400"/>
          </a:p>
          <a:p>
            <a:pPr indent="-342900" lvl="0" marL="342900" rtl="0" algn="l">
              <a:spcBef>
                <a:spcPts val="480"/>
              </a:spcBef>
              <a:spcAft>
                <a:spcPts val="0"/>
              </a:spcAft>
              <a:buClr>
                <a:schemeClr val="dk1"/>
              </a:buClr>
              <a:buSzPts val="2400"/>
              <a:buNone/>
            </a:pPr>
            <a:r>
              <a:t/>
            </a:r>
            <a:endParaRPr b="1" sz="2400"/>
          </a:p>
          <a:p>
            <a:pPr indent="-342900" lvl="0" marL="342900" rtl="0" algn="l">
              <a:spcBef>
                <a:spcPts val="480"/>
              </a:spcBef>
              <a:spcAft>
                <a:spcPts val="0"/>
              </a:spcAft>
              <a:buClr>
                <a:schemeClr val="dk1"/>
              </a:buClr>
              <a:buSzPts val="2400"/>
              <a:buNone/>
            </a:pPr>
            <a:r>
              <a:rPr b="1" lang="en-US" sz="2400"/>
              <a:t>To summarize, the executor should do a job (something that takes time usually) and then call resolve or reject to change the state of the corresponding Promise object.</a:t>
            </a:r>
            <a:endParaRPr b="1" i="1" sz="2400"/>
          </a:p>
          <a:p>
            <a:pPr indent="-342900" lvl="0" marL="342900" rtl="0" algn="l">
              <a:spcBef>
                <a:spcPts val="480"/>
              </a:spcBef>
              <a:spcAft>
                <a:spcPts val="0"/>
              </a:spcAft>
              <a:buClr>
                <a:schemeClr val="dk1"/>
              </a:buClr>
              <a:buSzPts val="2400"/>
              <a:buNone/>
            </a:pPr>
            <a:r>
              <a:t/>
            </a:r>
            <a:endParaRPr i="1" sz="2400"/>
          </a:p>
        </p:txBody>
      </p:sp>
      <p:pic>
        <p:nvPicPr>
          <p:cNvPr id="155" name="Google Shape;155;p14"/>
          <p:cNvPicPr preferRelativeResize="0"/>
          <p:nvPr/>
        </p:nvPicPr>
        <p:blipFill rotWithShape="1">
          <a:blip r:embed="rId3">
            <a:alphaModFix/>
          </a:blip>
          <a:srcRect b="34375" l="0" r="63103" t="52082"/>
          <a:stretch/>
        </p:blipFill>
        <p:spPr>
          <a:xfrm>
            <a:off x="990600" y="3810000"/>
            <a:ext cx="6400800" cy="129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US" sz="2400"/>
              <a:t>The Promise that is either resolved or rejected is called “</a:t>
            </a:r>
            <a:r>
              <a:rPr b="1" lang="en-US" sz="2400"/>
              <a:t>settled</a:t>
            </a:r>
            <a:r>
              <a:rPr lang="en-US" sz="2400"/>
              <a:t>”, as opposed to a initially “pending” Promise.</a:t>
            </a:r>
            <a:endParaRPr sz="2400"/>
          </a:p>
          <a:p>
            <a:pPr indent="-342900" lvl="0" marL="342900" rtl="0" algn="l">
              <a:spcBef>
                <a:spcPts val="480"/>
              </a:spcBef>
              <a:spcAft>
                <a:spcPts val="0"/>
              </a:spcAft>
              <a:buClr>
                <a:schemeClr val="dk1"/>
              </a:buClr>
              <a:buSzPts val="2400"/>
              <a:buChar char="•"/>
            </a:pPr>
            <a:r>
              <a:rPr b="1" lang="en-US" sz="2400"/>
              <a:t>There can be only a single result or an error - </a:t>
            </a:r>
            <a:endParaRPr sz="2400"/>
          </a:p>
          <a:p>
            <a:pPr indent="-342900" lvl="0" marL="342900" rtl="0" algn="l">
              <a:spcBef>
                <a:spcPts val="480"/>
              </a:spcBef>
              <a:spcAft>
                <a:spcPts val="0"/>
              </a:spcAft>
              <a:buClr>
                <a:schemeClr val="dk1"/>
              </a:buClr>
              <a:buSzPts val="2400"/>
              <a:buChar char="•"/>
            </a:pPr>
            <a:r>
              <a:rPr lang="en-US" sz="2400"/>
              <a:t>The executor should call only one resolve or one reject. The promise’s state change is final.</a:t>
            </a:r>
            <a:endParaRPr sz="2400"/>
          </a:p>
          <a:p>
            <a:pPr indent="-342900" lvl="0" marL="342900" rtl="0" algn="l">
              <a:spcBef>
                <a:spcPts val="480"/>
              </a:spcBef>
              <a:spcAft>
                <a:spcPts val="0"/>
              </a:spcAft>
              <a:buClr>
                <a:schemeClr val="dk1"/>
              </a:buClr>
              <a:buSzPts val="2400"/>
              <a:buChar char="•"/>
            </a:pPr>
            <a:r>
              <a:rPr lang="en-US" sz="2400"/>
              <a:t>All further calls of resolve and reject are ignored:- </a:t>
            </a:r>
            <a:endParaRPr sz="2400"/>
          </a:p>
          <a:p>
            <a:pPr indent="-342900" lvl="0" marL="342900" rtl="0" algn="l">
              <a:spcBef>
                <a:spcPts val="480"/>
              </a:spcBef>
              <a:spcAft>
                <a:spcPts val="0"/>
              </a:spcAft>
              <a:buClr>
                <a:schemeClr val="dk1"/>
              </a:buClr>
              <a:buSzPts val="2400"/>
              <a:buNone/>
            </a:pPr>
            <a:r>
              <a:rPr i="1" lang="en-US" sz="2400"/>
              <a:t>let promise = new Promise(function(resolve, reject) {</a:t>
            </a:r>
            <a:endParaRPr i="1" sz="2400"/>
          </a:p>
          <a:p>
            <a:pPr indent="-342900" lvl="0" marL="342900" rtl="0" algn="l">
              <a:spcBef>
                <a:spcPts val="480"/>
              </a:spcBef>
              <a:spcAft>
                <a:spcPts val="0"/>
              </a:spcAft>
              <a:buClr>
                <a:schemeClr val="dk1"/>
              </a:buClr>
              <a:buSzPts val="2400"/>
              <a:buNone/>
            </a:pPr>
            <a:r>
              <a:rPr i="1" lang="en-US" sz="2400"/>
              <a:t>  resolve("done");</a:t>
            </a:r>
            <a:endParaRPr i="1" sz="2400"/>
          </a:p>
          <a:p>
            <a:pPr indent="-342900" lvl="0" marL="342900" rtl="0" algn="l">
              <a:spcBef>
                <a:spcPts val="480"/>
              </a:spcBef>
              <a:spcAft>
                <a:spcPts val="0"/>
              </a:spcAft>
              <a:buClr>
                <a:schemeClr val="dk1"/>
              </a:buClr>
              <a:buSzPts val="2400"/>
              <a:buNone/>
            </a:pPr>
            <a:r>
              <a:t/>
            </a:r>
            <a:endParaRPr i="1" sz="2400"/>
          </a:p>
          <a:p>
            <a:pPr indent="-342900" lvl="0" marL="342900" rtl="0" algn="l">
              <a:spcBef>
                <a:spcPts val="480"/>
              </a:spcBef>
              <a:spcAft>
                <a:spcPts val="0"/>
              </a:spcAft>
              <a:buClr>
                <a:schemeClr val="dk1"/>
              </a:buClr>
              <a:buSzPts val="2400"/>
              <a:buNone/>
            </a:pPr>
            <a:r>
              <a:rPr i="1" lang="en-US" sz="2400"/>
              <a:t>  reject(new Error("…")); // ignored</a:t>
            </a:r>
            <a:endParaRPr i="1" sz="2400"/>
          </a:p>
          <a:p>
            <a:pPr indent="-342900" lvl="0" marL="342900" rtl="0" algn="l">
              <a:spcBef>
                <a:spcPts val="480"/>
              </a:spcBef>
              <a:spcAft>
                <a:spcPts val="0"/>
              </a:spcAft>
              <a:buClr>
                <a:schemeClr val="dk1"/>
              </a:buClr>
              <a:buSzPts val="2400"/>
              <a:buNone/>
            </a:pPr>
            <a:r>
              <a:rPr i="1" lang="en-US" sz="2400"/>
              <a:t>  setTimeout(() =&gt; resolve("…")); // ignored</a:t>
            </a:r>
            <a:endParaRPr i="1" sz="2400"/>
          </a:p>
          <a:p>
            <a:pPr indent="-342900" lvl="0" marL="342900" rtl="0" algn="l">
              <a:spcBef>
                <a:spcPts val="480"/>
              </a:spcBef>
              <a:spcAft>
                <a:spcPts val="0"/>
              </a:spcAft>
              <a:buClr>
                <a:schemeClr val="dk1"/>
              </a:buClr>
              <a:buSzPts val="2400"/>
              <a:buNone/>
            </a:pPr>
            <a:r>
              <a:rPr i="1" lang="en-US" sz="2400"/>
              <a:t>});</a:t>
            </a:r>
            <a:endParaRPr i="1" sz="2400"/>
          </a:p>
          <a:p>
            <a:pPr indent="-342900" lvl="0" marL="342900" rtl="0" algn="l">
              <a:spcBef>
                <a:spcPts val="480"/>
              </a:spcBef>
              <a:spcAft>
                <a:spcPts val="0"/>
              </a:spcAft>
              <a:buClr>
                <a:schemeClr val="dk1"/>
              </a:buClr>
              <a:buSzPts val="2400"/>
              <a:buChar char="•"/>
            </a:pPr>
            <a:r>
              <a:rPr lang="en-US" sz="2400"/>
              <a:t>The idea is that a job done by the executor may have only one result or an error.</a:t>
            </a:r>
            <a:endParaRPr sz="2400"/>
          </a:p>
          <a:p>
            <a:pPr indent="-342900" lvl="0" marL="342900" rtl="0" algn="l">
              <a:spcBef>
                <a:spcPts val="480"/>
              </a:spcBef>
              <a:spcAft>
                <a:spcPts val="0"/>
              </a:spcAft>
              <a:buClr>
                <a:schemeClr val="dk1"/>
              </a:buClr>
              <a:buSzPts val="2400"/>
              <a:buChar char="•"/>
            </a:pPr>
            <a:r>
              <a:rPr lang="en-US" sz="2400"/>
              <a:t>Also, resolve/reject expect only one argument (or none) and will ignore additional arguments.</a:t>
            </a:r>
            <a:endParaRPr sz="2400"/>
          </a:p>
          <a:p>
            <a:pPr indent="-190500" lvl="0" marL="342900" rtl="0" algn="l">
              <a:spcBef>
                <a:spcPts val="480"/>
              </a:spcBef>
              <a:spcAft>
                <a:spcPts val="0"/>
              </a:spcAft>
              <a:buClr>
                <a:schemeClr val="dk1"/>
              </a:buClr>
              <a:buSzPts val="2400"/>
              <a:buNone/>
            </a:pPr>
            <a:r>
              <a:t/>
            </a:r>
            <a:endParaRPr i="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b="1" lang="en-US" sz="2400"/>
              <a:t>Reject with Error objects</a:t>
            </a:r>
            <a:endParaRPr sz="2400"/>
          </a:p>
          <a:p>
            <a:pPr indent="-342900" lvl="0" marL="342900" rtl="0" algn="l">
              <a:spcBef>
                <a:spcPts val="444"/>
              </a:spcBef>
              <a:spcAft>
                <a:spcPts val="0"/>
              </a:spcAft>
              <a:buClr>
                <a:schemeClr val="dk1"/>
              </a:buClr>
              <a:buSzPct val="100000"/>
              <a:buChar char="•"/>
            </a:pPr>
            <a:r>
              <a:rPr lang="en-US" sz="2400"/>
              <a:t>In case something goes wrong, we can call reject with any type of argument (just like resolve). But it is recommended to use Error objects (or objects that inherit from Error).</a:t>
            </a:r>
            <a:endParaRPr sz="2400"/>
          </a:p>
          <a:p>
            <a:pPr indent="-342900" lvl="0" marL="342900" rtl="0" algn="l">
              <a:spcBef>
                <a:spcPts val="444"/>
              </a:spcBef>
              <a:spcAft>
                <a:spcPts val="0"/>
              </a:spcAft>
              <a:buClr>
                <a:schemeClr val="dk1"/>
              </a:buClr>
              <a:buSzPct val="100000"/>
              <a:buChar char="•"/>
            </a:pPr>
            <a:r>
              <a:rPr b="1" lang="en-US" sz="2400"/>
              <a:t>Immediately calling resolve/reject</a:t>
            </a:r>
            <a:endParaRPr sz="2400"/>
          </a:p>
          <a:p>
            <a:pPr indent="-342900" lvl="0" marL="342900" rtl="0" algn="l">
              <a:spcBef>
                <a:spcPts val="444"/>
              </a:spcBef>
              <a:spcAft>
                <a:spcPts val="0"/>
              </a:spcAft>
              <a:buClr>
                <a:schemeClr val="dk1"/>
              </a:buClr>
              <a:buSzPct val="100000"/>
              <a:buChar char="•"/>
            </a:pPr>
            <a:r>
              <a:rPr lang="en-US" sz="2400"/>
              <a:t>In practice, an executor usually does something asynchronously and calls resolve/reject after some time, but it doesn’t have to. We also can call resolve or reject immediately, like this:</a:t>
            </a:r>
            <a:endParaRPr sz="2400"/>
          </a:p>
          <a:p>
            <a:pPr indent="-342900" lvl="0" marL="342900" rtl="0" algn="l">
              <a:spcBef>
                <a:spcPts val="444"/>
              </a:spcBef>
              <a:spcAft>
                <a:spcPts val="0"/>
              </a:spcAft>
              <a:buClr>
                <a:schemeClr val="dk1"/>
              </a:buClr>
              <a:buSzPct val="100000"/>
              <a:buNone/>
            </a:pPr>
            <a:r>
              <a:rPr i="1" lang="en-US" sz="2400"/>
              <a:t>let promise = new Promise(function(resolve, reject) {</a:t>
            </a:r>
            <a:endParaRPr i="1" sz="2400"/>
          </a:p>
          <a:p>
            <a:pPr indent="-342900" lvl="0" marL="342900" rtl="0" algn="l">
              <a:spcBef>
                <a:spcPts val="444"/>
              </a:spcBef>
              <a:spcAft>
                <a:spcPts val="0"/>
              </a:spcAft>
              <a:buClr>
                <a:schemeClr val="dk1"/>
              </a:buClr>
              <a:buSzPct val="100000"/>
              <a:buNone/>
            </a:pPr>
            <a:r>
              <a:rPr i="1" lang="en-US" sz="2400"/>
              <a:t>  // not taking our time to do the job</a:t>
            </a:r>
            <a:endParaRPr i="1" sz="2400"/>
          </a:p>
          <a:p>
            <a:pPr indent="-342900" lvl="0" marL="342900" rtl="0" algn="l">
              <a:spcBef>
                <a:spcPts val="444"/>
              </a:spcBef>
              <a:spcAft>
                <a:spcPts val="0"/>
              </a:spcAft>
              <a:buClr>
                <a:schemeClr val="dk1"/>
              </a:buClr>
              <a:buSzPct val="100000"/>
              <a:buNone/>
            </a:pPr>
            <a:r>
              <a:rPr i="1" lang="en-US" sz="2400"/>
              <a:t>  resolve(123); // immediately give the result: 123</a:t>
            </a:r>
            <a:endParaRPr i="1" sz="2400"/>
          </a:p>
          <a:p>
            <a:pPr indent="-342900" lvl="0" marL="342900" rtl="0" algn="l">
              <a:spcBef>
                <a:spcPts val="444"/>
              </a:spcBef>
              <a:spcAft>
                <a:spcPts val="0"/>
              </a:spcAft>
              <a:buClr>
                <a:schemeClr val="dk1"/>
              </a:buClr>
              <a:buSzPct val="100000"/>
              <a:buNone/>
            </a:pPr>
            <a:r>
              <a:rPr i="1" lang="en-US" sz="2400"/>
              <a:t>});</a:t>
            </a:r>
            <a:endParaRPr i="1" sz="2400"/>
          </a:p>
          <a:p>
            <a:pPr indent="-342900" lvl="0" marL="342900" rtl="0" algn="l">
              <a:spcBef>
                <a:spcPts val="444"/>
              </a:spcBef>
              <a:spcAft>
                <a:spcPts val="0"/>
              </a:spcAft>
              <a:buClr>
                <a:schemeClr val="dk1"/>
              </a:buClr>
              <a:buSzPct val="100000"/>
              <a:buChar char="•"/>
            </a:pPr>
            <a:r>
              <a:rPr b="1" lang="en-US" sz="2400"/>
              <a:t>The state and result are internal</a:t>
            </a:r>
            <a:endParaRPr sz="2400"/>
          </a:p>
          <a:p>
            <a:pPr indent="-342900" lvl="0" marL="342900" rtl="0" algn="l">
              <a:spcBef>
                <a:spcPts val="444"/>
              </a:spcBef>
              <a:spcAft>
                <a:spcPts val="0"/>
              </a:spcAft>
              <a:buClr>
                <a:schemeClr val="dk1"/>
              </a:buClr>
              <a:buSzPct val="100000"/>
              <a:buChar char="•"/>
            </a:pPr>
            <a:r>
              <a:rPr lang="en-US" sz="2400"/>
              <a:t>The properties state and result of the Promise object are internal. We can’t directly access them from our “consuming code”. We can use the methods </a:t>
            </a:r>
            <a:r>
              <a:rPr b="1" lang="en-US" sz="2400"/>
              <a:t>.then/.catch/.finally</a:t>
            </a:r>
            <a:r>
              <a:rPr lang="en-US" sz="2400"/>
              <a:t> for that. They are described below.</a:t>
            </a:r>
            <a:endParaRPr sz="2400"/>
          </a:p>
          <a:p>
            <a:pPr indent="-201930" lvl="0" marL="342900" rtl="0" algn="l">
              <a:spcBef>
                <a:spcPts val="444"/>
              </a:spcBef>
              <a:spcAft>
                <a:spcPts val="0"/>
              </a:spcAft>
              <a:buClr>
                <a:schemeClr val="dk1"/>
              </a:buClr>
              <a:buSzPct val="100000"/>
              <a:buNone/>
            </a:pPr>
            <a:r>
              <a:t/>
            </a:r>
            <a:endParaRPr i="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u="sng">
                <a:solidFill>
                  <a:schemeClr val="hlink"/>
                </a:solidFill>
                <a:hlinkClick r:id="rId3"/>
              </a:rPr>
              <a:t>Consumers: then, catch, finally</a:t>
            </a:r>
            <a:br>
              <a:rPr b="1" lang="en-US"/>
            </a:br>
            <a:endParaRPr/>
          </a:p>
        </p:txBody>
      </p:sp>
      <p:sp>
        <p:nvSpPr>
          <p:cNvPr id="171" name="Google Shape;17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A Promise object serves as a link between the executor  and the consuming functions , which will receive the result or error. Consuming functions can be registered (subscribed) using methods .then, .catch and .finally.</a:t>
            </a:r>
            <a:endParaRPr/>
          </a:p>
          <a:p>
            <a:pPr indent="-342900" lvl="0" marL="342900" rtl="0" algn="l">
              <a:spcBef>
                <a:spcPts val="544"/>
              </a:spcBef>
              <a:spcAft>
                <a:spcPts val="0"/>
              </a:spcAft>
              <a:buClr>
                <a:schemeClr val="dk1"/>
              </a:buClr>
              <a:buSzPct val="100000"/>
              <a:buChar char="•"/>
            </a:pPr>
            <a:r>
              <a:rPr b="1" lang="en-US" u="sng">
                <a:solidFill>
                  <a:schemeClr val="hlink"/>
                </a:solidFill>
                <a:hlinkClick r:id="rId4"/>
              </a:rPr>
              <a:t>Then</a:t>
            </a:r>
            <a:r>
              <a:rPr b="1" lang="en-US"/>
              <a:t> - </a:t>
            </a:r>
            <a:endParaRPr b="1"/>
          </a:p>
          <a:p>
            <a:pPr indent="-342900" lvl="0" marL="342900" rtl="0" algn="l">
              <a:spcBef>
                <a:spcPts val="544"/>
              </a:spcBef>
              <a:spcAft>
                <a:spcPts val="0"/>
              </a:spcAft>
              <a:buClr>
                <a:schemeClr val="dk1"/>
              </a:buClr>
              <a:buSzPct val="100000"/>
              <a:buChar char="•"/>
            </a:pPr>
            <a:r>
              <a:rPr lang="en-US"/>
              <a:t>The most important, fundamental one is .then.</a:t>
            </a:r>
            <a:endParaRPr/>
          </a:p>
          <a:p>
            <a:pPr indent="-342900" lvl="0" marL="342900" rtl="0" algn="l">
              <a:spcBef>
                <a:spcPts val="544"/>
              </a:spcBef>
              <a:spcAft>
                <a:spcPts val="0"/>
              </a:spcAft>
              <a:buClr>
                <a:schemeClr val="dk1"/>
              </a:buClr>
              <a:buSzPct val="100000"/>
              <a:buChar char="•"/>
            </a:pPr>
            <a:r>
              <a:rPr lang="en-US"/>
              <a:t>The syntax is:- </a:t>
            </a:r>
            <a:endParaRPr/>
          </a:p>
          <a:p>
            <a:pPr indent="-342900" lvl="0" marL="342900" rtl="0" algn="l">
              <a:spcBef>
                <a:spcPts val="544"/>
              </a:spcBef>
              <a:spcAft>
                <a:spcPts val="0"/>
              </a:spcAft>
              <a:buClr>
                <a:schemeClr val="dk1"/>
              </a:buClr>
              <a:buSzPct val="100000"/>
              <a:buNone/>
            </a:pPr>
            <a:r>
              <a:rPr lang="en-US"/>
              <a:t>promise.then(</a:t>
            </a:r>
            <a:endParaRPr/>
          </a:p>
          <a:p>
            <a:pPr indent="-342900" lvl="0" marL="342900" rtl="0" algn="l">
              <a:spcBef>
                <a:spcPts val="544"/>
              </a:spcBef>
              <a:spcAft>
                <a:spcPts val="0"/>
              </a:spcAft>
              <a:buClr>
                <a:schemeClr val="dk1"/>
              </a:buClr>
              <a:buSzPct val="100000"/>
              <a:buNone/>
            </a:pPr>
            <a:r>
              <a:rPr lang="en-US"/>
              <a:t>  function(result) { /* handle a successful result */ },</a:t>
            </a:r>
            <a:endParaRPr/>
          </a:p>
          <a:p>
            <a:pPr indent="-342900" lvl="0" marL="342900" rtl="0" algn="l">
              <a:spcBef>
                <a:spcPts val="544"/>
              </a:spcBef>
              <a:spcAft>
                <a:spcPts val="0"/>
              </a:spcAft>
              <a:buClr>
                <a:schemeClr val="dk1"/>
              </a:buClr>
              <a:buSzPct val="100000"/>
              <a:buNone/>
            </a:pPr>
            <a:r>
              <a:rPr lang="en-US"/>
              <a:t>  function(error) { /* handle an error */ }</a:t>
            </a:r>
            <a:endParaRPr/>
          </a:p>
          <a:p>
            <a:pPr indent="-342900" lvl="0" marL="342900" rtl="0" algn="l">
              <a:spcBef>
                <a:spcPts val="544"/>
              </a:spcBef>
              <a:spcAft>
                <a:spcPts val="0"/>
              </a:spcAft>
              <a:buClr>
                <a:schemeClr val="dk1"/>
              </a:buClr>
              <a:buSzPct val="100000"/>
              <a:buNone/>
            </a:pPr>
            <a:r>
              <a:rPr lang="en-US"/>
              <a:t>);</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US" sz="2400"/>
              <a:t>The first argument of .then is a function that: runs when the promise is resolved, and receives the result.</a:t>
            </a:r>
            <a:endParaRPr sz="2400"/>
          </a:p>
          <a:p>
            <a:pPr indent="-342900" lvl="0" marL="342900" rtl="0" algn="l">
              <a:spcBef>
                <a:spcPts val="480"/>
              </a:spcBef>
              <a:spcAft>
                <a:spcPts val="0"/>
              </a:spcAft>
              <a:buClr>
                <a:schemeClr val="dk1"/>
              </a:buClr>
              <a:buSzPts val="2400"/>
              <a:buChar char="•"/>
            </a:pPr>
            <a:r>
              <a:rPr lang="en-US" sz="2400"/>
              <a:t>The second argument of .then is a function that: runs when the promise is rejected, and receives the error.</a:t>
            </a:r>
            <a:endParaRPr sz="2400"/>
          </a:p>
          <a:p>
            <a:pPr indent="-342900" lvl="0" marL="342900" rtl="0" algn="l">
              <a:spcBef>
                <a:spcPts val="480"/>
              </a:spcBef>
              <a:spcAft>
                <a:spcPts val="0"/>
              </a:spcAft>
              <a:buClr>
                <a:schemeClr val="dk1"/>
              </a:buClr>
              <a:buSzPts val="2400"/>
              <a:buChar char="•"/>
            </a:pPr>
            <a:r>
              <a:rPr lang="en-US" sz="2400"/>
              <a:t>For instance, here’s a reaction to a successfully resolved promise:- </a:t>
            </a:r>
            <a:endParaRPr sz="2400"/>
          </a:p>
          <a:p>
            <a:pPr indent="-342900" lvl="0" marL="342900" rtl="0" algn="l">
              <a:spcBef>
                <a:spcPts val="480"/>
              </a:spcBef>
              <a:spcAft>
                <a:spcPts val="0"/>
              </a:spcAft>
              <a:buClr>
                <a:schemeClr val="dk1"/>
              </a:buClr>
              <a:buSzPts val="2400"/>
              <a:buNone/>
            </a:pPr>
            <a:r>
              <a:t/>
            </a:r>
            <a:endParaRPr i="1" sz="2400"/>
          </a:p>
          <a:p>
            <a:pPr indent="-342900" lvl="0" marL="342900" rtl="0" algn="l">
              <a:spcBef>
                <a:spcPts val="480"/>
              </a:spcBef>
              <a:spcAft>
                <a:spcPts val="0"/>
              </a:spcAft>
              <a:buClr>
                <a:schemeClr val="dk1"/>
              </a:buClr>
              <a:buSzPts val="2400"/>
              <a:buNone/>
            </a:pPr>
            <a:r>
              <a:rPr i="1" lang="en-US" sz="2400"/>
              <a:t>let promise = new Promise(function(resolve, reject) {</a:t>
            </a:r>
            <a:endParaRPr i="1" sz="2400"/>
          </a:p>
          <a:p>
            <a:pPr indent="-342900" lvl="0" marL="342900" rtl="0" algn="l">
              <a:spcBef>
                <a:spcPts val="480"/>
              </a:spcBef>
              <a:spcAft>
                <a:spcPts val="0"/>
              </a:spcAft>
              <a:buClr>
                <a:schemeClr val="dk1"/>
              </a:buClr>
              <a:buSzPts val="2400"/>
              <a:buNone/>
            </a:pPr>
            <a:r>
              <a:rPr i="1" lang="en-US" sz="2400"/>
              <a:t>  setTimeout(() =&gt; resolve("done!"), 1000);</a:t>
            </a:r>
            <a:endParaRPr i="1" sz="2400"/>
          </a:p>
          <a:p>
            <a:pPr indent="-342900" lvl="0" marL="342900" rtl="0" algn="l">
              <a:spcBef>
                <a:spcPts val="480"/>
              </a:spcBef>
              <a:spcAft>
                <a:spcPts val="0"/>
              </a:spcAft>
              <a:buClr>
                <a:schemeClr val="dk1"/>
              </a:buClr>
              <a:buSzPts val="2400"/>
              <a:buNone/>
            </a:pPr>
            <a:r>
              <a:rPr i="1" lang="en-US" sz="2400"/>
              <a:t>});</a:t>
            </a:r>
            <a:endParaRPr i="1" sz="2400"/>
          </a:p>
          <a:p>
            <a:pPr indent="-342900" lvl="0" marL="342900" rtl="0" algn="l">
              <a:spcBef>
                <a:spcPts val="480"/>
              </a:spcBef>
              <a:spcAft>
                <a:spcPts val="0"/>
              </a:spcAft>
              <a:buClr>
                <a:schemeClr val="dk1"/>
              </a:buClr>
              <a:buSzPts val="2400"/>
              <a:buNone/>
            </a:pPr>
            <a:r>
              <a:t/>
            </a:r>
            <a:endParaRPr i="1" sz="2400"/>
          </a:p>
          <a:p>
            <a:pPr indent="-342900" lvl="0" marL="342900" rtl="0" algn="l">
              <a:spcBef>
                <a:spcPts val="480"/>
              </a:spcBef>
              <a:spcAft>
                <a:spcPts val="0"/>
              </a:spcAft>
              <a:buClr>
                <a:schemeClr val="dk1"/>
              </a:buClr>
              <a:buSzPts val="2400"/>
              <a:buNone/>
            </a:pPr>
            <a:r>
              <a:rPr i="1" lang="en-US" sz="2400"/>
              <a:t>// resolve runs the first function in .then</a:t>
            </a:r>
            <a:endParaRPr i="1" sz="2400"/>
          </a:p>
          <a:p>
            <a:pPr indent="-342900" lvl="0" marL="342900" rtl="0" algn="l">
              <a:spcBef>
                <a:spcPts val="480"/>
              </a:spcBef>
              <a:spcAft>
                <a:spcPts val="0"/>
              </a:spcAft>
              <a:buClr>
                <a:schemeClr val="dk1"/>
              </a:buClr>
              <a:buSzPts val="2400"/>
              <a:buNone/>
            </a:pPr>
            <a:r>
              <a:rPr i="1" lang="en-US" sz="2400"/>
              <a:t>promise.then(</a:t>
            </a:r>
            <a:endParaRPr i="1" sz="2400"/>
          </a:p>
          <a:p>
            <a:pPr indent="-342900" lvl="0" marL="342900" rtl="0" algn="l">
              <a:spcBef>
                <a:spcPts val="480"/>
              </a:spcBef>
              <a:spcAft>
                <a:spcPts val="0"/>
              </a:spcAft>
              <a:buClr>
                <a:schemeClr val="dk1"/>
              </a:buClr>
              <a:buSzPts val="2400"/>
              <a:buNone/>
            </a:pPr>
            <a:r>
              <a:rPr i="1" lang="en-US" sz="2400"/>
              <a:t>  result =&gt; alert(result), // shows "done!" after 1 second</a:t>
            </a:r>
            <a:endParaRPr i="1" sz="2400"/>
          </a:p>
          <a:p>
            <a:pPr indent="-342900" lvl="0" marL="342900" rtl="0" algn="l">
              <a:spcBef>
                <a:spcPts val="480"/>
              </a:spcBef>
              <a:spcAft>
                <a:spcPts val="0"/>
              </a:spcAft>
              <a:buClr>
                <a:schemeClr val="dk1"/>
              </a:buClr>
              <a:buSzPts val="2400"/>
              <a:buNone/>
            </a:pPr>
            <a:r>
              <a:rPr i="1" lang="en-US" sz="2400"/>
              <a:t>  error =&gt; alert(error) // doesn't run</a:t>
            </a:r>
            <a:endParaRPr i="1" sz="2400"/>
          </a:p>
          <a:p>
            <a:pPr indent="-342900" lvl="0" marL="342900" rtl="0" algn="l">
              <a:spcBef>
                <a:spcPts val="480"/>
              </a:spcBef>
              <a:spcAft>
                <a:spcPts val="0"/>
              </a:spcAft>
              <a:buClr>
                <a:schemeClr val="dk1"/>
              </a:buClr>
              <a:buSzPts val="2400"/>
              <a:buNone/>
            </a:pPr>
            <a:r>
              <a:rPr i="1" lang="en-US" sz="2400"/>
              <a:t>);</a:t>
            </a:r>
            <a:endParaRPr i="1" sz="2400"/>
          </a:p>
        </p:txBody>
      </p:sp>
      <p:sp>
        <p:nvSpPr>
          <p:cNvPr id="177" name="Google Shape;177;p18"/>
          <p:cNvSpPr txBox="1"/>
          <p:nvPr/>
        </p:nvSpPr>
        <p:spPr>
          <a:xfrm>
            <a:off x="6705600" y="5486400"/>
            <a:ext cx="4267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Or – function(result){alert(result)},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function(error){alert(error)});</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first function was executed.</a:t>
            </a:r>
            <a:endParaRPr sz="2400"/>
          </a:p>
          <a:p>
            <a:pPr indent="-342900" lvl="0" marL="342900" rtl="0" algn="l">
              <a:spcBef>
                <a:spcPts val="480"/>
              </a:spcBef>
              <a:spcAft>
                <a:spcPts val="0"/>
              </a:spcAft>
              <a:buClr>
                <a:schemeClr val="dk1"/>
              </a:buClr>
              <a:buSzPts val="2400"/>
              <a:buChar char="•"/>
            </a:pPr>
            <a:r>
              <a:rPr lang="en-US" sz="2400"/>
              <a:t>And in the case of a rejection – the second one:- </a:t>
            </a:r>
            <a:endParaRPr sz="2400"/>
          </a:p>
          <a:p>
            <a:pPr indent="-342900" lvl="0" marL="342900" rtl="0" algn="l">
              <a:spcBef>
                <a:spcPts val="480"/>
              </a:spcBef>
              <a:spcAft>
                <a:spcPts val="0"/>
              </a:spcAft>
              <a:buClr>
                <a:schemeClr val="dk1"/>
              </a:buClr>
              <a:buSzPts val="2400"/>
              <a:buNone/>
            </a:pPr>
            <a:r>
              <a:rPr i="1" lang="en-US" sz="2400"/>
              <a:t>let promise = new Promise(function(resolve, reject) {</a:t>
            </a:r>
            <a:endParaRPr i="1" sz="2400"/>
          </a:p>
          <a:p>
            <a:pPr indent="-342900" lvl="0" marL="342900" rtl="0" algn="l">
              <a:spcBef>
                <a:spcPts val="480"/>
              </a:spcBef>
              <a:spcAft>
                <a:spcPts val="0"/>
              </a:spcAft>
              <a:buClr>
                <a:schemeClr val="dk1"/>
              </a:buClr>
              <a:buSzPts val="2400"/>
              <a:buNone/>
            </a:pPr>
            <a:r>
              <a:rPr i="1" lang="en-US" sz="2400"/>
              <a:t>  setTimeout(() =&gt; reject(new Error("Whoops!")), 1000);</a:t>
            </a:r>
            <a:endParaRPr i="1" sz="2400"/>
          </a:p>
          <a:p>
            <a:pPr indent="-342900" lvl="0" marL="342900" rtl="0" algn="l">
              <a:spcBef>
                <a:spcPts val="480"/>
              </a:spcBef>
              <a:spcAft>
                <a:spcPts val="0"/>
              </a:spcAft>
              <a:buClr>
                <a:schemeClr val="dk1"/>
              </a:buClr>
              <a:buSzPts val="2400"/>
              <a:buNone/>
            </a:pPr>
            <a:r>
              <a:rPr i="1" lang="en-US" sz="2400"/>
              <a:t>});</a:t>
            </a:r>
            <a:endParaRPr i="1" sz="2400"/>
          </a:p>
          <a:p>
            <a:pPr indent="-342900" lvl="0" marL="342900" rtl="0" algn="l">
              <a:spcBef>
                <a:spcPts val="480"/>
              </a:spcBef>
              <a:spcAft>
                <a:spcPts val="0"/>
              </a:spcAft>
              <a:buClr>
                <a:schemeClr val="dk1"/>
              </a:buClr>
              <a:buSzPts val="2400"/>
              <a:buNone/>
            </a:pPr>
            <a:r>
              <a:t/>
            </a:r>
            <a:endParaRPr i="1" sz="2400"/>
          </a:p>
          <a:p>
            <a:pPr indent="-342900" lvl="0" marL="342900" rtl="0" algn="l">
              <a:spcBef>
                <a:spcPts val="480"/>
              </a:spcBef>
              <a:spcAft>
                <a:spcPts val="0"/>
              </a:spcAft>
              <a:buClr>
                <a:schemeClr val="dk1"/>
              </a:buClr>
              <a:buSzPts val="2400"/>
              <a:buNone/>
            </a:pPr>
            <a:r>
              <a:rPr i="1" lang="en-US" sz="2400"/>
              <a:t>// reject runs the second function in .then</a:t>
            </a:r>
            <a:endParaRPr i="1" sz="2400"/>
          </a:p>
          <a:p>
            <a:pPr indent="-342900" lvl="0" marL="342900" rtl="0" algn="l">
              <a:spcBef>
                <a:spcPts val="480"/>
              </a:spcBef>
              <a:spcAft>
                <a:spcPts val="0"/>
              </a:spcAft>
              <a:buClr>
                <a:schemeClr val="dk1"/>
              </a:buClr>
              <a:buSzPts val="2400"/>
              <a:buNone/>
            </a:pPr>
            <a:r>
              <a:rPr i="1" lang="en-US" sz="2400"/>
              <a:t>promise.then(</a:t>
            </a:r>
            <a:endParaRPr i="1" sz="2400"/>
          </a:p>
          <a:p>
            <a:pPr indent="-342900" lvl="0" marL="342900" rtl="0" algn="l">
              <a:spcBef>
                <a:spcPts val="480"/>
              </a:spcBef>
              <a:spcAft>
                <a:spcPts val="0"/>
              </a:spcAft>
              <a:buClr>
                <a:schemeClr val="dk1"/>
              </a:buClr>
              <a:buSzPts val="2400"/>
              <a:buNone/>
            </a:pPr>
            <a:r>
              <a:rPr i="1" lang="en-US" sz="2400"/>
              <a:t>  result =&gt; alert(result), // doesn't run</a:t>
            </a:r>
            <a:endParaRPr i="1" sz="2400"/>
          </a:p>
          <a:p>
            <a:pPr indent="-342900" lvl="0" marL="342900" rtl="0" algn="l">
              <a:spcBef>
                <a:spcPts val="480"/>
              </a:spcBef>
              <a:spcAft>
                <a:spcPts val="0"/>
              </a:spcAft>
              <a:buClr>
                <a:schemeClr val="dk1"/>
              </a:buClr>
              <a:buSzPts val="2400"/>
              <a:buNone/>
            </a:pPr>
            <a:r>
              <a:rPr i="1" lang="en-US" sz="2400"/>
              <a:t>  error =&gt; alert(error) // shows "Error: Whoops!" after 1 second</a:t>
            </a:r>
            <a:endParaRPr i="1" sz="2400"/>
          </a:p>
          <a:p>
            <a:pPr indent="-342900" lvl="0" marL="342900" rtl="0" algn="l">
              <a:spcBef>
                <a:spcPts val="480"/>
              </a:spcBef>
              <a:spcAft>
                <a:spcPts val="0"/>
              </a:spcAft>
              <a:buClr>
                <a:schemeClr val="dk1"/>
              </a:buClr>
              <a:buSzPts val="2400"/>
              <a:buNone/>
            </a:pPr>
            <a:r>
              <a:rPr i="1" lang="en-US" sz="2400"/>
              <a:t>);</a:t>
            </a:r>
            <a:endParaRPr i="1" sz="2400"/>
          </a:p>
          <a:p>
            <a:pPr indent="-342900" lvl="0" marL="342900" rtl="0" algn="l">
              <a:spcBef>
                <a:spcPts val="480"/>
              </a:spcBef>
              <a:spcAft>
                <a:spcPts val="0"/>
              </a:spcAft>
              <a:buClr>
                <a:schemeClr val="dk1"/>
              </a:buClr>
              <a:buSzPts val="2400"/>
              <a:buChar char="•"/>
            </a:pPr>
            <a:r>
              <a:rPr lang="en-US" sz="2400"/>
              <a:t>If we’re interested only in successful completions, then we can provide only one function argument to .then:- </a:t>
            </a:r>
            <a:endParaRPr i="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i="1" lang="en-US"/>
              <a:t>Async in JavaScript  - </a:t>
            </a:r>
            <a:endParaRPr b="1" i="1"/>
          </a:p>
          <a:p>
            <a:pPr indent="-342900" lvl="0" marL="342900" rtl="0" algn="l">
              <a:spcBef>
                <a:spcPts val="544"/>
              </a:spcBef>
              <a:spcAft>
                <a:spcPts val="0"/>
              </a:spcAft>
              <a:buClr>
                <a:schemeClr val="dk1"/>
              </a:buClr>
              <a:buSzPct val="100000"/>
              <a:buChar char="•"/>
            </a:pPr>
            <a:r>
              <a:rPr lang="en-US"/>
              <a:t>In the browser, JavaScript is single-threaded, so only one task can run at a time. </a:t>
            </a:r>
            <a:endParaRPr/>
          </a:p>
          <a:p>
            <a:pPr indent="-342900" lvl="0" marL="342900" rtl="0" algn="l">
              <a:spcBef>
                <a:spcPts val="544"/>
              </a:spcBef>
              <a:spcAft>
                <a:spcPts val="0"/>
              </a:spcAft>
              <a:buClr>
                <a:schemeClr val="dk1"/>
              </a:buClr>
              <a:buSzPct val="100000"/>
              <a:buChar char="•"/>
            </a:pPr>
            <a:r>
              <a:rPr lang="en-US"/>
              <a:t>•If tasks are run synchronously, the UI is blocked and the website becomes unresponsive. </a:t>
            </a:r>
            <a:endParaRPr/>
          </a:p>
          <a:p>
            <a:pPr indent="-342900" lvl="0" marL="342900" rtl="0" algn="l">
              <a:spcBef>
                <a:spcPts val="544"/>
              </a:spcBef>
              <a:spcAft>
                <a:spcPts val="0"/>
              </a:spcAft>
              <a:buClr>
                <a:schemeClr val="dk1"/>
              </a:buClr>
              <a:buSzPct val="100000"/>
              <a:buChar char="•"/>
            </a:pPr>
            <a:r>
              <a:rPr lang="en-US"/>
              <a:t>•JavaScript I/O functions (write to disk and network calls) are non-blocking because they run </a:t>
            </a:r>
            <a:r>
              <a:rPr i="1" lang="en-US"/>
              <a:t>asynchronously. </a:t>
            </a:r>
            <a:endParaRPr i="1"/>
          </a:p>
          <a:p>
            <a:pPr indent="-342900" lvl="0" marL="342900" rtl="0" algn="l">
              <a:spcBef>
                <a:spcPts val="544"/>
              </a:spcBef>
              <a:spcAft>
                <a:spcPts val="0"/>
              </a:spcAft>
              <a:buClr>
                <a:schemeClr val="dk1"/>
              </a:buClr>
              <a:buSzPct val="100000"/>
              <a:buChar char="•"/>
            </a:pPr>
            <a:r>
              <a:rPr lang="en-US"/>
              <a:t>•There are three common patterns to consume asynchronous functions in JavaScript: </a:t>
            </a:r>
            <a:endParaRPr/>
          </a:p>
          <a:p>
            <a:pPr indent="-342900" lvl="0" marL="342900" rtl="0" algn="l">
              <a:spcBef>
                <a:spcPts val="544"/>
              </a:spcBef>
              <a:spcAft>
                <a:spcPts val="0"/>
              </a:spcAft>
              <a:buClr>
                <a:schemeClr val="dk1"/>
              </a:buClr>
              <a:buSzPct val="100000"/>
              <a:buChar char="•"/>
            </a:pPr>
            <a:r>
              <a:rPr b="1" lang="en-US"/>
              <a:t>▪Callbacks </a:t>
            </a:r>
            <a:endParaRPr b="1"/>
          </a:p>
          <a:p>
            <a:pPr indent="-342900" lvl="0" marL="342900" rtl="0" algn="l">
              <a:spcBef>
                <a:spcPts val="544"/>
              </a:spcBef>
              <a:spcAft>
                <a:spcPts val="0"/>
              </a:spcAft>
              <a:buClr>
                <a:schemeClr val="dk1"/>
              </a:buClr>
              <a:buSzPct val="100000"/>
              <a:buChar char="•"/>
            </a:pPr>
            <a:r>
              <a:rPr b="1" lang="en-US"/>
              <a:t>▪Promises </a:t>
            </a:r>
            <a:endParaRPr b="1"/>
          </a:p>
          <a:p>
            <a:pPr indent="-342900" lvl="0" marL="342900" rtl="0" algn="l">
              <a:spcBef>
                <a:spcPts val="544"/>
              </a:spcBef>
              <a:spcAft>
                <a:spcPts val="0"/>
              </a:spcAft>
              <a:buClr>
                <a:schemeClr val="dk1"/>
              </a:buClr>
              <a:buSzPct val="100000"/>
              <a:buChar char="•"/>
            </a:pPr>
            <a:r>
              <a:rPr b="1" lang="en-US"/>
              <a:t>▪Async/await</a:t>
            </a:r>
            <a:endParaRPr b="1"/>
          </a:p>
          <a:p>
            <a:pPr indent="-342900" lvl="0" marL="342900" rtl="0" algn="l">
              <a:spcBef>
                <a:spcPts val="544"/>
              </a:spcBef>
              <a:spcAft>
                <a:spcPts val="0"/>
              </a:spcAft>
              <a:buClr>
                <a:schemeClr val="dk1"/>
              </a:buClr>
              <a:buSzPct val="100000"/>
              <a:buChar char="•"/>
            </a:pPr>
            <a:r>
              <a:rPr lang="en-US"/>
              <a:t>These common patterns allow asynchronous functions to run in a deterministic manner.</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None/>
            </a:pPr>
            <a:r>
              <a:rPr i="1" lang="en-US" sz="2400"/>
              <a:t>let promise = new Promise(resolve =&gt; {</a:t>
            </a:r>
            <a:endParaRPr i="1" sz="2400"/>
          </a:p>
          <a:p>
            <a:pPr indent="-342900" lvl="0" marL="342900" rtl="0" algn="l">
              <a:spcBef>
                <a:spcPts val="408"/>
              </a:spcBef>
              <a:spcAft>
                <a:spcPts val="0"/>
              </a:spcAft>
              <a:buClr>
                <a:schemeClr val="dk1"/>
              </a:buClr>
              <a:buSzPct val="100000"/>
              <a:buNone/>
            </a:pPr>
            <a:r>
              <a:rPr i="1" lang="en-US" sz="2400"/>
              <a:t>  setTimeout(() =&gt; resolve("done!"), 1000);</a:t>
            </a:r>
            <a:endParaRPr i="1" sz="2400"/>
          </a:p>
          <a:p>
            <a:pPr indent="-342900" lvl="0" marL="342900" rtl="0" algn="l">
              <a:spcBef>
                <a:spcPts val="408"/>
              </a:spcBef>
              <a:spcAft>
                <a:spcPts val="0"/>
              </a:spcAft>
              <a:buClr>
                <a:schemeClr val="dk1"/>
              </a:buClr>
              <a:buSzPct val="100000"/>
              <a:buNone/>
            </a:pPr>
            <a:r>
              <a:rPr i="1" lang="en-US" sz="2400"/>
              <a:t>});</a:t>
            </a:r>
            <a:endParaRPr i="1" sz="2400"/>
          </a:p>
          <a:p>
            <a:pPr indent="-342900" lvl="0" marL="342900" rtl="0" algn="l">
              <a:spcBef>
                <a:spcPts val="408"/>
              </a:spcBef>
              <a:spcAft>
                <a:spcPts val="0"/>
              </a:spcAft>
              <a:buClr>
                <a:schemeClr val="dk1"/>
              </a:buClr>
              <a:buSzPct val="100000"/>
              <a:buNone/>
            </a:pPr>
            <a:r>
              <a:t/>
            </a:r>
            <a:endParaRPr i="1" sz="2400"/>
          </a:p>
          <a:p>
            <a:pPr indent="-342900" lvl="0" marL="342900" rtl="0" algn="l">
              <a:spcBef>
                <a:spcPts val="408"/>
              </a:spcBef>
              <a:spcAft>
                <a:spcPts val="0"/>
              </a:spcAft>
              <a:buClr>
                <a:schemeClr val="dk1"/>
              </a:buClr>
              <a:buSzPct val="100000"/>
              <a:buNone/>
            </a:pPr>
            <a:r>
              <a:rPr i="1" lang="en-US" sz="2400"/>
              <a:t>promise.then(alert); // shows "done!" after 1 second</a:t>
            </a:r>
            <a:endParaRPr i="1" sz="2400"/>
          </a:p>
          <a:p>
            <a:pPr indent="-342900" lvl="0" marL="342900" rtl="0" algn="l">
              <a:spcBef>
                <a:spcPts val="408"/>
              </a:spcBef>
              <a:spcAft>
                <a:spcPts val="0"/>
              </a:spcAft>
              <a:buClr>
                <a:schemeClr val="dk1"/>
              </a:buClr>
              <a:buSzPct val="100000"/>
              <a:buNone/>
            </a:pPr>
            <a:r>
              <a:t/>
            </a:r>
            <a:endParaRPr i="1" sz="2400"/>
          </a:p>
          <a:p>
            <a:pPr indent="-342900" lvl="0" marL="342900" rtl="0" algn="l">
              <a:spcBef>
                <a:spcPts val="408"/>
              </a:spcBef>
              <a:spcAft>
                <a:spcPts val="0"/>
              </a:spcAft>
              <a:buClr>
                <a:schemeClr val="dk1"/>
              </a:buClr>
              <a:buSzPct val="100000"/>
              <a:buChar char="•"/>
            </a:pPr>
            <a:r>
              <a:rPr b="1" lang="en-US" sz="2400" u="sng">
                <a:solidFill>
                  <a:schemeClr val="hlink"/>
                </a:solidFill>
                <a:hlinkClick r:id="rId3"/>
              </a:rPr>
              <a:t>Catch</a:t>
            </a:r>
            <a:r>
              <a:rPr b="1" lang="en-US" sz="2400"/>
              <a:t> - </a:t>
            </a:r>
            <a:endParaRPr b="1" sz="2400"/>
          </a:p>
          <a:p>
            <a:pPr indent="-342900" lvl="0" marL="342900" rtl="0" algn="l">
              <a:spcBef>
                <a:spcPts val="408"/>
              </a:spcBef>
              <a:spcAft>
                <a:spcPts val="0"/>
              </a:spcAft>
              <a:buClr>
                <a:schemeClr val="dk1"/>
              </a:buClr>
              <a:buSzPct val="100000"/>
              <a:buChar char="•"/>
            </a:pPr>
            <a:r>
              <a:rPr lang="en-US" sz="2400"/>
              <a:t>If we’re interested only in errors, then we can use null as the first argument: .then(null, errorHandlingFunction). Or we can use .catch(errorHandlingFunction), which is exactly the same:- </a:t>
            </a:r>
            <a:endParaRPr sz="2400"/>
          </a:p>
          <a:p>
            <a:pPr indent="-342900" lvl="0" marL="342900" rtl="0" algn="l">
              <a:spcBef>
                <a:spcPts val="408"/>
              </a:spcBef>
              <a:spcAft>
                <a:spcPts val="0"/>
              </a:spcAft>
              <a:buClr>
                <a:schemeClr val="dk1"/>
              </a:buClr>
              <a:buSzPct val="100000"/>
              <a:buNone/>
            </a:pPr>
            <a:r>
              <a:t/>
            </a:r>
            <a:endParaRPr sz="2400"/>
          </a:p>
          <a:p>
            <a:pPr indent="-342900" lvl="0" marL="342900" rtl="0" algn="l">
              <a:spcBef>
                <a:spcPts val="408"/>
              </a:spcBef>
              <a:spcAft>
                <a:spcPts val="0"/>
              </a:spcAft>
              <a:buClr>
                <a:schemeClr val="dk1"/>
              </a:buClr>
              <a:buSzPct val="100000"/>
              <a:buNone/>
            </a:pPr>
            <a:r>
              <a:t/>
            </a:r>
            <a:endParaRPr sz="2400"/>
          </a:p>
          <a:p>
            <a:pPr indent="-342900" lvl="0" marL="342900" rtl="0" algn="l">
              <a:spcBef>
                <a:spcPts val="408"/>
              </a:spcBef>
              <a:spcAft>
                <a:spcPts val="0"/>
              </a:spcAft>
              <a:buClr>
                <a:schemeClr val="dk1"/>
              </a:buClr>
              <a:buSzPct val="100000"/>
              <a:buNone/>
            </a:pPr>
            <a:r>
              <a:rPr lang="en-US" sz="2400"/>
              <a:t>let promise = new Promise((resolve, reject) =&gt; {</a:t>
            </a:r>
            <a:endParaRPr sz="2400"/>
          </a:p>
          <a:p>
            <a:pPr indent="-342900" lvl="0" marL="342900" rtl="0" algn="l">
              <a:spcBef>
                <a:spcPts val="408"/>
              </a:spcBef>
              <a:spcAft>
                <a:spcPts val="0"/>
              </a:spcAft>
              <a:buClr>
                <a:schemeClr val="dk1"/>
              </a:buClr>
              <a:buSzPct val="100000"/>
              <a:buNone/>
            </a:pPr>
            <a:r>
              <a:rPr lang="en-US" sz="2400"/>
              <a:t>  setTimeout(() =&gt; reject(new Error("Whoops!")), 1000);</a:t>
            </a:r>
            <a:endParaRPr sz="2400"/>
          </a:p>
          <a:p>
            <a:pPr indent="-342900" lvl="0" marL="342900" rtl="0" algn="l">
              <a:spcBef>
                <a:spcPts val="408"/>
              </a:spcBef>
              <a:spcAft>
                <a:spcPts val="0"/>
              </a:spcAft>
              <a:buClr>
                <a:schemeClr val="dk1"/>
              </a:buClr>
              <a:buSzPct val="100000"/>
              <a:buNone/>
            </a:pPr>
            <a:r>
              <a:rPr lang="en-US" sz="2400"/>
              <a:t>});</a:t>
            </a:r>
            <a:endParaRPr sz="2400"/>
          </a:p>
          <a:p>
            <a:pPr indent="-342900" lvl="0" marL="342900" rtl="0" algn="l">
              <a:spcBef>
                <a:spcPts val="408"/>
              </a:spcBef>
              <a:spcAft>
                <a:spcPts val="0"/>
              </a:spcAft>
              <a:buClr>
                <a:schemeClr val="dk1"/>
              </a:buClr>
              <a:buSzPct val="100000"/>
              <a:buNone/>
            </a:pPr>
            <a:r>
              <a:t/>
            </a:r>
            <a:endParaRPr sz="2400"/>
          </a:p>
          <a:p>
            <a:pPr indent="-342900" lvl="0" marL="342900" rtl="0" algn="l">
              <a:spcBef>
                <a:spcPts val="408"/>
              </a:spcBef>
              <a:spcAft>
                <a:spcPts val="0"/>
              </a:spcAft>
              <a:buClr>
                <a:schemeClr val="dk1"/>
              </a:buClr>
              <a:buSzPct val="100000"/>
              <a:buNone/>
            </a:pPr>
            <a:r>
              <a:rPr lang="en-US" sz="2400"/>
              <a:t>// .catch(f) is the same as promise.then(null, f)</a:t>
            </a:r>
            <a:endParaRPr sz="2400"/>
          </a:p>
          <a:p>
            <a:pPr indent="-342900" lvl="0" marL="342900" rtl="0" algn="l">
              <a:spcBef>
                <a:spcPts val="408"/>
              </a:spcBef>
              <a:spcAft>
                <a:spcPts val="0"/>
              </a:spcAft>
              <a:buClr>
                <a:schemeClr val="dk1"/>
              </a:buClr>
              <a:buSzPct val="100000"/>
              <a:buNone/>
            </a:pPr>
            <a:r>
              <a:rPr lang="en-US" sz="2400"/>
              <a:t>promise.catch(alert); // shows "Error: Whoops!" after 1 second</a:t>
            </a:r>
            <a:endParaRPr sz="2400"/>
          </a:p>
          <a:p>
            <a:pPr indent="-342900" lvl="0" marL="342900" rtl="0" algn="l">
              <a:spcBef>
                <a:spcPts val="408"/>
              </a:spcBef>
              <a:spcAft>
                <a:spcPts val="0"/>
              </a:spcAft>
              <a:buClr>
                <a:schemeClr val="dk1"/>
              </a:buClr>
              <a:buSzPct val="100000"/>
              <a:buNone/>
            </a:pPr>
            <a:r>
              <a:t/>
            </a:r>
            <a:endParaRPr sz="2400"/>
          </a:p>
          <a:p>
            <a:pPr indent="-342900" lvl="0" marL="342900" rtl="0" algn="l">
              <a:spcBef>
                <a:spcPts val="408"/>
              </a:spcBef>
              <a:spcAft>
                <a:spcPts val="0"/>
              </a:spcAft>
              <a:buClr>
                <a:schemeClr val="dk1"/>
              </a:buClr>
              <a:buSzPct val="100000"/>
              <a:buChar char="•"/>
            </a:pPr>
            <a:r>
              <a:rPr lang="en-US" sz="2400"/>
              <a:t>The call .catch(f) is a complete analog of .then(null, f), it’s just a shorthand.</a:t>
            </a:r>
            <a:endParaRPr sz="2400"/>
          </a:p>
          <a:p>
            <a:pPr indent="-213359" lvl="0" marL="342900" rtl="0" algn="l">
              <a:spcBef>
                <a:spcPts val="408"/>
              </a:spcBef>
              <a:spcAft>
                <a:spcPts val="0"/>
              </a:spcAft>
              <a:buClr>
                <a:schemeClr val="dk1"/>
              </a:buClr>
              <a:buSzPct val="100000"/>
              <a:buNone/>
            </a:pPr>
            <a:r>
              <a:t/>
            </a:r>
            <a:endParaRPr i="1"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b="1" lang="en-US" sz="2400" u="sng">
                <a:solidFill>
                  <a:schemeClr val="hlink"/>
                </a:solidFill>
                <a:hlinkClick r:id="rId3"/>
              </a:rPr>
              <a:t>Finally</a:t>
            </a:r>
            <a:r>
              <a:rPr b="1" lang="en-US" sz="2400"/>
              <a:t> - </a:t>
            </a:r>
            <a:endParaRPr b="1" sz="2400"/>
          </a:p>
          <a:p>
            <a:pPr indent="-342900" lvl="0" marL="342900" rtl="0" algn="l">
              <a:spcBef>
                <a:spcPts val="444"/>
              </a:spcBef>
              <a:spcAft>
                <a:spcPts val="0"/>
              </a:spcAft>
              <a:buClr>
                <a:schemeClr val="dk1"/>
              </a:buClr>
              <a:buSzPct val="100000"/>
              <a:buChar char="•"/>
            </a:pPr>
            <a:r>
              <a:rPr lang="en-US" sz="2400"/>
              <a:t>Just like there’s a finally clause in a regular try {...} catch {...}, there’s finally in promises.</a:t>
            </a:r>
            <a:endParaRPr sz="2400"/>
          </a:p>
          <a:p>
            <a:pPr indent="-342900" lvl="0" marL="342900" rtl="0" algn="l">
              <a:spcBef>
                <a:spcPts val="444"/>
              </a:spcBef>
              <a:spcAft>
                <a:spcPts val="0"/>
              </a:spcAft>
              <a:buClr>
                <a:schemeClr val="dk1"/>
              </a:buClr>
              <a:buSzPct val="100000"/>
              <a:buChar char="•"/>
            </a:pPr>
            <a:r>
              <a:rPr lang="en-US" sz="2400"/>
              <a:t>The call .finally(f) is similar to .then(f, f) in the sense that it always runs when the promise is settled: be it resolve or reject.</a:t>
            </a:r>
            <a:endParaRPr sz="2400"/>
          </a:p>
          <a:p>
            <a:pPr indent="-342900" lvl="0" marL="342900" rtl="0" algn="l">
              <a:spcBef>
                <a:spcPts val="444"/>
              </a:spcBef>
              <a:spcAft>
                <a:spcPts val="0"/>
              </a:spcAft>
              <a:buClr>
                <a:schemeClr val="dk1"/>
              </a:buClr>
              <a:buSzPct val="100000"/>
              <a:buChar char="•"/>
            </a:pPr>
            <a:r>
              <a:rPr lang="en-US" sz="2400"/>
              <a:t>finally is a good handler for performing cleanup, e.g. stopping our loading indicators, as they are not needed anymore, no matter what the outcome is.</a:t>
            </a:r>
            <a:endParaRPr sz="2400"/>
          </a:p>
          <a:p>
            <a:pPr indent="-342900" lvl="0" marL="342900" rtl="0" algn="l">
              <a:spcBef>
                <a:spcPts val="444"/>
              </a:spcBef>
              <a:spcAft>
                <a:spcPts val="0"/>
              </a:spcAft>
              <a:buClr>
                <a:schemeClr val="dk1"/>
              </a:buClr>
              <a:buSzPct val="100000"/>
              <a:buChar char="•"/>
            </a:pPr>
            <a:r>
              <a:rPr lang="en-US" sz="2400"/>
              <a:t>Like this: - </a:t>
            </a:r>
            <a:endParaRPr sz="2400"/>
          </a:p>
          <a:p>
            <a:pPr indent="-342900" lvl="0" marL="342900" rtl="0" algn="l">
              <a:spcBef>
                <a:spcPts val="444"/>
              </a:spcBef>
              <a:spcAft>
                <a:spcPts val="0"/>
              </a:spcAft>
              <a:buClr>
                <a:schemeClr val="dk1"/>
              </a:buClr>
              <a:buSzPct val="100000"/>
              <a:buNone/>
            </a:pPr>
            <a:r>
              <a:rPr lang="en-US" sz="2400"/>
              <a:t>new Promise((resolve, reject) =&gt; {</a:t>
            </a:r>
            <a:endParaRPr sz="2400"/>
          </a:p>
          <a:p>
            <a:pPr indent="-342900" lvl="0" marL="342900" rtl="0" algn="l">
              <a:spcBef>
                <a:spcPts val="444"/>
              </a:spcBef>
              <a:spcAft>
                <a:spcPts val="0"/>
              </a:spcAft>
              <a:buClr>
                <a:schemeClr val="dk1"/>
              </a:buClr>
              <a:buSzPct val="100000"/>
              <a:buNone/>
            </a:pPr>
            <a:r>
              <a:rPr lang="en-US" sz="2400"/>
              <a:t>  /* do something that takes time, and then call resolve/reject */</a:t>
            </a:r>
            <a:endParaRPr sz="2400"/>
          </a:p>
          <a:p>
            <a:pPr indent="-342900" lvl="0" marL="342900" rtl="0" algn="l">
              <a:spcBef>
                <a:spcPts val="444"/>
              </a:spcBef>
              <a:spcAft>
                <a:spcPts val="0"/>
              </a:spcAft>
              <a:buClr>
                <a:schemeClr val="dk1"/>
              </a:buClr>
              <a:buSzPct val="100000"/>
              <a:buNone/>
            </a:pPr>
            <a:r>
              <a:rPr lang="en-US" sz="2400"/>
              <a:t>})</a:t>
            </a:r>
            <a:endParaRPr sz="2400"/>
          </a:p>
          <a:p>
            <a:pPr indent="-342900" lvl="0" marL="342900" rtl="0" algn="l">
              <a:spcBef>
                <a:spcPts val="444"/>
              </a:spcBef>
              <a:spcAft>
                <a:spcPts val="0"/>
              </a:spcAft>
              <a:buClr>
                <a:schemeClr val="dk1"/>
              </a:buClr>
              <a:buSzPct val="100000"/>
              <a:buNone/>
            </a:pPr>
            <a:r>
              <a:rPr lang="en-US" sz="2400"/>
              <a:t>  // runs when the promise is settled, doesn't matter successfully or not</a:t>
            </a:r>
            <a:endParaRPr sz="2400"/>
          </a:p>
          <a:p>
            <a:pPr indent="-342900" lvl="0" marL="342900" rtl="0" algn="l">
              <a:spcBef>
                <a:spcPts val="444"/>
              </a:spcBef>
              <a:spcAft>
                <a:spcPts val="0"/>
              </a:spcAft>
              <a:buClr>
                <a:schemeClr val="dk1"/>
              </a:buClr>
              <a:buSzPct val="100000"/>
              <a:buNone/>
            </a:pPr>
            <a:r>
              <a:rPr lang="en-US" sz="2400"/>
              <a:t>  .finally(() =&gt; stop loading indicator)</a:t>
            </a:r>
            <a:endParaRPr sz="2400"/>
          </a:p>
          <a:p>
            <a:pPr indent="-342900" lvl="0" marL="342900" rtl="0" algn="l">
              <a:spcBef>
                <a:spcPts val="444"/>
              </a:spcBef>
              <a:spcAft>
                <a:spcPts val="0"/>
              </a:spcAft>
              <a:buClr>
                <a:schemeClr val="dk1"/>
              </a:buClr>
              <a:buSzPct val="100000"/>
              <a:buNone/>
            </a:pPr>
            <a:r>
              <a:rPr lang="en-US" sz="2400"/>
              <a:t>  .then(result =&gt; show result, err =&gt; show error)</a:t>
            </a:r>
            <a:endParaRPr sz="2400"/>
          </a:p>
          <a:p>
            <a:pPr indent="-201930" lvl="0" marL="342900" rtl="0" algn="l">
              <a:spcBef>
                <a:spcPts val="444"/>
              </a:spcBef>
              <a:spcAft>
                <a:spcPts val="0"/>
              </a:spcAft>
              <a:buClr>
                <a:schemeClr val="dk1"/>
              </a:buClr>
              <a:buSzPct val="100000"/>
              <a:buNone/>
            </a:pPr>
            <a:r>
              <a:t/>
            </a:r>
            <a:endParaRPr i="1"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idx="1" type="body"/>
          </p:nvPr>
        </p:nvSpPr>
        <p:spPr>
          <a:xfrm>
            <a:off x="457200" y="304800"/>
            <a:ext cx="8229600" cy="6324600"/>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i="1" sz="2400"/>
          </a:p>
          <a:p>
            <a:pPr indent="-190500" lvl="0" marL="342900" rtl="0" algn="l">
              <a:spcBef>
                <a:spcPts val="480"/>
              </a:spcBef>
              <a:spcAft>
                <a:spcPts val="0"/>
              </a:spcAft>
              <a:buClr>
                <a:schemeClr val="dk1"/>
              </a:buClr>
              <a:buSzPts val="2400"/>
              <a:buNone/>
            </a:pPr>
            <a:r>
              <a:t/>
            </a:r>
            <a:endParaRPr i="1" sz="2400"/>
          </a:p>
          <a:p>
            <a:pPr indent="-190500" lvl="0" marL="342900" rtl="0" algn="l">
              <a:spcBef>
                <a:spcPts val="480"/>
              </a:spcBef>
              <a:spcAft>
                <a:spcPts val="0"/>
              </a:spcAft>
              <a:buClr>
                <a:schemeClr val="dk1"/>
              </a:buClr>
              <a:buSzPts val="2400"/>
              <a:buNone/>
            </a:pPr>
            <a:r>
              <a:t/>
            </a:r>
            <a:endParaRPr i="1" sz="2400"/>
          </a:p>
          <a:p>
            <a:pPr indent="-190500" lvl="0" marL="342900" rtl="0" algn="l">
              <a:spcBef>
                <a:spcPts val="480"/>
              </a:spcBef>
              <a:spcAft>
                <a:spcPts val="0"/>
              </a:spcAft>
              <a:buClr>
                <a:schemeClr val="dk1"/>
              </a:buClr>
              <a:buSzPts val="2400"/>
              <a:buNone/>
            </a:pPr>
            <a:r>
              <a:t/>
            </a:r>
            <a:endParaRPr i="1" sz="2400"/>
          </a:p>
          <a:p>
            <a:pPr indent="-190500" lvl="0" marL="342900" rtl="0" algn="l">
              <a:spcBef>
                <a:spcPts val="480"/>
              </a:spcBef>
              <a:spcAft>
                <a:spcPts val="0"/>
              </a:spcAft>
              <a:buClr>
                <a:schemeClr val="dk1"/>
              </a:buClr>
              <a:buSzPts val="2400"/>
              <a:buNone/>
            </a:pPr>
            <a:r>
              <a:t/>
            </a:r>
            <a:endParaRPr i="1" sz="2400"/>
          </a:p>
          <a:p>
            <a:pPr indent="-190500" lvl="0" marL="342900" rtl="0" algn="l">
              <a:spcBef>
                <a:spcPts val="480"/>
              </a:spcBef>
              <a:spcAft>
                <a:spcPts val="0"/>
              </a:spcAft>
              <a:buClr>
                <a:schemeClr val="dk1"/>
              </a:buClr>
              <a:buSzPts val="2400"/>
              <a:buNone/>
            </a:pPr>
            <a:r>
              <a:t/>
            </a:r>
            <a:endParaRPr i="1" sz="2400"/>
          </a:p>
          <a:p>
            <a:pPr indent="-190500" lvl="0" marL="342900" rtl="0" algn="l">
              <a:spcBef>
                <a:spcPts val="480"/>
              </a:spcBef>
              <a:spcAft>
                <a:spcPts val="0"/>
              </a:spcAft>
              <a:buClr>
                <a:schemeClr val="dk1"/>
              </a:buClr>
              <a:buSzPts val="2400"/>
              <a:buNone/>
            </a:pPr>
            <a:r>
              <a:t/>
            </a:r>
            <a:endParaRPr i="1" sz="2400"/>
          </a:p>
          <a:p>
            <a:pPr indent="-190500" lvl="0" marL="342900" rtl="0" algn="l">
              <a:spcBef>
                <a:spcPts val="480"/>
              </a:spcBef>
              <a:spcAft>
                <a:spcPts val="0"/>
              </a:spcAft>
              <a:buClr>
                <a:schemeClr val="dk1"/>
              </a:buClr>
              <a:buSzPts val="2400"/>
              <a:buNone/>
            </a:pPr>
            <a:r>
              <a:t/>
            </a:r>
            <a:endParaRPr i="1" sz="2400"/>
          </a:p>
          <a:p>
            <a:pPr indent="-190500" lvl="0" marL="342900" rtl="0" algn="l">
              <a:spcBef>
                <a:spcPts val="480"/>
              </a:spcBef>
              <a:spcAft>
                <a:spcPts val="0"/>
              </a:spcAft>
              <a:buClr>
                <a:schemeClr val="dk1"/>
              </a:buClr>
              <a:buSzPts val="2400"/>
              <a:buNone/>
            </a:pPr>
            <a:r>
              <a:t/>
            </a:r>
            <a:endParaRPr i="1" sz="2400"/>
          </a:p>
        </p:txBody>
      </p:sp>
      <p:pic>
        <p:nvPicPr>
          <p:cNvPr id="198" name="Google Shape;198;p22"/>
          <p:cNvPicPr preferRelativeResize="0"/>
          <p:nvPr/>
        </p:nvPicPr>
        <p:blipFill rotWithShape="1">
          <a:blip r:embed="rId3">
            <a:alphaModFix/>
          </a:blip>
          <a:srcRect b="37500" l="0" r="42605" t="34375"/>
          <a:stretch/>
        </p:blipFill>
        <p:spPr>
          <a:xfrm>
            <a:off x="228600" y="381000"/>
            <a:ext cx="8610600" cy="563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Promises chaining</a:t>
            </a:r>
            <a:br>
              <a:rPr b="1" lang="en-US"/>
            </a:br>
            <a:endParaRPr/>
          </a:p>
        </p:txBody>
      </p:sp>
      <p:sp>
        <p:nvSpPr>
          <p:cNvPr id="204" name="Google Shape;20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We have a sequence of asynchronous tasks to be done one after another. For instance, loading scripts. How can we code it well?</a:t>
            </a:r>
            <a:endParaRPr/>
          </a:p>
          <a:p>
            <a:pPr indent="-342900" lvl="0" marL="342900" rtl="0" algn="l">
              <a:spcBef>
                <a:spcPts val="640"/>
              </a:spcBef>
              <a:spcAft>
                <a:spcPts val="0"/>
              </a:spcAft>
              <a:buClr>
                <a:schemeClr val="dk1"/>
              </a:buClr>
              <a:buSzPts val="3200"/>
              <a:buChar char="•"/>
            </a:pPr>
            <a:r>
              <a:rPr lang="en-US"/>
              <a:t>Promises provide a couple of recipes to do that -  promise chaining.</a:t>
            </a:r>
            <a:endParaRPr/>
          </a:p>
          <a:p>
            <a:pPr indent="-342900" lvl="0" marL="342900" rtl="0" algn="l">
              <a:spcBef>
                <a:spcPts val="640"/>
              </a:spcBef>
              <a:spcAft>
                <a:spcPts val="0"/>
              </a:spcAft>
              <a:buClr>
                <a:schemeClr val="dk1"/>
              </a:buClr>
              <a:buSzPts val="3200"/>
              <a:buChar char="•"/>
            </a:pPr>
            <a:r>
              <a:rPr lang="en-US"/>
              <a:t>It looks like this:-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idx="1" type="body"/>
          </p:nvPr>
        </p:nvSpPr>
        <p:spPr>
          <a:xfrm>
            <a:off x="457200" y="381000"/>
            <a:ext cx="8229600" cy="62484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None/>
            </a:pPr>
            <a:r>
              <a:rPr i="1" lang="en-US"/>
              <a:t>new Promise(function(resolve, reject) {</a:t>
            </a:r>
            <a:endParaRPr i="1"/>
          </a:p>
          <a:p>
            <a:pPr indent="-342900" lvl="0" marL="342900" rtl="0" algn="l">
              <a:spcBef>
                <a:spcPts val="400"/>
              </a:spcBef>
              <a:spcAft>
                <a:spcPts val="0"/>
              </a:spcAft>
              <a:buClr>
                <a:schemeClr val="dk1"/>
              </a:buClr>
              <a:buSzPct val="100000"/>
              <a:buNone/>
            </a:pPr>
            <a:r>
              <a:t/>
            </a:r>
            <a:endParaRPr i="1"/>
          </a:p>
          <a:p>
            <a:pPr indent="-342900" lvl="0" marL="342900" rtl="0" algn="l">
              <a:spcBef>
                <a:spcPts val="400"/>
              </a:spcBef>
              <a:spcAft>
                <a:spcPts val="0"/>
              </a:spcAft>
              <a:buClr>
                <a:schemeClr val="dk1"/>
              </a:buClr>
              <a:buSzPct val="100000"/>
              <a:buNone/>
            </a:pPr>
            <a:r>
              <a:rPr i="1" lang="en-US"/>
              <a:t>  setTimeout(() =&gt; resolve(1), 1000); // (*)</a:t>
            </a:r>
            <a:endParaRPr i="1"/>
          </a:p>
          <a:p>
            <a:pPr indent="-342900" lvl="0" marL="342900" rtl="0" algn="l">
              <a:spcBef>
                <a:spcPts val="400"/>
              </a:spcBef>
              <a:spcAft>
                <a:spcPts val="0"/>
              </a:spcAft>
              <a:buClr>
                <a:schemeClr val="dk1"/>
              </a:buClr>
              <a:buSzPct val="100000"/>
              <a:buNone/>
            </a:pPr>
            <a:r>
              <a:t/>
            </a:r>
            <a:endParaRPr i="1"/>
          </a:p>
          <a:p>
            <a:pPr indent="-342900" lvl="0" marL="342900" rtl="0" algn="l">
              <a:spcBef>
                <a:spcPts val="400"/>
              </a:spcBef>
              <a:spcAft>
                <a:spcPts val="0"/>
              </a:spcAft>
              <a:buClr>
                <a:schemeClr val="dk1"/>
              </a:buClr>
              <a:buSzPct val="100000"/>
              <a:buNone/>
            </a:pPr>
            <a:r>
              <a:rPr i="1" lang="en-US"/>
              <a:t>}).then(function(result) { // (**)</a:t>
            </a:r>
            <a:endParaRPr i="1"/>
          </a:p>
          <a:p>
            <a:pPr indent="-342900" lvl="0" marL="342900" rtl="0" algn="l">
              <a:spcBef>
                <a:spcPts val="400"/>
              </a:spcBef>
              <a:spcAft>
                <a:spcPts val="0"/>
              </a:spcAft>
              <a:buClr>
                <a:schemeClr val="dk1"/>
              </a:buClr>
              <a:buSzPct val="100000"/>
              <a:buNone/>
            </a:pPr>
            <a:r>
              <a:t/>
            </a:r>
            <a:endParaRPr i="1"/>
          </a:p>
          <a:p>
            <a:pPr indent="-342900" lvl="0" marL="342900" rtl="0" algn="l">
              <a:spcBef>
                <a:spcPts val="400"/>
              </a:spcBef>
              <a:spcAft>
                <a:spcPts val="0"/>
              </a:spcAft>
              <a:buClr>
                <a:schemeClr val="dk1"/>
              </a:buClr>
              <a:buSzPct val="100000"/>
              <a:buNone/>
            </a:pPr>
            <a:r>
              <a:rPr i="1" lang="en-US"/>
              <a:t>  alert(result); // 1</a:t>
            </a:r>
            <a:endParaRPr i="1"/>
          </a:p>
          <a:p>
            <a:pPr indent="-342900" lvl="0" marL="342900" rtl="0" algn="l">
              <a:spcBef>
                <a:spcPts val="400"/>
              </a:spcBef>
              <a:spcAft>
                <a:spcPts val="0"/>
              </a:spcAft>
              <a:buClr>
                <a:schemeClr val="dk1"/>
              </a:buClr>
              <a:buSzPct val="100000"/>
              <a:buNone/>
            </a:pPr>
            <a:r>
              <a:rPr i="1" lang="en-US"/>
              <a:t>  return result * 2;</a:t>
            </a:r>
            <a:endParaRPr i="1"/>
          </a:p>
          <a:p>
            <a:pPr indent="-342900" lvl="0" marL="342900" rtl="0" algn="l">
              <a:spcBef>
                <a:spcPts val="400"/>
              </a:spcBef>
              <a:spcAft>
                <a:spcPts val="0"/>
              </a:spcAft>
              <a:buClr>
                <a:schemeClr val="dk1"/>
              </a:buClr>
              <a:buSzPct val="100000"/>
              <a:buNone/>
            </a:pPr>
            <a:r>
              <a:t/>
            </a:r>
            <a:endParaRPr i="1"/>
          </a:p>
          <a:p>
            <a:pPr indent="-342900" lvl="0" marL="342900" rtl="0" algn="l">
              <a:spcBef>
                <a:spcPts val="400"/>
              </a:spcBef>
              <a:spcAft>
                <a:spcPts val="0"/>
              </a:spcAft>
              <a:buClr>
                <a:schemeClr val="dk1"/>
              </a:buClr>
              <a:buSzPct val="100000"/>
              <a:buNone/>
            </a:pPr>
            <a:r>
              <a:rPr i="1" lang="en-US"/>
              <a:t>}).then(function(result) { // (***)</a:t>
            </a:r>
            <a:endParaRPr i="1"/>
          </a:p>
          <a:p>
            <a:pPr indent="-342900" lvl="0" marL="342900" rtl="0" algn="l">
              <a:spcBef>
                <a:spcPts val="400"/>
              </a:spcBef>
              <a:spcAft>
                <a:spcPts val="0"/>
              </a:spcAft>
              <a:buClr>
                <a:schemeClr val="dk1"/>
              </a:buClr>
              <a:buSzPct val="100000"/>
              <a:buNone/>
            </a:pPr>
            <a:r>
              <a:t/>
            </a:r>
            <a:endParaRPr i="1"/>
          </a:p>
          <a:p>
            <a:pPr indent="-342900" lvl="0" marL="342900" rtl="0" algn="l">
              <a:spcBef>
                <a:spcPts val="400"/>
              </a:spcBef>
              <a:spcAft>
                <a:spcPts val="0"/>
              </a:spcAft>
              <a:buClr>
                <a:schemeClr val="dk1"/>
              </a:buClr>
              <a:buSzPct val="100000"/>
              <a:buNone/>
            </a:pPr>
            <a:r>
              <a:rPr i="1" lang="en-US"/>
              <a:t>  alert(result); // 2</a:t>
            </a:r>
            <a:endParaRPr i="1"/>
          </a:p>
          <a:p>
            <a:pPr indent="-342900" lvl="0" marL="342900" rtl="0" algn="l">
              <a:spcBef>
                <a:spcPts val="400"/>
              </a:spcBef>
              <a:spcAft>
                <a:spcPts val="0"/>
              </a:spcAft>
              <a:buClr>
                <a:schemeClr val="dk1"/>
              </a:buClr>
              <a:buSzPct val="100000"/>
              <a:buNone/>
            </a:pPr>
            <a:r>
              <a:rPr i="1" lang="en-US"/>
              <a:t>  return result * 2;</a:t>
            </a:r>
            <a:endParaRPr i="1"/>
          </a:p>
          <a:p>
            <a:pPr indent="-342900" lvl="0" marL="342900" rtl="0" algn="l">
              <a:spcBef>
                <a:spcPts val="400"/>
              </a:spcBef>
              <a:spcAft>
                <a:spcPts val="0"/>
              </a:spcAft>
              <a:buClr>
                <a:schemeClr val="dk1"/>
              </a:buClr>
              <a:buSzPct val="100000"/>
              <a:buNone/>
            </a:pPr>
            <a:r>
              <a:t/>
            </a:r>
            <a:endParaRPr i="1"/>
          </a:p>
          <a:p>
            <a:pPr indent="-342900" lvl="0" marL="342900" rtl="0" algn="l">
              <a:spcBef>
                <a:spcPts val="400"/>
              </a:spcBef>
              <a:spcAft>
                <a:spcPts val="0"/>
              </a:spcAft>
              <a:buClr>
                <a:schemeClr val="dk1"/>
              </a:buClr>
              <a:buSzPct val="100000"/>
              <a:buNone/>
            </a:pPr>
            <a:r>
              <a:rPr i="1" lang="en-US"/>
              <a:t>}).then(function(result) {</a:t>
            </a:r>
            <a:endParaRPr i="1"/>
          </a:p>
          <a:p>
            <a:pPr indent="-342900" lvl="0" marL="342900" rtl="0" algn="l">
              <a:spcBef>
                <a:spcPts val="400"/>
              </a:spcBef>
              <a:spcAft>
                <a:spcPts val="0"/>
              </a:spcAft>
              <a:buClr>
                <a:schemeClr val="dk1"/>
              </a:buClr>
              <a:buSzPct val="100000"/>
              <a:buNone/>
            </a:pPr>
            <a:r>
              <a:t/>
            </a:r>
            <a:endParaRPr i="1"/>
          </a:p>
          <a:p>
            <a:pPr indent="-342900" lvl="0" marL="342900" rtl="0" algn="l">
              <a:spcBef>
                <a:spcPts val="400"/>
              </a:spcBef>
              <a:spcAft>
                <a:spcPts val="0"/>
              </a:spcAft>
              <a:buClr>
                <a:schemeClr val="dk1"/>
              </a:buClr>
              <a:buSzPct val="100000"/>
              <a:buNone/>
            </a:pPr>
            <a:r>
              <a:rPr i="1" lang="en-US"/>
              <a:t>  alert(result); // 4</a:t>
            </a:r>
            <a:endParaRPr i="1"/>
          </a:p>
          <a:p>
            <a:pPr indent="-342900" lvl="0" marL="342900" rtl="0" algn="l">
              <a:spcBef>
                <a:spcPts val="400"/>
              </a:spcBef>
              <a:spcAft>
                <a:spcPts val="0"/>
              </a:spcAft>
              <a:buClr>
                <a:schemeClr val="dk1"/>
              </a:buClr>
              <a:buSzPct val="100000"/>
              <a:buNone/>
            </a:pPr>
            <a:r>
              <a:rPr i="1" lang="en-US"/>
              <a:t>  return result * 2;</a:t>
            </a:r>
            <a:endParaRPr i="1"/>
          </a:p>
          <a:p>
            <a:pPr indent="-342900" lvl="0" marL="342900" rtl="0" algn="l">
              <a:spcBef>
                <a:spcPts val="400"/>
              </a:spcBef>
              <a:spcAft>
                <a:spcPts val="0"/>
              </a:spcAft>
              <a:buClr>
                <a:schemeClr val="dk1"/>
              </a:buClr>
              <a:buSzPct val="100000"/>
              <a:buNone/>
            </a:pPr>
            <a:r>
              <a:t/>
            </a:r>
            <a:endParaRPr i="1"/>
          </a:p>
          <a:p>
            <a:pPr indent="-342900" lvl="0" marL="342900" rtl="0" algn="l">
              <a:spcBef>
                <a:spcPts val="400"/>
              </a:spcBef>
              <a:spcAft>
                <a:spcPts val="0"/>
              </a:spcAft>
              <a:buClr>
                <a:schemeClr val="dk1"/>
              </a:buClr>
              <a:buSzPct val="100000"/>
              <a:buNone/>
            </a:pPr>
            <a:r>
              <a:rPr i="1" lang="en-US"/>
              <a:t>});</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idx="1" type="body"/>
          </p:nvPr>
        </p:nvSpPr>
        <p:spPr>
          <a:xfrm>
            <a:off x="457200" y="381000"/>
            <a:ext cx="8229600" cy="57451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The idea is that the result is passed through the chain of .then handlers.</a:t>
            </a:r>
            <a:endParaRPr/>
          </a:p>
          <a:p>
            <a:pPr indent="-342900" lvl="0" marL="342900" rtl="0" algn="l">
              <a:spcBef>
                <a:spcPts val="640"/>
              </a:spcBef>
              <a:spcAft>
                <a:spcPts val="0"/>
              </a:spcAft>
              <a:buClr>
                <a:schemeClr val="dk1"/>
              </a:buClr>
              <a:buSzPts val="3200"/>
              <a:buChar char="•"/>
            </a:pPr>
            <a:r>
              <a:rPr lang="en-US"/>
              <a:t>Here the flow is:</a:t>
            </a:r>
            <a:endParaRPr/>
          </a:p>
          <a:p>
            <a:pPr indent="-342900" lvl="0" marL="342900" rtl="0" algn="l">
              <a:spcBef>
                <a:spcPts val="640"/>
              </a:spcBef>
              <a:spcAft>
                <a:spcPts val="0"/>
              </a:spcAft>
              <a:buClr>
                <a:schemeClr val="dk1"/>
              </a:buClr>
              <a:buSzPts val="3200"/>
              <a:buChar char="•"/>
            </a:pPr>
            <a:r>
              <a:rPr lang="en-US"/>
              <a:t>The initial promise resolves in 1 second (*),</a:t>
            </a:r>
            <a:endParaRPr/>
          </a:p>
          <a:p>
            <a:pPr indent="-342900" lvl="0" marL="342900" rtl="0" algn="l">
              <a:spcBef>
                <a:spcPts val="640"/>
              </a:spcBef>
              <a:spcAft>
                <a:spcPts val="0"/>
              </a:spcAft>
              <a:buClr>
                <a:schemeClr val="dk1"/>
              </a:buClr>
              <a:buSzPts val="3200"/>
              <a:buChar char="•"/>
            </a:pPr>
            <a:r>
              <a:rPr lang="en-US"/>
              <a:t>Then the .then handler is called (**).</a:t>
            </a:r>
            <a:endParaRPr/>
          </a:p>
          <a:p>
            <a:pPr indent="-342900" lvl="0" marL="342900" rtl="0" algn="l">
              <a:spcBef>
                <a:spcPts val="640"/>
              </a:spcBef>
              <a:spcAft>
                <a:spcPts val="0"/>
              </a:spcAft>
              <a:buClr>
                <a:schemeClr val="dk1"/>
              </a:buClr>
              <a:buSzPts val="3200"/>
              <a:buChar char="•"/>
            </a:pPr>
            <a:r>
              <a:rPr lang="en-US"/>
              <a:t>The value that it returns is passed to the next .then handler (***)</a:t>
            </a:r>
            <a:endParaRPr/>
          </a:p>
          <a:p>
            <a:pPr indent="-342900" lvl="0" marL="342900" rtl="0" algn="l">
              <a:spcBef>
                <a:spcPts val="640"/>
              </a:spcBef>
              <a:spcAft>
                <a:spcPts val="0"/>
              </a:spcAft>
              <a:buClr>
                <a:schemeClr val="dk1"/>
              </a:buClr>
              <a:buSzPts val="3200"/>
              <a:buChar char="•"/>
            </a:pPr>
            <a:r>
              <a:rPr lang="en-US"/>
              <a:t>…and so on.</a:t>
            </a:r>
            <a:endParaRPr/>
          </a:p>
          <a:p>
            <a:pPr indent="-342900" lvl="0" marL="342900" rtl="0" algn="l">
              <a:spcBef>
                <a:spcPts val="640"/>
              </a:spcBef>
              <a:spcAft>
                <a:spcPts val="0"/>
              </a:spcAft>
              <a:buClr>
                <a:schemeClr val="dk1"/>
              </a:buClr>
              <a:buSzPts val="3200"/>
              <a:buChar char="•"/>
            </a:pPr>
            <a:r>
              <a:rPr lang="en-US"/>
              <a:t>As the result is passed along the chain of handlers, we can see a sequence of alert calls: 1 → 2 → 4.</a:t>
            </a:r>
            <a:endParaRPr/>
          </a:p>
          <a:p>
            <a:pPr indent="-139700" lvl="0" marL="342900" rtl="0" algn="l">
              <a:spcBef>
                <a:spcPts val="640"/>
              </a:spcBef>
              <a:spcAft>
                <a:spcPts val="0"/>
              </a:spcAft>
              <a:buClr>
                <a:schemeClr val="dk1"/>
              </a:buClr>
              <a:buSzPts val="3200"/>
              <a:buNone/>
            </a:pPr>
            <a:r>
              <a:t/>
            </a:r>
            <a:endParaRPr/>
          </a:p>
        </p:txBody>
      </p:sp>
      <p:pic>
        <p:nvPicPr>
          <p:cNvPr id="215" name="Google Shape;215;p25"/>
          <p:cNvPicPr preferRelativeResize="0"/>
          <p:nvPr/>
        </p:nvPicPr>
        <p:blipFill rotWithShape="1">
          <a:blip r:embed="rId3">
            <a:alphaModFix/>
          </a:blip>
          <a:srcRect b="18749" l="28696" r="59004" t="38542"/>
          <a:stretch/>
        </p:blipFill>
        <p:spPr>
          <a:xfrm>
            <a:off x="7543800" y="3429000"/>
            <a:ext cx="1600200" cy="3124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 type="body"/>
          </p:nvPr>
        </p:nvSpPr>
        <p:spPr>
          <a:xfrm>
            <a:off x="457200" y="381000"/>
            <a:ext cx="8229600" cy="57451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a:t>The whole thing works, because a call to promise.then returns a promise, so that we can call the next .then on it.</a:t>
            </a:r>
            <a:endParaRPr/>
          </a:p>
          <a:p>
            <a:pPr indent="-342900" lvl="0" marL="342900" rtl="0" algn="l">
              <a:spcBef>
                <a:spcPts val="352"/>
              </a:spcBef>
              <a:spcAft>
                <a:spcPts val="0"/>
              </a:spcAft>
              <a:buClr>
                <a:schemeClr val="dk1"/>
              </a:buClr>
              <a:buSzPct val="100000"/>
              <a:buChar char="•"/>
            </a:pPr>
            <a:r>
              <a:rPr lang="en-US"/>
              <a:t>When a handler returns a value, it becomes the result of that promise, so the next .then is called with it.</a:t>
            </a:r>
            <a:endParaRPr/>
          </a:p>
          <a:p>
            <a:pPr indent="-342900" lvl="0" marL="342900" rtl="0" algn="l">
              <a:spcBef>
                <a:spcPts val="352"/>
              </a:spcBef>
              <a:spcAft>
                <a:spcPts val="0"/>
              </a:spcAft>
              <a:buClr>
                <a:schemeClr val="dk1"/>
              </a:buClr>
              <a:buSzPct val="100000"/>
              <a:buChar char="•"/>
            </a:pPr>
            <a:r>
              <a:rPr lang="en-US"/>
              <a:t>To make these words more clear, here’s the start of the chain:</a:t>
            </a:r>
            <a:endParaRPr/>
          </a:p>
          <a:p>
            <a:pPr indent="-342900" lvl="0" marL="342900" rtl="0" algn="l">
              <a:spcBef>
                <a:spcPts val="352"/>
              </a:spcBef>
              <a:spcAft>
                <a:spcPts val="0"/>
              </a:spcAft>
              <a:buClr>
                <a:schemeClr val="dk1"/>
              </a:buClr>
              <a:buSzPct val="100000"/>
              <a:buNone/>
            </a:pPr>
            <a:r>
              <a:rPr lang="en-US"/>
              <a:t>new Promise(function(resolve, reject) {</a:t>
            </a:r>
            <a:endParaRPr/>
          </a:p>
          <a:p>
            <a:pPr indent="-342900" lvl="0" marL="342900" rtl="0" algn="l">
              <a:spcBef>
                <a:spcPts val="352"/>
              </a:spcBef>
              <a:spcAft>
                <a:spcPts val="0"/>
              </a:spcAft>
              <a:buClr>
                <a:schemeClr val="dk1"/>
              </a:buClr>
              <a:buSzPct val="100000"/>
              <a:buNone/>
            </a:pPr>
            <a:r>
              <a:t/>
            </a:r>
            <a:endParaRPr/>
          </a:p>
          <a:p>
            <a:pPr indent="-342900" lvl="0" marL="342900" rtl="0" algn="l">
              <a:spcBef>
                <a:spcPts val="352"/>
              </a:spcBef>
              <a:spcAft>
                <a:spcPts val="0"/>
              </a:spcAft>
              <a:buClr>
                <a:schemeClr val="dk1"/>
              </a:buClr>
              <a:buSzPct val="100000"/>
              <a:buNone/>
            </a:pPr>
            <a:r>
              <a:rPr i="1" lang="en-US"/>
              <a:t>  setTimeout(() =&gt; resolve(1), 1000);</a:t>
            </a:r>
            <a:endParaRPr i="1"/>
          </a:p>
          <a:p>
            <a:pPr indent="-342900" lvl="0" marL="342900" rtl="0" algn="l">
              <a:spcBef>
                <a:spcPts val="352"/>
              </a:spcBef>
              <a:spcAft>
                <a:spcPts val="0"/>
              </a:spcAft>
              <a:buClr>
                <a:schemeClr val="dk1"/>
              </a:buClr>
              <a:buSzPct val="100000"/>
              <a:buNone/>
            </a:pPr>
            <a:r>
              <a:t/>
            </a:r>
            <a:endParaRPr i="1"/>
          </a:p>
          <a:p>
            <a:pPr indent="-342900" lvl="0" marL="342900" rtl="0" algn="l">
              <a:spcBef>
                <a:spcPts val="352"/>
              </a:spcBef>
              <a:spcAft>
                <a:spcPts val="0"/>
              </a:spcAft>
              <a:buClr>
                <a:schemeClr val="dk1"/>
              </a:buClr>
              <a:buSzPct val="100000"/>
              <a:buNone/>
            </a:pPr>
            <a:r>
              <a:rPr i="1" lang="en-US"/>
              <a:t>}).then(function(result) {</a:t>
            </a:r>
            <a:endParaRPr i="1"/>
          </a:p>
          <a:p>
            <a:pPr indent="-342900" lvl="0" marL="342900" rtl="0" algn="l">
              <a:spcBef>
                <a:spcPts val="352"/>
              </a:spcBef>
              <a:spcAft>
                <a:spcPts val="0"/>
              </a:spcAft>
              <a:buClr>
                <a:schemeClr val="dk1"/>
              </a:buClr>
              <a:buSzPct val="100000"/>
              <a:buNone/>
            </a:pPr>
            <a:r>
              <a:t/>
            </a:r>
            <a:endParaRPr i="1"/>
          </a:p>
          <a:p>
            <a:pPr indent="-342900" lvl="0" marL="342900" rtl="0" algn="l">
              <a:spcBef>
                <a:spcPts val="352"/>
              </a:spcBef>
              <a:spcAft>
                <a:spcPts val="0"/>
              </a:spcAft>
              <a:buClr>
                <a:schemeClr val="dk1"/>
              </a:buClr>
              <a:buSzPct val="100000"/>
              <a:buNone/>
            </a:pPr>
            <a:r>
              <a:rPr i="1" lang="en-US"/>
              <a:t>  alert(result);</a:t>
            </a:r>
            <a:endParaRPr i="1"/>
          </a:p>
          <a:p>
            <a:pPr indent="-342900" lvl="0" marL="342900" rtl="0" algn="l">
              <a:spcBef>
                <a:spcPts val="352"/>
              </a:spcBef>
              <a:spcAft>
                <a:spcPts val="0"/>
              </a:spcAft>
              <a:buClr>
                <a:schemeClr val="dk1"/>
              </a:buClr>
              <a:buSzPct val="100000"/>
              <a:buNone/>
            </a:pPr>
            <a:r>
              <a:rPr i="1" lang="en-US"/>
              <a:t>  return result * 2; // &lt;-- (1)</a:t>
            </a:r>
            <a:endParaRPr i="1"/>
          </a:p>
          <a:p>
            <a:pPr indent="-342900" lvl="0" marL="342900" rtl="0" algn="l">
              <a:spcBef>
                <a:spcPts val="352"/>
              </a:spcBef>
              <a:spcAft>
                <a:spcPts val="0"/>
              </a:spcAft>
              <a:buClr>
                <a:schemeClr val="dk1"/>
              </a:buClr>
              <a:buSzPct val="100000"/>
              <a:buNone/>
            </a:pPr>
            <a:r>
              <a:t/>
            </a:r>
            <a:endParaRPr i="1"/>
          </a:p>
          <a:p>
            <a:pPr indent="-342900" lvl="0" marL="342900" rtl="0" algn="l">
              <a:spcBef>
                <a:spcPts val="352"/>
              </a:spcBef>
              <a:spcAft>
                <a:spcPts val="0"/>
              </a:spcAft>
              <a:buClr>
                <a:schemeClr val="dk1"/>
              </a:buClr>
              <a:buSzPct val="100000"/>
              <a:buNone/>
            </a:pPr>
            <a:r>
              <a:rPr i="1" lang="en-US"/>
              <a:t>}) // &lt;-- (2)</a:t>
            </a:r>
            <a:endParaRPr i="1"/>
          </a:p>
          <a:p>
            <a:pPr indent="-342900" lvl="0" marL="342900" rtl="0" algn="l">
              <a:spcBef>
                <a:spcPts val="352"/>
              </a:spcBef>
              <a:spcAft>
                <a:spcPts val="0"/>
              </a:spcAft>
              <a:buClr>
                <a:schemeClr val="dk1"/>
              </a:buClr>
              <a:buSzPct val="100000"/>
              <a:buNone/>
            </a:pPr>
            <a:r>
              <a:rPr i="1" lang="en-US"/>
              <a:t>// .then…</a:t>
            </a:r>
            <a:endParaRPr i="1"/>
          </a:p>
          <a:p>
            <a:pPr indent="-342900" lvl="0" marL="342900" rtl="0" algn="l">
              <a:spcBef>
                <a:spcPts val="352"/>
              </a:spcBef>
              <a:spcAft>
                <a:spcPts val="0"/>
              </a:spcAft>
              <a:buClr>
                <a:schemeClr val="dk1"/>
              </a:buClr>
              <a:buSzPct val="100000"/>
              <a:buNone/>
            </a:pPr>
            <a:r>
              <a:t/>
            </a:r>
            <a:endParaRPr i="1"/>
          </a:p>
          <a:p>
            <a:pPr indent="-342900" lvl="0" marL="342900" rtl="0" algn="l">
              <a:spcBef>
                <a:spcPts val="352"/>
              </a:spcBef>
              <a:spcAft>
                <a:spcPts val="0"/>
              </a:spcAft>
              <a:buClr>
                <a:schemeClr val="dk1"/>
              </a:buClr>
              <a:buSzPct val="100000"/>
              <a:buChar char="•"/>
            </a:pPr>
            <a:r>
              <a:rPr lang="en-US"/>
              <a:t>The value returned by .then is a promise, that’s why we are able to add another .then at (2). When the value is returned in (1), that promise becomes resolved, so the next handler runs with the value.</a:t>
            </a:r>
            <a:endParaRPr i="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idx="1" type="body"/>
          </p:nvPr>
        </p:nvSpPr>
        <p:spPr>
          <a:xfrm>
            <a:off x="457200" y="381000"/>
            <a:ext cx="8229600" cy="57451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b="1" lang="en-US"/>
              <a:t>A classic newbie error: technically we can also add many .then to a single promise. This is not chaining.</a:t>
            </a:r>
            <a:endParaRPr/>
          </a:p>
          <a:p>
            <a:pPr indent="-342900" lvl="0" marL="342900" rtl="0" algn="l">
              <a:spcBef>
                <a:spcPts val="352"/>
              </a:spcBef>
              <a:spcAft>
                <a:spcPts val="0"/>
              </a:spcAft>
              <a:buClr>
                <a:schemeClr val="dk1"/>
              </a:buClr>
              <a:buSzPct val="100000"/>
              <a:buChar char="•"/>
            </a:pPr>
            <a:r>
              <a:rPr lang="en-US"/>
              <a:t>For example:</a:t>
            </a:r>
            <a:endParaRPr/>
          </a:p>
          <a:p>
            <a:pPr indent="-342900" lvl="0" marL="342900" rtl="0" algn="l">
              <a:spcBef>
                <a:spcPts val="352"/>
              </a:spcBef>
              <a:spcAft>
                <a:spcPts val="0"/>
              </a:spcAft>
              <a:buClr>
                <a:schemeClr val="dk1"/>
              </a:buClr>
              <a:buSzPct val="100000"/>
              <a:buNone/>
            </a:pPr>
            <a:r>
              <a:rPr i="1" lang="en-US"/>
              <a:t>let promise = new Promise(function(resolve, reject) {</a:t>
            </a:r>
            <a:endParaRPr i="1"/>
          </a:p>
          <a:p>
            <a:pPr indent="-342900" lvl="0" marL="342900" rtl="0" algn="l">
              <a:spcBef>
                <a:spcPts val="352"/>
              </a:spcBef>
              <a:spcAft>
                <a:spcPts val="0"/>
              </a:spcAft>
              <a:buClr>
                <a:schemeClr val="dk1"/>
              </a:buClr>
              <a:buSzPct val="100000"/>
              <a:buNone/>
            </a:pPr>
            <a:r>
              <a:rPr i="1" lang="en-US"/>
              <a:t>  setTimeout(() =&gt; resolve(1), 1000);</a:t>
            </a:r>
            <a:endParaRPr i="1"/>
          </a:p>
          <a:p>
            <a:pPr indent="-342900" lvl="0" marL="342900" rtl="0" algn="l">
              <a:spcBef>
                <a:spcPts val="352"/>
              </a:spcBef>
              <a:spcAft>
                <a:spcPts val="0"/>
              </a:spcAft>
              <a:buClr>
                <a:schemeClr val="dk1"/>
              </a:buClr>
              <a:buSzPct val="100000"/>
              <a:buNone/>
            </a:pPr>
            <a:r>
              <a:rPr i="1" lang="en-US"/>
              <a:t>});</a:t>
            </a:r>
            <a:endParaRPr i="1"/>
          </a:p>
          <a:p>
            <a:pPr indent="-342900" lvl="0" marL="342900" rtl="0" algn="l">
              <a:spcBef>
                <a:spcPts val="352"/>
              </a:spcBef>
              <a:spcAft>
                <a:spcPts val="0"/>
              </a:spcAft>
              <a:buClr>
                <a:schemeClr val="dk1"/>
              </a:buClr>
              <a:buSzPct val="100000"/>
              <a:buNone/>
            </a:pPr>
            <a:r>
              <a:t/>
            </a:r>
            <a:endParaRPr i="1"/>
          </a:p>
          <a:p>
            <a:pPr indent="-342900" lvl="0" marL="342900" rtl="0" algn="l">
              <a:spcBef>
                <a:spcPts val="352"/>
              </a:spcBef>
              <a:spcAft>
                <a:spcPts val="0"/>
              </a:spcAft>
              <a:buClr>
                <a:schemeClr val="dk1"/>
              </a:buClr>
              <a:buSzPct val="100000"/>
              <a:buNone/>
            </a:pPr>
            <a:r>
              <a:rPr i="1" lang="en-US"/>
              <a:t>promise.then(function(result) {</a:t>
            </a:r>
            <a:endParaRPr i="1"/>
          </a:p>
          <a:p>
            <a:pPr indent="-342900" lvl="0" marL="342900" rtl="0" algn="l">
              <a:spcBef>
                <a:spcPts val="352"/>
              </a:spcBef>
              <a:spcAft>
                <a:spcPts val="0"/>
              </a:spcAft>
              <a:buClr>
                <a:schemeClr val="dk1"/>
              </a:buClr>
              <a:buSzPct val="100000"/>
              <a:buNone/>
            </a:pPr>
            <a:r>
              <a:rPr i="1" lang="en-US"/>
              <a:t>  alert(result); // 1</a:t>
            </a:r>
            <a:endParaRPr i="1"/>
          </a:p>
          <a:p>
            <a:pPr indent="-342900" lvl="0" marL="342900" rtl="0" algn="l">
              <a:spcBef>
                <a:spcPts val="352"/>
              </a:spcBef>
              <a:spcAft>
                <a:spcPts val="0"/>
              </a:spcAft>
              <a:buClr>
                <a:schemeClr val="dk1"/>
              </a:buClr>
              <a:buSzPct val="100000"/>
              <a:buNone/>
            </a:pPr>
            <a:r>
              <a:rPr i="1" lang="en-US"/>
              <a:t>  return result * 2;</a:t>
            </a:r>
            <a:endParaRPr i="1"/>
          </a:p>
          <a:p>
            <a:pPr indent="-342900" lvl="0" marL="342900" rtl="0" algn="l">
              <a:spcBef>
                <a:spcPts val="352"/>
              </a:spcBef>
              <a:spcAft>
                <a:spcPts val="0"/>
              </a:spcAft>
              <a:buClr>
                <a:schemeClr val="dk1"/>
              </a:buClr>
              <a:buSzPct val="100000"/>
              <a:buNone/>
            </a:pPr>
            <a:r>
              <a:rPr i="1" lang="en-US"/>
              <a:t>});</a:t>
            </a:r>
            <a:endParaRPr i="1"/>
          </a:p>
          <a:p>
            <a:pPr indent="-342900" lvl="0" marL="342900" rtl="0" algn="l">
              <a:spcBef>
                <a:spcPts val="352"/>
              </a:spcBef>
              <a:spcAft>
                <a:spcPts val="0"/>
              </a:spcAft>
              <a:buClr>
                <a:schemeClr val="dk1"/>
              </a:buClr>
              <a:buSzPct val="100000"/>
              <a:buNone/>
            </a:pPr>
            <a:r>
              <a:t/>
            </a:r>
            <a:endParaRPr i="1"/>
          </a:p>
          <a:p>
            <a:pPr indent="-342900" lvl="0" marL="342900" rtl="0" algn="l">
              <a:spcBef>
                <a:spcPts val="352"/>
              </a:spcBef>
              <a:spcAft>
                <a:spcPts val="0"/>
              </a:spcAft>
              <a:buClr>
                <a:schemeClr val="dk1"/>
              </a:buClr>
              <a:buSzPct val="100000"/>
              <a:buNone/>
            </a:pPr>
            <a:r>
              <a:rPr i="1" lang="en-US"/>
              <a:t>promise.then(function(result) {</a:t>
            </a:r>
            <a:endParaRPr i="1"/>
          </a:p>
          <a:p>
            <a:pPr indent="-342900" lvl="0" marL="342900" rtl="0" algn="l">
              <a:spcBef>
                <a:spcPts val="352"/>
              </a:spcBef>
              <a:spcAft>
                <a:spcPts val="0"/>
              </a:spcAft>
              <a:buClr>
                <a:schemeClr val="dk1"/>
              </a:buClr>
              <a:buSzPct val="100000"/>
              <a:buNone/>
            </a:pPr>
            <a:r>
              <a:rPr i="1" lang="en-US"/>
              <a:t>  alert(result); // 1</a:t>
            </a:r>
            <a:endParaRPr i="1"/>
          </a:p>
          <a:p>
            <a:pPr indent="-342900" lvl="0" marL="342900" rtl="0" algn="l">
              <a:spcBef>
                <a:spcPts val="352"/>
              </a:spcBef>
              <a:spcAft>
                <a:spcPts val="0"/>
              </a:spcAft>
              <a:buClr>
                <a:schemeClr val="dk1"/>
              </a:buClr>
              <a:buSzPct val="100000"/>
              <a:buNone/>
            </a:pPr>
            <a:r>
              <a:rPr i="1" lang="en-US"/>
              <a:t>  return result * 2;</a:t>
            </a:r>
            <a:endParaRPr i="1"/>
          </a:p>
          <a:p>
            <a:pPr indent="-342900" lvl="0" marL="342900" rtl="0" algn="l">
              <a:spcBef>
                <a:spcPts val="352"/>
              </a:spcBef>
              <a:spcAft>
                <a:spcPts val="0"/>
              </a:spcAft>
              <a:buClr>
                <a:schemeClr val="dk1"/>
              </a:buClr>
              <a:buSzPct val="100000"/>
              <a:buNone/>
            </a:pPr>
            <a:r>
              <a:rPr i="1" lang="en-US"/>
              <a:t>});</a:t>
            </a:r>
            <a:endParaRPr i="1"/>
          </a:p>
          <a:p>
            <a:pPr indent="-342900" lvl="0" marL="342900" rtl="0" algn="l">
              <a:spcBef>
                <a:spcPts val="352"/>
              </a:spcBef>
              <a:spcAft>
                <a:spcPts val="0"/>
              </a:spcAft>
              <a:buClr>
                <a:schemeClr val="dk1"/>
              </a:buClr>
              <a:buSzPct val="100000"/>
              <a:buNone/>
            </a:pPr>
            <a:r>
              <a:t/>
            </a:r>
            <a:endParaRPr i="1"/>
          </a:p>
          <a:p>
            <a:pPr indent="-342900" lvl="0" marL="342900" rtl="0" algn="l">
              <a:spcBef>
                <a:spcPts val="352"/>
              </a:spcBef>
              <a:spcAft>
                <a:spcPts val="0"/>
              </a:spcAft>
              <a:buClr>
                <a:schemeClr val="dk1"/>
              </a:buClr>
              <a:buSzPct val="100000"/>
              <a:buNone/>
            </a:pPr>
            <a:r>
              <a:rPr i="1" lang="en-US"/>
              <a:t>promise.then(function(result) {</a:t>
            </a:r>
            <a:endParaRPr i="1"/>
          </a:p>
          <a:p>
            <a:pPr indent="-342900" lvl="0" marL="342900" rtl="0" algn="l">
              <a:spcBef>
                <a:spcPts val="352"/>
              </a:spcBef>
              <a:spcAft>
                <a:spcPts val="0"/>
              </a:spcAft>
              <a:buClr>
                <a:schemeClr val="dk1"/>
              </a:buClr>
              <a:buSzPct val="100000"/>
              <a:buNone/>
            </a:pPr>
            <a:r>
              <a:rPr i="1" lang="en-US"/>
              <a:t>  alert(result); // 1</a:t>
            </a:r>
            <a:endParaRPr i="1"/>
          </a:p>
          <a:p>
            <a:pPr indent="-342900" lvl="0" marL="342900" rtl="0" algn="l">
              <a:spcBef>
                <a:spcPts val="352"/>
              </a:spcBef>
              <a:spcAft>
                <a:spcPts val="0"/>
              </a:spcAft>
              <a:buClr>
                <a:schemeClr val="dk1"/>
              </a:buClr>
              <a:buSzPct val="100000"/>
              <a:buNone/>
            </a:pPr>
            <a:r>
              <a:rPr i="1" lang="en-US"/>
              <a:t>  return result * 2;</a:t>
            </a:r>
            <a:endParaRPr i="1"/>
          </a:p>
          <a:p>
            <a:pPr indent="-342900" lvl="0" marL="342900" rtl="0" algn="l">
              <a:spcBef>
                <a:spcPts val="352"/>
              </a:spcBef>
              <a:spcAft>
                <a:spcPts val="0"/>
              </a:spcAft>
              <a:buClr>
                <a:schemeClr val="dk1"/>
              </a:buClr>
              <a:buSzPct val="100000"/>
              <a:buNone/>
            </a:pPr>
            <a:r>
              <a:rPr i="1" lang="en-US"/>
              <a:t>});</a:t>
            </a:r>
            <a:endParaRPr i="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idx="1" type="body"/>
          </p:nvPr>
        </p:nvSpPr>
        <p:spPr>
          <a:xfrm>
            <a:off x="457200" y="381000"/>
            <a:ext cx="8229600" cy="57451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What we did here is just several handlers to one promise. They don’t pass the result to each other, instead they process it independently.</a:t>
            </a:r>
            <a:endParaRPr sz="2400"/>
          </a:p>
          <a:p>
            <a:pPr indent="-342900" lvl="0" marL="342900" rtl="0" algn="l">
              <a:spcBef>
                <a:spcPts val="480"/>
              </a:spcBef>
              <a:spcAft>
                <a:spcPts val="0"/>
              </a:spcAft>
              <a:buClr>
                <a:schemeClr val="dk1"/>
              </a:buClr>
              <a:buSzPts val="2400"/>
              <a:buChar char="•"/>
            </a:pPr>
            <a:r>
              <a:rPr lang="en-US" sz="2400"/>
              <a:t>Here’s the picture (compare it with the chaining above):</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All .then on the same promise get the same result – the result of that promise. So in the code above all alert show the same: 1.</a:t>
            </a:r>
            <a:endParaRPr sz="2400"/>
          </a:p>
          <a:p>
            <a:pPr indent="-342900" lvl="0" marL="342900" rtl="0" algn="l">
              <a:spcBef>
                <a:spcPts val="480"/>
              </a:spcBef>
              <a:spcAft>
                <a:spcPts val="0"/>
              </a:spcAft>
              <a:buClr>
                <a:schemeClr val="dk1"/>
              </a:buClr>
              <a:buSzPts val="2400"/>
              <a:buChar char="•"/>
            </a:pPr>
            <a:r>
              <a:rPr lang="en-US" sz="2400"/>
              <a:t>In practice we rarely need multiple handlers for one promise. Chaining is used much more often.</a:t>
            </a:r>
            <a:endParaRPr sz="2400"/>
          </a:p>
          <a:p>
            <a:pPr indent="-190500" lvl="0" marL="342900" rtl="0" algn="l">
              <a:spcBef>
                <a:spcPts val="480"/>
              </a:spcBef>
              <a:spcAft>
                <a:spcPts val="0"/>
              </a:spcAft>
              <a:buClr>
                <a:schemeClr val="dk1"/>
              </a:buClr>
              <a:buSzPts val="2400"/>
              <a:buNone/>
            </a:pPr>
            <a:r>
              <a:t/>
            </a:r>
            <a:endParaRPr sz="2400"/>
          </a:p>
          <a:p>
            <a:pPr indent="-139700" lvl="0" marL="342900" rtl="0" algn="l">
              <a:spcBef>
                <a:spcPts val="640"/>
              </a:spcBef>
              <a:spcAft>
                <a:spcPts val="0"/>
              </a:spcAft>
              <a:buClr>
                <a:schemeClr val="dk1"/>
              </a:buClr>
              <a:buSzPts val="3200"/>
              <a:buNone/>
            </a:pPr>
            <a:r>
              <a:t/>
            </a:r>
            <a:endParaRPr i="1"/>
          </a:p>
        </p:txBody>
      </p:sp>
      <p:pic>
        <p:nvPicPr>
          <p:cNvPr id="231" name="Google Shape;231;p28"/>
          <p:cNvPicPr preferRelativeResize="0"/>
          <p:nvPr/>
        </p:nvPicPr>
        <p:blipFill rotWithShape="1">
          <a:blip r:embed="rId3">
            <a:alphaModFix/>
          </a:blip>
          <a:srcRect b="30208" l="28111" r="43192" t="47917"/>
          <a:stretch/>
        </p:blipFill>
        <p:spPr>
          <a:xfrm>
            <a:off x="2057400" y="2133600"/>
            <a:ext cx="4648200" cy="1600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 type="body"/>
          </p:nvPr>
        </p:nvSpPr>
        <p:spPr>
          <a:xfrm>
            <a:off x="457200" y="152400"/>
            <a:ext cx="8229600" cy="5973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u="sng">
                <a:solidFill>
                  <a:schemeClr val="hlink"/>
                </a:solidFill>
                <a:hlinkClick r:id="rId3"/>
              </a:rPr>
              <a:t>Returning promises</a:t>
            </a:r>
            <a:endParaRPr b="1"/>
          </a:p>
          <a:p>
            <a:pPr indent="-342900" lvl="0" marL="342900" rtl="0" algn="l">
              <a:spcBef>
                <a:spcPts val="400"/>
              </a:spcBef>
              <a:spcAft>
                <a:spcPts val="0"/>
              </a:spcAft>
              <a:buClr>
                <a:schemeClr val="dk1"/>
              </a:buClr>
              <a:buSzPts val="2000"/>
              <a:buChar char="•"/>
            </a:pPr>
            <a:r>
              <a:rPr lang="en-US" sz="2000"/>
              <a:t>Normally, a value returned by a .then handler is immediately passed to the next handler. But there’s an exception.</a:t>
            </a:r>
            <a:endParaRPr sz="2000"/>
          </a:p>
          <a:p>
            <a:pPr indent="-342900" lvl="0" marL="342900" rtl="0" algn="l">
              <a:spcBef>
                <a:spcPts val="400"/>
              </a:spcBef>
              <a:spcAft>
                <a:spcPts val="0"/>
              </a:spcAft>
              <a:buClr>
                <a:schemeClr val="dk1"/>
              </a:buClr>
              <a:buSzPts val="2000"/>
              <a:buChar char="•"/>
            </a:pPr>
            <a:r>
              <a:rPr lang="en-US" sz="2000"/>
              <a:t>If the returned value is a promise, then the further execution is suspended until it settles. After that, the result of that promise is given to the next .then handler.</a:t>
            </a:r>
            <a:endParaRPr sz="2000"/>
          </a:p>
          <a:p>
            <a:pPr indent="-342900" lvl="0" marL="342900" rtl="0" algn="l">
              <a:spcBef>
                <a:spcPts val="400"/>
              </a:spcBef>
              <a:spcAft>
                <a:spcPts val="0"/>
              </a:spcAft>
              <a:buClr>
                <a:schemeClr val="dk1"/>
              </a:buClr>
              <a:buSzPts val="2000"/>
              <a:buChar char="•"/>
            </a:pPr>
            <a:r>
              <a:rPr lang="en-US" sz="2000"/>
              <a:t>For instance:</a:t>
            </a:r>
            <a:endParaRPr sz="2000"/>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chemeClr val="dk1"/>
              </a:buClr>
              <a:buSzPct val="100000"/>
              <a:buChar char="•"/>
            </a:pPr>
            <a:r>
              <a:rPr b="1" i="1" lang="en-US" sz="3600"/>
              <a:t>Callbacks  - </a:t>
            </a:r>
            <a:endParaRPr b="1" i="1" sz="3600"/>
          </a:p>
          <a:p>
            <a:pPr indent="-342900" lvl="0" marL="342900" rtl="0" algn="l">
              <a:spcBef>
                <a:spcPts val="304"/>
              </a:spcBef>
              <a:spcAft>
                <a:spcPts val="0"/>
              </a:spcAft>
              <a:buClr>
                <a:schemeClr val="dk1"/>
              </a:buClr>
              <a:buSzPct val="100000"/>
              <a:buChar char="•"/>
            </a:pPr>
            <a:r>
              <a:rPr lang="en-US"/>
              <a:t>A </a:t>
            </a:r>
            <a:r>
              <a:rPr i="1" lang="en-US"/>
              <a:t>callback function is passed as an argument into another function, which is invoked inside the other function to complete an action. </a:t>
            </a:r>
            <a:endParaRPr i="1"/>
          </a:p>
          <a:p>
            <a:pPr indent="-342900" lvl="0" marL="342900" rtl="0" algn="l">
              <a:spcBef>
                <a:spcPts val="304"/>
              </a:spcBef>
              <a:spcAft>
                <a:spcPts val="0"/>
              </a:spcAft>
              <a:buClr>
                <a:schemeClr val="dk1"/>
              </a:buClr>
              <a:buSzPct val="100000"/>
              <a:buChar char="•"/>
            </a:pPr>
            <a:r>
              <a:rPr b="1" lang="en-US"/>
              <a:t>•A callback is a language feature of ES5 (2009).</a:t>
            </a:r>
            <a:endParaRPr b="1"/>
          </a:p>
          <a:p>
            <a:pPr indent="-342900" lvl="0" marL="342900" rtl="0" algn="l">
              <a:spcBef>
                <a:spcPts val="304"/>
              </a:spcBef>
              <a:spcAft>
                <a:spcPts val="0"/>
              </a:spcAft>
              <a:buClr>
                <a:schemeClr val="dk1"/>
              </a:buClr>
              <a:buSzPct val="100000"/>
              <a:buChar char="•"/>
            </a:pPr>
            <a:r>
              <a:rPr b="1" lang="en-US"/>
              <a:t>Example – </a:t>
            </a:r>
            <a:endParaRPr b="1"/>
          </a:p>
          <a:p>
            <a:pPr indent="-342900" lvl="0" marL="342900" rtl="0" algn="l">
              <a:spcBef>
                <a:spcPts val="304"/>
              </a:spcBef>
              <a:spcAft>
                <a:spcPts val="0"/>
              </a:spcAft>
              <a:buClr>
                <a:schemeClr val="dk1"/>
              </a:buClr>
              <a:buSzPct val="100000"/>
              <a:buNone/>
            </a:pPr>
            <a:r>
              <a:rPr lang="en-US"/>
              <a:t>function done()</a:t>
            </a:r>
            <a:endParaRPr/>
          </a:p>
          <a:p>
            <a:pPr indent="-342900" lvl="0" marL="342900" rtl="0" algn="l">
              <a:spcBef>
                <a:spcPts val="304"/>
              </a:spcBef>
              <a:spcAft>
                <a:spcPts val="0"/>
              </a:spcAft>
              <a:buClr>
                <a:schemeClr val="dk1"/>
              </a:buClr>
              <a:buSzPct val="100000"/>
              <a:buNone/>
            </a:pPr>
            <a:r>
              <a:rPr lang="en-US"/>
              <a:t>{</a:t>
            </a:r>
            <a:endParaRPr/>
          </a:p>
          <a:p>
            <a:pPr indent="-342900" lvl="0" marL="342900" rtl="0" algn="l">
              <a:spcBef>
                <a:spcPts val="304"/>
              </a:spcBef>
              <a:spcAft>
                <a:spcPts val="0"/>
              </a:spcAft>
              <a:buClr>
                <a:schemeClr val="dk1"/>
              </a:buClr>
              <a:buSzPct val="100000"/>
              <a:buNone/>
            </a:pPr>
            <a:r>
              <a:rPr lang="en-US"/>
              <a:t>  console.log('Begin messing things up again');</a:t>
            </a:r>
            <a:endParaRPr/>
          </a:p>
          <a:p>
            <a:pPr indent="-342900" lvl="0" marL="342900" rtl="0" algn="l">
              <a:spcBef>
                <a:spcPts val="304"/>
              </a:spcBef>
              <a:spcAft>
                <a:spcPts val="0"/>
              </a:spcAft>
              <a:buClr>
                <a:schemeClr val="dk1"/>
              </a:buClr>
              <a:buSzPct val="100000"/>
              <a:buNone/>
            </a:pPr>
            <a:r>
              <a:rPr lang="en-US"/>
              <a:t>}</a:t>
            </a:r>
            <a:endParaRPr/>
          </a:p>
          <a:p>
            <a:pPr indent="-342900" lvl="0" marL="342900" rtl="0" algn="l">
              <a:spcBef>
                <a:spcPts val="304"/>
              </a:spcBef>
              <a:spcAft>
                <a:spcPts val="0"/>
              </a:spcAft>
              <a:buClr>
                <a:schemeClr val="dk1"/>
              </a:buClr>
              <a:buSzPct val="100000"/>
              <a:buNone/>
            </a:pPr>
            <a:r>
              <a:t/>
            </a:r>
            <a:endParaRPr/>
          </a:p>
          <a:p>
            <a:pPr indent="-342900" lvl="0" marL="342900" rtl="0" algn="l">
              <a:spcBef>
                <a:spcPts val="304"/>
              </a:spcBef>
              <a:spcAft>
                <a:spcPts val="0"/>
              </a:spcAft>
              <a:buClr>
                <a:schemeClr val="dk1"/>
              </a:buClr>
              <a:buSzPct val="100000"/>
              <a:buNone/>
            </a:pPr>
            <a:r>
              <a:rPr lang="en-US"/>
              <a:t>function cleanRoom(listOfTasks, doneCallback)</a:t>
            </a:r>
            <a:endParaRPr/>
          </a:p>
          <a:p>
            <a:pPr indent="-342900" lvl="0" marL="342900" rtl="0" algn="l">
              <a:spcBef>
                <a:spcPts val="304"/>
              </a:spcBef>
              <a:spcAft>
                <a:spcPts val="0"/>
              </a:spcAft>
              <a:buClr>
                <a:schemeClr val="dk1"/>
              </a:buClr>
              <a:buSzPct val="100000"/>
              <a:buNone/>
            </a:pPr>
            <a:r>
              <a:rPr lang="en-US"/>
              <a:t>{</a:t>
            </a:r>
            <a:endParaRPr/>
          </a:p>
          <a:p>
            <a:pPr indent="-342900" lvl="0" marL="342900" rtl="0" algn="l">
              <a:spcBef>
                <a:spcPts val="304"/>
              </a:spcBef>
              <a:spcAft>
                <a:spcPts val="0"/>
              </a:spcAft>
              <a:buClr>
                <a:schemeClr val="dk1"/>
              </a:buClr>
              <a:buSzPct val="100000"/>
              <a:buNone/>
            </a:pPr>
            <a:r>
              <a:rPr lang="en-US"/>
              <a:t>    for(let i = 0; i&lt;listOfTasks.length; i++)</a:t>
            </a:r>
            <a:endParaRPr/>
          </a:p>
          <a:p>
            <a:pPr indent="-342900" lvl="0" marL="342900" rtl="0" algn="l">
              <a:spcBef>
                <a:spcPts val="304"/>
              </a:spcBef>
              <a:spcAft>
                <a:spcPts val="0"/>
              </a:spcAft>
              <a:buClr>
                <a:schemeClr val="dk1"/>
              </a:buClr>
              <a:buSzPct val="100000"/>
              <a:buNone/>
            </a:pPr>
            <a:r>
              <a:rPr lang="en-US"/>
              <a:t>    {</a:t>
            </a:r>
            <a:endParaRPr/>
          </a:p>
          <a:p>
            <a:pPr indent="-342900" lvl="0" marL="342900" rtl="0" algn="l">
              <a:spcBef>
                <a:spcPts val="304"/>
              </a:spcBef>
              <a:spcAft>
                <a:spcPts val="0"/>
              </a:spcAft>
              <a:buClr>
                <a:schemeClr val="dk1"/>
              </a:buClr>
              <a:buSzPct val="100000"/>
              <a:buNone/>
            </a:pPr>
            <a:r>
              <a:rPr lang="en-US"/>
              <a:t>      console.log(listOfTasks[i]);</a:t>
            </a:r>
            <a:endParaRPr/>
          </a:p>
          <a:p>
            <a:pPr indent="-342900" lvl="0" marL="342900" rtl="0" algn="l">
              <a:spcBef>
                <a:spcPts val="304"/>
              </a:spcBef>
              <a:spcAft>
                <a:spcPts val="0"/>
              </a:spcAft>
              <a:buClr>
                <a:schemeClr val="dk1"/>
              </a:buClr>
              <a:buSzPct val="100000"/>
              <a:buNone/>
            </a:pPr>
            <a:r>
              <a:rPr lang="en-US"/>
              <a:t>    }</a:t>
            </a:r>
            <a:endParaRPr/>
          </a:p>
          <a:p>
            <a:pPr indent="-342900" lvl="0" marL="342900" rtl="0" algn="l">
              <a:spcBef>
                <a:spcPts val="304"/>
              </a:spcBef>
              <a:spcAft>
                <a:spcPts val="0"/>
              </a:spcAft>
              <a:buClr>
                <a:schemeClr val="dk1"/>
              </a:buClr>
              <a:buSzPct val="100000"/>
              <a:buNone/>
            </a:pPr>
            <a:r>
              <a:rPr lang="en-US"/>
              <a:t> doneCallback();</a:t>
            </a:r>
            <a:endParaRPr/>
          </a:p>
          <a:p>
            <a:pPr indent="-342900" lvl="0" marL="342900" rtl="0" algn="l">
              <a:spcBef>
                <a:spcPts val="304"/>
              </a:spcBef>
              <a:spcAft>
                <a:spcPts val="0"/>
              </a:spcAft>
              <a:buClr>
                <a:schemeClr val="dk1"/>
              </a:buClr>
              <a:buSzPct val="100000"/>
              <a:buNone/>
            </a:pPr>
            <a:r>
              <a:rPr lang="en-US"/>
              <a:t>}</a:t>
            </a:r>
            <a:endParaRPr/>
          </a:p>
          <a:p>
            <a:pPr indent="-342900" lvl="0" marL="342900" rtl="0" algn="l">
              <a:spcBef>
                <a:spcPts val="304"/>
              </a:spcBef>
              <a:spcAft>
                <a:spcPts val="0"/>
              </a:spcAft>
              <a:buClr>
                <a:schemeClr val="dk1"/>
              </a:buClr>
              <a:buSzPct val="100000"/>
              <a:buNone/>
            </a:pPr>
            <a:r>
              <a:t/>
            </a:r>
            <a:endParaRPr/>
          </a:p>
          <a:p>
            <a:pPr indent="-342900" lvl="0" marL="342900" rtl="0" algn="l">
              <a:spcBef>
                <a:spcPts val="304"/>
              </a:spcBef>
              <a:spcAft>
                <a:spcPts val="0"/>
              </a:spcAft>
              <a:buClr>
                <a:schemeClr val="dk1"/>
              </a:buClr>
              <a:buSzPct val="100000"/>
              <a:buNone/>
            </a:pPr>
            <a:r>
              <a:rPr lang="en-US"/>
              <a:t>cleanRoom(['1. Collect things off the floor', '2. Bin Trash'], done);</a:t>
            </a:r>
            <a:endParaRPr/>
          </a:p>
          <a:p>
            <a:pPr indent="-342900" lvl="0" marL="342900" rtl="0" algn="l">
              <a:spcBef>
                <a:spcPts val="304"/>
              </a:spcBef>
              <a:spcAft>
                <a:spcPts val="0"/>
              </a:spcAft>
              <a:buClr>
                <a:schemeClr val="dk1"/>
              </a:buClr>
              <a:buSzPct val="100000"/>
              <a:buNone/>
            </a:pPr>
            <a:r>
              <a:t/>
            </a:r>
            <a:endParaRPr/>
          </a:p>
          <a:p>
            <a:pPr indent="-342900" lvl="0" marL="342900" rtl="0" algn="l">
              <a:spcBef>
                <a:spcPts val="304"/>
              </a:spcBef>
              <a:spcAft>
                <a:spcPts val="0"/>
              </a:spcAft>
              <a:buClr>
                <a:schemeClr val="dk1"/>
              </a:buClr>
              <a:buSzPct val="100000"/>
              <a:buNone/>
            </a:pPr>
            <a:r>
              <a:rPr lang="en-US"/>
              <a:t>O/p_ - </a:t>
            </a:r>
            <a:endParaRPr/>
          </a:p>
          <a:p>
            <a:pPr indent="-514350" lvl="0" marL="514350" rtl="0" algn="l">
              <a:spcBef>
                <a:spcPts val="304"/>
              </a:spcBef>
              <a:spcAft>
                <a:spcPts val="0"/>
              </a:spcAft>
              <a:buClr>
                <a:schemeClr val="dk1"/>
              </a:buClr>
              <a:buSzPct val="100000"/>
              <a:buAutoNum type="arabicPeriod"/>
            </a:pPr>
            <a:r>
              <a:rPr lang="en-US"/>
              <a:t>Collect things off the floor</a:t>
            </a:r>
            <a:endParaRPr/>
          </a:p>
          <a:p>
            <a:pPr indent="-514350" lvl="0" marL="514350" rtl="0" algn="l">
              <a:spcBef>
                <a:spcPts val="304"/>
              </a:spcBef>
              <a:spcAft>
                <a:spcPts val="0"/>
              </a:spcAft>
              <a:buClr>
                <a:schemeClr val="dk1"/>
              </a:buClr>
              <a:buSzPct val="100000"/>
              <a:buAutoNum type="arabicPeriod"/>
            </a:pPr>
            <a:r>
              <a:rPr lang="en-US"/>
              <a:t> Bin Trash</a:t>
            </a:r>
            <a:endParaRPr/>
          </a:p>
          <a:p>
            <a:pPr indent="-514350" lvl="0" marL="514350" rtl="0" algn="l">
              <a:spcBef>
                <a:spcPts val="304"/>
              </a:spcBef>
              <a:spcAft>
                <a:spcPts val="0"/>
              </a:spcAft>
              <a:buClr>
                <a:schemeClr val="dk1"/>
              </a:buClr>
              <a:buSzPct val="100000"/>
              <a:buAutoNum type="arabicPeriod"/>
            </a:pPr>
            <a:r>
              <a:rPr lang="en-US"/>
              <a:t>Begin messing things up again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idx="1" type="body"/>
          </p:nvPr>
        </p:nvSpPr>
        <p:spPr>
          <a:xfrm>
            <a:off x="211500" y="66050"/>
            <a:ext cx="8721000" cy="6567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520"/>
              <a:buNone/>
            </a:pPr>
            <a:r>
              <a:rPr lang="en-US" sz="1920"/>
              <a:t>new Promise(function(resolve, reject) {</a:t>
            </a:r>
            <a:endParaRPr sz="1920"/>
          </a:p>
          <a:p>
            <a:pPr indent="-342900" lvl="0" marL="342900" rtl="0" algn="l">
              <a:lnSpc>
                <a:spcPct val="80000"/>
              </a:lnSpc>
              <a:spcBef>
                <a:spcPts val="304"/>
              </a:spcBef>
              <a:spcAft>
                <a:spcPts val="0"/>
              </a:spcAft>
              <a:buClr>
                <a:schemeClr val="dk1"/>
              </a:buClr>
              <a:buSzPts val="1520"/>
              <a:buNone/>
            </a:pPr>
            <a:r>
              <a:t/>
            </a:r>
            <a:endParaRPr sz="1920"/>
          </a:p>
          <a:p>
            <a:pPr indent="-342900" lvl="0" marL="342900" rtl="0" algn="l">
              <a:lnSpc>
                <a:spcPct val="80000"/>
              </a:lnSpc>
              <a:spcBef>
                <a:spcPts val="304"/>
              </a:spcBef>
              <a:spcAft>
                <a:spcPts val="0"/>
              </a:spcAft>
              <a:buClr>
                <a:schemeClr val="dk1"/>
              </a:buClr>
              <a:buSzPts val="1520"/>
              <a:buNone/>
            </a:pPr>
            <a:r>
              <a:rPr lang="en-US" sz="1920"/>
              <a:t>  setTimeout(() =&gt; resolve(1), 1000);</a:t>
            </a:r>
            <a:endParaRPr sz="1920"/>
          </a:p>
          <a:p>
            <a:pPr indent="-342900" lvl="0" marL="342900" rtl="0" algn="l">
              <a:lnSpc>
                <a:spcPct val="80000"/>
              </a:lnSpc>
              <a:spcBef>
                <a:spcPts val="304"/>
              </a:spcBef>
              <a:spcAft>
                <a:spcPts val="0"/>
              </a:spcAft>
              <a:buClr>
                <a:schemeClr val="dk1"/>
              </a:buClr>
              <a:buSzPts val="1520"/>
              <a:buNone/>
            </a:pPr>
            <a:r>
              <a:t/>
            </a:r>
            <a:endParaRPr sz="1920"/>
          </a:p>
          <a:p>
            <a:pPr indent="-342900" lvl="0" marL="342900" rtl="0" algn="l">
              <a:lnSpc>
                <a:spcPct val="80000"/>
              </a:lnSpc>
              <a:spcBef>
                <a:spcPts val="304"/>
              </a:spcBef>
              <a:spcAft>
                <a:spcPts val="0"/>
              </a:spcAft>
              <a:buClr>
                <a:schemeClr val="dk1"/>
              </a:buClr>
              <a:buSzPts val="1520"/>
              <a:buNone/>
            </a:pPr>
            <a:r>
              <a:rPr lang="en-US" sz="1920"/>
              <a:t>}).then(function(result) {</a:t>
            </a:r>
            <a:endParaRPr sz="1920"/>
          </a:p>
          <a:p>
            <a:pPr indent="-342900" lvl="0" marL="342900" rtl="0" algn="l">
              <a:lnSpc>
                <a:spcPct val="80000"/>
              </a:lnSpc>
              <a:spcBef>
                <a:spcPts val="304"/>
              </a:spcBef>
              <a:spcAft>
                <a:spcPts val="0"/>
              </a:spcAft>
              <a:buClr>
                <a:schemeClr val="dk1"/>
              </a:buClr>
              <a:buSzPts val="1520"/>
              <a:buNone/>
            </a:pPr>
            <a:r>
              <a:t/>
            </a:r>
            <a:endParaRPr sz="1920"/>
          </a:p>
          <a:p>
            <a:pPr indent="-342900" lvl="0" marL="342900" rtl="0" algn="l">
              <a:lnSpc>
                <a:spcPct val="80000"/>
              </a:lnSpc>
              <a:spcBef>
                <a:spcPts val="304"/>
              </a:spcBef>
              <a:spcAft>
                <a:spcPts val="0"/>
              </a:spcAft>
              <a:buClr>
                <a:schemeClr val="dk1"/>
              </a:buClr>
              <a:buSzPts val="1520"/>
              <a:buNone/>
            </a:pPr>
            <a:r>
              <a:rPr lang="en-US" sz="1920"/>
              <a:t>  alert(result); // 1</a:t>
            </a:r>
            <a:endParaRPr sz="1920"/>
          </a:p>
          <a:p>
            <a:pPr indent="-342900" lvl="0" marL="342900" rtl="0" algn="l">
              <a:lnSpc>
                <a:spcPct val="80000"/>
              </a:lnSpc>
              <a:spcBef>
                <a:spcPts val="304"/>
              </a:spcBef>
              <a:spcAft>
                <a:spcPts val="0"/>
              </a:spcAft>
              <a:buClr>
                <a:schemeClr val="dk1"/>
              </a:buClr>
              <a:buSzPts val="1520"/>
              <a:buNone/>
            </a:pPr>
            <a:r>
              <a:t/>
            </a:r>
            <a:endParaRPr sz="1920"/>
          </a:p>
          <a:p>
            <a:pPr indent="-342900" lvl="0" marL="342900" rtl="0" algn="l">
              <a:lnSpc>
                <a:spcPct val="80000"/>
              </a:lnSpc>
              <a:spcBef>
                <a:spcPts val="304"/>
              </a:spcBef>
              <a:spcAft>
                <a:spcPts val="0"/>
              </a:spcAft>
              <a:buClr>
                <a:schemeClr val="dk1"/>
              </a:buClr>
              <a:buSzPts val="1520"/>
              <a:buNone/>
            </a:pPr>
            <a:r>
              <a:rPr lang="en-US" sz="1920"/>
              <a:t>  return new Promise((resolve, reject) =&gt; { // (*)</a:t>
            </a:r>
            <a:endParaRPr sz="1920"/>
          </a:p>
          <a:p>
            <a:pPr indent="-342900" lvl="0" marL="342900" rtl="0" algn="l">
              <a:lnSpc>
                <a:spcPct val="80000"/>
              </a:lnSpc>
              <a:spcBef>
                <a:spcPts val="304"/>
              </a:spcBef>
              <a:spcAft>
                <a:spcPts val="0"/>
              </a:spcAft>
              <a:buClr>
                <a:schemeClr val="dk1"/>
              </a:buClr>
              <a:buSzPts val="1520"/>
              <a:buNone/>
            </a:pPr>
            <a:r>
              <a:rPr lang="en-US" sz="1920"/>
              <a:t>    setTimeout(() =&gt; resolve(result * 2), 1000);</a:t>
            </a:r>
            <a:endParaRPr sz="1920"/>
          </a:p>
          <a:p>
            <a:pPr indent="-342900" lvl="0" marL="342900" rtl="0" algn="l">
              <a:lnSpc>
                <a:spcPct val="80000"/>
              </a:lnSpc>
              <a:spcBef>
                <a:spcPts val="304"/>
              </a:spcBef>
              <a:spcAft>
                <a:spcPts val="0"/>
              </a:spcAft>
              <a:buClr>
                <a:schemeClr val="dk1"/>
              </a:buClr>
              <a:buSzPts val="1520"/>
              <a:buNone/>
            </a:pPr>
            <a:r>
              <a:rPr lang="en-US" sz="1920"/>
              <a:t>  });</a:t>
            </a:r>
            <a:endParaRPr sz="1920"/>
          </a:p>
          <a:p>
            <a:pPr indent="-342900" lvl="0" marL="342900" rtl="0" algn="l">
              <a:lnSpc>
                <a:spcPct val="80000"/>
              </a:lnSpc>
              <a:spcBef>
                <a:spcPts val="304"/>
              </a:spcBef>
              <a:spcAft>
                <a:spcPts val="0"/>
              </a:spcAft>
              <a:buClr>
                <a:schemeClr val="dk1"/>
              </a:buClr>
              <a:buSzPts val="1520"/>
              <a:buNone/>
            </a:pPr>
            <a:r>
              <a:t/>
            </a:r>
            <a:endParaRPr sz="1920"/>
          </a:p>
          <a:p>
            <a:pPr indent="-342900" lvl="0" marL="342900" rtl="0" algn="l">
              <a:lnSpc>
                <a:spcPct val="80000"/>
              </a:lnSpc>
              <a:spcBef>
                <a:spcPts val="304"/>
              </a:spcBef>
              <a:spcAft>
                <a:spcPts val="0"/>
              </a:spcAft>
              <a:buClr>
                <a:schemeClr val="dk1"/>
              </a:buClr>
              <a:buSzPts val="1520"/>
              <a:buNone/>
            </a:pPr>
            <a:r>
              <a:rPr lang="en-US" sz="1920"/>
              <a:t>}).then(function(result) { // (**)</a:t>
            </a:r>
            <a:endParaRPr sz="1920"/>
          </a:p>
          <a:p>
            <a:pPr indent="-342900" lvl="0" marL="342900" rtl="0" algn="l">
              <a:lnSpc>
                <a:spcPct val="80000"/>
              </a:lnSpc>
              <a:spcBef>
                <a:spcPts val="304"/>
              </a:spcBef>
              <a:spcAft>
                <a:spcPts val="0"/>
              </a:spcAft>
              <a:buClr>
                <a:schemeClr val="dk1"/>
              </a:buClr>
              <a:buSzPts val="1520"/>
              <a:buNone/>
            </a:pPr>
            <a:r>
              <a:t/>
            </a:r>
            <a:endParaRPr sz="1920"/>
          </a:p>
          <a:p>
            <a:pPr indent="-342900" lvl="0" marL="342900" rtl="0" algn="l">
              <a:lnSpc>
                <a:spcPct val="80000"/>
              </a:lnSpc>
              <a:spcBef>
                <a:spcPts val="304"/>
              </a:spcBef>
              <a:spcAft>
                <a:spcPts val="0"/>
              </a:spcAft>
              <a:buClr>
                <a:schemeClr val="dk1"/>
              </a:buClr>
              <a:buSzPts val="1520"/>
              <a:buNone/>
            </a:pPr>
            <a:r>
              <a:rPr lang="en-US" sz="1920"/>
              <a:t>  alert(result); // 2</a:t>
            </a:r>
            <a:endParaRPr sz="1920"/>
          </a:p>
          <a:p>
            <a:pPr indent="-342900" lvl="0" marL="342900" rtl="0" algn="l">
              <a:lnSpc>
                <a:spcPct val="80000"/>
              </a:lnSpc>
              <a:spcBef>
                <a:spcPts val="304"/>
              </a:spcBef>
              <a:spcAft>
                <a:spcPts val="0"/>
              </a:spcAft>
              <a:buClr>
                <a:schemeClr val="dk1"/>
              </a:buClr>
              <a:buSzPts val="1520"/>
              <a:buNone/>
            </a:pPr>
            <a:r>
              <a:t/>
            </a:r>
            <a:endParaRPr sz="1920"/>
          </a:p>
          <a:p>
            <a:pPr indent="-342900" lvl="0" marL="342900" rtl="0" algn="l">
              <a:lnSpc>
                <a:spcPct val="80000"/>
              </a:lnSpc>
              <a:spcBef>
                <a:spcPts val="304"/>
              </a:spcBef>
              <a:spcAft>
                <a:spcPts val="0"/>
              </a:spcAft>
              <a:buClr>
                <a:schemeClr val="dk1"/>
              </a:buClr>
              <a:buSzPts val="1520"/>
              <a:buNone/>
            </a:pPr>
            <a:r>
              <a:rPr lang="en-US" sz="1920"/>
              <a:t>  return new Promise((resolve, reject) =&gt; {</a:t>
            </a:r>
            <a:endParaRPr sz="1920"/>
          </a:p>
          <a:p>
            <a:pPr indent="-342900" lvl="0" marL="342900" rtl="0" algn="l">
              <a:lnSpc>
                <a:spcPct val="80000"/>
              </a:lnSpc>
              <a:spcBef>
                <a:spcPts val="304"/>
              </a:spcBef>
              <a:spcAft>
                <a:spcPts val="0"/>
              </a:spcAft>
              <a:buClr>
                <a:schemeClr val="dk1"/>
              </a:buClr>
              <a:buSzPts val="1520"/>
              <a:buNone/>
            </a:pPr>
            <a:r>
              <a:rPr lang="en-US" sz="1920"/>
              <a:t>    setTimeout(() =&gt; resolve(result * 2), 1000);</a:t>
            </a:r>
            <a:endParaRPr sz="1920"/>
          </a:p>
          <a:p>
            <a:pPr indent="-342900" lvl="0" marL="342900" rtl="0" algn="l">
              <a:lnSpc>
                <a:spcPct val="80000"/>
              </a:lnSpc>
              <a:spcBef>
                <a:spcPts val="304"/>
              </a:spcBef>
              <a:spcAft>
                <a:spcPts val="0"/>
              </a:spcAft>
              <a:buClr>
                <a:schemeClr val="dk1"/>
              </a:buClr>
              <a:buSzPts val="1520"/>
              <a:buNone/>
            </a:pPr>
            <a:r>
              <a:rPr lang="en-US" sz="1920"/>
              <a:t>  });</a:t>
            </a:r>
            <a:endParaRPr sz="1920"/>
          </a:p>
          <a:p>
            <a:pPr indent="-342900" lvl="0" marL="342900" rtl="0" algn="l">
              <a:lnSpc>
                <a:spcPct val="80000"/>
              </a:lnSpc>
              <a:spcBef>
                <a:spcPts val="304"/>
              </a:spcBef>
              <a:spcAft>
                <a:spcPts val="0"/>
              </a:spcAft>
              <a:buClr>
                <a:schemeClr val="dk1"/>
              </a:buClr>
              <a:buSzPts val="1520"/>
              <a:buNone/>
            </a:pPr>
            <a:r>
              <a:t/>
            </a:r>
            <a:endParaRPr sz="1920"/>
          </a:p>
          <a:p>
            <a:pPr indent="-342900" lvl="0" marL="342900" rtl="0" algn="l">
              <a:lnSpc>
                <a:spcPct val="80000"/>
              </a:lnSpc>
              <a:spcBef>
                <a:spcPts val="304"/>
              </a:spcBef>
              <a:spcAft>
                <a:spcPts val="0"/>
              </a:spcAft>
              <a:buClr>
                <a:schemeClr val="dk1"/>
              </a:buClr>
              <a:buSzPts val="1520"/>
              <a:buNone/>
            </a:pPr>
            <a:r>
              <a:rPr lang="en-US" sz="1920"/>
              <a:t>}).then(function(result) {</a:t>
            </a:r>
            <a:endParaRPr sz="1920"/>
          </a:p>
          <a:p>
            <a:pPr indent="-342900" lvl="0" marL="342900" rtl="0" algn="l">
              <a:lnSpc>
                <a:spcPct val="80000"/>
              </a:lnSpc>
              <a:spcBef>
                <a:spcPts val="304"/>
              </a:spcBef>
              <a:spcAft>
                <a:spcPts val="0"/>
              </a:spcAft>
              <a:buClr>
                <a:schemeClr val="dk1"/>
              </a:buClr>
              <a:buSzPts val="1520"/>
              <a:buNone/>
            </a:pPr>
            <a:r>
              <a:t/>
            </a:r>
            <a:endParaRPr sz="1920"/>
          </a:p>
          <a:p>
            <a:pPr indent="-342900" lvl="0" marL="342900" rtl="0" algn="l">
              <a:lnSpc>
                <a:spcPct val="80000"/>
              </a:lnSpc>
              <a:spcBef>
                <a:spcPts val="304"/>
              </a:spcBef>
              <a:spcAft>
                <a:spcPts val="0"/>
              </a:spcAft>
              <a:buClr>
                <a:schemeClr val="dk1"/>
              </a:buClr>
              <a:buSzPts val="1520"/>
              <a:buNone/>
            </a:pPr>
            <a:r>
              <a:rPr lang="en-US" sz="1920"/>
              <a:t>  alert(result); // 4</a:t>
            </a:r>
            <a:endParaRPr sz="1920"/>
          </a:p>
          <a:p>
            <a:pPr indent="-342900" lvl="0" marL="342900" rtl="0" algn="l">
              <a:lnSpc>
                <a:spcPct val="80000"/>
              </a:lnSpc>
              <a:spcBef>
                <a:spcPts val="304"/>
              </a:spcBef>
              <a:spcAft>
                <a:spcPts val="0"/>
              </a:spcAft>
              <a:buClr>
                <a:schemeClr val="dk1"/>
              </a:buClr>
              <a:buSzPts val="1520"/>
              <a:buNone/>
            </a:pPr>
            <a:r>
              <a:t/>
            </a:r>
            <a:endParaRPr sz="1920"/>
          </a:p>
          <a:p>
            <a:pPr indent="-342900" lvl="0" marL="342900" rtl="0" algn="l">
              <a:lnSpc>
                <a:spcPct val="80000"/>
              </a:lnSpc>
              <a:spcBef>
                <a:spcPts val="304"/>
              </a:spcBef>
              <a:spcAft>
                <a:spcPts val="0"/>
              </a:spcAft>
              <a:buClr>
                <a:schemeClr val="dk1"/>
              </a:buClr>
              <a:buSzPts val="1520"/>
              <a:buNone/>
            </a:pPr>
            <a:r>
              <a:rPr lang="en-US" sz="1920"/>
              <a:t>});</a:t>
            </a:r>
            <a:endParaRPr sz="19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idx="1" type="body"/>
          </p:nvPr>
        </p:nvSpPr>
        <p:spPr>
          <a:xfrm>
            <a:off x="457200" y="152400"/>
            <a:ext cx="8229600" cy="5973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Here the first .then shows 1 and returns new Promise(…) in the line (*). After one second it resolves, and the result (the argument of resolve, here it’s result*2) is passed on to handler of the second .then in the line (**). It shows 2 and does the same thing.</a:t>
            </a:r>
            <a:endParaRPr/>
          </a:p>
          <a:p>
            <a:pPr indent="-342900" lvl="0" marL="342900" rtl="0" algn="l">
              <a:spcBef>
                <a:spcPts val="640"/>
              </a:spcBef>
              <a:spcAft>
                <a:spcPts val="0"/>
              </a:spcAft>
              <a:buClr>
                <a:schemeClr val="dk1"/>
              </a:buClr>
              <a:buSzPts val="3200"/>
              <a:buChar char="•"/>
            </a:pPr>
            <a:r>
              <a:rPr lang="en-US"/>
              <a:t>So the output is again 1 → 2 → 4, but now with 1 second delay between alert calls.</a:t>
            </a:r>
            <a:endParaRPr/>
          </a:p>
          <a:p>
            <a:pPr indent="-342900" lvl="0" marL="342900" rtl="0" algn="l">
              <a:spcBef>
                <a:spcPts val="640"/>
              </a:spcBef>
              <a:spcAft>
                <a:spcPts val="0"/>
              </a:spcAft>
              <a:buClr>
                <a:schemeClr val="dk1"/>
              </a:buClr>
              <a:buSzPts val="3200"/>
              <a:buChar char="•"/>
            </a:pPr>
            <a:r>
              <a:rPr lang="en-US"/>
              <a:t>Returning promises allows us to build chains of asynchronous actions.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Async/await</a:t>
            </a:r>
            <a:br>
              <a:rPr b="1" lang="en-US"/>
            </a:br>
            <a:endParaRPr/>
          </a:p>
        </p:txBody>
      </p:sp>
      <p:sp>
        <p:nvSpPr>
          <p:cNvPr id="252" name="Google Shape;252;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Char char="•"/>
            </a:pPr>
            <a:r>
              <a:rPr lang="en-US"/>
              <a:t>There’s a special syntax to work with promises in a more comfortable fashion, called “async/await”. It’s surprisingly easy to understand and use.</a:t>
            </a:r>
            <a:endParaRPr/>
          </a:p>
          <a:p>
            <a:pPr indent="-342900" lvl="0" marL="342900" rtl="0" algn="l">
              <a:spcBef>
                <a:spcPts val="400"/>
              </a:spcBef>
              <a:spcAft>
                <a:spcPts val="0"/>
              </a:spcAft>
              <a:buClr>
                <a:schemeClr val="dk1"/>
              </a:buClr>
              <a:buSzPct val="100000"/>
              <a:buChar char="•"/>
            </a:pPr>
            <a:r>
              <a:rPr b="1" lang="en-US" u="sng">
                <a:solidFill>
                  <a:schemeClr val="hlink"/>
                </a:solidFill>
                <a:hlinkClick r:id="rId3"/>
              </a:rPr>
              <a:t>Async functions</a:t>
            </a:r>
            <a:r>
              <a:rPr b="1" lang="en-US"/>
              <a:t> - </a:t>
            </a:r>
            <a:endParaRPr b="1"/>
          </a:p>
          <a:p>
            <a:pPr indent="-342900" lvl="0" marL="342900" rtl="0" algn="l">
              <a:spcBef>
                <a:spcPts val="400"/>
              </a:spcBef>
              <a:spcAft>
                <a:spcPts val="0"/>
              </a:spcAft>
              <a:buClr>
                <a:schemeClr val="dk1"/>
              </a:buClr>
              <a:buSzPct val="100000"/>
              <a:buChar char="•"/>
            </a:pPr>
            <a:r>
              <a:rPr lang="en-US"/>
              <a:t>Let’s start with the async keyword. It can be placed before a function, like this:</a:t>
            </a:r>
            <a:endParaRPr/>
          </a:p>
          <a:p>
            <a:pPr indent="-342900" lvl="0" marL="34290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None/>
            </a:pPr>
            <a:r>
              <a:rPr lang="en-US"/>
              <a:t>async function f() {</a:t>
            </a:r>
            <a:endParaRPr/>
          </a:p>
          <a:p>
            <a:pPr indent="-342900" lvl="0" marL="342900" rtl="0" algn="l">
              <a:spcBef>
                <a:spcPts val="400"/>
              </a:spcBef>
              <a:spcAft>
                <a:spcPts val="0"/>
              </a:spcAft>
              <a:buClr>
                <a:schemeClr val="dk1"/>
              </a:buClr>
              <a:buSzPct val="100000"/>
              <a:buNone/>
            </a:pPr>
            <a:r>
              <a:rPr lang="en-US"/>
              <a:t>  return 1;</a:t>
            </a:r>
            <a:endParaRPr/>
          </a:p>
          <a:p>
            <a:pPr indent="-342900" lvl="0" marL="342900" rtl="0" algn="l">
              <a:spcBef>
                <a:spcPts val="400"/>
              </a:spcBef>
              <a:spcAft>
                <a:spcPts val="0"/>
              </a:spcAft>
              <a:buClr>
                <a:schemeClr val="dk1"/>
              </a:buClr>
              <a:buSzPct val="100000"/>
              <a:buNone/>
            </a:pPr>
            <a:r>
              <a:rPr lang="en-US"/>
              <a:t>}</a:t>
            </a:r>
            <a:endParaRPr/>
          </a:p>
          <a:p>
            <a:pPr indent="-342900" lvl="0" marL="34290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Char char="•"/>
            </a:pPr>
            <a:r>
              <a:rPr lang="en-US"/>
              <a:t>The word “async” before a function means one simple thing: a function always returns a promise. Even If a function actually returns a non-promise value, prepending the function definition with the “async” keyword directs JavaScript to automatically wrap that value in a resolved promise.</a:t>
            </a:r>
            <a:endParaRPr/>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idx="1" type="body"/>
          </p:nvPr>
        </p:nvSpPr>
        <p:spPr>
          <a:xfrm>
            <a:off x="457200" y="228600"/>
            <a:ext cx="8229600" cy="63246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For instance, the code above returns a resolved promise with the result of 1, let’s test it:-</a:t>
            </a:r>
            <a:endParaRPr/>
          </a:p>
          <a:p>
            <a:pPr indent="-342900" lvl="0" marL="342900" rtl="0" algn="l">
              <a:spcBef>
                <a:spcPts val="496"/>
              </a:spcBef>
              <a:spcAft>
                <a:spcPts val="0"/>
              </a:spcAft>
              <a:buClr>
                <a:schemeClr val="dk1"/>
              </a:buClr>
              <a:buSzPct val="100000"/>
              <a:buNone/>
            </a:pPr>
            <a:r>
              <a:rPr lang="en-US"/>
              <a:t> </a:t>
            </a:r>
            <a:endParaRPr/>
          </a:p>
          <a:p>
            <a:pPr indent="-342900" lvl="0" marL="342900" rtl="0" algn="l">
              <a:spcBef>
                <a:spcPts val="496"/>
              </a:spcBef>
              <a:spcAft>
                <a:spcPts val="0"/>
              </a:spcAft>
              <a:buClr>
                <a:schemeClr val="dk1"/>
              </a:buClr>
              <a:buSzPct val="100000"/>
              <a:buNone/>
            </a:pPr>
            <a:r>
              <a:rPr i="1" lang="en-US"/>
              <a:t>async function f() {</a:t>
            </a:r>
            <a:endParaRPr i="1"/>
          </a:p>
          <a:p>
            <a:pPr indent="-342900" lvl="0" marL="342900" rtl="0" algn="l">
              <a:spcBef>
                <a:spcPts val="496"/>
              </a:spcBef>
              <a:spcAft>
                <a:spcPts val="0"/>
              </a:spcAft>
              <a:buClr>
                <a:schemeClr val="dk1"/>
              </a:buClr>
              <a:buSzPct val="100000"/>
              <a:buNone/>
            </a:pPr>
            <a:r>
              <a:rPr i="1" lang="en-US"/>
              <a:t>  return 1;</a:t>
            </a:r>
            <a:endParaRPr i="1"/>
          </a:p>
          <a:p>
            <a:pPr indent="-342900" lvl="0" marL="342900" rtl="0" algn="l">
              <a:spcBef>
                <a:spcPts val="496"/>
              </a:spcBef>
              <a:spcAft>
                <a:spcPts val="0"/>
              </a:spcAft>
              <a:buClr>
                <a:schemeClr val="dk1"/>
              </a:buClr>
              <a:buSzPct val="100000"/>
              <a:buNone/>
            </a:pPr>
            <a:r>
              <a:rPr i="1" lang="en-US"/>
              <a:t>}</a:t>
            </a:r>
            <a:endParaRPr i="1"/>
          </a:p>
          <a:p>
            <a:pPr indent="-342900" lvl="0" marL="342900" rtl="0" algn="l">
              <a:spcBef>
                <a:spcPts val="496"/>
              </a:spcBef>
              <a:spcAft>
                <a:spcPts val="0"/>
              </a:spcAft>
              <a:buClr>
                <a:schemeClr val="dk1"/>
              </a:buClr>
              <a:buSzPct val="100000"/>
              <a:buNone/>
            </a:pPr>
            <a:r>
              <a:t/>
            </a:r>
            <a:endParaRPr i="1"/>
          </a:p>
          <a:p>
            <a:pPr indent="-342900" lvl="0" marL="342900" rtl="0" algn="l">
              <a:spcBef>
                <a:spcPts val="496"/>
              </a:spcBef>
              <a:spcAft>
                <a:spcPts val="0"/>
              </a:spcAft>
              <a:buClr>
                <a:schemeClr val="dk1"/>
              </a:buClr>
              <a:buSzPct val="100000"/>
              <a:buNone/>
            </a:pPr>
            <a:r>
              <a:rPr i="1" lang="en-US"/>
              <a:t>f().then(alert); // 1</a:t>
            </a:r>
            <a:endParaRPr i="1"/>
          </a:p>
          <a:p>
            <a:pPr indent="-342900" lvl="0" marL="342900" rtl="0" algn="l">
              <a:spcBef>
                <a:spcPts val="496"/>
              </a:spcBef>
              <a:spcAft>
                <a:spcPts val="0"/>
              </a:spcAft>
              <a:buClr>
                <a:schemeClr val="dk1"/>
              </a:buClr>
              <a:buSzPct val="100000"/>
              <a:buChar char="•"/>
            </a:pPr>
            <a:r>
              <a:rPr lang="en-US"/>
              <a:t>We could explicitly return a promise, that would be the same as:- </a:t>
            </a:r>
            <a:endParaRPr/>
          </a:p>
          <a:p>
            <a:pPr indent="-185420" lvl="0" marL="342900" rtl="0" algn="l">
              <a:spcBef>
                <a:spcPts val="496"/>
              </a:spcBef>
              <a:spcAft>
                <a:spcPts val="0"/>
              </a:spcAft>
              <a:buClr>
                <a:schemeClr val="dk1"/>
              </a:buClr>
              <a:buSzPct val="100000"/>
              <a:buNone/>
            </a:pPr>
            <a:r>
              <a:t/>
            </a:r>
            <a:endParaRPr/>
          </a:p>
          <a:p>
            <a:pPr indent="-342900" lvl="0" marL="342900" rtl="0" algn="l">
              <a:spcBef>
                <a:spcPts val="496"/>
              </a:spcBef>
              <a:spcAft>
                <a:spcPts val="0"/>
              </a:spcAft>
              <a:buClr>
                <a:schemeClr val="dk1"/>
              </a:buClr>
              <a:buSzPct val="100000"/>
              <a:buNone/>
            </a:pPr>
            <a:r>
              <a:rPr i="1" lang="en-US"/>
              <a:t>async function f() {</a:t>
            </a:r>
            <a:endParaRPr i="1"/>
          </a:p>
          <a:p>
            <a:pPr indent="-342900" lvl="0" marL="342900" rtl="0" algn="l">
              <a:spcBef>
                <a:spcPts val="496"/>
              </a:spcBef>
              <a:spcAft>
                <a:spcPts val="0"/>
              </a:spcAft>
              <a:buClr>
                <a:schemeClr val="dk1"/>
              </a:buClr>
              <a:buSzPct val="100000"/>
              <a:buNone/>
            </a:pPr>
            <a:r>
              <a:rPr i="1" lang="en-US"/>
              <a:t>  return Promise.resolve(1);</a:t>
            </a:r>
            <a:endParaRPr i="1"/>
          </a:p>
          <a:p>
            <a:pPr indent="-342900" lvl="0" marL="342900" rtl="0" algn="l">
              <a:spcBef>
                <a:spcPts val="496"/>
              </a:spcBef>
              <a:spcAft>
                <a:spcPts val="0"/>
              </a:spcAft>
              <a:buClr>
                <a:schemeClr val="dk1"/>
              </a:buClr>
              <a:buSzPct val="100000"/>
              <a:buNone/>
            </a:pPr>
            <a:r>
              <a:rPr i="1" lang="en-US"/>
              <a:t>}</a:t>
            </a:r>
            <a:endParaRPr i="1"/>
          </a:p>
          <a:p>
            <a:pPr indent="-342900" lvl="0" marL="342900" rtl="0" algn="l">
              <a:spcBef>
                <a:spcPts val="496"/>
              </a:spcBef>
              <a:spcAft>
                <a:spcPts val="0"/>
              </a:spcAft>
              <a:buClr>
                <a:schemeClr val="dk1"/>
              </a:buClr>
              <a:buSzPct val="100000"/>
              <a:buNone/>
            </a:pPr>
            <a:r>
              <a:t/>
            </a:r>
            <a:endParaRPr i="1"/>
          </a:p>
          <a:p>
            <a:pPr indent="-342900" lvl="0" marL="342900" rtl="0" algn="l">
              <a:spcBef>
                <a:spcPts val="496"/>
              </a:spcBef>
              <a:spcAft>
                <a:spcPts val="0"/>
              </a:spcAft>
              <a:buClr>
                <a:schemeClr val="dk1"/>
              </a:buClr>
              <a:buSzPct val="100000"/>
              <a:buNone/>
            </a:pPr>
            <a:r>
              <a:rPr i="1" lang="en-US"/>
              <a:t>f().then(alert); // 1</a:t>
            </a:r>
            <a:endParaRPr i="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idx="1" type="body"/>
          </p:nvPr>
        </p:nvSpPr>
        <p:spPr>
          <a:xfrm>
            <a:off x="457200" y="228600"/>
            <a:ext cx="8229600" cy="63246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So, async ensures that the function returns a promise, and wraps non-promises in it. Simple enough, right? But not only that. There’s another keyword, await, that works only inside async functions, and it’s pretty cool.</a:t>
            </a:r>
            <a:endParaRPr/>
          </a:p>
          <a:p>
            <a:pPr indent="-342900" lvl="0" marL="342900" rtl="0" algn="l">
              <a:spcBef>
                <a:spcPts val="592"/>
              </a:spcBef>
              <a:spcAft>
                <a:spcPts val="0"/>
              </a:spcAft>
              <a:buClr>
                <a:schemeClr val="dk1"/>
              </a:buClr>
              <a:buSzPct val="100000"/>
              <a:buChar char="•"/>
            </a:pPr>
            <a:r>
              <a:rPr b="1" lang="en-US" u="sng">
                <a:solidFill>
                  <a:schemeClr val="hlink"/>
                </a:solidFill>
                <a:hlinkClick r:id="rId3"/>
              </a:rPr>
              <a:t>Await</a:t>
            </a:r>
            <a:r>
              <a:rPr b="1" lang="en-US"/>
              <a:t> - </a:t>
            </a:r>
            <a:endParaRPr b="1"/>
          </a:p>
          <a:p>
            <a:pPr indent="-342900" lvl="0" marL="342900" rtl="0" algn="l">
              <a:spcBef>
                <a:spcPts val="592"/>
              </a:spcBef>
              <a:spcAft>
                <a:spcPts val="0"/>
              </a:spcAft>
              <a:buClr>
                <a:schemeClr val="dk1"/>
              </a:buClr>
              <a:buSzPct val="100000"/>
              <a:buChar char="•"/>
            </a:pPr>
            <a:r>
              <a:rPr lang="en-US"/>
              <a:t>The syntax:- </a:t>
            </a:r>
            <a:endParaRPr/>
          </a:p>
          <a:p>
            <a:pPr indent="-342900" lvl="0" marL="342900" rtl="0" algn="l">
              <a:spcBef>
                <a:spcPts val="592"/>
              </a:spcBef>
              <a:spcAft>
                <a:spcPts val="0"/>
              </a:spcAft>
              <a:buClr>
                <a:schemeClr val="dk1"/>
              </a:buClr>
              <a:buSzPct val="100000"/>
              <a:buNone/>
            </a:pPr>
            <a:r>
              <a:rPr i="1" lang="en-US"/>
              <a:t>// works only inside async functions</a:t>
            </a:r>
            <a:endParaRPr i="1"/>
          </a:p>
          <a:p>
            <a:pPr indent="-342900" lvl="0" marL="342900" rtl="0" algn="l">
              <a:spcBef>
                <a:spcPts val="592"/>
              </a:spcBef>
              <a:spcAft>
                <a:spcPts val="0"/>
              </a:spcAft>
              <a:buClr>
                <a:schemeClr val="dk1"/>
              </a:buClr>
              <a:buSzPct val="100000"/>
              <a:buNone/>
            </a:pPr>
            <a:r>
              <a:rPr i="1" lang="en-US"/>
              <a:t>let value = await promise;</a:t>
            </a:r>
            <a:endParaRPr i="1"/>
          </a:p>
          <a:p>
            <a:pPr indent="-342900" lvl="0" marL="342900" rtl="0" algn="l">
              <a:spcBef>
                <a:spcPts val="592"/>
              </a:spcBef>
              <a:spcAft>
                <a:spcPts val="0"/>
              </a:spcAft>
              <a:buClr>
                <a:schemeClr val="dk1"/>
              </a:buClr>
              <a:buSzPct val="100000"/>
              <a:buChar char="•"/>
            </a:pPr>
            <a:r>
              <a:rPr lang="en-US"/>
              <a:t>The keyword await makes JavaScript wait until that promise settles and returns its result.</a:t>
            </a:r>
            <a:endParaRPr/>
          </a:p>
          <a:p>
            <a:pPr indent="-342900" lvl="0" marL="342900" rtl="0" algn="l">
              <a:spcBef>
                <a:spcPts val="592"/>
              </a:spcBef>
              <a:spcAft>
                <a:spcPts val="0"/>
              </a:spcAft>
              <a:buClr>
                <a:schemeClr val="dk1"/>
              </a:buClr>
              <a:buSzPct val="100000"/>
              <a:buChar char="•"/>
            </a:pPr>
            <a:r>
              <a:rPr lang="en-US"/>
              <a:t>Here’s an example with a promise that resolves in 1 second:</a:t>
            </a:r>
            <a:endParaRPr/>
          </a:p>
          <a:p>
            <a:pPr indent="-154940" lvl="0" marL="342900" rtl="0" algn="l">
              <a:spcBef>
                <a:spcPts val="592"/>
              </a:spcBef>
              <a:spcAft>
                <a:spcPts val="0"/>
              </a:spcAft>
              <a:buClr>
                <a:schemeClr val="dk1"/>
              </a:buClr>
              <a:buSzPct val="100000"/>
              <a:buNone/>
            </a:pPr>
            <a:r>
              <a:t/>
            </a:r>
            <a:endParaRPr i="1"/>
          </a:p>
          <a:p>
            <a:pPr indent="-154940" lvl="0" marL="342900" rtl="0" algn="l">
              <a:spcBef>
                <a:spcPts val="592"/>
              </a:spcBef>
              <a:spcAft>
                <a:spcPts val="0"/>
              </a:spcAft>
              <a:buClr>
                <a:schemeClr val="dk1"/>
              </a:buClr>
              <a:buSzPct val="100000"/>
              <a:buNone/>
            </a:pPr>
            <a:r>
              <a:t/>
            </a:r>
            <a:endParaRPr i="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idx="1" type="body"/>
          </p:nvPr>
        </p:nvSpPr>
        <p:spPr>
          <a:xfrm>
            <a:off x="457200" y="228600"/>
            <a:ext cx="8229600" cy="63246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None/>
            </a:pPr>
            <a:r>
              <a:rPr i="1" lang="en-US"/>
              <a:t>async function f() {</a:t>
            </a:r>
            <a:endParaRPr i="1"/>
          </a:p>
          <a:p>
            <a:pPr indent="-342900" lvl="0" marL="342900" rtl="0" algn="l">
              <a:spcBef>
                <a:spcPts val="592"/>
              </a:spcBef>
              <a:spcAft>
                <a:spcPts val="0"/>
              </a:spcAft>
              <a:buClr>
                <a:schemeClr val="dk1"/>
              </a:buClr>
              <a:buSzPct val="100000"/>
              <a:buNone/>
            </a:pPr>
            <a:r>
              <a:t/>
            </a:r>
            <a:endParaRPr i="1"/>
          </a:p>
          <a:p>
            <a:pPr indent="-342900" lvl="0" marL="342900" rtl="0" algn="l">
              <a:spcBef>
                <a:spcPts val="592"/>
              </a:spcBef>
              <a:spcAft>
                <a:spcPts val="0"/>
              </a:spcAft>
              <a:buClr>
                <a:schemeClr val="dk1"/>
              </a:buClr>
              <a:buSzPct val="100000"/>
              <a:buNone/>
            </a:pPr>
            <a:r>
              <a:rPr i="1" lang="en-US"/>
              <a:t>  let promise = new Promise((resolve, reject) =&gt; {</a:t>
            </a:r>
            <a:endParaRPr i="1"/>
          </a:p>
          <a:p>
            <a:pPr indent="-342900" lvl="0" marL="342900" rtl="0" algn="l">
              <a:spcBef>
                <a:spcPts val="592"/>
              </a:spcBef>
              <a:spcAft>
                <a:spcPts val="0"/>
              </a:spcAft>
              <a:buClr>
                <a:schemeClr val="dk1"/>
              </a:buClr>
              <a:buSzPct val="100000"/>
              <a:buNone/>
            </a:pPr>
            <a:r>
              <a:rPr i="1" lang="en-US"/>
              <a:t>    setTimeout(() =&gt; resolve("done!"), 1000)</a:t>
            </a:r>
            <a:endParaRPr i="1"/>
          </a:p>
          <a:p>
            <a:pPr indent="-342900" lvl="0" marL="342900" rtl="0" algn="l">
              <a:spcBef>
                <a:spcPts val="592"/>
              </a:spcBef>
              <a:spcAft>
                <a:spcPts val="0"/>
              </a:spcAft>
              <a:buClr>
                <a:schemeClr val="dk1"/>
              </a:buClr>
              <a:buSzPct val="100000"/>
              <a:buNone/>
            </a:pPr>
            <a:r>
              <a:rPr i="1" lang="en-US"/>
              <a:t>  });</a:t>
            </a:r>
            <a:endParaRPr i="1"/>
          </a:p>
          <a:p>
            <a:pPr indent="-342900" lvl="0" marL="342900" rtl="0" algn="l">
              <a:spcBef>
                <a:spcPts val="592"/>
              </a:spcBef>
              <a:spcAft>
                <a:spcPts val="0"/>
              </a:spcAft>
              <a:buClr>
                <a:schemeClr val="dk1"/>
              </a:buClr>
              <a:buSzPct val="100000"/>
              <a:buNone/>
            </a:pPr>
            <a:r>
              <a:t/>
            </a:r>
            <a:endParaRPr i="1"/>
          </a:p>
          <a:p>
            <a:pPr indent="-342900" lvl="0" marL="342900" rtl="0" algn="l">
              <a:spcBef>
                <a:spcPts val="592"/>
              </a:spcBef>
              <a:spcAft>
                <a:spcPts val="0"/>
              </a:spcAft>
              <a:buClr>
                <a:schemeClr val="dk1"/>
              </a:buClr>
              <a:buSzPct val="100000"/>
              <a:buNone/>
            </a:pPr>
            <a:r>
              <a:rPr i="1" lang="en-US"/>
              <a:t>  let result = await promise; // wait till the promise resolves (*)</a:t>
            </a:r>
            <a:endParaRPr i="1"/>
          </a:p>
          <a:p>
            <a:pPr indent="-342900" lvl="0" marL="342900" rtl="0" algn="l">
              <a:spcBef>
                <a:spcPts val="592"/>
              </a:spcBef>
              <a:spcAft>
                <a:spcPts val="0"/>
              </a:spcAft>
              <a:buClr>
                <a:schemeClr val="dk1"/>
              </a:buClr>
              <a:buSzPct val="100000"/>
              <a:buNone/>
            </a:pPr>
            <a:r>
              <a:t/>
            </a:r>
            <a:endParaRPr i="1"/>
          </a:p>
          <a:p>
            <a:pPr indent="-342900" lvl="0" marL="342900" rtl="0" algn="l">
              <a:spcBef>
                <a:spcPts val="592"/>
              </a:spcBef>
              <a:spcAft>
                <a:spcPts val="0"/>
              </a:spcAft>
              <a:buClr>
                <a:schemeClr val="dk1"/>
              </a:buClr>
              <a:buSzPct val="100000"/>
              <a:buNone/>
            </a:pPr>
            <a:r>
              <a:rPr i="1" lang="en-US"/>
              <a:t>  alert(result); // "done!"</a:t>
            </a:r>
            <a:endParaRPr i="1"/>
          </a:p>
          <a:p>
            <a:pPr indent="-342900" lvl="0" marL="342900" rtl="0" algn="l">
              <a:spcBef>
                <a:spcPts val="592"/>
              </a:spcBef>
              <a:spcAft>
                <a:spcPts val="0"/>
              </a:spcAft>
              <a:buClr>
                <a:schemeClr val="dk1"/>
              </a:buClr>
              <a:buSzPct val="100000"/>
              <a:buNone/>
            </a:pPr>
            <a:r>
              <a:rPr i="1" lang="en-US"/>
              <a:t>}</a:t>
            </a:r>
            <a:endParaRPr i="1"/>
          </a:p>
          <a:p>
            <a:pPr indent="-342900" lvl="0" marL="342900" rtl="0" algn="l">
              <a:spcBef>
                <a:spcPts val="592"/>
              </a:spcBef>
              <a:spcAft>
                <a:spcPts val="0"/>
              </a:spcAft>
              <a:buClr>
                <a:schemeClr val="dk1"/>
              </a:buClr>
              <a:buSzPct val="100000"/>
              <a:buNone/>
            </a:pPr>
            <a:r>
              <a:t/>
            </a:r>
            <a:endParaRPr i="1"/>
          </a:p>
          <a:p>
            <a:pPr indent="-342900" lvl="0" marL="342900" rtl="0" algn="l">
              <a:spcBef>
                <a:spcPts val="592"/>
              </a:spcBef>
              <a:spcAft>
                <a:spcPts val="0"/>
              </a:spcAft>
              <a:buClr>
                <a:schemeClr val="dk1"/>
              </a:buClr>
              <a:buSzPct val="100000"/>
              <a:buNone/>
            </a:pPr>
            <a:r>
              <a:rPr i="1" lang="en-US"/>
              <a:t>f();</a:t>
            </a:r>
            <a:endParaRPr i="1"/>
          </a:p>
          <a:p>
            <a:pPr indent="-342900" lvl="0" marL="342900" rtl="0" algn="l">
              <a:spcBef>
                <a:spcPts val="592"/>
              </a:spcBef>
              <a:spcAft>
                <a:spcPts val="0"/>
              </a:spcAft>
              <a:buClr>
                <a:schemeClr val="dk1"/>
              </a:buClr>
              <a:buSzPct val="100000"/>
              <a:buNone/>
            </a:pPr>
            <a:r>
              <a:t/>
            </a:r>
            <a:endParaRPr i="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idx="1" type="body"/>
          </p:nvPr>
        </p:nvSpPr>
        <p:spPr>
          <a:xfrm>
            <a:off x="457200" y="228600"/>
            <a:ext cx="8229600" cy="6324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The function execution “pauses” at the line (*) and resumes when the promise settles, with result becoming its result. So the code above shows “done!” in one second.</a:t>
            </a:r>
            <a:endParaRPr/>
          </a:p>
          <a:p>
            <a:pPr indent="-342900" lvl="0" marL="342900" rtl="0" algn="l">
              <a:spcBef>
                <a:spcPts val="640"/>
              </a:spcBef>
              <a:spcAft>
                <a:spcPts val="0"/>
              </a:spcAft>
              <a:buClr>
                <a:schemeClr val="dk1"/>
              </a:buClr>
              <a:buSzPts val="3200"/>
              <a:buChar char="•"/>
            </a:pPr>
            <a:r>
              <a:rPr lang="en-US"/>
              <a:t>Let’s emphasize: await literally makes JavaScript wait until the promise settles, and then go on with the result. That doesn’t cost any CPU resources, because the engine can do other jobs meanwhile: execute other scripts, handle events etc.</a:t>
            </a:r>
            <a:endParaRPr/>
          </a:p>
          <a:p>
            <a:pPr indent="-342900" lvl="0" marL="342900" rtl="0" algn="l">
              <a:spcBef>
                <a:spcPts val="640"/>
              </a:spcBef>
              <a:spcAft>
                <a:spcPts val="0"/>
              </a:spcAft>
              <a:buClr>
                <a:schemeClr val="dk1"/>
              </a:buClr>
              <a:buSzPts val="3200"/>
              <a:buChar char="•"/>
            </a:pPr>
            <a:r>
              <a:rPr lang="en-US"/>
              <a:t>It’s just a more elegant syntax of getting the promise result than promise.then, easier to read and write.</a:t>
            </a:r>
            <a:endParaRPr/>
          </a:p>
          <a:p>
            <a:pPr indent="-139700" lvl="0" marL="342900" rtl="0" algn="l">
              <a:spcBef>
                <a:spcPts val="640"/>
              </a:spcBef>
              <a:spcAft>
                <a:spcPts val="0"/>
              </a:spcAft>
              <a:buClr>
                <a:schemeClr val="dk1"/>
              </a:buClr>
              <a:buSzPts val="3200"/>
              <a:buNone/>
            </a:pPr>
            <a:r>
              <a:t/>
            </a:r>
            <a:endParaRPr i="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idx="1" type="body"/>
          </p:nvPr>
        </p:nvSpPr>
        <p:spPr>
          <a:xfrm>
            <a:off x="457200" y="228600"/>
            <a:ext cx="8229600" cy="6324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lang="en-US"/>
              <a:t>Can’t use await in regular functions</a:t>
            </a:r>
            <a:endParaRPr/>
          </a:p>
          <a:p>
            <a:pPr indent="-342900" lvl="0" marL="342900" rtl="0" algn="l">
              <a:spcBef>
                <a:spcPts val="640"/>
              </a:spcBef>
              <a:spcAft>
                <a:spcPts val="0"/>
              </a:spcAft>
              <a:buClr>
                <a:schemeClr val="dk1"/>
              </a:buClr>
              <a:buSzPts val="3200"/>
              <a:buChar char="•"/>
            </a:pPr>
            <a:r>
              <a:rPr lang="en-US"/>
              <a:t>If we try to use await in non-async function, there would be a syntax error:</a:t>
            </a:r>
            <a:endParaRPr/>
          </a:p>
          <a:p>
            <a:pPr indent="-342900" lvl="0" marL="342900" rtl="0" algn="l">
              <a:spcBef>
                <a:spcPts val="640"/>
              </a:spcBef>
              <a:spcAft>
                <a:spcPts val="0"/>
              </a:spcAft>
              <a:buClr>
                <a:schemeClr val="dk1"/>
              </a:buClr>
              <a:buSzPts val="3200"/>
              <a:buNone/>
            </a:pPr>
            <a:r>
              <a:rPr i="1" lang="en-US"/>
              <a:t>function f() {</a:t>
            </a:r>
            <a:endParaRPr i="1"/>
          </a:p>
          <a:p>
            <a:pPr indent="-342900" lvl="0" marL="342900" rtl="0" algn="l">
              <a:spcBef>
                <a:spcPts val="640"/>
              </a:spcBef>
              <a:spcAft>
                <a:spcPts val="0"/>
              </a:spcAft>
              <a:buClr>
                <a:schemeClr val="dk1"/>
              </a:buClr>
              <a:buSzPts val="3200"/>
              <a:buNone/>
            </a:pPr>
            <a:r>
              <a:rPr i="1" lang="en-US"/>
              <a:t>  let promise = Promise.resolve(1);</a:t>
            </a:r>
            <a:endParaRPr i="1"/>
          </a:p>
          <a:p>
            <a:pPr indent="-342900" lvl="0" marL="342900" rtl="0" algn="l">
              <a:spcBef>
                <a:spcPts val="640"/>
              </a:spcBef>
              <a:spcAft>
                <a:spcPts val="0"/>
              </a:spcAft>
              <a:buClr>
                <a:schemeClr val="dk1"/>
              </a:buClr>
              <a:buSzPts val="3200"/>
              <a:buNone/>
            </a:pPr>
            <a:r>
              <a:rPr i="1" lang="en-US"/>
              <a:t>  let result = await promise; // Syntax error</a:t>
            </a:r>
            <a:endParaRPr i="1"/>
          </a:p>
          <a:p>
            <a:pPr indent="-342900" lvl="0" marL="342900" rtl="0" algn="l">
              <a:spcBef>
                <a:spcPts val="640"/>
              </a:spcBef>
              <a:spcAft>
                <a:spcPts val="0"/>
              </a:spcAft>
              <a:buClr>
                <a:schemeClr val="dk1"/>
              </a:buClr>
              <a:buSzPts val="3200"/>
              <a:buNone/>
            </a:pPr>
            <a:r>
              <a:rPr i="1" lang="en-US"/>
              <a:t>}</a:t>
            </a:r>
            <a:endParaRPr i="1"/>
          </a:p>
          <a:p>
            <a:pPr indent="-342900" lvl="0" marL="342900" rtl="0" algn="l">
              <a:spcBef>
                <a:spcPts val="640"/>
              </a:spcBef>
              <a:spcAft>
                <a:spcPts val="0"/>
              </a:spcAft>
              <a:buClr>
                <a:schemeClr val="dk1"/>
              </a:buClr>
              <a:buSzPts val="3200"/>
              <a:buNone/>
            </a:pPr>
            <a:r>
              <a:t/>
            </a:r>
            <a:endParaRPr i="1"/>
          </a:p>
          <a:p>
            <a:pPr indent="-342900" lvl="0" marL="342900" rtl="0" algn="l">
              <a:spcBef>
                <a:spcPts val="640"/>
              </a:spcBef>
              <a:spcAft>
                <a:spcPts val="0"/>
              </a:spcAft>
              <a:buClr>
                <a:schemeClr val="dk1"/>
              </a:buClr>
              <a:buSzPts val="3200"/>
              <a:buChar char="•"/>
            </a:pPr>
            <a:r>
              <a:rPr lang="en-US"/>
              <a:t>We will get this error if we do not put async before a function. As said, await only works inside an async function.</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The code example shows the function cleanRoom receiving an array of strings as the first argument and a function as the second argument. The cleanRoom function returns only after the done function returns. </a:t>
            </a:r>
            <a:endParaRPr/>
          </a:p>
          <a:p>
            <a:pPr indent="-17018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b="1" i="1" lang="en-US"/>
              <a:t>The callback signature convention  - </a:t>
            </a:r>
            <a:endParaRPr b="1" i="1"/>
          </a:p>
          <a:p>
            <a:pPr indent="-342900" lvl="0" marL="342900" rtl="0" algn="l">
              <a:spcBef>
                <a:spcPts val="544"/>
              </a:spcBef>
              <a:spcAft>
                <a:spcPts val="0"/>
              </a:spcAft>
              <a:buClr>
                <a:schemeClr val="dk1"/>
              </a:buClr>
              <a:buSzPct val="100000"/>
              <a:buChar char="•"/>
            </a:pPr>
            <a:r>
              <a:rPr lang="en-US"/>
              <a:t>Callbacks are simple to use and are supported widely across browsers. </a:t>
            </a:r>
            <a:endParaRPr/>
          </a:p>
          <a:p>
            <a:pPr indent="-342900" lvl="0" marL="342900" rtl="0" algn="l">
              <a:spcBef>
                <a:spcPts val="544"/>
              </a:spcBef>
              <a:spcAft>
                <a:spcPts val="0"/>
              </a:spcAft>
              <a:buClr>
                <a:schemeClr val="dk1"/>
              </a:buClr>
              <a:buSzPct val="100000"/>
              <a:buChar char="•"/>
            </a:pPr>
            <a:r>
              <a:rPr lang="en-US"/>
              <a:t>•The Node.js community uses an error-first callback signature, which means the following: </a:t>
            </a:r>
            <a:endParaRPr/>
          </a:p>
          <a:p>
            <a:pPr indent="-342900" lvl="0" marL="342900" rtl="0" algn="l">
              <a:spcBef>
                <a:spcPts val="544"/>
              </a:spcBef>
              <a:spcAft>
                <a:spcPts val="0"/>
              </a:spcAft>
              <a:buClr>
                <a:schemeClr val="dk1"/>
              </a:buClr>
              <a:buSzPct val="100000"/>
              <a:buChar char="•"/>
            </a:pPr>
            <a:r>
              <a:rPr lang="en-US"/>
              <a:t>▪The first argument of a callback is reserved for an error object. </a:t>
            </a:r>
            <a:endParaRPr/>
          </a:p>
          <a:p>
            <a:pPr indent="-342900" lvl="0" marL="342900" rtl="0" algn="l">
              <a:spcBef>
                <a:spcPts val="544"/>
              </a:spcBef>
              <a:spcAft>
                <a:spcPts val="0"/>
              </a:spcAft>
              <a:buClr>
                <a:schemeClr val="dk1"/>
              </a:buClr>
              <a:buSzPct val="100000"/>
              <a:buChar char="•"/>
            </a:pPr>
            <a:r>
              <a:rPr lang="en-US"/>
              <a:t>▪The second argument of a callback is reserved for any valid response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i="1" lang="en-US"/>
              <a:t>Callback hell  - </a:t>
            </a:r>
            <a:endParaRPr b="1" i="1"/>
          </a:p>
          <a:p>
            <a:pPr indent="-342900" lvl="0" marL="342900" rtl="0" algn="l">
              <a:spcBef>
                <a:spcPts val="640"/>
              </a:spcBef>
              <a:spcAft>
                <a:spcPts val="0"/>
              </a:spcAft>
              <a:buClr>
                <a:schemeClr val="dk1"/>
              </a:buClr>
              <a:buSzPts val="3200"/>
              <a:buChar char="•"/>
            </a:pPr>
            <a:r>
              <a:rPr lang="en-US"/>
              <a:t>Nesting callbacks within one another can lead to </a:t>
            </a:r>
            <a:r>
              <a:rPr i="1" lang="en-US"/>
              <a:t>callback hell. </a:t>
            </a:r>
            <a:endParaRPr i="1"/>
          </a:p>
          <a:p>
            <a:pPr indent="-342900" lvl="0" marL="342900" rtl="0" algn="l">
              <a:spcBef>
                <a:spcPts val="640"/>
              </a:spcBef>
              <a:spcAft>
                <a:spcPts val="0"/>
              </a:spcAft>
              <a:buClr>
                <a:schemeClr val="dk1"/>
              </a:buClr>
              <a:buSzPts val="3200"/>
              <a:buChar char="•"/>
            </a:pPr>
            <a:r>
              <a:rPr lang="en-US"/>
              <a:t>•Callback hell is required in cases where you want to ensure a specific sequence. </a:t>
            </a:r>
            <a:endParaRPr/>
          </a:p>
          <a:p>
            <a:pPr indent="-342900" lvl="0" marL="342900" rtl="0" algn="l">
              <a:spcBef>
                <a:spcPts val="640"/>
              </a:spcBef>
              <a:spcAft>
                <a:spcPts val="0"/>
              </a:spcAft>
              <a:buClr>
                <a:schemeClr val="dk1"/>
              </a:buClr>
              <a:buSzPts val="3200"/>
              <a:buChar char="•"/>
            </a:pPr>
            <a:r>
              <a:rPr lang="en-US"/>
              <a:t>•Callback hell, also known as the Pyramid of Doom, is an anti-pattern that makes code hard to read and debug.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spcBef>
                <a:spcPts val="0"/>
              </a:spcBef>
              <a:spcAft>
                <a:spcPts val="0"/>
              </a:spcAft>
              <a:buClr>
                <a:schemeClr val="dk1"/>
              </a:buClr>
              <a:buSzPct val="100000"/>
              <a:buNone/>
            </a:pPr>
            <a:r>
              <a:rPr lang="en-US"/>
              <a:t>function logAfterDelay(message, cb) {</a:t>
            </a:r>
            <a:endParaRPr/>
          </a:p>
          <a:p>
            <a:pPr indent="-342900" lvl="0" marL="342900" rtl="0" algn="l">
              <a:spcBef>
                <a:spcPts val="304"/>
              </a:spcBef>
              <a:spcAft>
                <a:spcPts val="0"/>
              </a:spcAft>
              <a:buClr>
                <a:schemeClr val="dk1"/>
              </a:buClr>
              <a:buSzPct val="100000"/>
              <a:buNone/>
            </a:pPr>
            <a:r>
              <a:rPr lang="en-US"/>
              <a:t>setTimeout(function()</a:t>
            </a:r>
            <a:endParaRPr/>
          </a:p>
          <a:p>
            <a:pPr indent="-342900" lvl="0" marL="342900" rtl="0" algn="l">
              <a:spcBef>
                <a:spcPts val="304"/>
              </a:spcBef>
              <a:spcAft>
                <a:spcPts val="0"/>
              </a:spcAft>
              <a:buClr>
                <a:schemeClr val="dk1"/>
              </a:buClr>
              <a:buSzPct val="100000"/>
              <a:buNone/>
            </a:pPr>
            <a:r>
              <a:rPr lang="en-US"/>
              <a:t>{</a:t>
            </a:r>
            <a:endParaRPr/>
          </a:p>
          <a:p>
            <a:pPr indent="-342900" lvl="0" marL="342900" rtl="0" algn="l">
              <a:spcBef>
                <a:spcPts val="304"/>
              </a:spcBef>
              <a:spcAft>
                <a:spcPts val="0"/>
              </a:spcAft>
              <a:buClr>
                <a:schemeClr val="dk1"/>
              </a:buClr>
              <a:buSzPct val="100000"/>
              <a:buNone/>
            </a:pPr>
            <a:r>
              <a:rPr lang="en-US"/>
              <a:t>  console.log(message);</a:t>
            </a:r>
            <a:endParaRPr/>
          </a:p>
          <a:p>
            <a:pPr indent="-342900" lvl="0" marL="342900" rtl="0" algn="l">
              <a:spcBef>
                <a:spcPts val="304"/>
              </a:spcBef>
              <a:spcAft>
                <a:spcPts val="0"/>
              </a:spcAft>
              <a:buClr>
                <a:schemeClr val="dk1"/>
              </a:buClr>
              <a:buSzPct val="100000"/>
              <a:buNone/>
            </a:pPr>
            <a:r>
              <a:rPr lang="en-US"/>
              <a:t>  cb();</a:t>
            </a:r>
            <a:endParaRPr/>
          </a:p>
          <a:p>
            <a:pPr indent="-342900" lvl="0" marL="342900" rtl="0" algn="l">
              <a:spcBef>
                <a:spcPts val="304"/>
              </a:spcBef>
              <a:spcAft>
                <a:spcPts val="0"/>
              </a:spcAft>
              <a:buClr>
                <a:schemeClr val="dk1"/>
              </a:buClr>
              <a:buSzPct val="100000"/>
              <a:buNone/>
            </a:pPr>
            <a:r>
              <a:rPr lang="en-US"/>
              <a:t>}, 500)</a:t>
            </a:r>
            <a:endParaRPr/>
          </a:p>
          <a:p>
            <a:pPr indent="-342900" lvl="0" marL="342900" rtl="0" algn="l">
              <a:spcBef>
                <a:spcPts val="304"/>
              </a:spcBef>
              <a:spcAft>
                <a:spcPts val="0"/>
              </a:spcAft>
              <a:buClr>
                <a:schemeClr val="dk1"/>
              </a:buClr>
              <a:buSzPct val="100000"/>
              <a:buNone/>
            </a:pPr>
            <a:r>
              <a:rPr lang="en-US"/>
              <a:t>}</a:t>
            </a:r>
            <a:endParaRPr/>
          </a:p>
          <a:p>
            <a:pPr indent="-342900" lvl="0" marL="342900" rtl="0" algn="l">
              <a:spcBef>
                <a:spcPts val="304"/>
              </a:spcBef>
              <a:spcAft>
                <a:spcPts val="0"/>
              </a:spcAft>
              <a:buClr>
                <a:schemeClr val="dk1"/>
              </a:buClr>
              <a:buSzPct val="100000"/>
              <a:buNone/>
            </a:pPr>
            <a:r>
              <a:t/>
            </a:r>
            <a:endParaRPr/>
          </a:p>
          <a:p>
            <a:pPr indent="-342900" lvl="0" marL="342900" rtl="0" algn="l">
              <a:spcBef>
                <a:spcPts val="304"/>
              </a:spcBef>
              <a:spcAft>
                <a:spcPts val="0"/>
              </a:spcAft>
              <a:buClr>
                <a:schemeClr val="dk1"/>
              </a:buClr>
              <a:buSzPct val="100000"/>
              <a:buNone/>
            </a:pPr>
            <a:r>
              <a:rPr lang="en-US"/>
              <a:t>logAfterDelay('walk to the fish pond', function(){</a:t>
            </a:r>
            <a:endParaRPr/>
          </a:p>
          <a:p>
            <a:pPr indent="-342900" lvl="0" marL="342900" rtl="0" algn="l">
              <a:spcBef>
                <a:spcPts val="304"/>
              </a:spcBef>
              <a:spcAft>
                <a:spcPts val="0"/>
              </a:spcAft>
              <a:buClr>
                <a:schemeClr val="dk1"/>
              </a:buClr>
              <a:buSzPct val="100000"/>
              <a:buNone/>
            </a:pPr>
            <a:r>
              <a:rPr lang="en-US"/>
              <a:t> logAfterDelay('Feed the fish', function(){</a:t>
            </a:r>
            <a:endParaRPr/>
          </a:p>
          <a:p>
            <a:pPr indent="-342900" lvl="0" marL="342900" rtl="0" algn="l">
              <a:spcBef>
                <a:spcPts val="304"/>
              </a:spcBef>
              <a:spcAft>
                <a:spcPts val="0"/>
              </a:spcAft>
              <a:buClr>
                <a:schemeClr val="dk1"/>
              </a:buClr>
              <a:buSzPct val="100000"/>
              <a:buNone/>
            </a:pPr>
            <a:r>
              <a:rPr lang="en-US"/>
              <a:t>  logAfterDelay('Match fish eat their food', function(){</a:t>
            </a:r>
            <a:endParaRPr/>
          </a:p>
          <a:p>
            <a:pPr indent="-342900" lvl="0" marL="342900" rtl="0" algn="l">
              <a:spcBef>
                <a:spcPts val="304"/>
              </a:spcBef>
              <a:spcAft>
                <a:spcPts val="0"/>
              </a:spcAft>
              <a:buClr>
                <a:schemeClr val="dk1"/>
              </a:buClr>
              <a:buSzPct val="100000"/>
              <a:buNone/>
            </a:pPr>
            <a:r>
              <a:rPr lang="en-US"/>
              <a:t>   logAfterDelay('Stand there and do nothing', function(){</a:t>
            </a:r>
            <a:endParaRPr/>
          </a:p>
          <a:p>
            <a:pPr indent="-342900" lvl="0" marL="342900" rtl="0" algn="l">
              <a:spcBef>
                <a:spcPts val="304"/>
              </a:spcBef>
              <a:spcAft>
                <a:spcPts val="0"/>
              </a:spcAft>
              <a:buClr>
                <a:schemeClr val="dk1"/>
              </a:buClr>
              <a:buSzPct val="100000"/>
              <a:buNone/>
            </a:pPr>
            <a:r>
              <a:t/>
            </a:r>
            <a:endParaRPr/>
          </a:p>
          <a:p>
            <a:pPr indent="-342900" lvl="0" marL="342900" rtl="0" algn="l">
              <a:spcBef>
                <a:spcPts val="304"/>
              </a:spcBef>
              <a:spcAft>
                <a:spcPts val="0"/>
              </a:spcAft>
              <a:buClr>
                <a:schemeClr val="dk1"/>
              </a:buClr>
              <a:buSzPct val="100000"/>
              <a:buNone/>
            </a:pPr>
            <a:r>
              <a:rPr lang="en-US"/>
              <a:t>});</a:t>
            </a:r>
            <a:endParaRPr/>
          </a:p>
          <a:p>
            <a:pPr indent="-342900" lvl="0" marL="342900" rtl="0" algn="l">
              <a:spcBef>
                <a:spcPts val="304"/>
              </a:spcBef>
              <a:spcAft>
                <a:spcPts val="0"/>
              </a:spcAft>
              <a:buClr>
                <a:schemeClr val="dk1"/>
              </a:buClr>
              <a:buSzPct val="100000"/>
              <a:buNone/>
            </a:pPr>
            <a:r>
              <a:rPr lang="en-US"/>
              <a:t>});</a:t>
            </a:r>
            <a:endParaRPr/>
          </a:p>
          <a:p>
            <a:pPr indent="-342900" lvl="0" marL="342900" rtl="0" algn="l">
              <a:spcBef>
                <a:spcPts val="304"/>
              </a:spcBef>
              <a:spcAft>
                <a:spcPts val="0"/>
              </a:spcAft>
              <a:buClr>
                <a:schemeClr val="dk1"/>
              </a:buClr>
              <a:buSzPct val="100000"/>
              <a:buNone/>
            </a:pPr>
            <a:r>
              <a:rPr lang="en-US"/>
              <a:t>});</a:t>
            </a:r>
            <a:endParaRPr/>
          </a:p>
          <a:p>
            <a:pPr indent="-342900" lvl="0" marL="342900" rtl="0" algn="l">
              <a:spcBef>
                <a:spcPts val="304"/>
              </a:spcBef>
              <a:spcAft>
                <a:spcPts val="0"/>
              </a:spcAft>
              <a:buClr>
                <a:schemeClr val="dk1"/>
              </a:buClr>
              <a:buSzPct val="100000"/>
              <a:buNone/>
            </a:pPr>
            <a:r>
              <a:rPr lang="en-US"/>
              <a:t>});</a:t>
            </a:r>
            <a:endParaRPr/>
          </a:p>
          <a:p>
            <a:pPr indent="-342900" lvl="0" marL="342900" rtl="0" algn="l">
              <a:spcBef>
                <a:spcPts val="304"/>
              </a:spcBef>
              <a:spcAft>
                <a:spcPts val="0"/>
              </a:spcAft>
              <a:buClr>
                <a:schemeClr val="dk1"/>
              </a:buClr>
              <a:buSzPct val="100000"/>
              <a:buNone/>
            </a:pPr>
            <a:r>
              <a:t/>
            </a:r>
            <a:endParaRPr/>
          </a:p>
          <a:p>
            <a:pPr indent="-342900" lvl="0" marL="342900" rtl="0" algn="l">
              <a:spcBef>
                <a:spcPts val="304"/>
              </a:spcBef>
              <a:spcAft>
                <a:spcPts val="0"/>
              </a:spcAft>
              <a:buClr>
                <a:schemeClr val="dk1"/>
              </a:buClr>
              <a:buSzPct val="100000"/>
              <a:buNone/>
            </a:pPr>
            <a:r>
              <a:rPr lang="en-US"/>
              <a:t>O/P – </a:t>
            </a:r>
            <a:endParaRPr/>
          </a:p>
          <a:p>
            <a:pPr indent="-342900" lvl="0" marL="342900" rtl="0" algn="l">
              <a:spcBef>
                <a:spcPts val="304"/>
              </a:spcBef>
              <a:spcAft>
                <a:spcPts val="0"/>
              </a:spcAft>
              <a:buClr>
                <a:schemeClr val="dk1"/>
              </a:buClr>
              <a:buSzPct val="100000"/>
              <a:buNone/>
            </a:pPr>
            <a:r>
              <a:rPr lang="en-US"/>
              <a:t>walk to the fish pond</a:t>
            </a:r>
            <a:endParaRPr/>
          </a:p>
          <a:p>
            <a:pPr indent="-342900" lvl="0" marL="342900" rtl="0" algn="l">
              <a:spcBef>
                <a:spcPts val="304"/>
              </a:spcBef>
              <a:spcAft>
                <a:spcPts val="0"/>
              </a:spcAft>
              <a:buClr>
                <a:schemeClr val="dk1"/>
              </a:buClr>
              <a:buSzPct val="100000"/>
              <a:buNone/>
            </a:pPr>
            <a:r>
              <a:rPr lang="en-US"/>
              <a:t> Feed the fish</a:t>
            </a:r>
            <a:endParaRPr/>
          </a:p>
          <a:p>
            <a:pPr indent="-342900" lvl="0" marL="342900" rtl="0" algn="l">
              <a:spcBef>
                <a:spcPts val="304"/>
              </a:spcBef>
              <a:spcAft>
                <a:spcPts val="0"/>
              </a:spcAft>
              <a:buClr>
                <a:schemeClr val="dk1"/>
              </a:buClr>
              <a:buSzPct val="100000"/>
              <a:buNone/>
            </a:pPr>
            <a:r>
              <a:rPr lang="en-US"/>
              <a:t>Match fish eat their food</a:t>
            </a:r>
            <a:endParaRPr/>
          </a:p>
          <a:p>
            <a:pPr indent="-342900" lvl="0" marL="342900" rtl="0" algn="l">
              <a:spcBef>
                <a:spcPts val="304"/>
              </a:spcBef>
              <a:spcAft>
                <a:spcPts val="0"/>
              </a:spcAft>
              <a:buClr>
                <a:schemeClr val="dk1"/>
              </a:buClr>
              <a:buSzPct val="100000"/>
              <a:buNone/>
            </a:pPr>
            <a:r>
              <a:rPr lang="en-US"/>
              <a:t>Stand there and do nothing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idx="1" type="body"/>
          </p:nvPr>
        </p:nvSpPr>
        <p:spPr>
          <a:xfrm>
            <a:off x="457200" y="304800"/>
            <a:ext cx="8229600" cy="58213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The example shows the logAfterDelay function, which receives a string of “Walk to the fish pond” as the first argument and a new instance of the logAfterDelay function as the second argument. As the number of nested functions grows, the code becomes harder to read. </a:t>
            </a:r>
            <a:endParaRPr/>
          </a:p>
          <a:p>
            <a:pPr indent="-342900" lvl="0" marL="342900" rtl="0" algn="l">
              <a:spcBef>
                <a:spcPts val="640"/>
              </a:spcBef>
              <a:spcAft>
                <a:spcPts val="0"/>
              </a:spcAft>
              <a:buClr>
                <a:schemeClr val="dk1"/>
              </a:buClr>
              <a:buSzPts val="3200"/>
              <a:buChar char="•"/>
            </a:pPr>
            <a:r>
              <a:rPr lang="en-US"/>
              <a:t>The programmer is faced with the challenge of splitting code into separate functions to obey the single responsibility principle and for reusability, and balancing these items against the readability of the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JavaScript: Learn Promises</a:t>
            </a:r>
            <a:br>
              <a:rPr lang="en-US"/>
            </a:br>
            <a:endParaRPr/>
          </a:p>
        </p:txBody>
      </p:sp>
      <p:sp>
        <p:nvSpPr>
          <p:cNvPr id="121" name="Google Shape;121;p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Why do we need Promises?</a:t>
            </a:r>
            <a:br>
              <a:rPr b="1" lang="en-US"/>
            </a:br>
            <a:endParaRPr/>
          </a:p>
        </p:txBody>
      </p:sp>
      <p:sp>
        <p:nvSpPr>
          <p:cNvPr id="127" name="Google Shape;12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Promises (like callbacks) allow us to wait on certain code to finish execution prior to running the next bit of code.</a:t>
            </a:r>
            <a:endParaRPr/>
          </a:p>
          <a:p>
            <a:pPr indent="-342900" lvl="0" marL="342900" rtl="0" algn="l">
              <a:spcBef>
                <a:spcPts val="544"/>
              </a:spcBef>
              <a:spcAft>
                <a:spcPts val="0"/>
              </a:spcAft>
              <a:buClr>
                <a:schemeClr val="dk1"/>
              </a:buClr>
              <a:buSzPct val="100000"/>
              <a:buChar char="•"/>
            </a:pPr>
            <a:r>
              <a:rPr b="1" lang="en-US"/>
              <a:t>Why is this important?</a:t>
            </a:r>
            <a:r>
              <a:rPr lang="en-US"/>
              <a:t> Think about a website that loads data from an API then processes and formats the data to display to the user. If we try to process and format our data before the API has even fetched the information, we’re either going to get an error or a blank website. By using a Promise, we can ensure that the API data isn’t processed/formatted until after our API call has succeeded.</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