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6" r:id="rId27"/>
    <p:sldId id="285"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9" d="100"/>
          <a:sy n="89"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2977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4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16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3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7528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5767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326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416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36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545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24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93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24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76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7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61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77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541991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0944" y="2130723"/>
            <a:ext cx="8540151" cy="1446550"/>
          </a:xfrm>
          <a:prstGeom prst="rect">
            <a:avLst/>
          </a:prstGeom>
          <a:noFill/>
        </p:spPr>
        <p:txBody>
          <a:bodyPr wrap="square" rtlCol="0">
            <a:spAutoFit/>
          </a:bodyPr>
          <a:lstStyle/>
          <a:p>
            <a:pPr algn="ctr"/>
            <a:r>
              <a:rPr lang="en-GB" sz="4400" dirty="0" smtClean="0"/>
              <a:t>Predicting various Covid-19 trends using Time Series Analysis</a:t>
            </a:r>
            <a:endParaRPr lang="en-IN" sz="4400" dirty="0"/>
          </a:p>
        </p:txBody>
      </p:sp>
      <p:sp>
        <p:nvSpPr>
          <p:cNvPr id="7" name="object 9"/>
          <p:cNvSpPr txBox="1"/>
          <p:nvPr/>
        </p:nvSpPr>
        <p:spPr>
          <a:xfrm>
            <a:off x="1541478" y="5064802"/>
            <a:ext cx="1828350" cy="679673"/>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64"/>
              </a:lnSpc>
              <a:spcBef>
                <a:spcPts val="100"/>
              </a:spcBef>
            </a:pPr>
            <a:r>
              <a:rPr sz="1400" spc="-20" dirty="0">
                <a:latin typeface="Segoe UI" panose="020B0502040204020203" pitchFamily="34" charset="0"/>
                <a:cs typeface="Segoe UI" panose="020B0502040204020203" pitchFamily="34" charset="0"/>
              </a:rPr>
              <a:t>Project</a:t>
            </a:r>
            <a:r>
              <a:rPr sz="1400" spc="-80" dirty="0">
                <a:latin typeface="Segoe UI" panose="020B0502040204020203" pitchFamily="34" charset="0"/>
                <a:cs typeface="Segoe UI" panose="020B0502040204020203" pitchFamily="34" charset="0"/>
              </a:rPr>
              <a:t> </a:t>
            </a:r>
            <a:r>
              <a:rPr sz="1400" spc="-10" dirty="0">
                <a:latin typeface="Segoe UI" panose="020B0502040204020203" pitchFamily="34" charset="0"/>
                <a:cs typeface="Segoe UI" panose="020B0502040204020203" pitchFamily="34" charset="0"/>
              </a:rPr>
              <a:t>by</a:t>
            </a:r>
            <a:r>
              <a:rPr sz="1400" spc="-70" dirty="0">
                <a:latin typeface="Segoe UI" panose="020B0502040204020203" pitchFamily="34" charset="0"/>
                <a:cs typeface="Segoe UI" panose="020B0502040204020203" pitchFamily="34" charset="0"/>
              </a:rPr>
              <a:t> </a:t>
            </a:r>
            <a:r>
              <a:rPr sz="1400" spc="-110" dirty="0" smtClean="0">
                <a:latin typeface="Segoe UI" panose="020B0502040204020203" pitchFamily="34" charset="0"/>
                <a:cs typeface="Segoe UI" panose="020B0502040204020203" pitchFamily="34" charset="0"/>
              </a:rPr>
              <a:t>:</a:t>
            </a:r>
          </a:p>
          <a:p>
            <a:pPr marL="469900" marR="5080" indent="-336550">
              <a:lnSpc>
                <a:spcPts val="1650"/>
              </a:lnSpc>
              <a:spcBef>
                <a:spcPts val="65"/>
              </a:spcBef>
              <a:buFont typeface="Arial"/>
              <a:buChar char="●"/>
              <a:tabLst>
                <a:tab pos="469265" algn="l"/>
                <a:tab pos="469900" algn="l"/>
              </a:tabLst>
            </a:pPr>
            <a:r>
              <a:rPr lang="en-GB" sz="1400" spc="-20" dirty="0" smtClean="0">
                <a:latin typeface="Segoe UI" panose="020B0502040204020203" pitchFamily="34" charset="0"/>
                <a:cs typeface="Segoe UI" panose="020B0502040204020203" pitchFamily="34" charset="0"/>
              </a:rPr>
              <a:t>Shivansh Jaiswal</a:t>
            </a:r>
            <a:r>
              <a:rPr sz="1400" spc="-10" dirty="0" smtClean="0">
                <a:latin typeface="Segoe UI" panose="020B0502040204020203" pitchFamily="34" charset="0"/>
                <a:cs typeface="Segoe UI" panose="020B0502040204020203" pitchFamily="34" charset="0"/>
              </a:rPr>
              <a:t>  </a:t>
            </a:r>
            <a:r>
              <a:rPr lang="en-GB" sz="1400" spc="-95" dirty="0" smtClean="0">
                <a:latin typeface="Segoe UI" panose="020B0502040204020203" pitchFamily="34" charset="0"/>
                <a:cs typeface="Segoe UI" panose="020B0502040204020203" pitchFamily="34" charset="0"/>
              </a:rPr>
              <a:t>20</a:t>
            </a:r>
            <a:r>
              <a:rPr sz="1400" spc="-95" dirty="0" smtClean="0">
                <a:latin typeface="Segoe UI" panose="020B0502040204020203" pitchFamily="34" charset="0"/>
                <a:cs typeface="Segoe UI" panose="020B0502040204020203" pitchFamily="34" charset="0"/>
              </a:rPr>
              <a:t>01C</a:t>
            </a:r>
            <a:r>
              <a:rPr lang="en-GB" sz="1400" spc="-95" dirty="0" smtClean="0">
                <a:latin typeface="Segoe UI" panose="020B0502040204020203" pitchFamily="34" charset="0"/>
                <a:cs typeface="Segoe UI" panose="020B0502040204020203" pitchFamily="34" charset="0"/>
              </a:rPr>
              <a:t>S66</a:t>
            </a:r>
            <a:endParaRPr sz="1400" dirty="0">
              <a:latin typeface="Segoe UI" panose="020B0502040204020203" pitchFamily="34" charset="0"/>
              <a:cs typeface="Segoe UI" panose="020B0502040204020203" pitchFamily="34" charset="0"/>
            </a:endParaRPr>
          </a:p>
        </p:txBody>
      </p:sp>
      <p:sp>
        <p:nvSpPr>
          <p:cNvPr id="8" name="object 9"/>
          <p:cNvSpPr txBox="1"/>
          <p:nvPr/>
        </p:nvSpPr>
        <p:spPr>
          <a:xfrm>
            <a:off x="8888308" y="5064802"/>
            <a:ext cx="2058612" cy="111825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00000"/>
              </a:lnSpc>
              <a:spcBef>
                <a:spcPts val="100"/>
              </a:spcBef>
            </a:pPr>
            <a:r>
              <a:rPr lang="en-GB" sz="1400" spc="10" dirty="0">
                <a:latin typeface="Segoe UI" panose="020B0502040204020203" pitchFamily="34" charset="0"/>
                <a:cs typeface="Segoe UI" panose="020B0502040204020203" pitchFamily="34" charset="0"/>
              </a:rPr>
              <a:t>Under</a:t>
            </a:r>
            <a:r>
              <a:rPr lang="en-GB" sz="1400" spc="-65" dirty="0">
                <a:latin typeface="Segoe UI" panose="020B0502040204020203" pitchFamily="34" charset="0"/>
                <a:cs typeface="Segoe UI" panose="020B0502040204020203" pitchFamily="34" charset="0"/>
              </a:rPr>
              <a:t> </a:t>
            </a:r>
            <a:r>
              <a:rPr lang="en-GB" sz="1400" spc="10" dirty="0">
                <a:latin typeface="Segoe UI" panose="020B0502040204020203" pitchFamily="34" charset="0"/>
                <a:cs typeface="Segoe UI" panose="020B0502040204020203" pitchFamily="34" charset="0"/>
              </a:rPr>
              <a:t>the</a:t>
            </a:r>
            <a:r>
              <a:rPr lang="en-GB" sz="1400" spc="-60" dirty="0">
                <a:latin typeface="Segoe UI" panose="020B0502040204020203" pitchFamily="34" charset="0"/>
                <a:cs typeface="Segoe UI" panose="020B0502040204020203" pitchFamily="34" charset="0"/>
              </a:rPr>
              <a:t> </a:t>
            </a:r>
            <a:r>
              <a:rPr lang="en-GB" sz="1400" spc="5" dirty="0">
                <a:latin typeface="Segoe UI" panose="020B0502040204020203" pitchFamily="34" charset="0"/>
                <a:cs typeface="Segoe UI" panose="020B0502040204020203" pitchFamily="34" charset="0"/>
              </a:rPr>
              <a:t>mentorship</a:t>
            </a:r>
            <a:r>
              <a:rPr lang="en-GB" sz="1400" spc="-70" dirty="0">
                <a:latin typeface="Segoe UI" panose="020B0502040204020203" pitchFamily="34" charset="0"/>
                <a:cs typeface="Segoe UI" panose="020B0502040204020203" pitchFamily="34" charset="0"/>
              </a:rPr>
              <a:t> </a:t>
            </a:r>
            <a:r>
              <a:rPr lang="en-GB" sz="1400" dirty="0">
                <a:latin typeface="Segoe UI" panose="020B0502040204020203" pitchFamily="34" charset="0"/>
                <a:cs typeface="Segoe UI" panose="020B0502040204020203" pitchFamily="34" charset="0"/>
              </a:rPr>
              <a:t>of</a:t>
            </a:r>
            <a:r>
              <a:rPr lang="en-GB" sz="1400" spc="-60" dirty="0">
                <a:latin typeface="Segoe UI" panose="020B0502040204020203" pitchFamily="34" charset="0"/>
                <a:cs typeface="Segoe UI" panose="020B0502040204020203" pitchFamily="34" charset="0"/>
              </a:rPr>
              <a:t> </a:t>
            </a:r>
            <a:r>
              <a:rPr lang="en-GB" sz="1400" spc="-110" dirty="0">
                <a:latin typeface="Segoe UI" panose="020B0502040204020203" pitchFamily="34" charset="0"/>
                <a:cs typeface="Segoe UI" panose="020B0502040204020203" pitchFamily="34" charset="0"/>
              </a:rPr>
              <a:t>: </a:t>
            </a:r>
            <a:r>
              <a:rPr lang="en-GB" sz="1400" spc="-395" dirty="0">
                <a:latin typeface="Segoe UI" panose="020B0502040204020203" pitchFamily="34" charset="0"/>
                <a:cs typeface="Segoe UI" panose="020B0502040204020203" pitchFamily="34" charset="0"/>
              </a:rPr>
              <a:t> </a:t>
            </a:r>
            <a:r>
              <a:rPr lang="en-GB" sz="1400" spc="-15" dirty="0" err="1">
                <a:latin typeface="Segoe UI" panose="020B0502040204020203" pitchFamily="34" charset="0"/>
                <a:cs typeface="Segoe UI" panose="020B0502040204020203" pitchFamily="34" charset="0"/>
              </a:rPr>
              <a:t>Dr.</a:t>
            </a:r>
            <a:r>
              <a:rPr lang="en-GB" sz="1400" spc="-15" dirty="0">
                <a:latin typeface="Segoe UI" panose="020B0502040204020203" pitchFamily="34" charset="0"/>
                <a:cs typeface="Segoe UI" panose="020B0502040204020203" pitchFamily="34" charset="0"/>
              </a:rPr>
              <a:t> </a:t>
            </a:r>
            <a:r>
              <a:rPr lang="en-GB" sz="1400" spc="15" dirty="0" err="1">
                <a:latin typeface="Segoe UI" panose="020B0502040204020203" pitchFamily="34" charset="0"/>
                <a:cs typeface="Segoe UI" panose="020B0502040204020203" pitchFamily="34" charset="0"/>
              </a:rPr>
              <a:t>Sourav</a:t>
            </a:r>
            <a:r>
              <a:rPr lang="en-GB" sz="1400" spc="15" dirty="0">
                <a:latin typeface="Segoe UI" panose="020B0502040204020203" pitchFamily="34" charset="0"/>
                <a:cs typeface="Segoe UI" panose="020B0502040204020203" pitchFamily="34" charset="0"/>
              </a:rPr>
              <a:t> Kumar</a:t>
            </a:r>
          </a:p>
          <a:p>
            <a:pPr marL="12700" marR="5080">
              <a:lnSpc>
                <a:spcPct val="100000"/>
              </a:lnSpc>
              <a:spcBef>
                <a:spcPts val="100"/>
              </a:spcBef>
            </a:pPr>
            <a:r>
              <a:rPr lang="en-GB" sz="1400" spc="-5" dirty="0">
                <a:latin typeface="Segoe UI" panose="020B0502040204020203" pitchFamily="34" charset="0"/>
                <a:cs typeface="Segoe UI" panose="020B0502040204020203" pitchFamily="34" charset="0"/>
              </a:rPr>
              <a:t>Assistant</a:t>
            </a:r>
            <a:r>
              <a:rPr lang="en-GB" sz="1400" spc="-60" dirty="0">
                <a:latin typeface="Segoe UI" panose="020B0502040204020203" pitchFamily="34" charset="0"/>
                <a:cs typeface="Segoe UI" panose="020B0502040204020203" pitchFamily="34" charset="0"/>
              </a:rPr>
              <a:t> </a:t>
            </a:r>
            <a:r>
              <a:rPr lang="en-GB" sz="1400" spc="-10" dirty="0">
                <a:latin typeface="Segoe UI" panose="020B0502040204020203" pitchFamily="34" charset="0"/>
                <a:cs typeface="Segoe UI" panose="020B0502040204020203" pitchFamily="34" charset="0"/>
              </a:rPr>
              <a:t>Professor</a:t>
            </a:r>
            <a:endParaRPr lang="en-GB" sz="1400" dirty="0">
              <a:latin typeface="Segoe UI" panose="020B0502040204020203" pitchFamily="34" charset="0"/>
              <a:cs typeface="Segoe UI" panose="020B0502040204020203" pitchFamily="34" charset="0"/>
            </a:endParaRPr>
          </a:p>
          <a:p>
            <a:pPr marL="12700">
              <a:lnSpc>
                <a:spcPct val="100000"/>
              </a:lnSpc>
            </a:pPr>
            <a:r>
              <a:rPr lang="en-GB" sz="1400" spc="-150" dirty="0">
                <a:latin typeface="Segoe UI" panose="020B0502040204020203" pitchFamily="34" charset="0"/>
                <a:cs typeface="Segoe UI" panose="020B0502040204020203" pitchFamily="34" charset="0"/>
              </a:rPr>
              <a:t>II</a:t>
            </a:r>
            <a:r>
              <a:rPr lang="en-GB" sz="1400" spc="-185" dirty="0">
                <a:latin typeface="Segoe UI" panose="020B0502040204020203" pitchFamily="34" charset="0"/>
                <a:cs typeface="Segoe UI" panose="020B0502040204020203" pitchFamily="34" charset="0"/>
              </a:rPr>
              <a:t>T</a:t>
            </a:r>
            <a:r>
              <a:rPr lang="en-GB" sz="1400" spc="-50" dirty="0">
                <a:latin typeface="Segoe UI" panose="020B0502040204020203" pitchFamily="34" charset="0"/>
                <a:cs typeface="Segoe UI" panose="020B0502040204020203" pitchFamily="34" charset="0"/>
              </a:rPr>
              <a:t> </a:t>
            </a:r>
            <a:r>
              <a:rPr lang="en-GB" sz="1400" spc="-5" dirty="0">
                <a:latin typeface="Segoe UI" panose="020B0502040204020203" pitchFamily="34" charset="0"/>
                <a:cs typeface="Segoe UI" panose="020B0502040204020203" pitchFamily="34" charset="0"/>
              </a:rPr>
              <a:t>Patna</a:t>
            </a:r>
            <a:endParaRPr lang="en-GB" sz="1400" dirty="0">
              <a:latin typeface="Segoe UI" panose="020B0502040204020203" pitchFamily="34" charset="0"/>
              <a:cs typeface="Segoe UI" panose="020B0502040204020203" pitchFamily="34" charset="0"/>
            </a:endParaRPr>
          </a:p>
          <a:p>
            <a:pPr marL="12700">
              <a:lnSpc>
                <a:spcPts val="1664"/>
              </a:lnSpc>
              <a:spcBef>
                <a:spcPts val="100"/>
              </a:spcBef>
            </a:pPr>
            <a:endParaRPr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34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7" y="9017"/>
            <a:ext cx="8540151" cy="769441"/>
          </a:xfrm>
          <a:prstGeom prst="rect">
            <a:avLst/>
          </a:prstGeom>
          <a:noFill/>
        </p:spPr>
        <p:txBody>
          <a:bodyPr wrap="square" rtlCol="0">
            <a:spAutoFit/>
          </a:bodyPr>
          <a:lstStyle/>
          <a:p>
            <a:pPr algn="ctr"/>
            <a:r>
              <a:rPr lang="en-GB" sz="4400" dirty="0" smtClean="0"/>
              <a:t>Splitting Dataset</a:t>
            </a:r>
            <a:endParaRPr lang="en-IN" sz="4400" dirty="0"/>
          </a:p>
        </p:txBody>
      </p:sp>
      <p:sp>
        <p:nvSpPr>
          <p:cNvPr id="6" name="TextBox 5"/>
          <p:cNvSpPr txBox="1"/>
          <p:nvPr/>
        </p:nvSpPr>
        <p:spPr>
          <a:xfrm>
            <a:off x="3066269" y="795923"/>
            <a:ext cx="6077040" cy="707886"/>
          </a:xfrm>
          <a:prstGeom prst="rect">
            <a:avLst/>
          </a:prstGeom>
          <a:noFill/>
        </p:spPr>
        <p:txBody>
          <a:bodyPr wrap="square" rtlCol="0">
            <a:spAutoFit/>
          </a:bodyPr>
          <a:lstStyle/>
          <a:p>
            <a:pPr algn="ctr"/>
            <a:r>
              <a:rPr lang="en-GB" sz="2000" dirty="0" smtClean="0"/>
              <a:t>Let’s choose to have 80% of the data as training set and 20% as testing set</a:t>
            </a:r>
            <a:endParaRPr lang="en-IN" sz="2000" dirty="0"/>
          </a:p>
        </p:txBody>
      </p:sp>
      <p:pic>
        <p:nvPicPr>
          <p:cNvPr id="2" name="Picture 1"/>
          <p:cNvPicPr>
            <a:picLocks noChangeAspect="1"/>
          </p:cNvPicPr>
          <p:nvPr/>
        </p:nvPicPr>
        <p:blipFill>
          <a:blip r:embed="rId2"/>
          <a:stretch>
            <a:fillRect/>
          </a:stretch>
        </p:blipFill>
        <p:spPr>
          <a:xfrm>
            <a:off x="782515" y="1701173"/>
            <a:ext cx="10987454" cy="4724904"/>
          </a:xfrm>
          <a:prstGeom prst="rect">
            <a:avLst/>
          </a:prstGeom>
        </p:spPr>
      </p:pic>
    </p:spTree>
    <p:extLst>
      <p:ext uri="{BB962C8B-B14F-4D97-AF65-F5344CB8AC3E}">
        <p14:creationId xmlns:p14="http://schemas.microsoft.com/office/powerpoint/2010/main" val="348554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7" y="60776"/>
            <a:ext cx="8540151" cy="769441"/>
          </a:xfrm>
          <a:prstGeom prst="rect">
            <a:avLst/>
          </a:prstGeom>
          <a:noFill/>
        </p:spPr>
        <p:txBody>
          <a:bodyPr wrap="square" rtlCol="0">
            <a:spAutoFit/>
          </a:bodyPr>
          <a:lstStyle/>
          <a:p>
            <a:pPr algn="ctr"/>
            <a:r>
              <a:rPr lang="en-GB" sz="4400" dirty="0" smtClean="0"/>
              <a:t>Auto Regressive (AR) Model</a:t>
            </a:r>
            <a:endParaRPr lang="en-IN" sz="4400" dirty="0"/>
          </a:p>
        </p:txBody>
      </p:sp>
      <p:sp>
        <p:nvSpPr>
          <p:cNvPr id="7" name="TextBox 6"/>
          <p:cNvSpPr txBox="1"/>
          <p:nvPr/>
        </p:nvSpPr>
        <p:spPr>
          <a:xfrm>
            <a:off x="1222926" y="1354568"/>
            <a:ext cx="6077040" cy="1015663"/>
          </a:xfrm>
          <a:prstGeom prst="rect">
            <a:avLst/>
          </a:prstGeom>
          <a:noFill/>
        </p:spPr>
        <p:txBody>
          <a:bodyPr wrap="square" rtlCol="0">
            <a:spAutoFit/>
          </a:bodyPr>
          <a:lstStyle/>
          <a:p>
            <a:r>
              <a:rPr lang="en-GB" sz="2000" dirty="0" smtClean="0"/>
              <a:t>Auto Regressive (AR) Model uses observations of data from previous time stamps to predict the output of the data at the next time stamp. </a:t>
            </a:r>
            <a:endParaRPr lang="en-IN" sz="2000" dirty="0"/>
          </a:p>
        </p:txBody>
      </p:sp>
      <p:pic>
        <p:nvPicPr>
          <p:cNvPr id="3" name="Picture 2"/>
          <p:cNvPicPr>
            <a:picLocks noChangeAspect="1"/>
          </p:cNvPicPr>
          <p:nvPr/>
        </p:nvPicPr>
        <p:blipFill>
          <a:blip r:embed="rId2"/>
          <a:stretch>
            <a:fillRect/>
          </a:stretch>
        </p:blipFill>
        <p:spPr>
          <a:xfrm>
            <a:off x="1283985" y="4416977"/>
            <a:ext cx="6886575" cy="619125"/>
          </a:xfrm>
          <a:prstGeom prst="rect">
            <a:avLst/>
          </a:prstGeom>
        </p:spPr>
      </p:pic>
      <p:sp>
        <p:nvSpPr>
          <p:cNvPr id="8" name="TextBox 7"/>
          <p:cNvSpPr txBox="1"/>
          <p:nvPr/>
        </p:nvSpPr>
        <p:spPr>
          <a:xfrm>
            <a:off x="1222926" y="2843731"/>
            <a:ext cx="6077040" cy="1323439"/>
          </a:xfrm>
          <a:prstGeom prst="rect">
            <a:avLst/>
          </a:prstGeom>
          <a:noFill/>
        </p:spPr>
        <p:txBody>
          <a:bodyPr wrap="square" rtlCol="0">
            <a:spAutoFit/>
          </a:bodyPr>
          <a:lstStyle/>
          <a:p>
            <a:r>
              <a:rPr lang="en-GB" sz="2000" dirty="0" smtClean="0"/>
              <a:t>The AR model of order p a.k.a AR(p), describes the relationship between Y(t) , or the data value at current time stamp, to be related via the values of previous time stamps as follows. </a:t>
            </a:r>
            <a:endParaRPr lang="en-IN" sz="2000" dirty="0"/>
          </a:p>
        </p:txBody>
      </p:sp>
      <p:sp>
        <p:nvSpPr>
          <p:cNvPr id="9" name="TextBox 8"/>
          <p:cNvSpPr txBox="1"/>
          <p:nvPr/>
        </p:nvSpPr>
        <p:spPr>
          <a:xfrm>
            <a:off x="1222926" y="5295271"/>
            <a:ext cx="6077040" cy="1323439"/>
          </a:xfrm>
          <a:prstGeom prst="rect">
            <a:avLst/>
          </a:prstGeom>
          <a:noFill/>
        </p:spPr>
        <p:txBody>
          <a:bodyPr wrap="square" rtlCol="0">
            <a:spAutoFit/>
          </a:bodyPr>
          <a:lstStyle/>
          <a:p>
            <a:r>
              <a:rPr lang="en-GB" sz="2000" dirty="0" smtClean="0"/>
              <a:t>By performing regression on the training dataset, the appropriate values </a:t>
            </a:r>
            <a:r>
              <a:rPr lang="en-GB" sz="2000" dirty="0"/>
              <a:t>of coefficients </a:t>
            </a:r>
            <a:r>
              <a:rPr lang="en-GB" sz="2000" dirty="0" smtClean="0"/>
              <a:t>are found. These coeffients are known as PACF (Partial Auto Correlation Factor)</a:t>
            </a:r>
            <a:endParaRPr lang="en-IN" sz="2000" dirty="0"/>
          </a:p>
        </p:txBody>
      </p:sp>
    </p:spTree>
    <p:extLst>
      <p:ext uri="{BB962C8B-B14F-4D97-AF65-F5344CB8AC3E}">
        <p14:creationId xmlns:p14="http://schemas.microsoft.com/office/powerpoint/2010/main" val="2221522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6653" y="-13396"/>
            <a:ext cx="8540151" cy="769441"/>
          </a:xfrm>
          <a:prstGeom prst="rect">
            <a:avLst/>
          </a:prstGeom>
          <a:noFill/>
        </p:spPr>
        <p:txBody>
          <a:bodyPr wrap="square" rtlCol="0">
            <a:spAutoFit/>
          </a:bodyPr>
          <a:lstStyle/>
          <a:p>
            <a:pPr algn="ctr"/>
            <a:r>
              <a:rPr lang="en-GB" sz="4400" dirty="0" smtClean="0"/>
              <a:t>Using AR Model</a:t>
            </a:r>
            <a:endParaRPr lang="en-IN" sz="4400" dirty="0"/>
          </a:p>
        </p:txBody>
      </p:sp>
      <p:sp>
        <p:nvSpPr>
          <p:cNvPr id="7" name="TextBox 6"/>
          <p:cNvSpPr txBox="1"/>
          <p:nvPr/>
        </p:nvSpPr>
        <p:spPr>
          <a:xfrm>
            <a:off x="1283985" y="637819"/>
            <a:ext cx="6077040" cy="400110"/>
          </a:xfrm>
          <a:prstGeom prst="rect">
            <a:avLst/>
          </a:prstGeom>
          <a:noFill/>
        </p:spPr>
        <p:txBody>
          <a:bodyPr wrap="square" rtlCol="0">
            <a:spAutoFit/>
          </a:bodyPr>
          <a:lstStyle/>
          <a:p>
            <a:r>
              <a:rPr lang="en-GB" sz="2000" dirty="0" smtClean="0"/>
              <a:t>Import Library</a:t>
            </a:r>
            <a:endParaRPr lang="en-IN" sz="2000" dirty="0"/>
          </a:p>
        </p:txBody>
      </p:sp>
      <p:sp>
        <p:nvSpPr>
          <p:cNvPr id="8" name="TextBox 7"/>
          <p:cNvSpPr txBox="1"/>
          <p:nvPr/>
        </p:nvSpPr>
        <p:spPr>
          <a:xfrm>
            <a:off x="1283985" y="1446229"/>
            <a:ext cx="6077040" cy="400110"/>
          </a:xfrm>
          <a:prstGeom prst="rect">
            <a:avLst/>
          </a:prstGeom>
          <a:noFill/>
        </p:spPr>
        <p:txBody>
          <a:bodyPr wrap="square" rtlCol="0">
            <a:spAutoFit/>
          </a:bodyPr>
          <a:lstStyle/>
          <a:p>
            <a:r>
              <a:rPr lang="en-GB" sz="2000" dirty="0" smtClean="0"/>
              <a:t>The PACF that were obtained:</a:t>
            </a:r>
            <a:endParaRPr lang="en-IN" sz="2000" dirty="0"/>
          </a:p>
        </p:txBody>
      </p:sp>
      <p:sp>
        <p:nvSpPr>
          <p:cNvPr id="9" name="TextBox 8"/>
          <p:cNvSpPr txBox="1"/>
          <p:nvPr/>
        </p:nvSpPr>
        <p:spPr>
          <a:xfrm>
            <a:off x="1283985" y="5112956"/>
            <a:ext cx="6077040" cy="707886"/>
          </a:xfrm>
          <a:prstGeom prst="rect">
            <a:avLst/>
          </a:prstGeom>
          <a:noFill/>
        </p:spPr>
        <p:txBody>
          <a:bodyPr wrap="square" rtlCol="0">
            <a:spAutoFit/>
          </a:bodyPr>
          <a:lstStyle/>
          <a:p>
            <a:r>
              <a:rPr lang="en-GB" sz="2000" dirty="0" smtClean="0"/>
              <a:t>Clearly, the Coefficients become insignificant after 2. So, we can drop then and use an AR(1) model. </a:t>
            </a:r>
            <a:endParaRPr lang="en-IN" sz="2000" dirty="0"/>
          </a:p>
        </p:txBody>
      </p:sp>
      <p:pic>
        <p:nvPicPr>
          <p:cNvPr id="2" name="Picture 1"/>
          <p:cNvPicPr>
            <a:picLocks noChangeAspect="1"/>
          </p:cNvPicPr>
          <p:nvPr/>
        </p:nvPicPr>
        <p:blipFill>
          <a:blip r:embed="rId2"/>
          <a:stretch>
            <a:fillRect/>
          </a:stretch>
        </p:blipFill>
        <p:spPr>
          <a:xfrm>
            <a:off x="1376628" y="1090869"/>
            <a:ext cx="4610100" cy="285750"/>
          </a:xfrm>
          <a:prstGeom prst="rect">
            <a:avLst/>
          </a:prstGeom>
        </p:spPr>
      </p:pic>
      <p:pic>
        <p:nvPicPr>
          <p:cNvPr id="6" name="Picture 5"/>
          <p:cNvPicPr>
            <a:picLocks noChangeAspect="1"/>
          </p:cNvPicPr>
          <p:nvPr/>
        </p:nvPicPr>
        <p:blipFill>
          <a:blip r:embed="rId3"/>
          <a:stretch>
            <a:fillRect/>
          </a:stretch>
        </p:blipFill>
        <p:spPr>
          <a:xfrm>
            <a:off x="1376628" y="1873926"/>
            <a:ext cx="5196699" cy="3211443"/>
          </a:xfrm>
          <a:prstGeom prst="rect">
            <a:avLst/>
          </a:prstGeom>
        </p:spPr>
      </p:pic>
      <p:pic>
        <p:nvPicPr>
          <p:cNvPr id="3" name="Picture 2"/>
          <p:cNvPicPr>
            <a:picLocks noChangeAspect="1"/>
          </p:cNvPicPr>
          <p:nvPr/>
        </p:nvPicPr>
        <p:blipFill>
          <a:blip r:embed="rId4"/>
          <a:stretch>
            <a:fillRect/>
          </a:stretch>
        </p:blipFill>
        <p:spPr>
          <a:xfrm>
            <a:off x="1284075" y="5857876"/>
            <a:ext cx="5720574" cy="941474"/>
          </a:xfrm>
          <a:prstGeom prst="rect">
            <a:avLst/>
          </a:prstGeom>
        </p:spPr>
      </p:pic>
    </p:spTree>
    <p:extLst>
      <p:ext uri="{BB962C8B-B14F-4D97-AF65-F5344CB8AC3E}">
        <p14:creationId xmlns:p14="http://schemas.microsoft.com/office/powerpoint/2010/main" val="2526786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0774" y="178083"/>
            <a:ext cx="8540151" cy="769441"/>
          </a:xfrm>
          <a:prstGeom prst="rect">
            <a:avLst/>
          </a:prstGeom>
          <a:noFill/>
        </p:spPr>
        <p:txBody>
          <a:bodyPr wrap="square" rtlCol="0">
            <a:spAutoFit/>
          </a:bodyPr>
          <a:lstStyle/>
          <a:p>
            <a:pPr algn="ctr"/>
            <a:r>
              <a:rPr lang="en-GB" sz="4400" dirty="0" smtClean="0"/>
              <a:t>Results: AR model</a:t>
            </a:r>
            <a:endParaRPr lang="en-IN" sz="4400" dirty="0"/>
          </a:p>
        </p:txBody>
      </p:sp>
      <p:pic>
        <p:nvPicPr>
          <p:cNvPr id="10" name="Picture 9"/>
          <p:cNvPicPr>
            <a:picLocks noChangeAspect="1"/>
          </p:cNvPicPr>
          <p:nvPr/>
        </p:nvPicPr>
        <p:blipFill>
          <a:blip r:embed="rId2"/>
          <a:stretch>
            <a:fillRect/>
          </a:stretch>
        </p:blipFill>
        <p:spPr>
          <a:xfrm>
            <a:off x="167166" y="1926448"/>
            <a:ext cx="11885501" cy="4189679"/>
          </a:xfrm>
          <a:prstGeom prst="rect">
            <a:avLst/>
          </a:prstGeom>
        </p:spPr>
      </p:pic>
      <p:sp>
        <p:nvSpPr>
          <p:cNvPr id="11" name="TextBox 10"/>
          <p:cNvSpPr txBox="1"/>
          <p:nvPr/>
        </p:nvSpPr>
        <p:spPr>
          <a:xfrm>
            <a:off x="1690774" y="1388315"/>
            <a:ext cx="9049686" cy="400110"/>
          </a:xfrm>
          <a:prstGeom prst="rect">
            <a:avLst/>
          </a:prstGeom>
          <a:noFill/>
        </p:spPr>
        <p:txBody>
          <a:bodyPr wrap="square" rtlCol="0">
            <a:spAutoFit/>
          </a:bodyPr>
          <a:lstStyle/>
          <a:p>
            <a:r>
              <a:rPr lang="en-GB" sz="2000" dirty="0" smtClean="0"/>
              <a:t>Plot of Predicted Data Vs Actual Data on testing data of COVID-19 Confirmed Cases</a:t>
            </a:r>
            <a:endParaRPr lang="en-IN" sz="2000" dirty="0"/>
          </a:p>
        </p:txBody>
      </p:sp>
    </p:spTree>
    <p:extLst>
      <p:ext uri="{BB962C8B-B14F-4D97-AF65-F5344CB8AC3E}">
        <p14:creationId xmlns:p14="http://schemas.microsoft.com/office/powerpoint/2010/main" val="19872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353" y="17877"/>
            <a:ext cx="8540151" cy="769441"/>
          </a:xfrm>
          <a:prstGeom prst="rect">
            <a:avLst/>
          </a:prstGeom>
          <a:noFill/>
        </p:spPr>
        <p:txBody>
          <a:bodyPr wrap="square" rtlCol="0">
            <a:spAutoFit/>
          </a:bodyPr>
          <a:lstStyle/>
          <a:p>
            <a:pPr algn="ctr"/>
            <a:r>
              <a:rPr lang="en-GB" sz="4400" dirty="0" smtClean="0"/>
              <a:t>Results: AR model</a:t>
            </a:r>
            <a:endParaRPr lang="en-IN" sz="4400" dirty="0"/>
          </a:p>
        </p:txBody>
      </p:sp>
      <p:sp>
        <p:nvSpPr>
          <p:cNvPr id="11" name="TextBox 10"/>
          <p:cNvSpPr txBox="1"/>
          <p:nvPr/>
        </p:nvSpPr>
        <p:spPr>
          <a:xfrm>
            <a:off x="4433687" y="748227"/>
            <a:ext cx="3071577" cy="400110"/>
          </a:xfrm>
          <a:prstGeom prst="rect">
            <a:avLst/>
          </a:prstGeom>
          <a:noFill/>
        </p:spPr>
        <p:txBody>
          <a:bodyPr wrap="square" rtlCol="0">
            <a:spAutoFit/>
          </a:bodyPr>
          <a:lstStyle/>
          <a:p>
            <a:r>
              <a:rPr lang="en-GB" sz="2000" dirty="0" smtClean="0"/>
              <a:t>Plot of AR model Residuals</a:t>
            </a:r>
            <a:endParaRPr lang="en-IN" sz="2000" dirty="0"/>
          </a:p>
        </p:txBody>
      </p:sp>
      <p:pic>
        <p:nvPicPr>
          <p:cNvPr id="2" name="Picture 1"/>
          <p:cNvPicPr>
            <a:picLocks noChangeAspect="1"/>
          </p:cNvPicPr>
          <p:nvPr/>
        </p:nvPicPr>
        <p:blipFill>
          <a:blip r:embed="rId2"/>
          <a:stretch>
            <a:fillRect/>
          </a:stretch>
        </p:blipFill>
        <p:spPr>
          <a:xfrm>
            <a:off x="1795351" y="1244579"/>
            <a:ext cx="8658225" cy="904875"/>
          </a:xfrm>
          <a:prstGeom prst="rect">
            <a:avLst/>
          </a:prstGeom>
        </p:spPr>
      </p:pic>
      <p:pic>
        <p:nvPicPr>
          <p:cNvPr id="3" name="Picture 2"/>
          <p:cNvPicPr>
            <a:picLocks noChangeAspect="1"/>
          </p:cNvPicPr>
          <p:nvPr/>
        </p:nvPicPr>
        <p:blipFill>
          <a:blip r:embed="rId3"/>
          <a:stretch>
            <a:fillRect/>
          </a:stretch>
        </p:blipFill>
        <p:spPr>
          <a:xfrm>
            <a:off x="300556" y="2237837"/>
            <a:ext cx="11647813" cy="3465395"/>
          </a:xfrm>
          <a:prstGeom prst="rect">
            <a:avLst/>
          </a:prstGeom>
        </p:spPr>
      </p:pic>
      <p:pic>
        <p:nvPicPr>
          <p:cNvPr id="4" name="Picture 3"/>
          <p:cNvPicPr>
            <a:picLocks noChangeAspect="1"/>
          </p:cNvPicPr>
          <p:nvPr/>
        </p:nvPicPr>
        <p:blipFill>
          <a:blip r:embed="rId4"/>
          <a:stretch>
            <a:fillRect/>
          </a:stretch>
        </p:blipFill>
        <p:spPr>
          <a:xfrm>
            <a:off x="867121" y="5800497"/>
            <a:ext cx="10717525" cy="947360"/>
          </a:xfrm>
          <a:prstGeom prst="rect">
            <a:avLst/>
          </a:prstGeom>
        </p:spPr>
      </p:pic>
    </p:spTree>
    <p:extLst>
      <p:ext uri="{BB962C8B-B14F-4D97-AF65-F5344CB8AC3E}">
        <p14:creationId xmlns:p14="http://schemas.microsoft.com/office/powerpoint/2010/main" val="3249613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1251" y="123927"/>
            <a:ext cx="8540151" cy="769441"/>
          </a:xfrm>
          <a:prstGeom prst="rect">
            <a:avLst/>
          </a:prstGeom>
          <a:noFill/>
        </p:spPr>
        <p:txBody>
          <a:bodyPr wrap="square" rtlCol="0">
            <a:spAutoFit/>
          </a:bodyPr>
          <a:lstStyle/>
          <a:p>
            <a:pPr algn="ctr"/>
            <a:r>
              <a:rPr lang="en-GB" sz="4400" dirty="0" smtClean="0"/>
              <a:t>Results: AR model</a:t>
            </a:r>
            <a:endParaRPr lang="en-IN" sz="4400" dirty="0"/>
          </a:p>
        </p:txBody>
      </p:sp>
      <p:pic>
        <p:nvPicPr>
          <p:cNvPr id="4" name="Picture 3"/>
          <p:cNvPicPr>
            <a:picLocks noChangeAspect="1"/>
          </p:cNvPicPr>
          <p:nvPr/>
        </p:nvPicPr>
        <p:blipFill>
          <a:blip r:embed="rId2"/>
          <a:stretch>
            <a:fillRect/>
          </a:stretch>
        </p:blipFill>
        <p:spPr>
          <a:xfrm>
            <a:off x="3539615" y="1124309"/>
            <a:ext cx="4543425" cy="2590800"/>
          </a:xfrm>
          <a:prstGeom prst="rect">
            <a:avLst/>
          </a:prstGeom>
        </p:spPr>
      </p:pic>
      <p:sp>
        <p:nvSpPr>
          <p:cNvPr id="7" name="TextBox 6"/>
          <p:cNvSpPr txBox="1"/>
          <p:nvPr/>
        </p:nvSpPr>
        <p:spPr>
          <a:xfrm>
            <a:off x="640939" y="3946050"/>
            <a:ext cx="6904298" cy="707886"/>
          </a:xfrm>
          <a:prstGeom prst="rect">
            <a:avLst/>
          </a:prstGeom>
          <a:noFill/>
        </p:spPr>
        <p:txBody>
          <a:bodyPr wrap="square" rtlCol="0">
            <a:spAutoFit/>
          </a:bodyPr>
          <a:lstStyle/>
          <a:p>
            <a:r>
              <a:rPr lang="en-GB" sz="2000" dirty="0" smtClean="0"/>
              <a:t>The mean is very close to zero, which are strong indicators of white noise.</a:t>
            </a:r>
            <a:endParaRPr lang="en-IN" sz="2000" dirty="0"/>
          </a:p>
        </p:txBody>
      </p:sp>
      <p:sp>
        <p:nvSpPr>
          <p:cNvPr id="8" name="TextBox 7"/>
          <p:cNvSpPr txBox="1"/>
          <p:nvPr/>
        </p:nvSpPr>
        <p:spPr>
          <a:xfrm>
            <a:off x="640939" y="4754057"/>
            <a:ext cx="6904298" cy="707886"/>
          </a:xfrm>
          <a:prstGeom prst="rect">
            <a:avLst/>
          </a:prstGeom>
          <a:noFill/>
        </p:spPr>
        <p:txBody>
          <a:bodyPr wrap="square" rtlCol="0">
            <a:spAutoFit/>
          </a:bodyPr>
          <a:lstStyle/>
          <a:p>
            <a:r>
              <a:rPr lang="en-GB" sz="2000" dirty="0" smtClean="0"/>
              <a:t>However, from the plot, we see that the mean is not constant with time. Mean is higher in the interval Jan 2022 to Feb 2022.</a:t>
            </a:r>
            <a:endParaRPr lang="en-IN" sz="2000" dirty="0"/>
          </a:p>
        </p:txBody>
      </p:sp>
      <p:sp>
        <p:nvSpPr>
          <p:cNvPr id="9" name="TextBox 8"/>
          <p:cNvSpPr txBox="1"/>
          <p:nvPr/>
        </p:nvSpPr>
        <p:spPr>
          <a:xfrm>
            <a:off x="640939" y="5562064"/>
            <a:ext cx="6904298" cy="707886"/>
          </a:xfrm>
          <a:prstGeom prst="rect">
            <a:avLst/>
          </a:prstGeom>
          <a:noFill/>
        </p:spPr>
        <p:txBody>
          <a:bodyPr wrap="square" rtlCol="0">
            <a:spAutoFit/>
          </a:bodyPr>
          <a:lstStyle/>
          <a:p>
            <a:r>
              <a:rPr lang="en-GB" sz="2000" dirty="0" smtClean="0"/>
              <a:t>This suggests a possibility of better prediction, to reduce the overestimation in the interval from Jan 2022 to Feb 2022</a:t>
            </a:r>
            <a:endParaRPr lang="en-IN" sz="2000" dirty="0"/>
          </a:p>
        </p:txBody>
      </p:sp>
    </p:spTree>
    <p:extLst>
      <p:ext uri="{BB962C8B-B14F-4D97-AF65-F5344CB8AC3E}">
        <p14:creationId xmlns:p14="http://schemas.microsoft.com/office/powerpoint/2010/main" val="3330982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1251" y="123927"/>
            <a:ext cx="8540151" cy="1446550"/>
          </a:xfrm>
          <a:prstGeom prst="rect">
            <a:avLst/>
          </a:prstGeom>
          <a:noFill/>
        </p:spPr>
        <p:txBody>
          <a:bodyPr wrap="square" rtlCol="0">
            <a:spAutoFit/>
          </a:bodyPr>
          <a:lstStyle/>
          <a:p>
            <a:pPr algn="ctr"/>
            <a:r>
              <a:rPr lang="en-GB" sz="4400" dirty="0" smtClean="0"/>
              <a:t>Auto Regressive Integrated Moving Average Model (ARIMA)</a:t>
            </a:r>
            <a:endParaRPr lang="en-IN" sz="4400" dirty="0"/>
          </a:p>
        </p:txBody>
      </p:sp>
      <p:sp>
        <p:nvSpPr>
          <p:cNvPr id="10" name="TextBox 9"/>
          <p:cNvSpPr txBox="1"/>
          <p:nvPr/>
        </p:nvSpPr>
        <p:spPr>
          <a:xfrm>
            <a:off x="905983" y="1732937"/>
            <a:ext cx="10742678" cy="1015663"/>
          </a:xfrm>
          <a:prstGeom prst="rect">
            <a:avLst/>
          </a:prstGeom>
          <a:noFill/>
        </p:spPr>
        <p:txBody>
          <a:bodyPr wrap="square" rtlCol="0">
            <a:spAutoFit/>
          </a:bodyPr>
          <a:lstStyle/>
          <a:p>
            <a:pPr algn="ctr"/>
            <a:r>
              <a:rPr lang="en-GB" sz="2000" dirty="0" smtClean="0"/>
              <a:t>ARIMA model assumes the dependence of output function y(t) both on its past values and past errors. It is a combination of Auto Regressive and Moving Average Model, carried on dataset, which is assumed to become stationary after certain amount of “differencing” applied to it.</a:t>
            </a:r>
          </a:p>
        </p:txBody>
      </p:sp>
      <p:pic>
        <p:nvPicPr>
          <p:cNvPr id="2" name="Picture 1"/>
          <p:cNvPicPr>
            <a:picLocks noChangeAspect="1"/>
          </p:cNvPicPr>
          <p:nvPr/>
        </p:nvPicPr>
        <p:blipFill>
          <a:blip r:embed="rId2"/>
          <a:stretch>
            <a:fillRect/>
          </a:stretch>
        </p:blipFill>
        <p:spPr>
          <a:xfrm>
            <a:off x="2472515" y="4700049"/>
            <a:ext cx="6962775" cy="942975"/>
          </a:xfrm>
          <a:prstGeom prst="rect">
            <a:avLst/>
          </a:prstGeom>
        </p:spPr>
      </p:pic>
      <p:sp>
        <p:nvSpPr>
          <p:cNvPr id="11" name="TextBox 10"/>
          <p:cNvSpPr txBox="1"/>
          <p:nvPr/>
        </p:nvSpPr>
        <p:spPr>
          <a:xfrm>
            <a:off x="905983" y="3125111"/>
            <a:ext cx="10742678" cy="1015663"/>
          </a:xfrm>
          <a:prstGeom prst="rect">
            <a:avLst/>
          </a:prstGeom>
          <a:noFill/>
        </p:spPr>
        <p:txBody>
          <a:bodyPr wrap="square" rtlCol="0">
            <a:spAutoFit/>
          </a:bodyPr>
          <a:lstStyle/>
          <a:p>
            <a:pPr algn="ctr"/>
            <a:r>
              <a:rPr lang="en-GB" sz="2000" dirty="0" smtClean="0"/>
              <a:t>ARIMA is a combination of ARMA with an “Integrated” feature, which involves “differencing” the time series several times till it becomes approximately stationary and applying ARMA model to it, then “Integrating” to get the predicted equation of original time series.</a:t>
            </a:r>
          </a:p>
        </p:txBody>
      </p:sp>
    </p:spTree>
    <p:extLst>
      <p:ext uri="{BB962C8B-B14F-4D97-AF65-F5344CB8AC3E}">
        <p14:creationId xmlns:p14="http://schemas.microsoft.com/office/powerpoint/2010/main" val="343401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7130" y="0"/>
            <a:ext cx="8540151" cy="769441"/>
          </a:xfrm>
          <a:prstGeom prst="rect">
            <a:avLst/>
          </a:prstGeom>
          <a:noFill/>
        </p:spPr>
        <p:txBody>
          <a:bodyPr wrap="square" rtlCol="0">
            <a:spAutoFit/>
          </a:bodyPr>
          <a:lstStyle/>
          <a:p>
            <a:pPr algn="ctr"/>
            <a:r>
              <a:rPr lang="en-GB" sz="4400" dirty="0" smtClean="0"/>
              <a:t>Using ARIMA Model</a:t>
            </a:r>
            <a:endParaRPr lang="en-IN" sz="4400" dirty="0"/>
          </a:p>
        </p:txBody>
      </p:sp>
      <p:sp>
        <p:nvSpPr>
          <p:cNvPr id="6" name="TextBox 5"/>
          <p:cNvSpPr txBox="1"/>
          <p:nvPr/>
        </p:nvSpPr>
        <p:spPr>
          <a:xfrm>
            <a:off x="438597" y="698996"/>
            <a:ext cx="6077040" cy="400110"/>
          </a:xfrm>
          <a:prstGeom prst="rect">
            <a:avLst/>
          </a:prstGeom>
          <a:noFill/>
        </p:spPr>
        <p:txBody>
          <a:bodyPr wrap="square" rtlCol="0">
            <a:spAutoFit/>
          </a:bodyPr>
          <a:lstStyle/>
          <a:p>
            <a:r>
              <a:rPr lang="en-GB" sz="2000" dirty="0" smtClean="0"/>
              <a:t>Import Library</a:t>
            </a:r>
            <a:endParaRPr lang="en-IN" sz="2000" dirty="0"/>
          </a:p>
        </p:txBody>
      </p:sp>
      <p:pic>
        <p:nvPicPr>
          <p:cNvPr id="3" name="Picture 2"/>
          <p:cNvPicPr>
            <a:picLocks noChangeAspect="1"/>
          </p:cNvPicPr>
          <p:nvPr/>
        </p:nvPicPr>
        <p:blipFill>
          <a:blip r:embed="rId2"/>
          <a:stretch>
            <a:fillRect/>
          </a:stretch>
        </p:blipFill>
        <p:spPr>
          <a:xfrm>
            <a:off x="506470" y="1199137"/>
            <a:ext cx="4743450" cy="257175"/>
          </a:xfrm>
          <a:prstGeom prst="rect">
            <a:avLst/>
          </a:prstGeom>
        </p:spPr>
      </p:pic>
      <p:sp>
        <p:nvSpPr>
          <p:cNvPr id="8" name="TextBox 7"/>
          <p:cNvSpPr txBox="1"/>
          <p:nvPr/>
        </p:nvSpPr>
        <p:spPr>
          <a:xfrm>
            <a:off x="438597" y="1577403"/>
            <a:ext cx="6077040" cy="400110"/>
          </a:xfrm>
          <a:prstGeom prst="rect">
            <a:avLst/>
          </a:prstGeom>
          <a:noFill/>
        </p:spPr>
        <p:txBody>
          <a:bodyPr wrap="square" rtlCol="0">
            <a:spAutoFit/>
          </a:bodyPr>
          <a:lstStyle/>
          <a:p>
            <a:r>
              <a:rPr lang="en-GB" sz="2000" dirty="0" smtClean="0"/>
              <a:t>Plotting the Dataset</a:t>
            </a:r>
            <a:endParaRPr lang="en-IN" sz="2000" dirty="0"/>
          </a:p>
        </p:txBody>
      </p:sp>
      <p:pic>
        <p:nvPicPr>
          <p:cNvPr id="4" name="Picture 3"/>
          <p:cNvPicPr>
            <a:picLocks noChangeAspect="1"/>
          </p:cNvPicPr>
          <p:nvPr/>
        </p:nvPicPr>
        <p:blipFill>
          <a:blip r:embed="rId3"/>
          <a:stretch>
            <a:fillRect/>
          </a:stretch>
        </p:blipFill>
        <p:spPr>
          <a:xfrm>
            <a:off x="506470" y="2106446"/>
            <a:ext cx="11374316" cy="3701289"/>
          </a:xfrm>
          <a:prstGeom prst="rect">
            <a:avLst/>
          </a:prstGeom>
        </p:spPr>
      </p:pic>
      <p:sp>
        <p:nvSpPr>
          <p:cNvPr id="12" name="TextBox 11"/>
          <p:cNvSpPr txBox="1"/>
          <p:nvPr/>
        </p:nvSpPr>
        <p:spPr>
          <a:xfrm>
            <a:off x="506469" y="5945823"/>
            <a:ext cx="7533349" cy="707886"/>
          </a:xfrm>
          <a:prstGeom prst="rect">
            <a:avLst/>
          </a:prstGeom>
          <a:noFill/>
        </p:spPr>
        <p:txBody>
          <a:bodyPr wrap="square" rtlCol="0">
            <a:spAutoFit/>
          </a:bodyPr>
          <a:lstStyle/>
          <a:p>
            <a:r>
              <a:rPr lang="en-GB" sz="2000" dirty="0" smtClean="0"/>
              <a:t>Clearly, the Dataset is not stationary, the mean increases with time. Small seasonality can also be observed.</a:t>
            </a:r>
            <a:endParaRPr lang="en-IN" sz="2000" dirty="0"/>
          </a:p>
        </p:txBody>
      </p:sp>
    </p:spTree>
    <p:extLst>
      <p:ext uri="{BB962C8B-B14F-4D97-AF65-F5344CB8AC3E}">
        <p14:creationId xmlns:p14="http://schemas.microsoft.com/office/powerpoint/2010/main" val="3192142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7129" y="-80835"/>
            <a:ext cx="8540151" cy="769441"/>
          </a:xfrm>
          <a:prstGeom prst="rect">
            <a:avLst/>
          </a:prstGeom>
          <a:noFill/>
        </p:spPr>
        <p:txBody>
          <a:bodyPr wrap="square" rtlCol="0">
            <a:spAutoFit/>
          </a:bodyPr>
          <a:lstStyle/>
          <a:p>
            <a:pPr algn="ctr"/>
            <a:r>
              <a:rPr lang="en-GB" sz="4400" dirty="0" smtClean="0"/>
              <a:t>Using ARIMA Model</a:t>
            </a:r>
            <a:endParaRPr lang="en-IN" sz="4400" dirty="0"/>
          </a:p>
        </p:txBody>
      </p:sp>
      <p:sp>
        <p:nvSpPr>
          <p:cNvPr id="12" name="TextBox 11"/>
          <p:cNvSpPr txBox="1"/>
          <p:nvPr/>
        </p:nvSpPr>
        <p:spPr>
          <a:xfrm>
            <a:off x="420869" y="546312"/>
            <a:ext cx="7533349" cy="707886"/>
          </a:xfrm>
          <a:prstGeom prst="rect">
            <a:avLst/>
          </a:prstGeom>
          <a:noFill/>
        </p:spPr>
        <p:txBody>
          <a:bodyPr wrap="square" rtlCol="0">
            <a:spAutoFit/>
          </a:bodyPr>
          <a:lstStyle/>
          <a:p>
            <a:r>
              <a:rPr lang="en-GB" sz="2000" dirty="0" smtClean="0"/>
              <a:t>The </a:t>
            </a:r>
            <a:r>
              <a:rPr lang="en-GB" sz="2000" dirty="0" err="1" smtClean="0"/>
              <a:t>adfuller</a:t>
            </a:r>
            <a:r>
              <a:rPr lang="en-GB" sz="2000" dirty="0" smtClean="0"/>
              <a:t> test gave strong evidence against stationarity, with a p-value of &gt;0.05</a:t>
            </a:r>
            <a:endParaRPr lang="en-IN" sz="2000" dirty="0"/>
          </a:p>
        </p:txBody>
      </p:sp>
      <p:pic>
        <p:nvPicPr>
          <p:cNvPr id="2" name="Picture 1"/>
          <p:cNvPicPr>
            <a:picLocks noChangeAspect="1"/>
          </p:cNvPicPr>
          <p:nvPr/>
        </p:nvPicPr>
        <p:blipFill>
          <a:blip r:embed="rId2"/>
          <a:stretch>
            <a:fillRect/>
          </a:stretch>
        </p:blipFill>
        <p:spPr>
          <a:xfrm>
            <a:off x="420869" y="1333087"/>
            <a:ext cx="10648950" cy="1609725"/>
          </a:xfrm>
          <a:prstGeom prst="rect">
            <a:avLst/>
          </a:prstGeom>
        </p:spPr>
      </p:pic>
      <p:pic>
        <p:nvPicPr>
          <p:cNvPr id="9" name="Picture 8"/>
          <p:cNvPicPr>
            <a:picLocks noChangeAspect="1"/>
          </p:cNvPicPr>
          <p:nvPr/>
        </p:nvPicPr>
        <p:blipFill>
          <a:blip r:embed="rId3"/>
          <a:stretch>
            <a:fillRect/>
          </a:stretch>
        </p:blipFill>
        <p:spPr>
          <a:xfrm>
            <a:off x="420869" y="3084752"/>
            <a:ext cx="9594550" cy="2639027"/>
          </a:xfrm>
          <a:prstGeom prst="rect">
            <a:avLst/>
          </a:prstGeom>
        </p:spPr>
      </p:pic>
      <p:sp>
        <p:nvSpPr>
          <p:cNvPr id="11" name="TextBox 10"/>
          <p:cNvSpPr txBox="1"/>
          <p:nvPr/>
        </p:nvSpPr>
        <p:spPr>
          <a:xfrm>
            <a:off x="420868" y="5865719"/>
            <a:ext cx="7533349" cy="707886"/>
          </a:xfrm>
          <a:prstGeom prst="rect">
            <a:avLst/>
          </a:prstGeom>
          <a:noFill/>
        </p:spPr>
        <p:txBody>
          <a:bodyPr wrap="square" rtlCol="0">
            <a:spAutoFit/>
          </a:bodyPr>
          <a:lstStyle/>
          <a:p>
            <a:r>
              <a:rPr lang="en-GB" sz="2000" dirty="0" smtClean="0"/>
              <a:t>Plot of 1</a:t>
            </a:r>
            <a:r>
              <a:rPr lang="en-GB" sz="2000" baseline="30000" dirty="0" smtClean="0"/>
              <a:t>st</a:t>
            </a:r>
            <a:r>
              <a:rPr lang="en-GB" sz="2000" dirty="0" smtClean="0"/>
              <a:t> Order Difference shows non-constant mean with little trend of seasonality, So, we take the 2</a:t>
            </a:r>
            <a:r>
              <a:rPr lang="en-GB" sz="2000" baseline="30000" dirty="0" smtClean="0"/>
              <a:t>nd</a:t>
            </a:r>
            <a:r>
              <a:rPr lang="en-GB" sz="2000" dirty="0" smtClean="0"/>
              <a:t> Order Difference. </a:t>
            </a:r>
            <a:endParaRPr lang="en-IN" sz="2000" dirty="0"/>
          </a:p>
        </p:txBody>
      </p:sp>
    </p:spTree>
    <p:extLst>
      <p:ext uri="{BB962C8B-B14F-4D97-AF65-F5344CB8AC3E}">
        <p14:creationId xmlns:p14="http://schemas.microsoft.com/office/powerpoint/2010/main" val="2451176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7468" y="-80835"/>
            <a:ext cx="8540151" cy="769441"/>
          </a:xfrm>
          <a:prstGeom prst="rect">
            <a:avLst/>
          </a:prstGeom>
          <a:noFill/>
        </p:spPr>
        <p:txBody>
          <a:bodyPr wrap="square" rtlCol="0">
            <a:spAutoFit/>
          </a:bodyPr>
          <a:lstStyle/>
          <a:p>
            <a:pPr algn="ctr"/>
            <a:r>
              <a:rPr lang="en-GB" sz="4400" dirty="0" smtClean="0"/>
              <a:t>Using ARIMA Model</a:t>
            </a:r>
            <a:endParaRPr lang="en-IN" sz="4400" dirty="0"/>
          </a:p>
        </p:txBody>
      </p:sp>
      <p:sp>
        <p:nvSpPr>
          <p:cNvPr id="12" name="TextBox 11"/>
          <p:cNvSpPr txBox="1"/>
          <p:nvPr/>
        </p:nvSpPr>
        <p:spPr>
          <a:xfrm>
            <a:off x="192268" y="648549"/>
            <a:ext cx="7533349" cy="830997"/>
          </a:xfrm>
          <a:prstGeom prst="rect">
            <a:avLst/>
          </a:prstGeom>
          <a:noFill/>
        </p:spPr>
        <p:txBody>
          <a:bodyPr wrap="square" rtlCol="0">
            <a:spAutoFit/>
          </a:bodyPr>
          <a:lstStyle/>
          <a:p>
            <a:r>
              <a:rPr lang="en-GB" sz="1600" dirty="0" smtClean="0"/>
              <a:t>Plot of 2</a:t>
            </a:r>
            <a:r>
              <a:rPr lang="en-GB" sz="1600" baseline="30000" dirty="0" smtClean="0"/>
              <a:t>nd</a:t>
            </a:r>
            <a:r>
              <a:rPr lang="en-GB" sz="1600" dirty="0" smtClean="0"/>
              <a:t> Order Difference shows approximately constant mean around zero and no observable seasonality, however a little variation of slandered deviation can be seen, nevertheless, we stop at this stage.</a:t>
            </a:r>
            <a:endParaRPr lang="en-IN" sz="1600" dirty="0"/>
          </a:p>
        </p:txBody>
      </p:sp>
      <p:pic>
        <p:nvPicPr>
          <p:cNvPr id="3" name="Picture 2"/>
          <p:cNvPicPr>
            <a:picLocks noChangeAspect="1"/>
          </p:cNvPicPr>
          <p:nvPr/>
        </p:nvPicPr>
        <p:blipFill>
          <a:blip r:embed="rId2"/>
          <a:stretch>
            <a:fillRect/>
          </a:stretch>
        </p:blipFill>
        <p:spPr>
          <a:xfrm>
            <a:off x="263768" y="1479546"/>
            <a:ext cx="11683145" cy="3478449"/>
          </a:xfrm>
          <a:prstGeom prst="rect">
            <a:avLst/>
          </a:prstGeom>
        </p:spPr>
      </p:pic>
      <p:pic>
        <p:nvPicPr>
          <p:cNvPr id="4" name="Picture 3"/>
          <p:cNvPicPr>
            <a:picLocks noChangeAspect="1"/>
          </p:cNvPicPr>
          <p:nvPr/>
        </p:nvPicPr>
        <p:blipFill>
          <a:blip r:embed="rId3"/>
          <a:stretch>
            <a:fillRect/>
          </a:stretch>
        </p:blipFill>
        <p:spPr>
          <a:xfrm>
            <a:off x="263768" y="5038164"/>
            <a:ext cx="10480432" cy="1237218"/>
          </a:xfrm>
          <a:prstGeom prst="rect">
            <a:avLst/>
          </a:prstGeom>
        </p:spPr>
      </p:pic>
      <p:sp>
        <p:nvSpPr>
          <p:cNvPr id="10" name="TextBox 9"/>
          <p:cNvSpPr txBox="1"/>
          <p:nvPr/>
        </p:nvSpPr>
        <p:spPr>
          <a:xfrm>
            <a:off x="192267" y="6268507"/>
            <a:ext cx="7533349" cy="584775"/>
          </a:xfrm>
          <a:prstGeom prst="rect">
            <a:avLst/>
          </a:prstGeom>
          <a:noFill/>
        </p:spPr>
        <p:txBody>
          <a:bodyPr wrap="square" rtlCol="0">
            <a:spAutoFit/>
          </a:bodyPr>
          <a:lstStyle/>
          <a:p>
            <a:r>
              <a:rPr lang="en-GB" sz="1600" dirty="0" smtClean="0"/>
              <a:t>Adfuller test gives a p-value of around 0.9e-5, which is less than 0.05, thus we have assumed stationarity </a:t>
            </a:r>
            <a:endParaRPr lang="en-IN" sz="1600" dirty="0"/>
          </a:p>
        </p:txBody>
      </p:sp>
    </p:spTree>
    <p:extLst>
      <p:ext uri="{BB962C8B-B14F-4D97-AF65-F5344CB8AC3E}">
        <p14:creationId xmlns:p14="http://schemas.microsoft.com/office/powerpoint/2010/main" val="380871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0174" y="552089"/>
            <a:ext cx="8540151" cy="769441"/>
          </a:xfrm>
          <a:prstGeom prst="rect">
            <a:avLst/>
          </a:prstGeom>
          <a:noFill/>
        </p:spPr>
        <p:txBody>
          <a:bodyPr wrap="square" rtlCol="0">
            <a:spAutoFit/>
          </a:bodyPr>
          <a:lstStyle/>
          <a:p>
            <a:pPr algn="ctr"/>
            <a:r>
              <a:rPr lang="en-GB" sz="4400" dirty="0" smtClean="0"/>
              <a:t>Problem Statement</a:t>
            </a:r>
            <a:endParaRPr lang="en-IN" sz="4400" dirty="0"/>
          </a:p>
        </p:txBody>
      </p:sp>
      <p:sp>
        <p:nvSpPr>
          <p:cNvPr id="6" name="object 9"/>
          <p:cNvSpPr txBox="1"/>
          <p:nvPr/>
        </p:nvSpPr>
        <p:spPr>
          <a:xfrm>
            <a:off x="2286000" y="1911009"/>
            <a:ext cx="7004649" cy="936154"/>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spcBef>
                <a:spcPts val="100"/>
              </a:spcBef>
            </a:pPr>
            <a:r>
              <a:rPr lang="en-GB" sz="2000" dirty="0" smtClean="0">
                <a:latin typeface="Segoe UI" panose="020B0502040204020203" pitchFamily="34" charset="0"/>
                <a:cs typeface="Segoe UI" panose="020B0502040204020203" pitchFamily="34" charset="0"/>
              </a:rPr>
              <a:t>To run time-series analysis on a Covid-19 Data Set and using it to predict future trends of </a:t>
            </a:r>
            <a:r>
              <a:rPr lang="en-GB" sz="2000" dirty="0" smtClean="0">
                <a:latin typeface="Segoe UI" panose="020B0502040204020203" pitchFamily="34" charset="0"/>
                <a:cs typeface="Segoe UI" panose="020B0502040204020203" pitchFamily="34" charset="0"/>
              </a:rPr>
              <a:t>Covid-19, also analysing the trends regarding COVID-19 in Developing and Developed Areas.</a:t>
            </a:r>
            <a:endParaRPr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722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7465" y="-98051"/>
            <a:ext cx="8540151" cy="769441"/>
          </a:xfrm>
          <a:prstGeom prst="rect">
            <a:avLst/>
          </a:prstGeom>
          <a:noFill/>
        </p:spPr>
        <p:txBody>
          <a:bodyPr wrap="square" rtlCol="0">
            <a:spAutoFit/>
          </a:bodyPr>
          <a:lstStyle/>
          <a:p>
            <a:pPr algn="ctr"/>
            <a:r>
              <a:rPr lang="en-GB" sz="4400" dirty="0" smtClean="0"/>
              <a:t>Using ARIMA Model</a:t>
            </a:r>
            <a:endParaRPr lang="en-IN" sz="4400" dirty="0"/>
          </a:p>
        </p:txBody>
      </p:sp>
      <p:sp>
        <p:nvSpPr>
          <p:cNvPr id="12" name="TextBox 11"/>
          <p:cNvSpPr txBox="1"/>
          <p:nvPr/>
        </p:nvSpPr>
        <p:spPr>
          <a:xfrm>
            <a:off x="9213948" y="802491"/>
            <a:ext cx="1168217" cy="338554"/>
          </a:xfrm>
          <a:prstGeom prst="rect">
            <a:avLst/>
          </a:prstGeom>
          <a:noFill/>
        </p:spPr>
        <p:txBody>
          <a:bodyPr wrap="square" rtlCol="0">
            <a:spAutoFit/>
          </a:bodyPr>
          <a:lstStyle/>
          <a:p>
            <a:r>
              <a:rPr lang="en-GB" sz="1600" dirty="0" smtClean="0"/>
              <a:t>Plot of ACF</a:t>
            </a:r>
            <a:endParaRPr lang="en-IN" sz="1600" dirty="0"/>
          </a:p>
        </p:txBody>
      </p:sp>
      <p:pic>
        <p:nvPicPr>
          <p:cNvPr id="2" name="Picture 1"/>
          <p:cNvPicPr>
            <a:picLocks noChangeAspect="1"/>
          </p:cNvPicPr>
          <p:nvPr/>
        </p:nvPicPr>
        <p:blipFill>
          <a:blip r:embed="rId2"/>
          <a:stretch>
            <a:fillRect/>
          </a:stretch>
        </p:blipFill>
        <p:spPr>
          <a:xfrm>
            <a:off x="112143" y="1272146"/>
            <a:ext cx="6414013" cy="3330057"/>
          </a:xfrm>
          <a:prstGeom prst="rect">
            <a:avLst/>
          </a:prstGeom>
        </p:spPr>
      </p:pic>
      <p:sp>
        <p:nvSpPr>
          <p:cNvPr id="8" name="TextBox 7"/>
          <p:cNvSpPr txBox="1"/>
          <p:nvPr/>
        </p:nvSpPr>
        <p:spPr>
          <a:xfrm>
            <a:off x="2460402" y="802491"/>
            <a:ext cx="1510461" cy="338554"/>
          </a:xfrm>
          <a:prstGeom prst="rect">
            <a:avLst/>
          </a:prstGeom>
          <a:noFill/>
        </p:spPr>
        <p:txBody>
          <a:bodyPr wrap="square" rtlCol="0">
            <a:spAutoFit/>
          </a:bodyPr>
          <a:lstStyle/>
          <a:p>
            <a:r>
              <a:rPr lang="en-GB" sz="1600" dirty="0" smtClean="0"/>
              <a:t>Plot of PACF</a:t>
            </a:r>
            <a:endParaRPr lang="en-IN" sz="1600" dirty="0"/>
          </a:p>
        </p:txBody>
      </p:sp>
      <p:pic>
        <p:nvPicPr>
          <p:cNvPr id="6" name="Picture 5"/>
          <p:cNvPicPr>
            <a:picLocks noChangeAspect="1"/>
          </p:cNvPicPr>
          <p:nvPr/>
        </p:nvPicPr>
        <p:blipFill>
          <a:blip r:embed="rId3"/>
          <a:stretch>
            <a:fillRect/>
          </a:stretch>
        </p:blipFill>
        <p:spPr>
          <a:xfrm>
            <a:off x="6666458" y="1272146"/>
            <a:ext cx="5456529" cy="3321035"/>
          </a:xfrm>
          <a:prstGeom prst="rect">
            <a:avLst/>
          </a:prstGeom>
        </p:spPr>
      </p:pic>
      <p:sp>
        <p:nvSpPr>
          <p:cNvPr id="11" name="TextBox 10"/>
          <p:cNvSpPr txBox="1"/>
          <p:nvPr/>
        </p:nvSpPr>
        <p:spPr>
          <a:xfrm>
            <a:off x="3923521" y="4901549"/>
            <a:ext cx="3968038" cy="584775"/>
          </a:xfrm>
          <a:prstGeom prst="rect">
            <a:avLst/>
          </a:prstGeom>
          <a:noFill/>
        </p:spPr>
        <p:txBody>
          <a:bodyPr wrap="square" rtlCol="0">
            <a:spAutoFit/>
          </a:bodyPr>
          <a:lstStyle/>
          <a:p>
            <a:pPr algn="ctr"/>
            <a:r>
              <a:rPr lang="en-GB" sz="1600" dirty="0" smtClean="0"/>
              <a:t>After many trials and errors, we found it most appropriate to use ARIMA(4,2,1) model</a:t>
            </a:r>
          </a:p>
        </p:txBody>
      </p:sp>
      <p:pic>
        <p:nvPicPr>
          <p:cNvPr id="7" name="Picture 6"/>
          <p:cNvPicPr>
            <a:picLocks noChangeAspect="1"/>
          </p:cNvPicPr>
          <p:nvPr/>
        </p:nvPicPr>
        <p:blipFill>
          <a:blip r:embed="rId4"/>
          <a:stretch>
            <a:fillRect/>
          </a:stretch>
        </p:blipFill>
        <p:spPr>
          <a:xfrm>
            <a:off x="2311852" y="5674832"/>
            <a:ext cx="7191375" cy="942975"/>
          </a:xfrm>
          <a:prstGeom prst="rect">
            <a:avLst/>
          </a:prstGeom>
        </p:spPr>
      </p:pic>
    </p:spTree>
    <p:extLst>
      <p:ext uri="{BB962C8B-B14F-4D97-AF65-F5344CB8AC3E}">
        <p14:creationId xmlns:p14="http://schemas.microsoft.com/office/powerpoint/2010/main" val="2337869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7465" y="-98051"/>
            <a:ext cx="8540151" cy="769441"/>
          </a:xfrm>
          <a:prstGeom prst="rect">
            <a:avLst/>
          </a:prstGeom>
          <a:noFill/>
        </p:spPr>
        <p:txBody>
          <a:bodyPr wrap="square" rtlCol="0">
            <a:spAutoFit/>
          </a:bodyPr>
          <a:lstStyle/>
          <a:p>
            <a:pPr algn="ctr"/>
            <a:r>
              <a:rPr lang="en-GB" sz="4400" dirty="0" smtClean="0"/>
              <a:t>Results: ARIMA Model</a:t>
            </a:r>
            <a:endParaRPr lang="en-IN" sz="4400" dirty="0"/>
          </a:p>
        </p:txBody>
      </p:sp>
      <p:pic>
        <p:nvPicPr>
          <p:cNvPr id="3" name="Picture 2"/>
          <p:cNvPicPr>
            <a:picLocks noChangeAspect="1"/>
          </p:cNvPicPr>
          <p:nvPr/>
        </p:nvPicPr>
        <p:blipFill>
          <a:blip r:embed="rId2"/>
          <a:stretch>
            <a:fillRect/>
          </a:stretch>
        </p:blipFill>
        <p:spPr>
          <a:xfrm>
            <a:off x="357480" y="1838170"/>
            <a:ext cx="11512468" cy="3793261"/>
          </a:xfrm>
          <a:prstGeom prst="rect">
            <a:avLst/>
          </a:prstGeom>
        </p:spPr>
      </p:pic>
      <p:sp>
        <p:nvSpPr>
          <p:cNvPr id="9" name="TextBox 8"/>
          <p:cNvSpPr txBox="1"/>
          <p:nvPr/>
        </p:nvSpPr>
        <p:spPr>
          <a:xfrm>
            <a:off x="357479" y="962392"/>
            <a:ext cx="6215849" cy="830997"/>
          </a:xfrm>
          <a:prstGeom prst="rect">
            <a:avLst/>
          </a:prstGeom>
          <a:noFill/>
        </p:spPr>
        <p:txBody>
          <a:bodyPr wrap="square" rtlCol="0">
            <a:spAutoFit/>
          </a:bodyPr>
          <a:lstStyle/>
          <a:p>
            <a:pPr algn="just"/>
            <a:r>
              <a:rPr lang="en-GB" sz="1600" dirty="0" smtClean="0"/>
              <a:t>The results were accurate enough till the starting of Jan 2022, but then became way-off. Despite many trials, this was the best that I could come up with.</a:t>
            </a:r>
          </a:p>
        </p:txBody>
      </p:sp>
      <p:sp>
        <p:nvSpPr>
          <p:cNvPr id="10" name="TextBox 9"/>
          <p:cNvSpPr txBox="1"/>
          <p:nvPr/>
        </p:nvSpPr>
        <p:spPr>
          <a:xfrm>
            <a:off x="357479" y="5945585"/>
            <a:ext cx="6215849" cy="338554"/>
          </a:xfrm>
          <a:prstGeom prst="rect">
            <a:avLst/>
          </a:prstGeom>
          <a:noFill/>
        </p:spPr>
        <p:txBody>
          <a:bodyPr wrap="square" rtlCol="0">
            <a:spAutoFit/>
          </a:bodyPr>
          <a:lstStyle/>
          <a:p>
            <a:pPr algn="just"/>
            <a:r>
              <a:rPr lang="en-GB" sz="1600" b="1" dirty="0" smtClean="0"/>
              <a:t>Improvement</a:t>
            </a:r>
            <a:r>
              <a:rPr lang="en-GB" sz="1600" dirty="0" smtClean="0"/>
              <a:t>: I tried to improve by incorporating rolling forecast.</a:t>
            </a:r>
          </a:p>
        </p:txBody>
      </p:sp>
    </p:spTree>
    <p:extLst>
      <p:ext uri="{BB962C8B-B14F-4D97-AF65-F5344CB8AC3E}">
        <p14:creationId xmlns:p14="http://schemas.microsoft.com/office/powerpoint/2010/main" val="2605041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20212" y="0"/>
            <a:ext cx="8540151" cy="769441"/>
          </a:xfrm>
          <a:prstGeom prst="rect">
            <a:avLst/>
          </a:prstGeom>
          <a:noFill/>
        </p:spPr>
        <p:txBody>
          <a:bodyPr wrap="square" rtlCol="0">
            <a:spAutoFit/>
          </a:bodyPr>
          <a:lstStyle/>
          <a:p>
            <a:pPr algn="ctr"/>
            <a:r>
              <a:rPr lang="en-GB" sz="4400" dirty="0" smtClean="0"/>
              <a:t>Improving</a:t>
            </a:r>
            <a:endParaRPr lang="en-IN" sz="4400" dirty="0"/>
          </a:p>
        </p:txBody>
      </p:sp>
      <p:sp>
        <p:nvSpPr>
          <p:cNvPr id="9" name="TextBox 8"/>
          <p:cNvSpPr txBox="1"/>
          <p:nvPr/>
        </p:nvSpPr>
        <p:spPr>
          <a:xfrm>
            <a:off x="357480" y="962392"/>
            <a:ext cx="5819034" cy="1077218"/>
          </a:xfrm>
          <a:prstGeom prst="rect">
            <a:avLst/>
          </a:prstGeom>
          <a:noFill/>
        </p:spPr>
        <p:txBody>
          <a:bodyPr wrap="square" rtlCol="0">
            <a:spAutoFit/>
          </a:bodyPr>
          <a:lstStyle/>
          <a:p>
            <a:pPr algn="just"/>
            <a:r>
              <a:rPr lang="en-GB" sz="1600" dirty="0" smtClean="0"/>
              <a:t>Rolling forecast: We keep updating the model while predicting from testing dataset i.e. after predicting the next time stamp, we observe the actual value and re-evaluate our model and incorporate the effects of actual value in our model.</a:t>
            </a:r>
          </a:p>
        </p:txBody>
      </p:sp>
      <p:sp>
        <p:nvSpPr>
          <p:cNvPr id="10" name="TextBox 9"/>
          <p:cNvSpPr txBox="1"/>
          <p:nvPr/>
        </p:nvSpPr>
        <p:spPr>
          <a:xfrm>
            <a:off x="357478" y="4936294"/>
            <a:ext cx="6215849" cy="338554"/>
          </a:xfrm>
          <a:prstGeom prst="rect">
            <a:avLst/>
          </a:prstGeom>
          <a:noFill/>
        </p:spPr>
        <p:txBody>
          <a:bodyPr wrap="square" rtlCol="0">
            <a:spAutoFit/>
          </a:bodyPr>
          <a:lstStyle/>
          <a:p>
            <a:pPr algn="just"/>
            <a:r>
              <a:rPr lang="en-GB" sz="1600" dirty="0" smtClean="0"/>
              <a:t>Code for rolling forecast.</a:t>
            </a:r>
          </a:p>
        </p:txBody>
      </p:sp>
      <p:pic>
        <p:nvPicPr>
          <p:cNvPr id="2" name="Picture 1"/>
          <p:cNvPicPr>
            <a:picLocks noChangeAspect="1"/>
          </p:cNvPicPr>
          <p:nvPr/>
        </p:nvPicPr>
        <p:blipFill>
          <a:blip r:embed="rId2"/>
          <a:stretch>
            <a:fillRect/>
          </a:stretch>
        </p:blipFill>
        <p:spPr>
          <a:xfrm>
            <a:off x="442733" y="2232561"/>
            <a:ext cx="10029825" cy="2505075"/>
          </a:xfrm>
          <a:prstGeom prst="rect">
            <a:avLst/>
          </a:prstGeom>
        </p:spPr>
      </p:pic>
    </p:spTree>
    <p:extLst>
      <p:ext uri="{BB962C8B-B14F-4D97-AF65-F5344CB8AC3E}">
        <p14:creationId xmlns:p14="http://schemas.microsoft.com/office/powerpoint/2010/main" val="1329561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7298" y="-5707"/>
            <a:ext cx="8540151" cy="769441"/>
          </a:xfrm>
          <a:prstGeom prst="rect">
            <a:avLst/>
          </a:prstGeom>
          <a:noFill/>
        </p:spPr>
        <p:txBody>
          <a:bodyPr wrap="square" rtlCol="0">
            <a:spAutoFit/>
          </a:bodyPr>
          <a:lstStyle/>
          <a:p>
            <a:pPr algn="ctr"/>
            <a:r>
              <a:rPr lang="en-GB" sz="4400" dirty="0" smtClean="0"/>
              <a:t>Results using Rolling Forecast</a:t>
            </a:r>
            <a:endParaRPr lang="en-IN" sz="4400" dirty="0"/>
          </a:p>
        </p:txBody>
      </p:sp>
      <p:sp>
        <p:nvSpPr>
          <p:cNvPr id="9" name="TextBox 8"/>
          <p:cNvSpPr txBox="1"/>
          <p:nvPr/>
        </p:nvSpPr>
        <p:spPr>
          <a:xfrm>
            <a:off x="417864" y="793813"/>
            <a:ext cx="2929185" cy="338554"/>
          </a:xfrm>
          <a:prstGeom prst="rect">
            <a:avLst/>
          </a:prstGeom>
          <a:noFill/>
        </p:spPr>
        <p:txBody>
          <a:bodyPr wrap="square" rtlCol="0">
            <a:spAutoFit/>
          </a:bodyPr>
          <a:lstStyle/>
          <a:p>
            <a:pPr algn="just"/>
            <a:r>
              <a:rPr lang="en-GB" sz="1600" dirty="0" smtClean="0"/>
              <a:t>Plot of Predicted vs Actual Values</a:t>
            </a:r>
          </a:p>
        </p:txBody>
      </p:sp>
      <p:pic>
        <p:nvPicPr>
          <p:cNvPr id="3" name="Picture 2"/>
          <p:cNvPicPr>
            <a:picLocks noChangeAspect="1"/>
          </p:cNvPicPr>
          <p:nvPr/>
        </p:nvPicPr>
        <p:blipFill>
          <a:blip r:embed="rId2"/>
          <a:stretch>
            <a:fillRect/>
          </a:stretch>
        </p:blipFill>
        <p:spPr>
          <a:xfrm>
            <a:off x="533678" y="1570012"/>
            <a:ext cx="11087846" cy="3873255"/>
          </a:xfrm>
          <a:prstGeom prst="rect">
            <a:avLst/>
          </a:prstGeom>
        </p:spPr>
      </p:pic>
      <p:sp>
        <p:nvSpPr>
          <p:cNvPr id="7" name="TextBox 6"/>
          <p:cNvSpPr txBox="1"/>
          <p:nvPr/>
        </p:nvSpPr>
        <p:spPr>
          <a:xfrm>
            <a:off x="417864" y="5925569"/>
            <a:ext cx="5801781" cy="584775"/>
          </a:xfrm>
          <a:prstGeom prst="rect">
            <a:avLst/>
          </a:prstGeom>
          <a:noFill/>
        </p:spPr>
        <p:txBody>
          <a:bodyPr wrap="square" rtlCol="0">
            <a:spAutoFit/>
          </a:bodyPr>
          <a:lstStyle/>
          <a:p>
            <a:r>
              <a:rPr lang="en-GB" sz="1600" dirty="0" smtClean="0"/>
              <a:t>We see significant improvement by applying rolling forecast. Now the Predicted values almost overlap the Actual Values in graph</a:t>
            </a:r>
          </a:p>
        </p:txBody>
      </p:sp>
    </p:spTree>
    <p:extLst>
      <p:ext uri="{BB962C8B-B14F-4D97-AF65-F5344CB8AC3E}">
        <p14:creationId xmlns:p14="http://schemas.microsoft.com/office/powerpoint/2010/main" val="577549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7298" y="-5707"/>
            <a:ext cx="8540151" cy="769441"/>
          </a:xfrm>
          <a:prstGeom prst="rect">
            <a:avLst/>
          </a:prstGeom>
          <a:noFill/>
        </p:spPr>
        <p:txBody>
          <a:bodyPr wrap="square" rtlCol="0">
            <a:spAutoFit/>
          </a:bodyPr>
          <a:lstStyle/>
          <a:p>
            <a:pPr algn="ctr"/>
            <a:r>
              <a:rPr lang="en-GB" sz="4400" dirty="0" smtClean="0"/>
              <a:t>Results using Rolling Forecast</a:t>
            </a:r>
            <a:endParaRPr lang="en-IN" sz="4400" dirty="0"/>
          </a:p>
        </p:txBody>
      </p:sp>
      <p:sp>
        <p:nvSpPr>
          <p:cNvPr id="9" name="TextBox 8"/>
          <p:cNvSpPr txBox="1"/>
          <p:nvPr/>
        </p:nvSpPr>
        <p:spPr>
          <a:xfrm>
            <a:off x="417864" y="907482"/>
            <a:ext cx="2929185" cy="338554"/>
          </a:xfrm>
          <a:prstGeom prst="rect">
            <a:avLst/>
          </a:prstGeom>
          <a:noFill/>
        </p:spPr>
        <p:txBody>
          <a:bodyPr wrap="square" rtlCol="0">
            <a:spAutoFit/>
          </a:bodyPr>
          <a:lstStyle/>
          <a:p>
            <a:pPr algn="just"/>
            <a:r>
              <a:rPr lang="en-GB" sz="1600" dirty="0" smtClean="0"/>
              <a:t>Plot of Residuals</a:t>
            </a:r>
          </a:p>
        </p:txBody>
      </p:sp>
      <p:sp>
        <p:nvSpPr>
          <p:cNvPr id="7" name="TextBox 6"/>
          <p:cNvSpPr txBox="1"/>
          <p:nvPr/>
        </p:nvSpPr>
        <p:spPr>
          <a:xfrm>
            <a:off x="417864" y="5442490"/>
            <a:ext cx="5801781" cy="830997"/>
          </a:xfrm>
          <a:prstGeom prst="rect">
            <a:avLst/>
          </a:prstGeom>
          <a:noFill/>
        </p:spPr>
        <p:txBody>
          <a:bodyPr wrap="square" rtlCol="0">
            <a:spAutoFit/>
          </a:bodyPr>
          <a:lstStyle/>
          <a:p>
            <a:r>
              <a:rPr lang="en-GB" sz="1600" dirty="0" smtClean="0"/>
              <a:t>We see, that at least, compared to our previous AR(1) model, now the mean is approximately constant, although the standard deviation is quite high in around middle-end of Jan 2022</a:t>
            </a:r>
          </a:p>
        </p:txBody>
      </p:sp>
      <p:pic>
        <p:nvPicPr>
          <p:cNvPr id="2" name="Picture 1"/>
          <p:cNvPicPr>
            <a:picLocks noChangeAspect="1"/>
          </p:cNvPicPr>
          <p:nvPr/>
        </p:nvPicPr>
        <p:blipFill>
          <a:blip r:embed="rId2"/>
          <a:stretch>
            <a:fillRect/>
          </a:stretch>
        </p:blipFill>
        <p:spPr>
          <a:xfrm>
            <a:off x="519078" y="1246036"/>
            <a:ext cx="10967671" cy="3944835"/>
          </a:xfrm>
          <a:prstGeom prst="rect">
            <a:avLst/>
          </a:prstGeom>
        </p:spPr>
      </p:pic>
    </p:spTree>
    <p:extLst>
      <p:ext uri="{BB962C8B-B14F-4D97-AF65-F5344CB8AC3E}">
        <p14:creationId xmlns:p14="http://schemas.microsoft.com/office/powerpoint/2010/main" val="3691543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1346" y="-87443"/>
            <a:ext cx="8369177" cy="769441"/>
          </a:xfrm>
          <a:prstGeom prst="rect">
            <a:avLst/>
          </a:prstGeom>
          <a:noFill/>
        </p:spPr>
        <p:txBody>
          <a:bodyPr wrap="square" rtlCol="0">
            <a:spAutoFit/>
          </a:bodyPr>
          <a:lstStyle/>
          <a:p>
            <a:pPr algn="ctr"/>
            <a:r>
              <a:rPr lang="en-GB" sz="4400" dirty="0" smtClean="0"/>
              <a:t>Comparison of Errors</a:t>
            </a:r>
            <a:endParaRPr lang="en-IN" sz="4400" dirty="0"/>
          </a:p>
        </p:txBody>
      </p:sp>
      <p:sp>
        <p:nvSpPr>
          <p:cNvPr id="9" name="TextBox 8"/>
          <p:cNvSpPr txBox="1"/>
          <p:nvPr/>
        </p:nvSpPr>
        <p:spPr>
          <a:xfrm>
            <a:off x="417864" y="731061"/>
            <a:ext cx="2929185" cy="338554"/>
          </a:xfrm>
          <a:prstGeom prst="rect">
            <a:avLst/>
          </a:prstGeom>
          <a:noFill/>
        </p:spPr>
        <p:txBody>
          <a:bodyPr wrap="square" rtlCol="0">
            <a:spAutoFit/>
          </a:bodyPr>
          <a:lstStyle/>
          <a:p>
            <a:pPr algn="just"/>
            <a:r>
              <a:rPr lang="en-GB" sz="1600" dirty="0" smtClean="0"/>
              <a:t>Data of Residuals: A Comparison</a:t>
            </a:r>
          </a:p>
        </p:txBody>
      </p:sp>
      <p:sp>
        <p:nvSpPr>
          <p:cNvPr id="7" name="TextBox 6"/>
          <p:cNvSpPr txBox="1"/>
          <p:nvPr/>
        </p:nvSpPr>
        <p:spPr>
          <a:xfrm>
            <a:off x="417864" y="4894848"/>
            <a:ext cx="10296143" cy="1815882"/>
          </a:xfrm>
          <a:prstGeom prst="rect">
            <a:avLst/>
          </a:prstGeom>
          <a:noFill/>
        </p:spPr>
        <p:txBody>
          <a:bodyPr wrap="square" rtlCol="0">
            <a:spAutoFit/>
          </a:bodyPr>
          <a:lstStyle/>
          <a:p>
            <a:r>
              <a:rPr lang="en-GB" sz="1600" dirty="0" smtClean="0"/>
              <a:t>Observations:</a:t>
            </a:r>
          </a:p>
          <a:p>
            <a:pPr marL="342900" indent="-342900">
              <a:buAutoNum type="arabicParenR"/>
            </a:pPr>
            <a:r>
              <a:rPr lang="en-GB" sz="1600" dirty="0" smtClean="0"/>
              <a:t>The mean and standard deviation of ARIMA Residuals is much lower than AR Residuals. </a:t>
            </a:r>
          </a:p>
          <a:p>
            <a:pPr marL="342900" indent="-342900">
              <a:buAutoNum type="arabicParenR"/>
            </a:pPr>
            <a:endParaRPr lang="en-GB" sz="1600" dirty="0" smtClean="0"/>
          </a:p>
          <a:p>
            <a:pPr marL="342900" indent="-342900">
              <a:buAutoNum type="arabicParenR"/>
            </a:pPr>
            <a:r>
              <a:rPr lang="en-GB" sz="1600" dirty="0" smtClean="0"/>
              <a:t>The Range of Error i.e. the difference between maximum and minimum error is also much lower in ARIMA model.</a:t>
            </a:r>
          </a:p>
          <a:p>
            <a:pPr marL="342900" indent="-342900">
              <a:buAutoNum type="arabicParenR"/>
            </a:pPr>
            <a:endParaRPr lang="en-GB" sz="1600" dirty="0"/>
          </a:p>
          <a:p>
            <a:pPr marL="342900" indent="-342900">
              <a:buAutoNum type="arabicParenR"/>
            </a:pPr>
            <a:r>
              <a:rPr lang="en-GB" sz="1600" dirty="0" smtClean="0"/>
              <a:t>The root mean-squared error is also ~10% lower in ARIMA. So, the ARIMA Residuals are closer to white noise than AR Residuals, suggesting that ARIMA model with rolling forecast gave better results.</a:t>
            </a:r>
          </a:p>
        </p:txBody>
      </p:sp>
      <p:pic>
        <p:nvPicPr>
          <p:cNvPr id="3" name="Picture 2"/>
          <p:cNvPicPr>
            <a:picLocks noChangeAspect="1"/>
          </p:cNvPicPr>
          <p:nvPr/>
        </p:nvPicPr>
        <p:blipFill>
          <a:blip r:embed="rId2"/>
          <a:stretch>
            <a:fillRect/>
          </a:stretch>
        </p:blipFill>
        <p:spPr>
          <a:xfrm>
            <a:off x="502129" y="1147209"/>
            <a:ext cx="4838700" cy="2609850"/>
          </a:xfrm>
          <a:prstGeom prst="rect">
            <a:avLst/>
          </a:prstGeom>
        </p:spPr>
      </p:pic>
      <p:pic>
        <p:nvPicPr>
          <p:cNvPr id="4" name="Picture 3"/>
          <p:cNvPicPr>
            <a:picLocks noChangeAspect="1"/>
          </p:cNvPicPr>
          <p:nvPr/>
        </p:nvPicPr>
        <p:blipFill>
          <a:blip r:embed="rId3"/>
          <a:stretch>
            <a:fillRect/>
          </a:stretch>
        </p:blipFill>
        <p:spPr>
          <a:xfrm>
            <a:off x="5694692" y="1147209"/>
            <a:ext cx="4667250" cy="2638425"/>
          </a:xfrm>
          <a:prstGeom prst="rect">
            <a:avLst/>
          </a:prstGeom>
        </p:spPr>
      </p:pic>
      <p:pic>
        <p:nvPicPr>
          <p:cNvPr id="6" name="Picture 5"/>
          <p:cNvPicPr>
            <a:picLocks noChangeAspect="1"/>
          </p:cNvPicPr>
          <p:nvPr/>
        </p:nvPicPr>
        <p:blipFill>
          <a:blip r:embed="rId4"/>
          <a:stretch>
            <a:fillRect/>
          </a:stretch>
        </p:blipFill>
        <p:spPr>
          <a:xfrm>
            <a:off x="502129" y="3931012"/>
            <a:ext cx="9844446" cy="818458"/>
          </a:xfrm>
          <a:prstGeom prst="rect">
            <a:avLst/>
          </a:prstGeom>
        </p:spPr>
      </p:pic>
    </p:spTree>
    <p:extLst>
      <p:ext uri="{BB962C8B-B14F-4D97-AF65-F5344CB8AC3E}">
        <p14:creationId xmlns:p14="http://schemas.microsoft.com/office/powerpoint/2010/main" val="3189005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1346" y="-87443"/>
            <a:ext cx="8369177" cy="769441"/>
          </a:xfrm>
          <a:prstGeom prst="rect">
            <a:avLst/>
          </a:prstGeom>
          <a:noFill/>
        </p:spPr>
        <p:txBody>
          <a:bodyPr wrap="square" rtlCol="0">
            <a:spAutoFit/>
          </a:bodyPr>
          <a:lstStyle/>
          <a:p>
            <a:pPr algn="ctr"/>
            <a:r>
              <a:rPr lang="en-GB" sz="4400" dirty="0" smtClean="0"/>
              <a:t>Covid-19 Deaths in India</a:t>
            </a:r>
            <a:endParaRPr lang="en-IN" sz="4400" dirty="0"/>
          </a:p>
        </p:txBody>
      </p:sp>
      <p:sp>
        <p:nvSpPr>
          <p:cNvPr id="9" name="TextBox 8"/>
          <p:cNvSpPr txBox="1"/>
          <p:nvPr/>
        </p:nvSpPr>
        <p:spPr>
          <a:xfrm>
            <a:off x="348853" y="731061"/>
            <a:ext cx="5525736" cy="338554"/>
          </a:xfrm>
          <a:prstGeom prst="rect">
            <a:avLst/>
          </a:prstGeom>
          <a:noFill/>
        </p:spPr>
        <p:txBody>
          <a:bodyPr wrap="square" rtlCol="0">
            <a:spAutoFit/>
          </a:bodyPr>
          <a:lstStyle/>
          <a:p>
            <a:pPr algn="just"/>
            <a:r>
              <a:rPr lang="en-GB" sz="1600" dirty="0" smtClean="0"/>
              <a:t>Predicted Vs Actual Values using similar analysis: </a:t>
            </a:r>
            <a:r>
              <a:rPr lang="en-GB" sz="1600" dirty="0" smtClean="0"/>
              <a:t>A Comparison</a:t>
            </a:r>
          </a:p>
        </p:txBody>
      </p:sp>
      <p:pic>
        <p:nvPicPr>
          <p:cNvPr id="2" name="Picture 1"/>
          <p:cNvPicPr>
            <a:picLocks noChangeAspect="1"/>
          </p:cNvPicPr>
          <p:nvPr/>
        </p:nvPicPr>
        <p:blipFill>
          <a:blip r:embed="rId2"/>
          <a:stretch>
            <a:fillRect/>
          </a:stretch>
        </p:blipFill>
        <p:spPr>
          <a:xfrm>
            <a:off x="417864" y="1196693"/>
            <a:ext cx="11527766" cy="3310538"/>
          </a:xfrm>
          <a:prstGeom prst="rect">
            <a:avLst/>
          </a:prstGeom>
        </p:spPr>
      </p:pic>
      <p:pic>
        <p:nvPicPr>
          <p:cNvPr id="8" name="Picture 7"/>
          <p:cNvPicPr>
            <a:picLocks noChangeAspect="1"/>
          </p:cNvPicPr>
          <p:nvPr/>
        </p:nvPicPr>
        <p:blipFill>
          <a:blip r:embed="rId3"/>
          <a:stretch>
            <a:fillRect/>
          </a:stretch>
        </p:blipFill>
        <p:spPr>
          <a:xfrm>
            <a:off x="417864" y="4634309"/>
            <a:ext cx="3507155" cy="2112087"/>
          </a:xfrm>
          <a:prstGeom prst="rect">
            <a:avLst/>
          </a:prstGeom>
        </p:spPr>
      </p:pic>
      <p:sp>
        <p:nvSpPr>
          <p:cNvPr id="10" name="TextBox 9"/>
          <p:cNvSpPr txBox="1"/>
          <p:nvPr/>
        </p:nvSpPr>
        <p:spPr>
          <a:xfrm>
            <a:off x="4063963" y="4683372"/>
            <a:ext cx="5525736" cy="830997"/>
          </a:xfrm>
          <a:prstGeom prst="rect">
            <a:avLst/>
          </a:prstGeom>
          <a:noFill/>
        </p:spPr>
        <p:txBody>
          <a:bodyPr wrap="square" rtlCol="0">
            <a:spAutoFit/>
          </a:bodyPr>
          <a:lstStyle/>
          <a:p>
            <a:pPr algn="just"/>
            <a:r>
              <a:rPr lang="en-GB" sz="1600" dirty="0" smtClean="0"/>
              <a:t>Information regarding residuals-</a:t>
            </a:r>
          </a:p>
          <a:p>
            <a:pPr algn="just"/>
            <a:endParaRPr lang="en-GB" sz="1600" dirty="0"/>
          </a:p>
          <a:p>
            <a:pPr algn="just"/>
            <a:r>
              <a:rPr lang="en-GB" sz="1600" dirty="0" smtClean="0"/>
              <a:t>Here also, we observe the mean to be very close to zero.</a:t>
            </a:r>
            <a:endParaRPr lang="en-GB" sz="1600" dirty="0" smtClean="0"/>
          </a:p>
        </p:txBody>
      </p:sp>
    </p:spTree>
    <p:extLst>
      <p:ext uri="{BB962C8B-B14F-4D97-AF65-F5344CB8AC3E}">
        <p14:creationId xmlns:p14="http://schemas.microsoft.com/office/powerpoint/2010/main" val="2425683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87298" y="-5707"/>
            <a:ext cx="8540151" cy="1631216"/>
          </a:xfrm>
          <a:prstGeom prst="rect">
            <a:avLst/>
          </a:prstGeom>
          <a:noFill/>
        </p:spPr>
        <p:txBody>
          <a:bodyPr wrap="square" rtlCol="0">
            <a:spAutoFit/>
          </a:bodyPr>
          <a:lstStyle/>
          <a:p>
            <a:pPr algn="ctr"/>
            <a:r>
              <a:rPr lang="en-GB" sz="4400" dirty="0" smtClean="0"/>
              <a:t>Covid-19</a:t>
            </a:r>
          </a:p>
          <a:p>
            <a:pPr algn="ctr"/>
            <a:r>
              <a:rPr lang="en-GB" sz="2800" dirty="0" smtClean="0"/>
              <a:t>Comparison of trends </a:t>
            </a:r>
            <a:r>
              <a:rPr lang="en-GB" sz="2800" dirty="0" smtClean="0"/>
              <a:t>of COVID-19 in Delhi  (metro city) and Bihar (developing state)</a:t>
            </a:r>
            <a:endParaRPr lang="en-IN" sz="2800" dirty="0"/>
          </a:p>
        </p:txBody>
      </p:sp>
      <p:pic>
        <p:nvPicPr>
          <p:cNvPr id="2" name="Picture 1"/>
          <p:cNvPicPr>
            <a:picLocks noChangeAspect="1"/>
          </p:cNvPicPr>
          <p:nvPr/>
        </p:nvPicPr>
        <p:blipFill>
          <a:blip r:embed="rId2"/>
          <a:stretch>
            <a:fillRect/>
          </a:stretch>
        </p:blipFill>
        <p:spPr>
          <a:xfrm>
            <a:off x="6059157" y="3041262"/>
            <a:ext cx="5707273" cy="2139090"/>
          </a:xfrm>
          <a:prstGeom prst="rect">
            <a:avLst/>
          </a:prstGeom>
        </p:spPr>
      </p:pic>
      <p:pic>
        <p:nvPicPr>
          <p:cNvPr id="3" name="Picture 2"/>
          <p:cNvPicPr>
            <a:picLocks noChangeAspect="1"/>
          </p:cNvPicPr>
          <p:nvPr/>
        </p:nvPicPr>
        <p:blipFill>
          <a:blip r:embed="rId3"/>
          <a:stretch>
            <a:fillRect/>
          </a:stretch>
        </p:blipFill>
        <p:spPr>
          <a:xfrm>
            <a:off x="91745" y="3041261"/>
            <a:ext cx="5644821" cy="2139090"/>
          </a:xfrm>
          <a:prstGeom prst="rect">
            <a:avLst/>
          </a:prstGeom>
        </p:spPr>
      </p:pic>
      <p:sp>
        <p:nvSpPr>
          <p:cNvPr id="5" name="TextBox 4"/>
          <p:cNvSpPr txBox="1"/>
          <p:nvPr/>
        </p:nvSpPr>
        <p:spPr>
          <a:xfrm>
            <a:off x="4805912" y="2060591"/>
            <a:ext cx="2506490" cy="400110"/>
          </a:xfrm>
          <a:prstGeom prst="rect">
            <a:avLst/>
          </a:prstGeom>
          <a:noFill/>
        </p:spPr>
        <p:txBody>
          <a:bodyPr wrap="square" rtlCol="0">
            <a:spAutoFit/>
          </a:bodyPr>
          <a:lstStyle/>
          <a:p>
            <a:pPr algn="just"/>
            <a:r>
              <a:rPr lang="en-GB" sz="2000" dirty="0" smtClean="0"/>
              <a:t>Fresh Cases Vs Time</a:t>
            </a:r>
            <a:endParaRPr lang="en-GB" sz="2000" dirty="0" smtClean="0"/>
          </a:p>
        </p:txBody>
      </p:sp>
      <p:sp>
        <p:nvSpPr>
          <p:cNvPr id="6" name="TextBox 5"/>
          <p:cNvSpPr txBox="1"/>
          <p:nvPr/>
        </p:nvSpPr>
        <p:spPr>
          <a:xfrm>
            <a:off x="1660910" y="5316277"/>
            <a:ext cx="2506490" cy="338554"/>
          </a:xfrm>
          <a:prstGeom prst="rect">
            <a:avLst/>
          </a:prstGeom>
          <a:noFill/>
        </p:spPr>
        <p:txBody>
          <a:bodyPr wrap="square" rtlCol="0">
            <a:spAutoFit/>
          </a:bodyPr>
          <a:lstStyle/>
          <a:p>
            <a:pPr algn="ctr"/>
            <a:r>
              <a:rPr lang="en-GB" sz="1600" dirty="0" smtClean="0"/>
              <a:t>Delhi</a:t>
            </a:r>
            <a:endParaRPr lang="en-GB" sz="1600" dirty="0" smtClean="0"/>
          </a:p>
        </p:txBody>
      </p:sp>
      <p:sp>
        <p:nvSpPr>
          <p:cNvPr id="7" name="TextBox 6"/>
          <p:cNvSpPr txBox="1"/>
          <p:nvPr/>
        </p:nvSpPr>
        <p:spPr>
          <a:xfrm>
            <a:off x="7659548" y="5316277"/>
            <a:ext cx="2506490" cy="338554"/>
          </a:xfrm>
          <a:prstGeom prst="rect">
            <a:avLst/>
          </a:prstGeom>
          <a:noFill/>
        </p:spPr>
        <p:txBody>
          <a:bodyPr wrap="square" rtlCol="0">
            <a:spAutoFit/>
          </a:bodyPr>
          <a:lstStyle/>
          <a:p>
            <a:pPr algn="ctr"/>
            <a:r>
              <a:rPr lang="en-GB" sz="1600" dirty="0" smtClean="0"/>
              <a:t>Bihar</a:t>
            </a:r>
            <a:endParaRPr lang="en-GB" sz="1600" dirty="0" smtClean="0"/>
          </a:p>
        </p:txBody>
      </p:sp>
    </p:spTree>
    <p:extLst>
      <p:ext uri="{BB962C8B-B14F-4D97-AF65-F5344CB8AC3E}">
        <p14:creationId xmlns:p14="http://schemas.microsoft.com/office/powerpoint/2010/main" val="1702012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87298" y="-5707"/>
            <a:ext cx="8540151" cy="1631216"/>
          </a:xfrm>
          <a:prstGeom prst="rect">
            <a:avLst/>
          </a:prstGeom>
          <a:noFill/>
        </p:spPr>
        <p:txBody>
          <a:bodyPr wrap="square" rtlCol="0">
            <a:spAutoFit/>
          </a:bodyPr>
          <a:lstStyle/>
          <a:p>
            <a:pPr algn="ctr"/>
            <a:r>
              <a:rPr lang="en-GB" sz="4400" dirty="0" smtClean="0"/>
              <a:t>Covid-19</a:t>
            </a:r>
          </a:p>
          <a:p>
            <a:pPr algn="ctr"/>
            <a:r>
              <a:rPr lang="en-GB" sz="2800" dirty="0" smtClean="0"/>
              <a:t>Comparison of trends </a:t>
            </a:r>
            <a:r>
              <a:rPr lang="en-GB" sz="2800" dirty="0" smtClean="0"/>
              <a:t>of COVID-19 in Delhi  (metro city) and Bihar (developing state)</a:t>
            </a:r>
            <a:endParaRPr lang="en-IN" sz="2800" dirty="0"/>
          </a:p>
        </p:txBody>
      </p:sp>
      <p:sp>
        <p:nvSpPr>
          <p:cNvPr id="5" name="TextBox 4"/>
          <p:cNvSpPr txBox="1"/>
          <p:nvPr/>
        </p:nvSpPr>
        <p:spPr>
          <a:xfrm>
            <a:off x="4685142" y="2164108"/>
            <a:ext cx="3173521" cy="400110"/>
          </a:xfrm>
          <a:prstGeom prst="rect">
            <a:avLst/>
          </a:prstGeom>
          <a:noFill/>
        </p:spPr>
        <p:txBody>
          <a:bodyPr wrap="square" rtlCol="0">
            <a:spAutoFit/>
          </a:bodyPr>
          <a:lstStyle/>
          <a:p>
            <a:pPr algn="just"/>
            <a:r>
              <a:rPr lang="en-GB" sz="2000" dirty="0" smtClean="0"/>
              <a:t>Covid-19 Deaths Vs Time</a:t>
            </a:r>
            <a:endParaRPr lang="en-GB" sz="2000" dirty="0" smtClean="0"/>
          </a:p>
        </p:txBody>
      </p:sp>
      <p:sp>
        <p:nvSpPr>
          <p:cNvPr id="6" name="TextBox 5"/>
          <p:cNvSpPr txBox="1"/>
          <p:nvPr/>
        </p:nvSpPr>
        <p:spPr>
          <a:xfrm>
            <a:off x="1660910" y="5316277"/>
            <a:ext cx="2506490" cy="338554"/>
          </a:xfrm>
          <a:prstGeom prst="rect">
            <a:avLst/>
          </a:prstGeom>
          <a:noFill/>
        </p:spPr>
        <p:txBody>
          <a:bodyPr wrap="square" rtlCol="0">
            <a:spAutoFit/>
          </a:bodyPr>
          <a:lstStyle/>
          <a:p>
            <a:pPr algn="ctr"/>
            <a:r>
              <a:rPr lang="en-GB" sz="1600" dirty="0" smtClean="0"/>
              <a:t>Delhi</a:t>
            </a:r>
            <a:endParaRPr lang="en-GB" sz="1600" dirty="0" smtClean="0"/>
          </a:p>
        </p:txBody>
      </p:sp>
      <p:sp>
        <p:nvSpPr>
          <p:cNvPr id="7" name="TextBox 6"/>
          <p:cNvSpPr txBox="1"/>
          <p:nvPr/>
        </p:nvSpPr>
        <p:spPr>
          <a:xfrm>
            <a:off x="7947859" y="5238366"/>
            <a:ext cx="2506490" cy="338554"/>
          </a:xfrm>
          <a:prstGeom prst="rect">
            <a:avLst/>
          </a:prstGeom>
          <a:noFill/>
        </p:spPr>
        <p:txBody>
          <a:bodyPr wrap="square" rtlCol="0">
            <a:spAutoFit/>
          </a:bodyPr>
          <a:lstStyle/>
          <a:p>
            <a:pPr algn="ctr"/>
            <a:r>
              <a:rPr lang="en-GB" sz="1600" dirty="0" smtClean="0"/>
              <a:t>Bihar</a:t>
            </a:r>
            <a:endParaRPr lang="en-GB" sz="1600" dirty="0" smtClean="0"/>
          </a:p>
        </p:txBody>
      </p:sp>
      <p:pic>
        <p:nvPicPr>
          <p:cNvPr id="4" name="Picture 3"/>
          <p:cNvPicPr>
            <a:picLocks noChangeAspect="1"/>
          </p:cNvPicPr>
          <p:nvPr/>
        </p:nvPicPr>
        <p:blipFill>
          <a:blip r:embed="rId2"/>
          <a:stretch>
            <a:fillRect/>
          </a:stretch>
        </p:blipFill>
        <p:spPr>
          <a:xfrm>
            <a:off x="177210" y="2895782"/>
            <a:ext cx="6010436" cy="2219681"/>
          </a:xfrm>
          <a:prstGeom prst="rect">
            <a:avLst/>
          </a:prstGeom>
        </p:spPr>
      </p:pic>
      <p:pic>
        <p:nvPicPr>
          <p:cNvPr id="9" name="Picture 8"/>
          <p:cNvPicPr>
            <a:picLocks noChangeAspect="1"/>
          </p:cNvPicPr>
          <p:nvPr/>
        </p:nvPicPr>
        <p:blipFill>
          <a:blip r:embed="rId3"/>
          <a:stretch>
            <a:fillRect/>
          </a:stretch>
        </p:blipFill>
        <p:spPr>
          <a:xfrm>
            <a:off x="6374920" y="2895782"/>
            <a:ext cx="5652368" cy="2180297"/>
          </a:xfrm>
          <a:prstGeom prst="rect">
            <a:avLst/>
          </a:prstGeom>
        </p:spPr>
      </p:pic>
    </p:spTree>
    <p:extLst>
      <p:ext uri="{BB962C8B-B14F-4D97-AF65-F5344CB8AC3E}">
        <p14:creationId xmlns:p14="http://schemas.microsoft.com/office/powerpoint/2010/main" val="567046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60910" y="63304"/>
            <a:ext cx="8540151" cy="646331"/>
          </a:xfrm>
          <a:prstGeom prst="rect">
            <a:avLst/>
          </a:prstGeom>
          <a:noFill/>
        </p:spPr>
        <p:txBody>
          <a:bodyPr wrap="square" rtlCol="0">
            <a:spAutoFit/>
          </a:bodyPr>
          <a:lstStyle/>
          <a:p>
            <a:pPr algn="ctr"/>
            <a:r>
              <a:rPr lang="en-GB" sz="3600" dirty="0" smtClean="0"/>
              <a:t>Observations</a:t>
            </a:r>
          </a:p>
        </p:txBody>
      </p:sp>
      <p:sp>
        <p:nvSpPr>
          <p:cNvPr id="10" name="TextBox 9"/>
          <p:cNvSpPr txBox="1"/>
          <p:nvPr/>
        </p:nvSpPr>
        <p:spPr>
          <a:xfrm>
            <a:off x="777376" y="1223828"/>
            <a:ext cx="7348707" cy="1015663"/>
          </a:xfrm>
          <a:prstGeom prst="rect">
            <a:avLst/>
          </a:prstGeom>
          <a:noFill/>
        </p:spPr>
        <p:txBody>
          <a:bodyPr wrap="square" rtlCol="0">
            <a:spAutoFit/>
          </a:bodyPr>
          <a:lstStyle/>
          <a:p>
            <a:pPr algn="just"/>
            <a:r>
              <a:rPr lang="en-GB" sz="2000" dirty="0" smtClean="0"/>
              <a:t>Metro Cities like Delhi, Mumbai are well connected to outside world compared to developing states, so rising cases are more in Delhi, as compared to Bihar. </a:t>
            </a:r>
            <a:endParaRPr lang="en-GB" sz="2000" dirty="0" smtClean="0"/>
          </a:p>
        </p:txBody>
      </p:sp>
      <p:sp>
        <p:nvSpPr>
          <p:cNvPr id="11" name="TextBox 10"/>
          <p:cNvSpPr txBox="1"/>
          <p:nvPr/>
        </p:nvSpPr>
        <p:spPr>
          <a:xfrm>
            <a:off x="777375" y="2540795"/>
            <a:ext cx="7452225" cy="1323439"/>
          </a:xfrm>
          <a:prstGeom prst="rect">
            <a:avLst/>
          </a:prstGeom>
          <a:noFill/>
        </p:spPr>
        <p:txBody>
          <a:bodyPr wrap="square" rtlCol="0">
            <a:spAutoFit/>
          </a:bodyPr>
          <a:lstStyle/>
          <a:p>
            <a:pPr algn="just"/>
            <a:r>
              <a:rPr lang="en-GB" sz="2000" dirty="0" smtClean="0"/>
              <a:t>Despite of better medical facilities, Delhi has larger number of deaths initially, the primary reason is due to larger infected population and large influx of people coming from foreign countries. However, in the later stages, the difference is much lesser.</a:t>
            </a:r>
            <a:endParaRPr lang="en-GB" sz="2000" dirty="0" smtClean="0"/>
          </a:p>
        </p:txBody>
      </p:sp>
    </p:spTree>
    <p:extLst>
      <p:ext uri="{BB962C8B-B14F-4D97-AF65-F5344CB8AC3E}">
        <p14:creationId xmlns:p14="http://schemas.microsoft.com/office/powerpoint/2010/main" val="1402750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9" y="431319"/>
            <a:ext cx="8540151" cy="1200329"/>
          </a:xfrm>
          <a:prstGeom prst="rect">
            <a:avLst/>
          </a:prstGeom>
          <a:noFill/>
        </p:spPr>
        <p:txBody>
          <a:bodyPr wrap="square" rtlCol="0">
            <a:spAutoFit/>
          </a:bodyPr>
          <a:lstStyle/>
          <a:p>
            <a:pPr algn="ctr"/>
            <a:r>
              <a:rPr lang="en-GB" sz="4400" dirty="0" smtClean="0"/>
              <a:t>Time Series Analysis</a:t>
            </a:r>
          </a:p>
          <a:p>
            <a:pPr algn="ctr"/>
            <a:r>
              <a:rPr lang="en-GB" sz="2800" dirty="0" smtClean="0"/>
              <a:t>Methodology</a:t>
            </a:r>
            <a:endParaRPr lang="en-IN" sz="2800" dirty="0"/>
          </a:p>
        </p:txBody>
      </p:sp>
      <p:sp>
        <p:nvSpPr>
          <p:cNvPr id="2" name="Rectangle 1"/>
          <p:cNvSpPr/>
          <p:nvPr/>
        </p:nvSpPr>
        <p:spPr>
          <a:xfrm>
            <a:off x="345057" y="2047461"/>
            <a:ext cx="1846051" cy="1000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Import Dataset/Libraries</a:t>
            </a:r>
            <a:endParaRPr lang="en-IN" dirty="0"/>
          </a:p>
        </p:txBody>
      </p:sp>
      <p:sp>
        <p:nvSpPr>
          <p:cNvPr id="3" name="Right Arrow 2"/>
          <p:cNvSpPr/>
          <p:nvPr/>
        </p:nvSpPr>
        <p:spPr>
          <a:xfrm>
            <a:off x="2191108" y="2140196"/>
            <a:ext cx="810884"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977549" y="2047461"/>
            <a:ext cx="1751162" cy="1000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Visualizing the Dataset</a:t>
            </a:r>
            <a:endParaRPr lang="en-IN" dirty="0"/>
          </a:p>
        </p:txBody>
      </p:sp>
      <p:sp>
        <p:nvSpPr>
          <p:cNvPr id="10" name="Rectangle 9"/>
          <p:cNvSpPr/>
          <p:nvPr/>
        </p:nvSpPr>
        <p:spPr>
          <a:xfrm>
            <a:off x="5506525" y="2047461"/>
            <a:ext cx="1751162" cy="1000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Pre-process the Dataset</a:t>
            </a:r>
            <a:endParaRPr lang="en-IN" dirty="0"/>
          </a:p>
        </p:txBody>
      </p:sp>
      <p:sp>
        <p:nvSpPr>
          <p:cNvPr id="11" name="Rectangle 10"/>
          <p:cNvSpPr/>
          <p:nvPr/>
        </p:nvSpPr>
        <p:spPr>
          <a:xfrm>
            <a:off x="8094449" y="2056087"/>
            <a:ext cx="1751162" cy="1000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Choosing the appropriate Model</a:t>
            </a:r>
            <a:endParaRPr lang="en-IN" dirty="0"/>
          </a:p>
        </p:txBody>
      </p:sp>
      <p:sp>
        <p:nvSpPr>
          <p:cNvPr id="12" name="Right Arrow 11"/>
          <p:cNvSpPr/>
          <p:nvPr/>
        </p:nvSpPr>
        <p:spPr>
          <a:xfrm>
            <a:off x="4728711" y="2168231"/>
            <a:ext cx="810884"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7266314" y="2176857"/>
            <a:ext cx="810884"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5400000">
            <a:off x="8564588" y="3093414"/>
            <a:ext cx="810884"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8094449" y="3920707"/>
            <a:ext cx="1996303" cy="135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Training the model on training dataset (Selecting the best parameters)</a:t>
            </a:r>
            <a:endParaRPr lang="en-IN" dirty="0"/>
          </a:p>
        </p:txBody>
      </p:sp>
      <p:sp>
        <p:nvSpPr>
          <p:cNvPr id="16" name="Right Arrow 15"/>
          <p:cNvSpPr/>
          <p:nvPr/>
        </p:nvSpPr>
        <p:spPr>
          <a:xfrm rot="10800000">
            <a:off x="7257687" y="4218318"/>
            <a:ext cx="810884"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5315674" y="3920707"/>
            <a:ext cx="1942012" cy="135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Compare Accuracy with testing data/plot residuals</a:t>
            </a:r>
            <a:endParaRPr lang="en-IN" dirty="0"/>
          </a:p>
        </p:txBody>
      </p:sp>
      <p:sp>
        <p:nvSpPr>
          <p:cNvPr id="18" name="Right Arrow 17"/>
          <p:cNvSpPr/>
          <p:nvPr/>
        </p:nvSpPr>
        <p:spPr>
          <a:xfrm rot="10800000">
            <a:off x="4373595" y="4218318"/>
            <a:ext cx="916201"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2786334" y="3878418"/>
            <a:ext cx="1587260" cy="1483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Residual Data is White Noise?</a:t>
            </a:r>
            <a:endParaRPr lang="en-IN" dirty="0"/>
          </a:p>
        </p:txBody>
      </p:sp>
      <p:sp>
        <p:nvSpPr>
          <p:cNvPr id="19" name="L-Shape 18"/>
          <p:cNvSpPr/>
          <p:nvPr/>
        </p:nvSpPr>
        <p:spPr>
          <a:xfrm>
            <a:off x="3381554" y="5362161"/>
            <a:ext cx="695862" cy="1104181"/>
          </a:xfrm>
          <a:prstGeom prst="corner">
            <a:avLst>
              <a:gd name="adj1" fmla="val 561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4095570" y="6074521"/>
            <a:ext cx="6885855" cy="387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If NO =&gt; Repeat</a:t>
            </a:r>
            <a:endParaRPr lang="en-IN" dirty="0"/>
          </a:p>
        </p:txBody>
      </p:sp>
      <p:sp>
        <p:nvSpPr>
          <p:cNvPr id="21" name="L-Shape 20"/>
          <p:cNvSpPr/>
          <p:nvPr/>
        </p:nvSpPr>
        <p:spPr>
          <a:xfrm rot="10800000">
            <a:off x="10632052" y="2333705"/>
            <a:ext cx="695862" cy="4128584"/>
          </a:xfrm>
          <a:prstGeom prst="corner">
            <a:avLst>
              <a:gd name="adj1" fmla="val 58677"/>
              <a:gd name="adj2" fmla="val 48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rot="10800000">
            <a:off x="9812541" y="2165859"/>
            <a:ext cx="810884"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rot="10800000">
            <a:off x="1857194" y="4218319"/>
            <a:ext cx="916201" cy="75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198407" y="4119957"/>
            <a:ext cx="1645841" cy="935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Exit</a:t>
            </a:r>
            <a:endParaRPr lang="en-IN" dirty="0"/>
          </a:p>
        </p:txBody>
      </p:sp>
    </p:spTree>
    <p:extLst>
      <p:ext uri="{BB962C8B-B14F-4D97-AF65-F5344CB8AC3E}">
        <p14:creationId xmlns:p14="http://schemas.microsoft.com/office/powerpoint/2010/main" val="3218065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47174" y="3168813"/>
            <a:ext cx="8540151" cy="646331"/>
          </a:xfrm>
          <a:prstGeom prst="rect">
            <a:avLst/>
          </a:prstGeom>
          <a:noFill/>
        </p:spPr>
        <p:txBody>
          <a:bodyPr wrap="square" rtlCol="0">
            <a:spAutoFit/>
          </a:bodyPr>
          <a:lstStyle/>
          <a:p>
            <a:pPr algn="ctr"/>
            <a:r>
              <a:rPr lang="en-GB" sz="3600" dirty="0" smtClean="0"/>
              <a:t>THANK YOU</a:t>
            </a:r>
          </a:p>
        </p:txBody>
      </p:sp>
    </p:spTree>
    <p:extLst>
      <p:ext uri="{BB962C8B-B14F-4D97-AF65-F5344CB8AC3E}">
        <p14:creationId xmlns:p14="http://schemas.microsoft.com/office/powerpoint/2010/main" val="202619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9" y="431319"/>
            <a:ext cx="8540151" cy="769441"/>
          </a:xfrm>
          <a:prstGeom prst="rect">
            <a:avLst/>
          </a:prstGeom>
          <a:noFill/>
        </p:spPr>
        <p:txBody>
          <a:bodyPr wrap="square" rtlCol="0">
            <a:spAutoFit/>
          </a:bodyPr>
          <a:lstStyle/>
          <a:p>
            <a:pPr algn="ctr"/>
            <a:r>
              <a:rPr lang="en-GB" sz="4400" dirty="0" smtClean="0"/>
              <a:t>Getting the Dataset </a:t>
            </a:r>
            <a:endParaRPr lang="en-IN" sz="4400" dirty="0"/>
          </a:p>
        </p:txBody>
      </p:sp>
      <p:sp>
        <p:nvSpPr>
          <p:cNvPr id="6" name="TextBox 5"/>
          <p:cNvSpPr txBox="1"/>
          <p:nvPr/>
        </p:nvSpPr>
        <p:spPr>
          <a:xfrm>
            <a:off x="3765161" y="1200760"/>
            <a:ext cx="4520242" cy="707886"/>
          </a:xfrm>
          <a:prstGeom prst="rect">
            <a:avLst/>
          </a:prstGeom>
          <a:noFill/>
        </p:spPr>
        <p:txBody>
          <a:bodyPr wrap="square" rtlCol="0">
            <a:spAutoFit/>
          </a:bodyPr>
          <a:lstStyle/>
          <a:p>
            <a:pPr algn="ctr"/>
            <a:r>
              <a:rPr lang="en-GB" sz="2000" dirty="0" smtClean="0"/>
              <a:t>The dataset is obtained via </a:t>
            </a:r>
            <a:r>
              <a:rPr lang="en-GB" sz="2000" dirty="0"/>
              <a:t>the link: https://github.com/datasets/covid-19</a:t>
            </a:r>
            <a:endParaRPr lang="en-IN" sz="2000" dirty="0"/>
          </a:p>
        </p:txBody>
      </p:sp>
      <p:pic>
        <p:nvPicPr>
          <p:cNvPr id="7" name="Picture 6"/>
          <p:cNvPicPr>
            <a:picLocks noChangeAspect="1"/>
          </p:cNvPicPr>
          <p:nvPr/>
        </p:nvPicPr>
        <p:blipFill>
          <a:blip r:embed="rId2"/>
          <a:stretch>
            <a:fillRect/>
          </a:stretch>
        </p:blipFill>
        <p:spPr>
          <a:xfrm>
            <a:off x="2250957" y="2129557"/>
            <a:ext cx="7548649" cy="3659358"/>
          </a:xfrm>
          <a:prstGeom prst="rect">
            <a:avLst/>
          </a:prstGeom>
        </p:spPr>
      </p:pic>
      <p:sp>
        <p:nvSpPr>
          <p:cNvPr id="25" name="TextBox 24"/>
          <p:cNvSpPr txBox="1"/>
          <p:nvPr/>
        </p:nvSpPr>
        <p:spPr>
          <a:xfrm>
            <a:off x="3765160" y="5942412"/>
            <a:ext cx="4520242" cy="400110"/>
          </a:xfrm>
          <a:prstGeom prst="rect">
            <a:avLst/>
          </a:prstGeom>
          <a:noFill/>
        </p:spPr>
        <p:txBody>
          <a:bodyPr wrap="square" rtlCol="0">
            <a:spAutoFit/>
          </a:bodyPr>
          <a:lstStyle/>
          <a:p>
            <a:pPr algn="ctr"/>
            <a:r>
              <a:rPr lang="en-GB" sz="2000" dirty="0" smtClean="0"/>
              <a:t>The libraries used are given above</a:t>
            </a:r>
            <a:endParaRPr lang="en-IN" sz="2000" dirty="0"/>
          </a:p>
        </p:txBody>
      </p:sp>
    </p:spTree>
    <p:extLst>
      <p:ext uri="{BB962C8B-B14F-4D97-AF65-F5344CB8AC3E}">
        <p14:creationId xmlns:p14="http://schemas.microsoft.com/office/powerpoint/2010/main" val="2888249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9" y="431319"/>
            <a:ext cx="8540151" cy="1446550"/>
          </a:xfrm>
          <a:prstGeom prst="rect">
            <a:avLst/>
          </a:prstGeom>
          <a:noFill/>
        </p:spPr>
        <p:txBody>
          <a:bodyPr wrap="square" rtlCol="0">
            <a:spAutoFit/>
          </a:bodyPr>
          <a:lstStyle/>
          <a:p>
            <a:pPr algn="ctr"/>
            <a:r>
              <a:rPr lang="en-GB" sz="4400" dirty="0" smtClean="0"/>
              <a:t>Visualizing and Pre-processing the Dataset</a:t>
            </a:r>
            <a:endParaRPr lang="en-IN" sz="4400" dirty="0"/>
          </a:p>
        </p:txBody>
      </p:sp>
      <p:sp>
        <p:nvSpPr>
          <p:cNvPr id="25" name="TextBox 24"/>
          <p:cNvSpPr txBox="1"/>
          <p:nvPr/>
        </p:nvSpPr>
        <p:spPr>
          <a:xfrm>
            <a:off x="2794958" y="2069151"/>
            <a:ext cx="6077040" cy="707886"/>
          </a:xfrm>
          <a:prstGeom prst="rect">
            <a:avLst/>
          </a:prstGeom>
          <a:noFill/>
        </p:spPr>
        <p:txBody>
          <a:bodyPr wrap="square" rtlCol="0">
            <a:spAutoFit/>
          </a:bodyPr>
          <a:lstStyle/>
          <a:p>
            <a:pPr algn="ctr"/>
            <a:r>
              <a:rPr lang="en-GB" sz="2000" dirty="0" smtClean="0"/>
              <a:t>The dataset gives the no. Covid-19 Cases and Deaths as a function of daily time intervals. </a:t>
            </a:r>
            <a:endParaRPr lang="en-IN" sz="2000" dirty="0"/>
          </a:p>
        </p:txBody>
      </p:sp>
      <p:sp>
        <p:nvSpPr>
          <p:cNvPr id="8" name="TextBox 7"/>
          <p:cNvSpPr txBox="1"/>
          <p:nvPr/>
        </p:nvSpPr>
        <p:spPr>
          <a:xfrm>
            <a:off x="1023668" y="3041060"/>
            <a:ext cx="6077040" cy="400110"/>
          </a:xfrm>
          <a:prstGeom prst="rect">
            <a:avLst/>
          </a:prstGeom>
          <a:noFill/>
        </p:spPr>
        <p:txBody>
          <a:bodyPr wrap="square" rtlCol="0">
            <a:spAutoFit/>
          </a:bodyPr>
          <a:lstStyle/>
          <a:p>
            <a:pPr algn="ctr"/>
            <a:r>
              <a:rPr lang="en-GB" sz="2000" dirty="0" smtClean="0"/>
              <a:t>First, extract the data pertaining to our country, India.</a:t>
            </a:r>
            <a:endParaRPr lang="en-IN" sz="2000" dirty="0"/>
          </a:p>
        </p:txBody>
      </p:sp>
      <p:sp>
        <p:nvSpPr>
          <p:cNvPr id="9" name="TextBox 8"/>
          <p:cNvSpPr txBox="1"/>
          <p:nvPr/>
        </p:nvSpPr>
        <p:spPr>
          <a:xfrm>
            <a:off x="1222450" y="4362668"/>
            <a:ext cx="6077040" cy="707886"/>
          </a:xfrm>
          <a:prstGeom prst="rect">
            <a:avLst/>
          </a:prstGeom>
          <a:noFill/>
        </p:spPr>
        <p:txBody>
          <a:bodyPr wrap="square" rtlCol="0">
            <a:spAutoFit/>
          </a:bodyPr>
          <a:lstStyle/>
          <a:p>
            <a:pPr algn="just"/>
            <a:r>
              <a:rPr lang="en-GB" sz="2000" dirty="0" smtClean="0"/>
              <a:t>Set the Date as Date-Time object instead of plain text, also set it as my main index.</a:t>
            </a:r>
            <a:endParaRPr lang="en-IN" sz="2000" dirty="0"/>
          </a:p>
        </p:txBody>
      </p:sp>
      <p:pic>
        <p:nvPicPr>
          <p:cNvPr id="2" name="Picture 1"/>
          <p:cNvPicPr>
            <a:picLocks noChangeAspect="1"/>
          </p:cNvPicPr>
          <p:nvPr/>
        </p:nvPicPr>
        <p:blipFill>
          <a:blip r:embed="rId2"/>
          <a:stretch>
            <a:fillRect/>
          </a:stretch>
        </p:blipFill>
        <p:spPr>
          <a:xfrm>
            <a:off x="1222450" y="5261836"/>
            <a:ext cx="9601200" cy="923925"/>
          </a:xfrm>
          <a:prstGeom prst="rect">
            <a:avLst/>
          </a:prstGeom>
        </p:spPr>
      </p:pic>
      <p:pic>
        <p:nvPicPr>
          <p:cNvPr id="3" name="Picture 2"/>
          <p:cNvPicPr>
            <a:picLocks noChangeAspect="1"/>
          </p:cNvPicPr>
          <p:nvPr/>
        </p:nvPicPr>
        <p:blipFill>
          <a:blip r:embed="rId3"/>
          <a:stretch>
            <a:fillRect/>
          </a:stretch>
        </p:blipFill>
        <p:spPr>
          <a:xfrm>
            <a:off x="1222450" y="3632452"/>
            <a:ext cx="7496175" cy="466725"/>
          </a:xfrm>
          <a:prstGeom prst="rect">
            <a:avLst/>
          </a:prstGeom>
        </p:spPr>
      </p:pic>
    </p:spTree>
    <p:extLst>
      <p:ext uri="{BB962C8B-B14F-4D97-AF65-F5344CB8AC3E}">
        <p14:creationId xmlns:p14="http://schemas.microsoft.com/office/powerpoint/2010/main" val="3845169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9" y="431319"/>
            <a:ext cx="8540151" cy="1446550"/>
          </a:xfrm>
          <a:prstGeom prst="rect">
            <a:avLst/>
          </a:prstGeom>
          <a:noFill/>
        </p:spPr>
        <p:txBody>
          <a:bodyPr wrap="square" rtlCol="0">
            <a:spAutoFit/>
          </a:bodyPr>
          <a:lstStyle/>
          <a:p>
            <a:pPr algn="ctr"/>
            <a:r>
              <a:rPr lang="en-GB" sz="4400" dirty="0" smtClean="0"/>
              <a:t>Visualizing and Pre-processing the Dataset</a:t>
            </a:r>
            <a:endParaRPr lang="en-IN" sz="4400" dirty="0"/>
          </a:p>
        </p:txBody>
      </p:sp>
      <p:sp>
        <p:nvSpPr>
          <p:cNvPr id="8" name="TextBox 7"/>
          <p:cNvSpPr txBox="1"/>
          <p:nvPr/>
        </p:nvSpPr>
        <p:spPr>
          <a:xfrm>
            <a:off x="343819" y="1877869"/>
            <a:ext cx="6077040" cy="400110"/>
          </a:xfrm>
          <a:prstGeom prst="rect">
            <a:avLst/>
          </a:prstGeom>
          <a:noFill/>
        </p:spPr>
        <p:txBody>
          <a:bodyPr wrap="square" rtlCol="0">
            <a:spAutoFit/>
          </a:bodyPr>
          <a:lstStyle/>
          <a:p>
            <a:pPr algn="just"/>
            <a:r>
              <a:rPr lang="en-GB" sz="2000" dirty="0" smtClean="0"/>
              <a:t>After setting the appropriate index, let’s plot the data</a:t>
            </a:r>
            <a:endParaRPr lang="en-IN" sz="2000" dirty="0"/>
          </a:p>
        </p:txBody>
      </p:sp>
      <p:pic>
        <p:nvPicPr>
          <p:cNvPr id="4" name="Picture 3"/>
          <p:cNvPicPr>
            <a:picLocks noChangeAspect="1"/>
          </p:cNvPicPr>
          <p:nvPr/>
        </p:nvPicPr>
        <p:blipFill>
          <a:blip r:embed="rId2"/>
          <a:stretch>
            <a:fillRect/>
          </a:stretch>
        </p:blipFill>
        <p:spPr>
          <a:xfrm>
            <a:off x="343819" y="2540411"/>
            <a:ext cx="11661095" cy="3913331"/>
          </a:xfrm>
          <a:prstGeom prst="rect">
            <a:avLst/>
          </a:prstGeom>
        </p:spPr>
      </p:pic>
    </p:spTree>
    <p:extLst>
      <p:ext uri="{BB962C8B-B14F-4D97-AF65-F5344CB8AC3E}">
        <p14:creationId xmlns:p14="http://schemas.microsoft.com/office/powerpoint/2010/main" val="3171324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9" y="431319"/>
            <a:ext cx="8540151" cy="1446550"/>
          </a:xfrm>
          <a:prstGeom prst="rect">
            <a:avLst/>
          </a:prstGeom>
          <a:noFill/>
        </p:spPr>
        <p:txBody>
          <a:bodyPr wrap="square" rtlCol="0">
            <a:spAutoFit/>
          </a:bodyPr>
          <a:lstStyle/>
          <a:p>
            <a:pPr algn="ctr"/>
            <a:r>
              <a:rPr lang="en-GB" sz="4400" dirty="0" smtClean="0"/>
              <a:t>Visualizing and Pre-processing the Dataset</a:t>
            </a:r>
            <a:endParaRPr lang="en-IN" sz="4400" dirty="0"/>
          </a:p>
        </p:txBody>
      </p:sp>
      <p:pic>
        <p:nvPicPr>
          <p:cNvPr id="2" name="Picture 1"/>
          <p:cNvPicPr>
            <a:picLocks noChangeAspect="1"/>
          </p:cNvPicPr>
          <p:nvPr/>
        </p:nvPicPr>
        <p:blipFill>
          <a:blip r:embed="rId2"/>
          <a:stretch>
            <a:fillRect/>
          </a:stretch>
        </p:blipFill>
        <p:spPr>
          <a:xfrm>
            <a:off x="167690" y="2584699"/>
            <a:ext cx="11724347" cy="3931134"/>
          </a:xfrm>
          <a:prstGeom prst="rect">
            <a:avLst/>
          </a:prstGeom>
        </p:spPr>
      </p:pic>
      <p:sp>
        <p:nvSpPr>
          <p:cNvPr id="6" name="TextBox 5"/>
          <p:cNvSpPr txBox="1"/>
          <p:nvPr/>
        </p:nvSpPr>
        <p:spPr>
          <a:xfrm>
            <a:off x="114298" y="2031229"/>
            <a:ext cx="6077040" cy="400110"/>
          </a:xfrm>
          <a:prstGeom prst="rect">
            <a:avLst/>
          </a:prstGeom>
          <a:noFill/>
        </p:spPr>
        <p:txBody>
          <a:bodyPr wrap="square" rtlCol="0">
            <a:spAutoFit/>
          </a:bodyPr>
          <a:lstStyle/>
          <a:p>
            <a:pPr algn="just"/>
            <a:r>
              <a:rPr lang="en-GB" sz="2000" dirty="0" smtClean="0"/>
              <a:t>Plot of Total Deaths due to Covid-19 in India</a:t>
            </a:r>
            <a:endParaRPr lang="en-IN" sz="2000" dirty="0"/>
          </a:p>
        </p:txBody>
      </p:sp>
    </p:spTree>
    <p:extLst>
      <p:ext uri="{BB962C8B-B14F-4D97-AF65-F5344CB8AC3E}">
        <p14:creationId xmlns:p14="http://schemas.microsoft.com/office/powerpoint/2010/main" val="179790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9" y="431319"/>
            <a:ext cx="8540151" cy="1446550"/>
          </a:xfrm>
          <a:prstGeom prst="rect">
            <a:avLst/>
          </a:prstGeom>
          <a:noFill/>
        </p:spPr>
        <p:txBody>
          <a:bodyPr wrap="square" rtlCol="0">
            <a:spAutoFit/>
          </a:bodyPr>
          <a:lstStyle/>
          <a:p>
            <a:pPr algn="ctr"/>
            <a:r>
              <a:rPr lang="en-GB" sz="4400" dirty="0" smtClean="0"/>
              <a:t>Visualizing and Pre-processing the Dataset</a:t>
            </a:r>
            <a:endParaRPr lang="en-IN" sz="4400" dirty="0"/>
          </a:p>
        </p:txBody>
      </p:sp>
      <p:sp>
        <p:nvSpPr>
          <p:cNvPr id="6" name="TextBox 5"/>
          <p:cNvSpPr txBox="1"/>
          <p:nvPr/>
        </p:nvSpPr>
        <p:spPr>
          <a:xfrm>
            <a:off x="528366" y="2078948"/>
            <a:ext cx="6077040" cy="400110"/>
          </a:xfrm>
          <a:prstGeom prst="rect">
            <a:avLst/>
          </a:prstGeom>
          <a:noFill/>
        </p:spPr>
        <p:txBody>
          <a:bodyPr wrap="square" rtlCol="0">
            <a:spAutoFit/>
          </a:bodyPr>
          <a:lstStyle/>
          <a:p>
            <a:pPr algn="just"/>
            <a:r>
              <a:rPr lang="en-GB" sz="2000" dirty="0" smtClean="0"/>
              <a:t>Set the time frequency as “daily”.</a:t>
            </a:r>
            <a:endParaRPr lang="en-IN" sz="2000" dirty="0"/>
          </a:p>
        </p:txBody>
      </p:sp>
      <p:pic>
        <p:nvPicPr>
          <p:cNvPr id="3" name="Picture 2"/>
          <p:cNvPicPr>
            <a:picLocks noChangeAspect="1"/>
          </p:cNvPicPr>
          <p:nvPr/>
        </p:nvPicPr>
        <p:blipFill>
          <a:blip r:embed="rId2"/>
          <a:stretch>
            <a:fillRect/>
          </a:stretch>
        </p:blipFill>
        <p:spPr>
          <a:xfrm>
            <a:off x="602861" y="2702615"/>
            <a:ext cx="7915275" cy="419100"/>
          </a:xfrm>
          <a:prstGeom prst="rect">
            <a:avLst/>
          </a:prstGeom>
        </p:spPr>
      </p:pic>
      <p:sp>
        <p:nvSpPr>
          <p:cNvPr id="7" name="TextBox 6"/>
          <p:cNvSpPr txBox="1"/>
          <p:nvPr/>
        </p:nvSpPr>
        <p:spPr>
          <a:xfrm>
            <a:off x="528366" y="3443043"/>
            <a:ext cx="6077040" cy="400110"/>
          </a:xfrm>
          <a:prstGeom prst="rect">
            <a:avLst/>
          </a:prstGeom>
          <a:noFill/>
        </p:spPr>
        <p:txBody>
          <a:bodyPr wrap="square" rtlCol="0">
            <a:spAutoFit/>
          </a:bodyPr>
          <a:lstStyle/>
          <a:p>
            <a:pPr algn="just"/>
            <a:r>
              <a:rPr lang="en-GB" sz="2000" dirty="0" smtClean="0"/>
              <a:t>To make sure that no </a:t>
            </a:r>
            <a:r>
              <a:rPr lang="en-GB" sz="2000" dirty="0" err="1" smtClean="0"/>
              <a:t>NaN</a:t>
            </a:r>
            <a:r>
              <a:rPr lang="en-GB" sz="2000" dirty="0" smtClean="0"/>
              <a:t> values are present</a:t>
            </a:r>
            <a:endParaRPr lang="en-IN" sz="2000" dirty="0"/>
          </a:p>
        </p:txBody>
      </p:sp>
      <p:pic>
        <p:nvPicPr>
          <p:cNvPr id="4" name="Picture 3"/>
          <p:cNvPicPr>
            <a:picLocks noChangeAspect="1"/>
          </p:cNvPicPr>
          <p:nvPr/>
        </p:nvPicPr>
        <p:blipFill>
          <a:blip r:embed="rId3"/>
          <a:stretch>
            <a:fillRect/>
          </a:stretch>
        </p:blipFill>
        <p:spPr>
          <a:xfrm>
            <a:off x="602861" y="4066710"/>
            <a:ext cx="7134225" cy="1295400"/>
          </a:xfrm>
          <a:prstGeom prst="rect">
            <a:avLst/>
          </a:prstGeom>
        </p:spPr>
      </p:pic>
    </p:spTree>
    <p:extLst>
      <p:ext uri="{BB962C8B-B14F-4D97-AF65-F5344CB8AC3E}">
        <p14:creationId xmlns:p14="http://schemas.microsoft.com/office/powerpoint/2010/main" val="171260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9787" y="9017"/>
            <a:ext cx="8540151" cy="769441"/>
          </a:xfrm>
          <a:prstGeom prst="rect">
            <a:avLst/>
          </a:prstGeom>
          <a:noFill/>
        </p:spPr>
        <p:txBody>
          <a:bodyPr wrap="square" rtlCol="0">
            <a:spAutoFit/>
          </a:bodyPr>
          <a:lstStyle/>
          <a:p>
            <a:pPr algn="ctr"/>
            <a:r>
              <a:rPr lang="en-GB" sz="4400" dirty="0" smtClean="0"/>
              <a:t>Normalizing the Dataset</a:t>
            </a:r>
            <a:endParaRPr lang="en-IN" sz="4400" dirty="0"/>
          </a:p>
        </p:txBody>
      </p:sp>
      <p:sp>
        <p:nvSpPr>
          <p:cNvPr id="6" name="TextBox 5"/>
          <p:cNvSpPr txBox="1"/>
          <p:nvPr/>
        </p:nvSpPr>
        <p:spPr>
          <a:xfrm>
            <a:off x="3066269" y="795923"/>
            <a:ext cx="6077040" cy="1015663"/>
          </a:xfrm>
          <a:prstGeom prst="rect">
            <a:avLst/>
          </a:prstGeom>
          <a:noFill/>
        </p:spPr>
        <p:txBody>
          <a:bodyPr wrap="square" rtlCol="0">
            <a:spAutoFit/>
          </a:bodyPr>
          <a:lstStyle/>
          <a:p>
            <a:pPr algn="ctr"/>
            <a:r>
              <a:rPr lang="en-GB" sz="2000" dirty="0" smtClean="0"/>
              <a:t>We see that the scales vary greatly in Confirmed Cases and Total Deaths, so we normalize the data to get uniformity.</a:t>
            </a:r>
            <a:endParaRPr lang="en-IN" sz="2000" dirty="0"/>
          </a:p>
        </p:txBody>
      </p:sp>
      <p:sp>
        <p:nvSpPr>
          <p:cNvPr id="7" name="TextBox 6"/>
          <p:cNvSpPr txBox="1"/>
          <p:nvPr/>
        </p:nvSpPr>
        <p:spPr>
          <a:xfrm>
            <a:off x="2991342" y="1911712"/>
            <a:ext cx="6077040" cy="707886"/>
          </a:xfrm>
          <a:prstGeom prst="rect">
            <a:avLst/>
          </a:prstGeom>
          <a:noFill/>
        </p:spPr>
        <p:txBody>
          <a:bodyPr wrap="square" rtlCol="0">
            <a:spAutoFit/>
          </a:bodyPr>
          <a:lstStyle/>
          <a:p>
            <a:pPr algn="ctr"/>
            <a:r>
              <a:rPr lang="en-GB" sz="2000" dirty="0" smtClean="0"/>
              <a:t>To normalize we transform the output value of the dataset as F(t) =&gt; (F(t) – min) / (max - min)</a:t>
            </a:r>
            <a:endParaRPr lang="en-IN" sz="2000" dirty="0"/>
          </a:p>
        </p:txBody>
      </p:sp>
      <p:pic>
        <p:nvPicPr>
          <p:cNvPr id="3" name="Picture 2"/>
          <p:cNvPicPr>
            <a:picLocks noChangeAspect="1"/>
          </p:cNvPicPr>
          <p:nvPr/>
        </p:nvPicPr>
        <p:blipFill>
          <a:blip r:embed="rId2"/>
          <a:stretch>
            <a:fillRect/>
          </a:stretch>
        </p:blipFill>
        <p:spPr>
          <a:xfrm>
            <a:off x="1476556" y="2619598"/>
            <a:ext cx="8939945" cy="4118608"/>
          </a:xfrm>
          <a:prstGeom prst="rect">
            <a:avLst/>
          </a:prstGeom>
        </p:spPr>
      </p:pic>
    </p:spTree>
    <p:extLst>
      <p:ext uri="{BB962C8B-B14F-4D97-AF65-F5344CB8AC3E}">
        <p14:creationId xmlns:p14="http://schemas.microsoft.com/office/powerpoint/2010/main" val="2260088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439</TotalTime>
  <Words>1206</Words>
  <Application>Microsoft Office PowerPoint</Application>
  <PresentationFormat>Widescreen</PresentationFormat>
  <Paragraphs>110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Segoe UI</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26</cp:revision>
  <dcterms:created xsi:type="dcterms:W3CDTF">2022-05-02T23:41:31Z</dcterms:created>
  <dcterms:modified xsi:type="dcterms:W3CDTF">2022-05-03T07:02:10Z</dcterms:modified>
</cp:coreProperties>
</file>