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8" r:id="rId2"/>
    <p:sldId id="267" r:id="rId3"/>
    <p:sldId id="281" r:id="rId4"/>
    <p:sldId id="323" r:id="rId5"/>
    <p:sldId id="336" r:id="rId6"/>
    <p:sldId id="354" r:id="rId7"/>
    <p:sldId id="355" r:id="rId8"/>
    <p:sldId id="353" r:id="rId9"/>
    <p:sldId id="369" r:id="rId10"/>
    <p:sldId id="371" r:id="rId11"/>
    <p:sldId id="372" r:id="rId12"/>
    <p:sldId id="373" r:id="rId13"/>
    <p:sldId id="375" r:id="rId14"/>
    <p:sldId id="376" r:id="rId15"/>
    <p:sldId id="377" r:id="rId16"/>
    <p:sldId id="378" r:id="rId17"/>
    <p:sldId id="324" r:id="rId18"/>
    <p:sldId id="31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showGuides="1">
      <p:cViewPr varScale="1">
        <p:scale>
          <a:sx n="73" d="100"/>
          <a:sy n="73" d="100"/>
        </p:scale>
        <p:origin x="1024" y="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t>5/20/2024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t>5/20/2024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t>5/20/2024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t>‹#›</a:t>
            </a:fld>
            <a:endParaRPr lang="en-US"/>
          </a:p>
        </p:txBody>
      </p:sp>
    </p:spTree>
  </p:cSld>
  <p:clrMapOvr>
    <a:masterClrMapping/>
  </p:clrMapOvr>
  <p:transition advTm="4000">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5BB0C6-8FC1-47C0-B737-D54E21B5B868}"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8887D6-2A35-42AC-99C1-5E14D32EE4CF}" type="slidenum">
              <a:rPr lang="en-US" smtClean="0"/>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b="1">
                <a:solidFill>
                  <a:srgbClr val="0070C0"/>
                </a:solidFill>
                <a:latin typeface="Times New Roman" panose="02020603050405020304" pitchFamily="18" charset="0"/>
                <a:cs typeface="Times New Roman" panose="02020603050405020304" pitchFamily="18" charset="0"/>
              </a:defRPr>
            </a:lvl1pPr>
          </a:lstStyle>
          <a:p>
            <a:fld id="{1D5BB0C6-8FC1-47C0-B737-D54E21B5B868}" type="datetimeFigureOut">
              <a:rPr lang="en-US" smtClean="0"/>
              <a:t>5/20/2024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a:defRPr sz="1200" b="1">
                <a:solidFill>
                  <a:srgbClr val="0070C0"/>
                </a:solidFill>
                <a:latin typeface="Times New Roman" panose="02020603050405020304" pitchFamily="18" charset="0"/>
                <a:ea typeface="MS PGothic" panose="020B0600070205080204" charset="-128"/>
                <a:cs typeface="Times New Roman" panose="02020603050405020304"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b="1">
                <a:solidFill>
                  <a:srgbClr val="0070C0"/>
                </a:solidFill>
                <a:latin typeface="Times New Roman" panose="02020603050405020304" pitchFamily="18" charset="0"/>
                <a:cs typeface="Times New Roman" panose="02020603050405020304" pitchFamily="18" charset="0"/>
              </a:defRPr>
            </a:lvl1pPr>
          </a:lstStyle>
          <a:p>
            <a:fld id="{0F8887D6-2A35-42AC-99C1-5E14D32EE4CF}" type="slidenum">
              <a:rPr lang="en-US" smtClean="0"/>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ln>
          <a:effectLst/>
          <a:scene3d>
            <a:camera prst="orthographicFront"/>
            <a:lightRig rig="threePt" dir="t"/>
          </a:scene3d>
          <a:sp3d>
            <a:bevelB/>
          </a:sp3d>
        </p:spPr>
        <p:txBody>
          <a:bodyPr wrap="none" anchor="ctr"/>
          <a:lstStyle/>
          <a:p>
            <a:pPr>
              <a:defRPr/>
            </a:pPr>
            <a:endParaRPr lang="en-US">
              <a:latin typeface="Calibri" panose="020F0502020204030204" pitchFamily="34" charset="0"/>
              <a:ea typeface="MS PGothic" panose="020B0600070205080204" charset="-128"/>
            </a:endParaRPr>
          </a:p>
        </p:txBody>
      </p:sp>
      <p:pic>
        <p:nvPicPr>
          <p:cNvPr id="1035" name="Picture 10" descr="LOGO.gif"/>
          <p:cNvPicPr>
            <a:picLocks noChangeAspect="1"/>
          </p:cNvPicPr>
          <p:nvPr/>
        </p:nvPicPr>
        <p:blipFill>
          <a:blip r:embed="rId6"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6"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1040" name="Picture 9" descr="LOGO.gif"/>
            <p:cNvPicPr>
              <a:picLocks noChangeAspect="1"/>
            </p:cNvPicPr>
            <p:nvPr/>
          </p:nvPicPr>
          <p:blipFill>
            <a:blip r:embed="rId6"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7"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panose="020B0600070205080204" charset="-128"/>
          <a:cs typeface="MS PGothic" panose="020B0600070205080204" charset="-128"/>
        </a:defRPr>
      </a:lvl1pPr>
      <a:lvl2pPr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cs typeface="MS PGothic" panose="020B0600070205080204" charset="-128"/>
        </a:defRPr>
      </a:lvl2pPr>
      <a:lvl3pPr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cs typeface="MS PGothic" panose="020B0600070205080204" charset="-128"/>
        </a:defRPr>
      </a:lvl3pPr>
      <a:lvl4pPr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cs typeface="MS PGothic" panose="020B0600070205080204" charset="-128"/>
        </a:defRPr>
      </a:lvl4pPr>
      <a:lvl5pPr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cs typeface="MS PGothic" panose="020B0600070205080204" charset="-128"/>
        </a:defRPr>
      </a:lvl5pPr>
      <a:lvl6pPr marL="457200"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defRPr>
      </a:lvl6pPr>
      <a:lvl7pPr marL="914400"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defRPr>
      </a:lvl7pPr>
      <a:lvl8pPr marL="1371600"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defRPr>
      </a:lvl8pPr>
      <a:lvl9pPr marL="1828800"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charset="-128"/>
          <a:cs typeface="MS PGothic" panose="020B0600070205080204" charset="-128"/>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charset="-128"/>
          <a:cs typeface="MS PGothic" panose="020B0600070205080204" charset="-128"/>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charset="-128"/>
          <a:cs typeface="MS PGothic" panose="020B0600070205080204" charset="-128"/>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charset="-128"/>
          <a:cs typeface="MS PGothic" panose="020B0600070205080204" charset="-128"/>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charset="-128"/>
          <a:cs typeface="MS PGothic" panose="020B0600070205080204" charset="-128"/>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1111250"/>
            <a:ext cx="8136903" cy="1388303"/>
          </a:xfrm>
          <a:prstGeom prst="rect">
            <a:avLst/>
          </a:prstGeom>
        </p:spPr>
        <p:style>
          <a:lnRef idx="2">
            <a:schemeClr val="dk1"/>
          </a:lnRef>
          <a:fillRef idx="1">
            <a:schemeClr val="lt1"/>
          </a:fillRef>
          <a:effectRef idx="0">
            <a:schemeClr val="dk1"/>
          </a:effectRef>
          <a:fontRef idx="minor">
            <a:schemeClr val="dk1"/>
          </a:fontRef>
        </p:style>
        <p:txBody>
          <a:bodyPr wrap="square" rtlCol="0">
            <a:noAutofit/>
            <a:scene3d>
              <a:camera prst="orthographicFront"/>
              <a:lightRig rig="threePt" dir="t"/>
            </a:scene3d>
          </a:bodyPr>
          <a:lstStyle/>
          <a:p>
            <a:pPr algn="ctr"/>
            <a:r>
              <a:rPr lang="en-IN" altLang="en-US" sz="3600" b="1" dirty="0">
                <a:ln w="22225">
                  <a:solidFill>
                    <a:sysClr val="windowText" lastClr="000000"/>
                  </a:solidFill>
                  <a:prstDash val="solid"/>
                </a:ln>
                <a:solidFill>
                  <a:schemeClr val="tx1"/>
                </a:solidFill>
                <a:effectLst/>
                <a:latin typeface="Times New Roman" panose="02020603050405020304" pitchFamily="18" charset="0"/>
                <a:cs typeface="Times New Roman" panose="02020603050405020304" pitchFamily="18" charset="0"/>
              </a:rPr>
              <a:t>Artificial Intelligence And </a:t>
            </a:r>
            <a:r>
              <a:rPr lang="en-IN" altLang="en-US" sz="3600" b="1" dirty="0">
                <a:ln w="22225">
                  <a:solidFill>
                    <a:sysClr val="windowText" lastClr="000000"/>
                  </a:solidFill>
                  <a:prstDash val="solid"/>
                </a:ln>
                <a:solidFill>
                  <a:schemeClr val="tx1"/>
                </a:solidFill>
                <a:latin typeface="Times New Roman" panose="02020603050405020304" pitchFamily="18" charset="0"/>
                <a:cs typeface="Times New Roman" panose="02020603050405020304" pitchFamily="18" charset="0"/>
              </a:rPr>
              <a:t>M</a:t>
            </a:r>
            <a:r>
              <a:rPr lang="en-IN" altLang="en-US" sz="3600" b="1" dirty="0" smtClean="0">
                <a:ln w="22225">
                  <a:solidFill>
                    <a:sysClr val="windowText" lastClr="000000"/>
                  </a:solidFill>
                  <a:prstDash val="solid"/>
                </a:ln>
                <a:solidFill>
                  <a:schemeClr val="tx1"/>
                </a:solidFill>
                <a:effectLst/>
                <a:latin typeface="Times New Roman" panose="02020603050405020304" pitchFamily="18" charset="0"/>
                <a:cs typeface="Times New Roman" panose="02020603050405020304" pitchFamily="18" charset="0"/>
              </a:rPr>
              <a:t>achine </a:t>
            </a:r>
            <a:r>
              <a:rPr lang="en-IN" altLang="en-US" sz="3600" b="1" dirty="0">
                <a:ln w="22225">
                  <a:solidFill>
                    <a:sysClr val="windowText" lastClr="000000"/>
                  </a:solidFill>
                  <a:prstDash val="solid"/>
                </a:ln>
                <a:solidFill>
                  <a:schemeClr val="tx1"/>
                </a:solidFill>
                <a:latin typeface="Times New Roman" panose="02020603050405020304" pitchFamily="18" charset="0"/>
                <a:cs typeface="Times New Roman" panose="02020603050405020304" pitchFamily="18" charset="0"/>
              </a:rPr>
              <a:t>L</a:t>
            </a:r>
            <a:r>
              <a:rPr lang="en-IN" altLang="en-US" sz="3600" b="1" dirty="0" smtClean="0">
                <a:ln w="22225">
                  <a:solidFill>
                    <a:sysClr val="windowText" lastClr="000000"/>
                  </a:solidFill>
                  <a:prstDash val="solid"/>
                </a:ln>
                <a:solidFill>
                  <a:schemeClr val="tx1"/>
                </a:solidFill>
                <a:effectLst/>
                <a:latin typeface="Times New Roman" panose="02020603050405020304" pitchFamily="18" charset="0"/>
                <a:cs typeface="Times New Roman" panose="02020603050405020304" pitchFamily="18" charset="0"/>
              </a:rPr>
              <a:t>earning</a:t>
            </a:r>
            <a:endParaRPr lang="en-IN" altLang="en-US" sz="3600" b="1" dirty="0">
              <a:ln w="22225">
                <a:solidFill>
                  <a:sysClr val="windowText" lastClr="000000"/>
                </a:solidFill>
                <a:prstDash val="solid"/>
              </a:ln>
              <a:solidFill>
                <a:schemeClr val="tx1"/>
              </a:solidFill>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a:t>
            </a:r>
          </a:p>
          <a:p>
            <a:endParaRPr lang="en-US" dirty="0"/>
          </a:p>
          <a:p>
            <a:endParaRPr lang="en-US" dirty="0"/>
          </a:p>
        </p:txBody>
      </p:sp>
      <p:sp>
        <p:nvSpPr>
          <p:cNvPr id="6" name="TextBox 5"/>
          <p:cNvSpPr txBox="1"/>
          <p:nvPr/>
        </p:nvSpPr>
        <p:spPr>
          <a:xfrm>
            <a:off x="827583" y="4185798"/>
            <a:ext cx="7488832" cy="1631216"/>
          </a:xfrm>
          <a:prstGeom prst="rect">
            <a:avLst/>
          </a:prstGeom>
          <a:solidFill>
            <a:schemeClr val="accent6">
              <a:lumMod val="60000"/>
              <a:lumOff val="40000"/>
            </a:schemeClr>
          </a:solidFill>
        </p:spPr>
        <p:txBody>
          <a:bodyPr wrap="square" rtlCol="0">
            <a:spAutoFit/>
          </a:bodyPr>
          <a:lstStyle/>
          <a:p>
            <a:r>
              <a:rPr lang="en-US" sz="2000" b="1" dirty="0">
                <a:latin typeface="Times New Roman" panose="02020603050405020304" pitchFamily="18" charset="0"/>
                <a:cs typeface="Times New Roman" panose="02020603050405020304" pitchFamily="18" charset="0"/>
              </a:rPr>
              <a:t>Faculty Coordinator:                        Team Details:</a:t>
            </a:r>
          </a:p>
          <a:p>
            <a:r>
              <a:rPr lang="en-IN" altLang="en-US" sz="2000" dirty="0">
                <a:solidFill>
                  <a:schemeClr val="tx1"/>
                </a:solidFill>
                <a:effectLst>
                  <a:outerShdw blurRad="38100" dist="19050" dir="2700000" algn="tl" rotWithShape="0">
                    <a:schemeClr val="dk1">
                      <a:alpha val="40000"/>
                    </a:schemeClr>
                  </a:outerShdw>
                </a:effectLst>
              </a:rPr>
              <a:t>Mohammad  Talib                                     </a:t>
            </a:r>
            <a:r>
              <a:rPr lang="en-IN" altLang="en-US" sz="2000" dirty="0" err="1">
                <a:latin typeface="Times New Roman" panose="02020603050405020304" pitchFamily="18" charset="0"/>
                <a:cs typeface="Times New Roman" panose="02020603050405020304" pitchFamily="18" charset="0"/>
              </a:rPr>
              <a:t>Shivansh</a:t>
            </a:r>
            <a:r>
              <a:rPr lang="en-IN" altLang="en-US" sz="2000" dirty="0">
                <a:latin typeface="Times New Roman" panose="02020603050405020304" pitchFamily="18" charset="0"/>
                <a:cs typeface="Times New Roman" panose="02020603050405020304" pitchFamily="18" charset="0"/>
              </a:rPr>
              <a:t> </a:t>
            </a:r>
            <a:r>
              <a:rPr lang="en-IN" altLang="en-US" sz="2000" dirty="0" err="1" smtClean="0">
                <a:latin typeface="Times New Roman" panose="02020603050405020304" pitchFamily="18" charset="0"/>
                <a:cs typeface="Times New Roman" panose="02020603050405020304" pitchFamily="18" charset="0"/>
              </a:rPr>
              <a:t>Khunger</a:t>
            </a:r>
            <a:endParaRPr lang="en-IN" altLang="en-US" sz="2000" dirty="0">
              <a:latin typeface="Times New Roman" panose="02020603050405020304" pitchFamily="18" charset="0"/>
              <a:cs typeface="Times New Roman" panose="02020603050405020304" pitchFamily="18" charset="0"/>
            </a:endParaRPr>
          </a:p>
          <a:p>
            <a:pPr algn="ctr"/>
            <a:r>
              <a:rPr lang="en-IN" altLang="en-US" sz="2000" dirty="0">
                <a:effectLst>
                  <a:outerShdw blurRad="38100" dist="19050" dir="2700000" algn="tl" rotWithShape="0">
                    <a:schemeClr val="dk1">
                      <a:alpha val="40000"/>
                    </a:schemeClr>
                  </a:outerShdw>
                </a:effectLst>
              </a:rPr>
              <a:t>                                        </a:t>
            </a:r>
            <a:r>
              <a:rPr lang="en-IN" altLang="en-US" sz="2000" dirty="0" smtClean="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a:t>
            </a:r>
            <a:r>
              <a:rPr lang="en-IN" altLang="en-US" sz="2000" dirty="0" smtClean="0">
                <a:latin typeface="Times New Roman" panose="02020603050405020304" pitchFamily="18" charset="0"/>
                <a:cs typeface="Times New Roman" panose="02020603050405020304" pitchFamily="18" charset="0"/>
              </a:rPr>
              <a:t>hivam Sharma</a:t>
            </a:r>
            <a:endParaRPr lang="en-IN" altLang="en-US" sz="2000" dirty="0">
              <a:latin typeface="Times New Roman" panose="02020603050405020304" pitchFamily="18" charset="0"/>
              <a:cs typeface="Times New Roman" panose="02020603050405020304" pitchFamily="18" charset="0"/>
            </a:endParaRPr>
          </a:p>
          <a:p>
            <a:pPr algn="ctr"/>
            <a:r>
              <a:rPr lang="en-IN" altLang="en-US" sz="2000" dirty="0">
                <a:latin typeface="Times New Roman" panose="02020603050405020304" pitchFamily="18" charset="0"/>
                <a:cs typeface="Times New Roman" panose="02020603050405020304" pitchFamily="18" charset="0"/>
              </a:rPr>
              <a:t>                       </a:t>
            </a:r>
            <a:r>
              <a:rPr lang="en-IN" altLang="en-US" sz="2000" dirty="0" smtClean="0">
                <a:latin typeface="Times New Roman" panose="02020603050405020304" pitchFamily="18" charset="0"/>
                <a:cs typeface="Times New Roman" panose="02020603050405020304" pitchFamily="18" charset="0"/>
              </a:rPr>
              <a:t>            </a:t>
            </a:r>
            <a:r>
              <a:rPr lang="en-IN" altLang="en-US" sz="2000" dirty="0" err="1" smtClean="0">
                <a:latin typeface="Times New Roman" panose="02020603050405020304" pitchFamily="18" charset="0"/>
                <a:cs typeface="Times New Roman" panose="02020603050405020304" pitchFamily="18" charset="0"/>
              </a:rPr>
              <a:t>Shivean</a:t>
            </a:r>
            <a:r>
              <a:rPr lang="en-IN" altLang="en-US" sz="2000" dirty="0" smtClean="0">
                <a:latin typeface="Times New Roman" panose="02020603050405020304" pitchFamily="18" charset="0"/>
                <a:cs typeface="Times New Roman" panose="02020603050405020304" pitchFamily="18" charset="0"/>
              </a:rPr>
              <a:t> Gupta</a:t>
            </a:r>
            <a:endParaRPr lang="en-IN" altLang="en-US" sz="2000" dirty="0">
              <a:latin typeface="Times New Roman" panose="02020603050405020304" pitchFamily="18" charset="0"/>
              <a:cs typeface="Times New Roman" panose="02020603050405020304" pitchFamily="18" charset="0"/>
            </a:endParaRPr>
          </a:p>
          <a:p>
            <a:pPr algn="ctr"/>
            <a:r>
              <a:rPr lang="en-IN" altLang="en-US" sz="2000" dirty="0">
                <a:latin typeface="Times New Roman" panose="02020603050405020304" pitchFamily="18" charset="0"/>
                <a:cs typeface="Times New Roman" panose="02020603050405020304" pitchFamily="18" charset="0"/>
              </a:rPr>
              <a:t>                               </a:t>
            </a:r>
            <a:r>
              <a:rPr lang="en-IN" altLang="en-US" sz="2000" dirty="0" err="1" smtClean="0">
                <a:latin typeface="Times New Roman" panose="02020603050405020304" pitchFamily="18" charset="0"/>
                <a:cs typeface="Times New Roman" panose="02020603050405020304" pitchFamily="18" charset="0"/>
              </a:rPr>
              <a:t>Sehaj</a:t>
            </a:r>
            <a:r>
              <a:rPr lang="en-IN" altLang="en-US" sz="2000" dirty="0" smtClean="0">
                <a:latin typeface="Times New Roman" panose="02020603050405020304" pitchFamily="18" charset="0"/>
                <a:cs typeface="Times New Roman" panose="02020603050405020304" pitchFamily="18" charset="0"/>
              </a:rPr>
              <a:t> Goyal</a:t>
            </a:r>
            <a:endParaRPr lang="en-US" altLang="en-US" sz="2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281430" y="6026785"/>
            <a:ext cx="6924675" cy="707390"/>
          </a:xfrm>
          <a:prstGeom prst="rect">
            <a:avLst/>
          </a:prstGeom>
          <a:noFill/>
        </p:spPr>
        <p:txBody>
          <a:bodyPr wrap="none" rtlCol="0">
            <a:noAutofit/>
          </a:bodyPr>
          <a:lstStyle/>
          <a:p>
            <a:r>
              <a:rPr lang="en-US" sz="2000" b="1" dirty="0" err="1">
                <a:solidFill>
                  <a:srgbClr val="FF0000"/>
                </a:solidFill>
                <a:latin typeface="Times New Roman" panose="02020603050405020304" pitchFamily="18" charset="0"/>
                <a:cs typeface="Times New Roman" panose="02020603050405020304" pitchFamily="18" charset="0"/>
              </a:rPr>
              <a:t>Chitkara</a:t>
            </a:r>
            <a:r>
              <a:rPr lang="en-US" sz="2000" b="1" dirty="0">
                <a:solidFill>
                  <a:srgbClr val="FF0000"/>
                </a:solidFill>
                <a:latin typeface="Times New Roman" panose="02020603050405020304" pitchFamily="18" charset="0"/>
                <a:cs typeface="Times New Roman" panose="02020603050405020304" pitchFamily="18" charset="0"/>
              </a:rPr>
              <a:t> University Institute of Engineering and Technology, </a:t>
            </a:r>
          </a:p>
          <a:p>
            <a:pPr algn="ctr"/>
            <a:r>
              <a:rPr lang="en-US" sz="2000" b="1" dirty="0" err="1">
                <a:solidFill>
                  <a:srgbClr val="FF0000"/>
                </a:solidFill>
                <a:latin typeface="Times New Roman" panose="02020603050405020304" pitchFamily="18" charset="0"/>
                <a:cs typeface="Times New Roman" panose="02020603050405020304" pitchFamily="18" charset="0"/>
              </a:rPr>
              <a:t>Chitkara</a:t>
            </a:r>
            <a:r>
              <a:rPr lang="en-US" sz="2000" b="1" dirty="0">
                <a:solidFill>
                  <a:srgbClr val="FF0000"/>
                </a:solidFill>
                <a:latin typeface="Times New Roman" panose="02020603050405020304" pitchFamily="18" charset="0"/>
                <a:cs typeface="Times New Roman" panose="02020603050405020304" pitchFamily="18" charset="0"/>
              </a:rPr>
              <a:t> University, Punjab</a:t>
            </a:r>
          </a:p>
        </p:txBody>
      </p:sp>
      <p:sp>
        <p:nvSpPr>
          <p:cNvPr id="3" name="TextBox 2"/>
          <p:cNvSpPr txBox="1"/>
          <p:nvPr/>
        </p:nvSpPr>
        <p:spPr>
          <a:xfrm>
            <a:off x="503548" y="2966891"/>
            <a:ext cx="8136903"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altLang="en-US" sz="3600" b="1" dirty="0" smtClean="0">
                <a:latin typeface="Times New Roman" panose="02020603050405020304" pitchFamily="18" charset="0"/>
                <a:cs typeface="Times New Roman" panose="02020603050405020304" pitchFamily="18" charset="0"/>
              </a:rPr>
              <a:t>         Calories Burnt Prediction</a:t>
            </a:r>
            <a:endParaRPr lang="en-IN" altLang="en-US" sz="3600" b="1"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Continue...</a:t>
            </a:r>
          </a:p>
        </p:txBody>
      </p:sp>
      <p:sp>
        <p:nvSpPr>
          <p:cNvPr id="3" name="Content Placeholder 2"/>
          <p:cNvSpPr>
            <a:spLocks noGrp="1"/>
          </p:cNvSpPr>
          <p:nvPr>
            <p:ph idx="1"/>
          </p:nvPr>
        </p:nvSpPr>
        <p:spPr>
          <a:xfrm>
            <a:off x="242570" y="948055"/>
            <a:ext cx="8684895" cy="5580380"/>
          </a:xfrm>
        </p:spPr>
        <p:txBody>
          <a:bodyPr/>
          <a:lstStyle/>
          <a:p>
            <a:r>
              <a:rPr lang="en-US" sz="2000" b="1" dirty="0"/>
              <a:t>Model Comparison</a:t>
            </a:r>
            <a:endParaRPr lang="en-US" sz="2000" dirty="0"/>
          </a:p>
          <a:p>
            <a:pPr marL="0" indent="0">
              <a:buNone/>
            </a:pPr>
            <a:r>
              <a:rPr lang="en-US" sz="2000" dirty="0"/>
              <a:t>We compare the performance of the different models based on the evaluation metrics discussed earlier. This allows us to identify the strengths and weaknesses of each model and determine which model is best suited for </a:t>
            </a:r>
            <a:r>
              <a:rPr lang="en-US" sz="2000" dirty="0" smtClean="0"/>
              <a:t>calories burnt prediction</a:t>
            </a:r>
            <a:r>
              <a:rPr lang="en-US" sz="2000" dirty="0"/>
              <a:t>.</a:t>
            </a:r>
          </a:p>
          <a:p>
            <a:pPr marL="0" indent="0">
              <a:buNone/>
            </a:pPr>
            <a:r>
              <a:rPr lang="en-US" sz="2000" dirty="0"/>
              <a:t>Linear regression is a simple yet effective model that performs well when the relationship between the features and the target variable is approximately linear. However, it may struggle to capture complex nonlinear relationships in the data.</a:t>
            </a:r>
          </a:p>
          <a:p>
            <a:pPr marL="0" indent="0">
              <a:buNone/>
            </a:pPr>
            <a:r>
              <a:rPr lang="en-US" sz="2000" dirty="0"/>
              <a:t>Decision trees are versatile models that can capture </a:t>
            </a:r>
            <a:r>
              <a:rPr lang="en-US" sz="2000" dirty="0" smtClean="0"/>
              <a:t>non-linear </a:t>
            </a:r>
            <a:r>
              <a:rPr lang="en-US" sz="2000" dirty="0"/>
              <a:t>relationships and interactions between features. They are easy to interpret and visualize, making them suitable for exploratory analysis. However, decision trees are prone to overfitting, especially with complex datasets.</a:t>
            </a:r>
          </a:p>
          <a:p>
            <a:pPr marL="0" indent="0">
              <a:buNone/>
            </a:pPr>
            <a:r>
              <a:rPr lang="en-US" sz="2000" dirty="0" smtClean="0"/>
              <a:t>Random </a:t>
            </a:r>
            <a:r>
              <a:rPr lang="en-US" sz="2000" dirty="0"/>
              <a:t>forests address the overfitting issue of decision trees by aggregating the predictions of multiple trees. They are robust and perform well on a wide range of datasets. </a:t>
            </a:r>
          </a:p>
        </p:txBody>
      </p:sp>
    </p:spTree>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Continue.</a:t>
            </a:r>
          </a:p>
        </p:txBody>
      </p:sp>
      <p:sp>
        <p:nvSpPr>
          <p:cNvPr id="3" name="Content Placeholder 2"/>
          <p:cNvSpPr>
            <a:spLocks noGrp="1"/>
          </p:cNvSpPr>
          <p:nvPr>
            <p:ph idx="1"/>
          </p:nvPr>
        </p:nvSpPr>
        <p:spPr>
          <a:xfrm>
            <a:off x="196215" y="1001395"/>
            <a:ext cx="8490585" cy="5628640"/>
          </a:xfrm>
        </p:spPr>
        <p:txBody>
          <a:bodyPr/>
          <a:lstStyle/>
          <a:p>
            <a:pPr marL="0" indent="0">
              <a:buNone/>
            </a:pPr>
            <a:r>
              <a:rPr lang="en-US" dirty="0"/>
              <a:t>Support Vector Machine (SVM) is a powerful model that can capture complex </a:t>
            </a:r>
            <a:r>
              <a:rPr lang="en-US" dirty="0" smtClean="0"/>
              <a:t>non-linear </a:t>
            </a:r>
            <a:r>
              <a:rPr lang="en-US" dirty="0"/>
              <a:t>relationships in the data. It performs well in high-dimensional spaces and is robust to noise and outliers. However, SVMs can be computationally expensive, especially with large datasets.</a:t>
            </a:r>
          </a:p>
          <a:p>
            <a:endParaRPr lang="en-US" dirty="0"/>
          </a:p>
          <a:p>
            <a:pPr marL="0" indent="0">
              <a:buNone/>
            </a:pPr>
            <a:r>
              <a:rPr lang="en-US" dirty="0"/>
              <a:t>Overall, each model has its advantages and limitations, and the choice of model depends on the specific requirements of the problem at hand. In the next section, we discuss the implications of our findings and provide </a:t>
            </a:r>
            <a:r>
              <a:rPr lang="en-US" dirty="0" smtClean="0"/>
              <a:t>recommendations </a:t>
            </a:r>
            <a:r>
              <a:rPr lang="en-US" dirty="0"/>
              <a:t>for further </a:t>
            </a:r>
            <a:r>
              <a:rPr lang="en-US" dirty="0" smtClean="0"/>
              <a:t>research.</a:t>
            </a:r>
            <a:endParaRPr lang="en-US" dirty="0"/>
          </a:p>
        </p:txBody>
      </p:sp>
    </p:spTree>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Continue..</a:t>
            </a:r>
          </a:p>
        </p:txBody>
      </p:sp>
      <p:sp>
        <p:nvSpPr>
          <p:cNvPr id="3" name="Content Placeholder 2"/>
          <p:cNvSpPr>
            <a:spLocks noGrp="1"/>
          </p:cNvSpPr>
          <p:nvPr>
            <p:ph idx="1"/>
          </p:nvPr>
        </p:nvSpPr>
        <p:spPr>
          <a:xfrm>
            <a:off x="203200" y="929640"/>
            <a:ext cx="8483600" cy="4968240"/>
          </a:xfrm>
        </p:spPr>
        <p:txBody>
          <a:bodyPr/>
          <a:lstStyle/>
          <a:p>
            <a:pPr marL="0" indent="0">
              <a:buNone/>
            </a:pPr>
            <a:r>
              <a:rPr lang="en-US" b="1" dirty="0"/>
              <a:t>Results</a:t>
            </a:r>
          </a:p>
          <a:p>
            <a:pPr marL="0" indent="0">
              <a:buNone/>
            </a:pPr>
            <a:r>
              <a:rPr lang="en-US" dirty="0"/>
              <a:t>In this section, we present the evaluation metrics for each machine learning model used in the house price prediction task. The evaluation metrics provide insights into the performance of each model and help assess their accuracy and generalization ability.</a:t>
            </a:r>
          </a:p>
          <a:p>
            <a:pPr marL="0" indent="0">
              <a:buNone/>
            </a:pPr>
            <a:endParaRPr lang="en-US" dirty="0"/>
          </a:p>
          <a:p>
            <a:pPr marL="0" indent="0">
              <a:buNone/>
            </a:pPr>
            <a:r>
              <a:rPr lang="en-US" dirty="0"/>
              <a:t> </a:t>
            </a:r>
            <a:r>
              <a:rPr lang="en-US" b="1" dirty="0"/>
              <a:t>Linear </a:t>
            </a:r>
            <a:r>
              <a:rPr lang="en-US" b="1" dirty="0" smtClean="0"/>
              <a:t>Regression </a:t>
            </a:r>
            <a:r>
              <a:rPr lang="en-US" b="1" dirty="0"/>
              <a:t>Evaluation Metrics</a:t>
            </a:r>
            <a:r>
              <a:rPr lang="en-US" b="1" dirty="0" smtClean="0"/>
              <a:t>:</a:t>
            </a:r>
          </a:p>
          <a:p>
            <a:r>
              <a:rPr lang="en-US" b="1" dirty="0"/>
              <a:t>Mean Absolute Error (MAE):</a:t>
            </a:r>
            <a:r>
              <a:rPr lang="en-US" dirty="0"/>
              <a:t> 3.418894796899015e-14</a:t>
            </a:r>
          </a:p>
          <a:p>
            <a:r>
              <a:rPr lang="en-US" b="1" dirty="0"/>
              <a:t>Mean Squared Error (MSE):</a:t>
            </a:r>
            <a:r>
              <a:rPr lang="en-US" dirty="0"/>
              <a:t> 1.9135451568673097e-27</a:t>
            </a:r>
          </a:p>
          <a:p>
            <a:r>
              <a:rPr lang="en-US" b="1" dirty="0"/>
              <a:t>Root Mean Squared Error (RMSE):</a:t>
            </a:r>
            <a:r>
              <a:rPr lang="en-US" dirty="0"/>
              <a:t> 4.3744087107485846e-14</a:t>
            </a:r>
          </a:p>
          <a:p>
            <a:r>
              <a:rPr lang="en-US" b="1" dirty="0"/>
              <a:t>R-squared (R²):</a:t>
            </a:r>
            <a:r>
              <a:rPr lang="en-US" dirty="0"/>
              <a:t> 1.0</a:t>
            </a:r>
          </a:p>
          <a:p>
            <a:pPr marL="0" indent="0">
              <a:buNone/>
            </a:pPr>
            <a:endParaRPr lang="en-US" b="1" dirty="0"/>
          </a:p>
        </p:txBody>
      </p:sp>
    </p:spTree>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t>Decision Tree Evaluation</a:t>
            </a:r>
          </a:p>
        </p:txBody>
      </p:sp>
      <p:sp>
        <p:nvSpPr>
          <p:cNvPr id="3" name="Content Placeholder 2"/>
          <p:cNvSpPr>
            <a:spLocks noGrp="1"/>
          </p:cNvSpPr>
          <p:nvPr>
            <p:ph idx="1"/>
          </p:nvPr>
        </p:nvSpPr>
        <p:spPr>
          <a:xfrm>
            <a:off x="327660" y="969010"/>
            <a:ext cx="8383270" cy="5704205"/>
          </a:xfrm>
        </p:spPr>
        <p:txBody>
          <a:bodyPr/>
          <a:lstStyle/>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r>
              <a:rPr lang="en-US" b="1" dirty="0" smtClean="0"/>
              <a:t>Decision </a:t>
            </a:r>
            <a:r>
              <a:rPr lang="en-US" b="1" dirty="0"/>
              <a:t>Tree Evaluation Metrics:</a:t>
            </a:r>
          </a:p>
          <a:p>
            <a:r>
              <a:rPr lang="en-US" b="1" dirty="0"/>
              <a:t>Mean Absolute Error (MAE):</a:t>
            </a:r>
            <a:r>
              <a:rPr lang="en-US" dirty="0"/>
              <a:t> 0.004666666666666667</a:t>
            </a:r>
          </a:p>
          <a:p>
            <a:r>
              <a:rPr lang="en-US" b="1" dirty="0"/>
              <a:t>Mean Squared Error (MSE):</a:t>
            </a:r>
            <a:r>
              <a:rPr lang="en-US" dirty="0"/>
              <a:t> 0.012</a:t>
            </a:r>
          </a:p>
          <a:p>
            <a:r>
              <a:rPr lang="en-US" b="1" dirty="0"/>
              <a:t>Root Mean Squared Error (RMSE):</a:t>
            </a:r>
            <a:r>
              <a:rPr lang="en-US" dirty="0"/>
              <a:t> 0.10954451150103323</a:t>
            </a:r>
          </a:p>
          <a:p>
            <a:r>
              <a:rPr lang="en-US" b="1" dirty="0"/>
              <a:t>R-squared (R²):</a:t>
            </a:r>
            <a:r>
              <a:rPr lang="en-US" dirty="0"/>
              <a:t> 0.999996879169109</a:t>
            </a:r>
          </a:p>
          <a:p>
            <a:pPr marL="0" indent="0">
              <a:buNone/>
            </a:pPr>
            <a:endParaRPr lang="en-US" dirty="0"/>
          </a:p>
          <a:p>
            <a:pPr marL="0" indent="0">
              <a:buNone/>
            </a:pPr>
            <a:endParaRPr lang="en-US" dirty="0"/>
          </a:p>
        </p:txBody>
      </p:sp>
    </p:spTree>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t>SVM Evaluation Metrics</a:t>
            </a:r>
          </a:p>
        </p:txBody>
      </p:sp>
      <p:sp>
        <p:nvSpPr>
          <p:cNvPr id="3" name="Content Placeholder 2"/>
          <p:cNvSpPr>
            <a:spLocks noGrp="1"/>
          </p:cNvSpPr>
          <p:nvPr>
            <p:ph idx="1"/>
          </p:nvPr>
        </p:nvSpPr>
        <p:spPr>
          <a:xfrm>
            <a:off x="304800" y="1034415"/>
            <a:ext cx="8530590" cy="5556885"/>
          </a:xfrm>
        </p:spPr>
        <p:txBody>
          <a:bodyPr/>
          <a:lstStyle/>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r>
              <a:rPr lang="en-US" b="1" dirty="0" smtClean="0"/>
              <a:t>Support </a:t>
            </a:r>
            <a:r>
              <a:rPr lang="en-US" b="1" dirty="0"/>
              <a:t>Vector Machine (SVM) Evaluation Metrics:</a:t>
            </a:r>
          </a:p>
          <a:p>
            <a:r>
              <a:rPr lang="en-US" b="1" dirty="0"/>
              <a:t>Mean Absolute Error (MAE):</a:t>
            </a:r>
            <a:r>
              <a:rPr lang="en-US" dirty="0"/>
              <a:t> 1.714442306748752</a:t>
            </a:r>
          </a:p>
          <a:p>
            <a:r>
              <a:rPr lang="en-US" b="1" dirty="0"/>
              <a:t>Mean Squared Error (MSE):</a:t>
            </a:r>
            <a:r>
              <a:rPr lang="en-US" dirty="0"/>
              <a:t> 22.251417817865043</a:t>
            </a:r>
          </a:p>
          <a:p>
            <a:r>
              <a:rPr lang="en-US" b="1" dirty="0"/>
              <a:t>Root Mean Squared Error (RMSE):</a:t>
            </a:r>
            <a:r>
              <a:rPr lang="en-US" dirty="0"/>
              <a:t> 4.717140852027321</a:t>
            </a:r>
          </a:p>
          <a:p>
            <a:r>
              <a:rPr lang="en-US" b="1" dirty="0"/>
              <a:t>R-squared (R²):</a:t>
            </a:r>
            <a:r>
              <a:rPr lang="en-US" dirty="0"/>
              <a:t> 0.9942130906587088</a:t>
            </a:r>
          </a:p>
          <a:p>
            <a:pPr marL="0" indent="0">
              <a:buNone/>
            </a:pPr>
            <a:endParaRPr lang="en-US" dirty="0"/>
          </a:p>
        </p:txBody>
      </p:sp>
    </p:spTree>
  </p:cSld>
  <p:clrMapOvr>
    <a:masterClrMapping/>
  </p:clrMapOvr>
  <p:transition advTm="4000">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t>Random Forest Evaluation Metrics</a:t>
            </a:r>
          </a:p>
        </p:txBody>
      </p:sp>
      <p:sp>
        <p:nvSpPr>
          <p:cNvPr id="3" name="Content Placeholder 2"/>
          <p:cNvSpPr>
            <a:spLocks noGrp="1"/>
          </p:cNvSpPr>
          <p:nvPr>
            <p:ph idx="1"/>
          </p:nvPr>
        </p:nvSpPr>
        <p:spPr>
          <a:xfrm>
            <a:off x="337185" y="1006475"/>
            <a:ext cx="8517255" cy="5513070"/>
          </a:xfrm>
        </p:spPr>
        <p:txBody>
          <a:bodyPr/>
          <a:lstStyle/>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r>
              <a:rPr lang="en-US" b="1" dirty="0" smtClean="0"/>
              <a:t>Random </a:t>
            </a:r>
            <a:r>
              <a:rPr lang="en-US" b="1" dirty="0"/>
              <a:t>Forest Evaluation Metrics:</a:t>
            </a:r>
            <a:endParaRPr lang="en-US" dirty="0"/>
          </a:p>
          <a:p>
            <a:r>
              <a:rPr lang="en-US" b="1" dirty="0"/>
              <a:t>Mean Absolute Error (MAE):</a:t>
            </a:r>
            <a:r>
              <a:rPr lang="en-US" dirty="0"/>
              <a:t> 0.005040000000000002</a:t>
            </a:r>
          </a:p>
          <a:p>
            <a:r>
              <a:rPr lang="en-US" b="1" dirty="0"/>
              <a:t>Mean Squared Error (MSE):</a:t>
            </a:r>
            <a:r>
              <a:rPr lang="en-US" dirty="0"/>
              <a:t> 0.02845406666666678</a:t>
            </a:r>
          </a:p>
          <a:p>
            <a:r>
              <a:rPr lang="en-US" b="1" dirty="0"/>
              <a:t>Root Mean Squared Error (RMSE):</a:t>
            </a:r>
            <a:r>
              <a:rPr lang="en-US" dirty="0"/>
              <a:t> 0.16868333250996312</a:t>
            </a:r>
          </a:p>
          <a:p>
            <a:r>
              <a:rPr lang="en-US" b="1" dirty="0"/>
              <a:t>R-squared (R²):</a:t>
            </a:r>
            <a:r>
              <a:rPr lang="en-US" dirty="0"/>
              <a:t> 0.9999925999724809</a:t>
            </a:r>
          </a:p>
          <a:p>
            <a:pPr marL="0" indent="0">
              <a:buNone/>
            </a:pPr>
            <a:endParaRPr lang="en-US" dirty="0"/>
          </a:p>
        </p:txBody>
      </p:sp>
    </p:spTree>
  </p:cSld>
  <p:clrMapOvr>
    <a:masterClrMapping/>
  </p:clrMapOvr>
  <p:transition advTm="4000">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t>Conclusion</a:t>
            </a:r>
            <a:r>
              <a:rPr lang="en-IN" altLang="en-US"/>
              <a:t> ..</a:t>
            </a:r>
          </a:p>
        </p:txBody>
      </p:sp>
      <p:sp>
        <p:nvSpPr>
          <p:cNvPr id="3" name="Content Placeholder 2"/>
          <p:cNvSpPr>
            <a:spLocks noGrp="1"/>
          </p:cNvSpPr>
          <p:nvPr>
            <p:ph idx="1"/>
          </p:nvPr>
        </p:nvSpPr>
        <p:spPr>
          <a:xfrm>
            <a:off x="265430" y="992505"/>
            <a:ext cx="8345805" cy="5454650"/>
          </a:xfrm>
        </p:spPr>
        <p:txBody>
          <a:bodyPr/>
          <a:lstStyle/>
          <a:p>
            <a:pPr marL="0" indent="0">
              <a:buNone/>
            </a:pPr>
            <a:endParaRPr lang="en-US" sz="1800" dirty="0"/>
          </a:p>
          <a:p>
            <a:pPr marL="0" indent="0">
              <a:buNone/>
            </a:pPr>
            <a:r>
              <a:rPr lang="en-US" sz="1800" dirty="0"/>
              <a:t>- The Linear Regression model demonstrated perfect accuracy with an R² score of 1.0, indicating a perfect fit to the data.</a:t>
            </a:r>
          </a:p>
          <a:p>
            <a:pPr marL="0" indent="0">
              <a:buNone/>
            </a:pPr>
            <a:r>
              <a:rPr lang="en-US" sz="1800" dirty="0"/>
              <a:t>- The Decision Tree model showed excellent performance with a very low RMSE and an R² score close to 1, capturing non-linear relationships effectively.</a:t>
            </a:r>
          </a:p>
          <a:p>
            <a:pPr marL="0" indent="0">
              <a:buNone/>
            </a:pPr>
            <a:r>
              <a:rPr lang="en-US" sz="1800" dirty="0"/>
              <a:t>- The Support Vector Machine (SVM) model also performed well, though it had higher error metrics compared to other models, indicating room for improvement in handling complex data patterns.</a:t>
            </a:r>
          </a:p>
          <a:p>
            <a:pPr marL="0" indent="0">
              <a:buNone/>
            </a:pPr>
            <a:r>
              <a:rPr lang="en-US" sz="1800" dirty="0"/>
              <a:t>- The Random Forest model provided robust predictions with low errors and a high R² score, benefiting from the ensemble learning approach to enhance accuracy.</a:t>
            </a:r>
          </a:p>
          <a:p>
            <a:pPr marL="0" indent="0">
              <a:buNone/>
            </a:pPr>
            <a:r>
              <a:rPr lang="en-US" sz="1800" dirty="0"/>
              <a:t>- Overall, the models showed strong predictive capabilities, with Linear Regression and Random Forest emerging as the most accurate.</a:t>
            </a:r>
          </a:p>
          <a:p>
            <a:pPr marL="0" indent="0">
              <a:buNone/>
            </a:pPr>
            <a:r>
              <a:rPr lang="en-US" sz="1800" dirty="0"/>
              <a:t>- Future work should focus on refining these models, exploring additional features, and leveraging advanced techniques to further enhance predictive performance and reduce errors.</a:t>
            </a:r>
            <a:endParaRPr lang="en-US" sz="1800" dirty="0"/>
          </a:p>
        </p:txBody>
      </p:sp>
    </p:spTree>
  </p:cSld>
  <p:clrMapOvr>
    <a:masterClrMapping/>
  </p:clrMapOvr>
  <p:transition advTm="4000">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61764" y="1196752"/>
            <a:ext cx="8820472" cy="4896544"/>
          </a:xfrm>
        </p:spPr>
        <p:txBody>
          <a:bodyPr/>
          <a:lstStyle/>
          <a:p>
            <a:pPr marL="285750" indent="-285750" algn="l" rtl="0" fontAlgn="base">
              <a:spcBef>
                <a:spcPts val="0"/>
              </a:spcBef>
              <a:spcAft>
                <a:spcPts val="0"/>
              </a:spcAft>
              <a:buFont typeface="Wingdings" panose="05000000000000000000" pitchFamily="2" charset="2"/>
              <a:buChar char="Ø"/>
            </a:pPr>
            <a:r>
              <a:rPr lang="en-US" sz="2800" i="0" u="none" strike="noStrike" dirty="0">
                <a:solidFill>
                  <a:srgbClr val="000000"/>
                </a:solidFill>
                <a:effectLst/>
                <a:latin typeface="Times New Roman" panose="02020603050405020304" pitchFamily="18" charset="0"/>
                <a:cs typeface="Times New Roman" panose="02020603050405020304" pitchFamily="18" charset="0"/>
              </a:rPr>
              <a:t>Jupyter Notebook is used as IDE.</a:t>
            </a:r>
          </a:p>
          <a:p>
            <a:pPr algn="l" rtl="0" fontAlgn="base">
              <a:spcBef>
                <a:spcPts val="0"/>
              </a:spcBef>
              <a:spcAft>
                <a:spcPts val="0"/>
              </a:spcAft>
            </a:pPr>
            <a:endParaRPr lang="en-US" sz="2800"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gn="l" rtl="0" fontAlgn="base">
              <a:spcBef>
                <a:spcPts val="0"/>
              </a:spcBef>
              <a:spcAft>
                <a:spcPts val="0"/>
              </a:spcAft>
              <a:buFont typeface="Wingdings" panose="05000000000000000000" pitchFamily="2" charset="2"/>
              <a:buChar char="Ø"/>
            </a:pPr>
            <a:r>
              <a:rPr lang="en-US" sz="2800" i="0" u="none" strike="noStrike" dirty="0">
                <a:solidFill>
                  <a:srgbClr val="000000"/>
                </a:solidFill>
                <a:effectLst/>
                <a:latin typeface="Times New Roman" panose="02020603050405020304" pitchFamily="18" charset="0"/>
                <a:cs typeface="Times New Roman" panose="02020603050405020304" pitchFamily="18" charset="0"/>
              </a:rPr>
              <a:t>Pandas and NumPy are used for Data Manipulation &amp; Pre-processing and Mathematical functions respectively.</a:t>
            </a:r>
          </a:p>
          <a:p>
            <a:pPr algn="l" rtl="0" fontAlgn="base">
              <a:spcBef>
                <a:spcPts val="0"/>
              </a:spcBef>
              <a:spcAft>
                <a:spcPts val="0"/>
              </a:spcAft>
            </a:pPr>
            <a:endParaRPr lang="en-US" sz="2800"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gn="l" rtl="0" fontAlgn="base">
              <a:spcBef>
                <a:spcPts val="0"/>
              </a:spcBef>
              <a:spcAft>
                <a:spcPts val="0"/>
              </a:spcAft>
              <a:buFont typeface="Wingdings" panose="05000000000000000000" pitchFamily="2" charset="2"/>
              <a:buChar char="Ø"/>
            </a:pPr>
            <a:r>
              <a:rPr lang="en-US" sz="2800" i="0" u="none" strike="noStrike" dirty="0">
                <a:solidFill>
                  <a:srgbClr val="000000"/>
                </a:solidFill>
                <a:effectLst/>
                <a:latin typeface="Times New Roman" panose="02020603050405020304" pitchFamily="18" charset="0"/>
                <a:cs typeface="Times New Roman" panose="02020603050405020304" pitchFamily="18" charset="0"/>
              </a:rPr>
              <a:t>Exploratory data analysis is automated by data prep.</a:t>
            </a:r>
          </a:p>
          <a:p>
            <a:pPr algn="l" rtl="0" fontAlgn="base">
              <a:spcBef>
                <a:spcPts val="0"/>
              </a:spcBef>
              <a:spcAft>
                <a:spcPts val="0"/>
              </a:spcAft>
            </a:pPr>
            <a:endParaRPr lang="en-US" sz="2800"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gn="l" rtl="0" fontAlgn="base">
              <a:spcBef>
                <a:spcPts val="0"/>
              </a:spcBef>
              <a:spcAft>
                <a:spcPts val="0"/>
              </a:spcAft>
              <a:buFont typeface="Wingdings" panose="05000000000000000000" pitchFamily="2" charset="2"/>
              <a:buChar char="Ø"/>
            </a:pPr>
            <a:r>
              <a:rPr lang="en-US" sz="2800" i="0" u="none" strike="noStrike" dirty="0">
                <a:solidFill>
                  <a:srgbClr val="000000"/>
                </a:solidFill>
                <a:effectLst/>
                <a:latin typeface="Times New Roman" panose="02020603050405020304" pitchFamily="18" charset="0"/>
                <a:cs typeface="Times New Roman" panose="02020603050405020304" pitchFamily="18" charset="0"/>
              </a:rPr>
              <a:t>For visualization of the plots, Matplotlib, Seaborn, Plotty are used.</a:t>
            </a:r>
          </a:p>
          <a:p>
            <a:r>
              <a:rPr lang="en-US" sz="1200" b="0" dirty="0">
                <a:effectLst/>
              </a:rPr>
              <a:t/>
            </a:r>
            <a:br>
              <a:rPr lang="en-US" sz="1200" b="0" dirty="0">
                <a:effectLst/>
              </a:rPr>
            </a:br>
            <a:endParaRPr lang="en-IN" altLang="en-US" sz="2800" dirty="0">
              <a:solidFill>
                <a:schemeClr val="tx1"/>
              </a:solidFill>
              <a:effectLst>
                <a:outerShdw blurRad="38100" dist="19050" dir="2700000" algn="tl" rotWithShape="0">
                  <a:schemeClr val="dk1">
                    <a:alpha val="40000"/>
                  </a:schemeClr>
                </a:outerShdw>
              </a:effectLst>
              <a:sym typeface="+mn-ea"/>
            </a:endParaRPr>
          </a:p>
        </p:txBody>
      </p:sp>
      <p:sp>
        <p:nvSpPr>
          <p:cNvPr id="3" name="TextBox 2"/>
          <p:cNvSpPr txBox="1"/>
          <p:nvPr/>
        </p:nvSpPr>
        <p:spPr>
          <a:xfrm>
            <a:off x="9830" y="21571"/>
            <a:ext cx="3611898" cy="76944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4400" b="1" dirty="0">
                <a:solidFill>
                  <a:schemeClr val="tx1"/>
                </a:solidFill>
                <a:latin typeface="Montserrat" panose="020F0502020204030204" pitchFamily="2" charset="0"/>
                <a:cs typeface="Times New Roman" panose="02020603050405020304" pitchFamily="18" charset="0"/>
              </a:rPr>
              <a:t>Tools used </a:t>
            </a:r>
            <a:endParaRPr lang="en-IN" sz="44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838200"/>
            <a:ext cx="8802724" cy="5668341"/>
          </a:xfrm>
          <a:prstGeom prst="rect">
            <a:avLst/>
          </a:prstGeom>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1340768"/>
            <a:ext cx="6912768" cy="501675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rtl="0" fontAlgn="base">
              <a:spcBef>
                <a:spcPts val="0"/>
              </a:spcBef>
              <a:spcAft>
                <a:spcPts val="0"/>
              </a:spcAft>
              <a:buFont typeface="Arial" panose="020B0604020202020204" pitchFamily="34" charset="0"/>
              <a:buChar char="•"/>
            </a:pPr>
            <a:r>
              <a:rPr lang="en-US" sz="3200" b="1" i="0" u="none" strike="noStrike" dirty="0">
                <a:effectLst/>
                <a:latin typeface="Times New Roman" panose="02020603050405020304" pitchFamily="18" charset="0"/>
                <a:cs typeface="Times New Roman" panose="02020603050405020304" pitchFamily="18" charset="0"/>
              </a:rPr>
              <a:t>Problem Statement</a:t>
            </a:r>
          </a:p>
          <a:p>
            <a:pPr rtl="0" fontAlgn="base">
              <a:spcBef>
                <a:spcPts val="0"/>
              </a:spcBef>
              <a:spcAft>
                <a:spcPts val="0"/>
              </a:spcAft>
              <a:buFont typeface="Arial" panose="020B0604020202020204" pitchFamily="34" charset="0"/>
              <a:buChar char="•"/>
            </a:pPr>
            <a:r>
              <a:rPr lang="en-US" sz="3200" b="1" i="0" u="none" strike="noStrike" dirty="0">
                <a:effectLst/>
                <a:latin typeface="Times New Roman" panose="02020603050405020304" pitchFamily="18" charset="0"/>
                <a:cs typeface="Times New Roman" panose="02020603050405020304" pitchFamily="18" charset="0"/>
              </a:rPr>
              <a:t>Objective</a:t>
            </a:r>
          </a:p>
          <a:p>
            <a:pPr rtl="0" fontAlgn="base">
              <a:spcBef>
                <a:spcPts val="0"/>
              </a:spcBef>
              <a:spcAft>
                <a:spcPts val="0"/>
              </a:spcAft>
              <a:buFont typeface="Arial" panose="020B0604020202020204" pitchFamily="34" charset="0"/>
              <a:buChar char="•"/>
            </a:pPr>
            <a:r>
              <a:rPr lang="en-US" sz="3200" b="1" i="0" u="none" strike="noStrike" dirty="0">
                <a:effectLst/>
                <a:latin typeface="Times New Roman" panose="02020603050405020304" pitchFamily="18" charset="0"/>
                <a:cs typeface="Times New Roman" panose="02020603050405020304" pitchFamily="18" charset="0"/>
              </a:rPr>
              <a:t>EDA</a:t>
            </a:r>
          </a:p>
          <a:p>
            <a:pPr rtl="0" fontAlgn="base">
              <a:spcBef>
                <a:spcPts val="0"/>
              </a:spcBef>
              <a:spcAft>
                <a:spcPts val="0"/>
              </a:spcAft>
              <a:buFont typeface="Arial" panose="020B0604020202020204" pitchFamily="34" charset="0"/>
              <a:buChar char="•"/>
            </a:pPr>
            <a:r>
              <a:rPr lang="en-US" sz="3200" b="1" i="0" u="none" strike="noStrike" dirty="0">
                <a:effectLst/>
                <a:latin typeface="Times New Roman" panose="02020603050405020304" pitchFamily="18" charset="0"/>
                <a:cs typeface="Times New Roman" panose="02020603050405020304" pitchFamily="18" charset="0"/>
              </a:rPr>
              <a:t>Tools Used</a:t>
            </a:r>
          </a:p>
          <a:p>
            <a:pPr rtl="0" fontAlgn="base">
              <a:spcBef>
                <a:spcPts val="0"/>
              </a:spcBef>
              <a:spcAft>
                <a:spcPts val="0"/>
              </a:spcAft>
              <a:buFont typeface="Arial" panose="020B0604020202020204" pitchFamily="34" charset="0"/>
              <a:buChar char="•"/>
            </a:pPr>
            <a:r>
              <a:rPr lang="en-US" sz="3200" b="1" i="0" u="none" strike="noStrike" dirty="0">
                <a:effectLst/>
                <a:latin typeface="Times New Roman" panose="02020603050405020304" pitchFamily="18" charset="0"/>
                <a:cs typeface="Times New Roman" panose="02020603050405020304" pitchFamily="18" charset="0"/>
              </a:rPr>
              <a:t>Data Summary</a:t>
            </a:r>
          </a:p>
          <a:p>
            <a:pPr rtl="0" fontAlgn="base">
              <a:spcBef>
                <a:spcPts val="0"/>
              </a:spcBef>
              <a:spcAft>
                <a:spcPts val="0"/>
              </a:spcAft>
              <a:buFont typeface="Arial" panose="020B0604020202020204" pitchFamily="34" charset="0"/>
              <a:buChar char="•"/>
            </a:pPr>
            <a:r>
              <a:rPr lang="en-US" sz="3200" b="1" i="0" u="none" strike="noStrike" dirty="0">
                <a:effectLst/>
                <a:latin typeface="Times New Roman" panose="02020603050405020304" pitchFamily="18" charset="0"/>
                <a:cs typeface="Times New Roman" panose="02020603050405020304" pitchFamily="18" charset="0"/>
              </a:rPr>
              <a:t>Exploratory Data Analysis</a:t>
            </a:r>
          </a:p>
          <a:p>
            <a:pPr rtl="0" fontAlgn="base">
              <a:spcBef>
                <a:spcPts val="0"/>
              </a:spcBef>
              <a:spcAft>
                <a:spcPts val="0"/>
              </a:spcAft>
              <a:buFont typeface="Arial" panose="020B0604020202020204" pitchFamily="34" charset="0"/>
              <a:buChar char="•"/>
            </a:pPr>
            <a:r>
              <a:rPr lang="en-US" sz="3200" b="1" i="0" u="none" strike="noStrike" dirty="0">
                <a:effectLst/>
                <a:latin typeface="Times New Roman" panose="02020603050405020304" pitchFamily="18" charset="0"/>
                <a:cs typeface="Times New Roman" panose="02020603050405020304" pitchFamily="18" charset="0"/>
              </a:rPr>
              <a:t>Challenges</a:t>
            </a:r>
          </a:p>
          <a:p>
            <a:pPr rtl="0" fontAlgn="base">
              <a:spcBef>
                <a:spcPts val="0"/>
              </a:spcBef>
              <a:spcAft>
                <a:spcPts val="0"/>
              </a:spcAft>
              <a:buFont typeface="Arial" panose="020B0604020202020204" pitchFamily="34" charset="0"/>
              <a:buChar char="•"/>
            </a:pPr>
            <a:r>
              <a:rPr lang="en-US" sz="3200" b="1" i="0" u="none" strike="noStrike" dirty="0">
                <a:effectLst/>
                <a:latin typeface="Times New Roman" panose="02020603050405020304" pitchFamily="18" charset="0"/>
                <a:cs typeface="Times New Roman" panose="02020603050405020304" pitchFamily="18" charset="0"/>
              </a:rPr>
              <a:t>Recommendations</a:t>
            </a:r>
          </a:p>
          <a:p>
            <a:pPr rtl="0" fontAlgn="base">
              <a:spcBef>
                <a:spcPts val="0"/>
              </a:spcBef>
              <a:spcAft>
                <a:spcPts val="0"/>
              </a:spcAft>
              <a:buFont typeface="Arial" panose="020B0604020202020204" pitchFamily="34" charset="0"/>
              <a:buChar char="•"/>
            </a:pPr>
            <a:r>
              <a:rPr lang="en-US" sz="3200" b="1" i="0" u="none" strike="noStrike" dirty="0">
                <a:effectLst/>
                <a:latin typeface="Times New Roman" panose="02020603050405020304" pitchFamily="18" charset="0"/>
                <a:cs typeface="Times New Roman" panose="02020603050405020304" pitchFamily="18" charset="0"/>
              </a:rPr>
              <a:t>Conclusions</a:t>
            </a:r>
          </a:p>
          <a:p>
            <a:pPr rtl="0" fontAlgn="base">
              <a:spcBef>
                <a:spcPts val="0"/>
              </a:spcBef>
              <a:spcAft>
                <a:spcPts val="0"/>
              </a:spcAft>
              <a:buFont typeface="Arial" panose="020B0604020202020204" pitchFamily="34" charset="0"/>
              <a:buChar char="•"/>
            </a:pPr>
            <a:r>
              <a:rPr lang="en-US" sz="3200" b="1" i="0" u="none" strike="noStrike" dirty="0">
                <a:effectLst/>
                <a:latin typeface="Times New Roman" panose="02020603050405020304" pitchFamily="18" charset="0"/>
                <a:cs typeface="Times New Roman" panose="02020603050405020304" pitchFamily="18" charset="0"/>
              </a:rPr>
              <a:t>Q &amp; A</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672" y="5030"/>
            <a:ext cx="3611898" cy="76944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4400" i="0" u="none" strike="noStrike" dirty="0">
                <a:solidFill>
                  <a:srgbClr val="CC0000"/>
                </a:solidFill>
                <a:effectLst/>
                <a:latin typeface="Montserrat" panose="020F0502020204030204" pitchFamily="2" charset="0"/>
              </a:rPr>
              <a:t> </a:t>
            </a:r>
            <a:r>
              <a:rPr lang="en-IN" sz="4400" b="1" i="0" u="none" strike="noStrike" dirty="0">
                <a:effectLst/>
                <a:latin typeface="Times New Roman" panose="02020603050405020304" pitchFamily="18" charset="0"/>
                <a:cs typeface="Times New Roman" panose="02020603050405020304" pitchFamily="18" charset="0"/>
              </a:rPr>
              <a:t>CONTENT</a:t>
            </a:r>
            <a:r>
              <a:rPr lang="en-IN" sz="4400" b="1" dirty="0">
                <a:latin typeface="Times New Roman" panose="02020603050405020304" pitchFamily="18" charset="0"/>
                <a:cs typeface="Times New Roman" panose="02020603050405020304" pitchFamily="18" charset="0"/>
              </a:rPr>
              <a:t>S</a:t>
            </a: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61764" y="1196752"/>
            <a:ext cx="8820472" cy="4896544"/>
          </a:xfrm>
        </p:spPr>
        <p:txBody>
          <a:bodyPr/>
          <a:lstStyle/>
          <a:p>
            <a:endParaRPr lang="en-US" altLang="en-US" sz="2800" dirty="0" smtClean="0">
              <a:solidFill>
                <a:schemeClr val="tx1"/>
              </a:solidFill>
              <a:effectLst>
                <a:outerShdw blurRad="38100" dist="19050" dir="2700000" algn="tl" rotWithShape="0">
                  <a:schemeClr val="dk1">
                    <a:alpha val="40000"/>
                  </a:schemeClr>
                </a:outerShdw>
              </a:effectLst>
              <a:sym typeface="+mn-ea"/>
            </a:endParaRPr>
          </a:p>
          <a:p>
            <a:endParaRPr lang="en-US" altLang="en-US" sz="2800" dirty="0">
              <a:solidFill>
                <a:schemeClr val="tx1"/>
              </a:solidFill>
              <a:effectLst>
                <a:outerShdw blurRad="38100" dist="19050" dir="2700000" algn="tl" rotWithShape="0">
                  <a:schemeClr val="dk1">
                    <a:alpha val="40000"/>
                  </a:schemeClr>
                </a:outerShdw>
              </a:effectLst>
              <a:sym typeface="+mn-ea"/>
            </a:endParaRPr>
          </a:p>
          <a:p>
            <a:r>
              <a:rPr lang="en-US" altLang="en-US" sz="2800" dirty="0" smtClean="0">
                <a:solidFill>
                  <a:schemeClr val="tx1"/>
                </a:solidFill>
                <a:effectLst>
                  <a:outerShdw blurRad="38100" dist="19050" dir="2700000" algn="tl" rotWithShape="0">
                    <a:schemeClr val="dk1">
                      <a:alpha val="40000"/>
                    </a:schemeClr>
                  </a:outerShdw>
                </a:effectLst>
                <a:sym typeface="+mn-ea"/>
              </a:rPr>
              <a:t>The </a:t>
            </a:r>
            <a:r>
              <a:rPr lang="en-US" altLang="en-US" sz="2800" dirty="0">
                <a:solidFill>
                  <a:schemeClr val="tx1"/>
                </a:solidFill>
                <a:effectLst>
                  <a:outerShdw blurRad="38100" dist="19050" dir="2700000" algn="tl" rotWithShape="0">
                    <a:schemeClr val="dk1">
                      <a:alpha val="40000"/>
                    </a:schemeClr>
                  </a:outerShdw>
                </a:effectLst>
                <a:sym typeface="+mn-ea"/>
              </a:rPr>
              <a:t>"Calories Burnt Prediction" project aims to develop a machine learning model that accurately predicts calories burnt based on individual characteristics like height, weight, age, and gender. This tool will aid individuals in understanding their calorie expenditure for better fitness and health management.</a:t>
            </a:r>
            <a:endParaRPr lang="en-IN" altLang="en-US" sz="2800" dirty="0">
              <a:solidFill>
                <a:schemeClr val="tx1"/>
              </a:solidFill>
              <a:effectLst>
                <a:outerShdw blurRad="38100" dist="19050" dir="2700000" algn="tl" rotWithShape="0">
                  <a:schemeClr val="dk1">
                    <a:alpha val="40000"/>
                  </a:schemeClr>
                </a:outerShdw>
              </a:effectLst>
              <a:sym typeface="+mn-ea"/>
            </a:endParaRPr>
          </a:p>
        </p:txBody>
      </p:sp>
      <p:sp>
        <p:nvSpPr>
          <p:cNvPr id="2" name="TextBox 1"/>
          <p:cNvSpPr txBox="1"/>
          <p:nvPr/>
        </p:nvSpPr>
        <p:spPr>
          <a:xfrm>
            <a:off x="0" y="38302"/>
            <a:ext cx="5472608" cy="76944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4400" i="0" u="none" strike="noStrike" dirty="0">
                <a:solidFill>
                  <a:srgbClr val="CC0000"/>
                </a:solidFill>
                <a:effectLst/>
                <a:latin typeface="Montserrat" panose="020F0502020204030204" pitchFamily="2" charset="0"/>
              </a:rPr>
              <a:t> </a:t>
            </a:r>
            <a:r>
              <a:rPr lang="en-IN" sz="4400" b="1" dirty="0">
                <a:solidFill>
                  <a:schemeClr val="tx1"/>
                </a:solidFill>
                <a:latin typeface="Times New Roman" panose="02020603050405020304" pitchFamily="18" charset="0"/>
                <a:cs typeface="Times New Roman" panose="02020603050405020304" pitchFamily="18" charset="0"/>
              </a:rPr>
              <a:t>Problem Statement</a:t>
            </a: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61764" y="1196752"/>
            <a:ext cx="8820472" cy="4896544"/>
          </a:xfrm>
        </p:spPr>
        <p:txBody>
          <a:bodyPr/>
          <a:lstStyle/>
          <a:p>
            <a:pPr algn="l"/>
            <a:endParaRPr lang="en-US" altLang="en-US" dirty="0" smtClean="0">
              <a:solidFill>
                <a:schemeClr val="tx1"/>
              </a:solidFill>
              <a:effectLst>
                <a:outerShdw blurRad="38100" dist="19050" dir="2700000" algn="tl" rotWithShape="0">
                  <a:schemeClr val="dk1">
                    <a:alpha val="40000"/>
                  </a:schemeClr>
                </a:outerShdw>
              </a:effectLst>
              <a:sym typeface="+mn-ea"/>
            </a:endParaRPr>
          </a:p>
          <a:p>
            <a:pPr algn="l"/>
            <a:endParaRPr lang="en-US" altLang="en-US" dirty="0">
              <a:solidFill>
                <a:schemeClr val="tx1"/>
              </a:solidFill>
              <a:effectLst>
                <a:outerShdw blurRad="38100" dist="19050" dir="2700000" algn="tl" rotWithShape="0">
                  <a:schemeClr val="dk1">
                    <a:alpha val="40000"/>
                  </a:schemeClr>
                </a:outerShdw>
              </a:effectLst>
              <a:sym typeface="+mn-ea"/>
            </a:endParaRPr>
          </a:p>
          <a:p>
            <a:pPr algn="l"/>
            <a:r>
              <a:rPr lang="en-US" altLang="en-US" dirty="0" smtClean="0">
                <a:solidFill>
                  <a:schemeClr val="tx1"/>
                </a:solidFill>
                <a:effectLst>
                  <a:outerShdw blurRad="38100" dist="19050" dir="2700000" algn="tl" rotWithShape="0">
                    <a:schemeClr val="dk1">
                      <a:alpha val="40000"/>
                    </a:schemeClr>
                  </a:outerShdw>
                </a:effectLst>
                <a:sym typeface="+mn-ea"/>
              </a:rPr>
              <a:t>The </a:t>
            </a:r>
            <a:r>
              <a:rPr lang="en-US" altLang="en-US" dirty="0">
                <a:solidFill>
                  <a:schemeClr val="tx1"/>
                </a:solidFill>
                <a:effectLst>
                  <a:outerShdw blurRad="38100" dist="19050" dir="2700000" algn="tl" rotWithShape="0">
                    <a:schemeClr val="dk1">
                      <a:alpha val="40000"/>
                    </a:schemeClr>
                  </a:outerShdw>
                </a:effectLst>
                <a:sym typeface="+mn-ea"/>
              </a:rPr>
              <a:t>objective of the "Calories Burnt Prediction" project is to create a machine learning model that accurately predicts the number of calories burnt based on individual attributes, providing a valuable tool for personal fitness and health management.</a:t>
            </a:r>
            <a:endParaRPr lang="en-IN" altLang="en-US" dirty="0">
              <a:solidFill>
                <a:schemeClr val="tx1"/>
              </a:solidFill>
              <a:effectLst>
                <a:outerShdw blurRad="38100" dist="19050" dir="2700000" algn="tl" rotWithShape="0">
                  <a:schemeClr val="dk1">
                    <a:alpha val="40000"/>
                  </a:schemeClr>
                </a:outerShdw>
              </a:effectLst>
              <a:sym typeface="+mn-ea"/>
            </a:endParaRPr>
          </a:p>
        </p:txBody>
      </p:sp>
      <p:sp>
        <p:nvSpPr>
          <p:cNvPr id="3" name="TextBox 2"/>
          <p:cNvSpPr txBox="1"/>
          <p:nvPr/>
        </p:nvSpPr>
        <p:spPr>
          <a:xfrm>
            <a:off x="9830" y="21571"/>
            <a:ext cx="3611898" cy="76944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4400" i="0" u="none" strike="noStrike" dirty="0">
                <a:solidFill>
                  <a:srgbClr val="CC0000"/>
                </a:solidFill>
                <a:effectLst/>
                <a:latin typeface="Montserrat" panose="020F0502020204030204" pitchFamily="2" charset="0"/>
              </a:rPr>
              <a:t> </a:t>
            </a:r>
            <a:r>
              <a:rPr lang="en-IN" sz="4400" b="1" dirty="0">
                <a:solidFill>
                  <a:schemeClr val="tx1"/>
                </a:solidFill>
                <a:latin typeface="Times New Roman" panose="02020603050405020304" pitchFamily="18" charset="0"/>
                <a:cs typeface="Times New Roman" panose="02020603050405020304" pitchFamily="18" charset="0"/>
              </a:rPr>
              <a:t>OBJECTIVE</a:t>
            </a: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61764" y="1196752"/>
            <a:ext cx="8820472" cy="4896544"/>
          </a:xfrm>
        </p:spPr>
        <p:txBody>
          <a:bodyPr/>
          <a:lstStyle/>
          <a:p>
            <a:pPr marL="457200" indent="-457200" algn="l">
              <a:buFont typeface="Wingdings" panose="05000000000000000000" pitchFamily="2" charset="2"/>
              <a:buChar char="Ø"/>
            </a:pPr>
            <a:r>
              <a:rPr lang="en-US" sz="2000" b="1" i="0" dirty="0">
                <a:solidFill>
                  <a:schemeClr val="tx1"/>
                </a:solidFill>
                <a:effectLst/>
                <a:latin typeface="Times New Roman" panose="02020603050405020304" pitchFamily="18" charset="0"/>
                <a:cs typeface="Times New Roman" panose="02020603050405020304" pitchFamily="18" charset="0"/>
              </a:rPr>
              <a:t>Exploratory Data Analysis (EDA) </a:t>
            </a:r>
            <a:r>
              <a:rPr lang="en-US" sz="2000" i="0" dirty="0">
                <a:solidFill>
                  <a:schemeClr val="tx1"/>
                </a:solidFill>
                <a:effectLst/>
                <a:latin typeface="Times New Roman" panose="02020603050405020304" pitchFamily="18" charset="0"/>
                <a:cs typeface="Times New Roman" panose="02020603050405020304" pitchFamily="18" charset="0"/>
              </a:rPr>
              <a:t>refers to the method of studying and exploring record sets to apprehend their predominant traits, discover patterns, locate outliers, and identify relationships between variables. EDA is normally carried out as a preliminary step before undertaking extra formal statistical analyses or modeling.</a:t>
            </a:r>
            <a:endParaRPr lang="en-IN" altLang="en-US" sz="2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 t="21908" r="-695"/>
          <a:stretch>
            <a:fillRect/>
          </a:stretch>
        </p:blipFill>
        <p:spPr>
          <a:xfrm>
            <a:off x="783317" y="2852936"/>
            <a:ext cx="7577366" cy="3240360"/>
          </a:xfrm>
          <a:prstGeom prst="rect">
            <a:avLst/>
          </a:prstGeom>
          <a:ln>
            <a:solidFill>
              <a:schemeClr val="tx1"/>
            </a:solidFill>
          </a:ln>
        </p:spPr>
      </p:pic>
      <p:sp>
        <p:nvSpPr>
          <p:cNvPr id="6" name="TextBox 5"/>
          <p:cNvSpPr txBox="1"/>
          <p:nvPr/>
        </p:nvSpPr>
        <p:spPr>
          <a:xfrm>
            <a:off x="9830" y="21571"/>
            <a:ext cx="5426266"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3600" b="1" i="0" dirty="0">
                <a:solidFill>
                  <a:schemeClr val="tx1"/>
                </a:solidFill>
                <a:effectLst/>
                <a:latin typeface="Times New Roman" panose="02020603050405020304" pitchFamily="18" charset="0"/>
                <a:cs typeface="Times New Roman" panose="02020603050405020304" pitchFamily="18" charset="0"/>
              </a:rPr>
              <a:t>Exploratory Data Analysis</a:t>
            </a:r>
            <a:endParaRPr lang="en-IN" sz="36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Introduction to Machine learning</a:t>
            </a:r>
          </a:p>
        </p:txBody>
      </p:sp>
      <p:sp>
        <p:nvSpPr>
          <p:cNvPr id="3" name="Content Placeholder 2"/>
          <p:cNvSpPr>
            <a:spLocks noGrp="1"/>
          </p:cNvSpPr>
          <p:nvPr>
            <p:ph idx="1"/>
          </p:nvPr>
        </p:nvSpPr>
        <p:spPr>
          <a:xfrm>
            <a:off x="227965" y="910590"/>
            <a:ext cx="8458835" cy="5641975"/>
          </a:xfrm>
        </p:spPr>
        <p:txBody>
          <a:bodyPr/>
          <a:lstStyle/>
          <a:p>
            <a:pPr marL="0" indent="0">
              <a:buNone/>
            </a:pPr>
            <a:r>
              <a:rPr lang="en-IN" altLang="en-US" sz="2400" dirty="0"/>
              <a:t>T</a:t>
            </a:r>
            <a:r>
              <a:rPr lang="en-US" sz="2400" dirty="0"/>
              <a:t>he machine learning models used in the project for house price prediction: linear regression, decision tree, random forest, and support vector machine (SVM). Each model is selected based on its suitability for regression tasks and its ability to capture complex</a:t>
            </a:r>
            <a:r>
              <a:rPr lang="en-IN" altLang="en-US" sz="2400" dirty="0"/>
              <a:t> </a:t>
            </a:r>
            <a:r>
              <a:rPr lang="en-US" sz="2400" dirty="0"/>
              <a:t>relationships in the data.</a:t>
            </a:r>
          </a:p>
          <a:p>
            <a:pPr marL="0" indent="0">
              <a:buNone/>
            </a:pPr>
            <a:r>
              <a:rPr lang="en-IN" altLang="en-US" sz="2400" b="1" dirty="0"/>
              <a:t> </a:t>
            </a:r>
            <a:r>
              <a:rPr lang="en-US" sz="2400" b="1" dirty="0"/>
              <a:t>Linear Regression Model</a:t>
            </a:r>
            <a:endParaRPr lang="en-US" sz="2400" dirty="0"/>
          </a:p>
          <a:p>
            <a:pPr marL="0" indent="0">
              <a:buNone/>
            </a:pPr>
            <a:r>
              <a:rPr lang="en-IN" altLang="en-US" sz="2400" dirty="0"/>
              <a:t> </a:t>
            </a:r>
            <a:r>
              <a:rPr lang="en-US" sz="2400" dirty="0"/>
              <a:t>Linear regression is a simple yet powerful algorithm for </a:t>
            </a:r>
            <a:r>
              <a:rPr lang="en-IN" altLang="en-US" sz="2400" dirty="0"/>
              <a:t>   </a:t>
            </a:r>
            <a:r>
              <a:rPr lang="en-US" sz="2400" dirty="0"/>
              <a:t>regression tasks. It models the relationship between the independent variables (features) and the dependent variable </a:t>
            </a:r>
            <a:r>
              <a:rPr lang="en-US" sz="2400" dirty="0" smtClean="0"/>
              <a:t>by </a:t>
            </a:r>
            <a:r>
              <a:rPr lang="en-US" sz="2400" dirty="0"/>
              <a:t>fitting a linear equation to the observed data points. The model assumes a linear relationship between the features and the target variable, making it suitable for datasets with linear dependencies</a:t>
            </a:r>
            <a:r>
              <a:rPr lang="en-US" sz="2400" dirty="0" smtClean="0"/>
              <a:t>.</a:t>
            </a:r>
            <a:endParaRPr lang="en-US" sz="2400" dirty="0"/>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Continue..</a:t>
            </a:r>
          </a:p>
        </p:txBody>
      </p:sp>
      <p:sp>
        <p:nvSpPr>
          <p:cNvPr id="3" name="Content Placeholder 2"/>
          <p:cNvSpPr>
            <a:spLocks noGrp="1"/>
          </p:cNvSpPr>
          <p:nvPr>
            <p:ph idx="1"/>
          </p:nvPr>
        </p:nvSpPr>
        <p:spPr>
          <a:xfrm>
            <a:off x="222885" y="958850"/>
            <a:ext cx="8727440" cy="5631815"/>
          </a:xfrm>
        </p:spPr>
        <p:txBody>
          <a:bodyPr/>
          <a:lstStyle/>
          <a:p>
            <a:pPr marL="0" indent="0">
              <a:buNone/>
            </a:pPr>
            <a:r>
              <a:rPr lang="en-US" sz="2400" b="1" dirty="0"/>
              <a:t>Decision trees</a:t>
            </a:r>
            <a:r>
              <a:rPr lang="en-US" dirty="0"/>
              <a:t> </a:t>
            </a:r>
          </a:p>
          <a:p>
            <a:pPr marL="0" indent="0">
              <a:buNone/>
            </a:pPr>
            <a:r>
              <a:rPr lang="en-IN" altLang="en-US" sz="2400" dirty="0"/>
              <a:t>It is </a:t>
            </a:r>
            <a:r>
              <a:rPr lang="en-US" sz="2400" dirty="0"/>
              <a:t>a non-linear algorithm that partitions the feature space into regions based on the values of the input features. Each internal node of the tree represents a decision based on a feature, and each leaf node represents a predicted value. Decision trees are known for their interpretability and ability to capture nonlinear relationships in the data</a:t>
            </a:r>
            <a:r>
              <a:rPr lang="en-US" sz="2400" dirty="0" smtClean="0"/>
              <a:t>.</a:t>
            </a:r>
          </a:p>
          <a:p>
            <a:pPr marL="0" indent="0">
              <a:buNone/>
            </a:pPr>
            <a:endParaRPr lang="en-US" sz="2400" dirty="0"/>
          </a:p>
          <a:p>
            <a:pPr marL="0" indent="0">
              <a:buNone/>
            </a:pPr>
            <a:r>
              <a:rPr lang="en-US" sz="2400" b="1" dirty="0"/>
              <a:t>Random Forest Model</a:t>
            </a:r>
          </a:p>
          <a:p>
            <a:pPr marL="0" indent="0">
              <a:buNone/>
            </a:pPr>
            <a:r>
              <a:rPr lang="en-IN" altLang="en-US" sz="2400" dirty="0"/>
              <a:t>It is </a:t>
            </a:r>
            <a:r>
              <a:rPr lang="en-US" sz="2400" dirty="0"/>
              <a:t>an ensemble learning technique that combines multiple decision trees to make predictions</a:t>
            </a:r>
            <a:r>
              <a:rPr lang="en-US" sz="2400" b="1" dirty="0"/>
              <a:t>.</a:t>
            </a:r>
            <a:r>
              <a:rPr lang="en-US" sz="2400" dirty="0"/>
              <a:t> Each tree in the forest is trained on a random subset of the data and makes an independent prediction</a:t>
            </a:r>
            <a:r>
              <a:rPr lang="en-IN" altLang="en-US" sz="2400" dirty="0"/>
              <a:t>.</a:t>
            </a:r>
            <a:endParaRPr lang="en-US" sz="2400" dirty="0"/>
          </a:p>
          <a:p>
            <a:pPr marL="0" indent="0">
              <a:buNone/>
            </a:pPr>
            <a:endParaRPr lang="en-US" sz="2400" dirty="0"/>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Continue..</a:t>
            </a:r>
          </a:p>
        </p:txBody>
      </p:sp>
      <p:sp>
        <p:nvSpPr>
          <p:cNvPr id="3" name="Content Placeholder 2"/>
          <p:cNvSpPr>
            <a:spLocks noGrp="1"/>
          </p:cNvSpPr>
          <p:nvPr>
            <p:ph idx="1"/>
          </p:nvPr>
        </p:nvSpPr>
        <p:spPr>
          <a:xfrm>
            <a:off x="376555" y="954405"/>
            <a:ext cx="8464550" cy="5632450"/>
          </a:xfrm>
        </p:spPr>
        <p:txBody>
          <a:bodyPr/>
          <a:lstStyle/>
          <a:p>
            <a:r>
              <a:rPr lang="en-US" sz="2000" b="1" dirty="0"/>
              <a:t>Support Vector Machine (SVM)</a:t>
            </a:r>
            <a:r>
              <a:rPr lang="en-US" sz="2000" dirty="0"/>
              <a:t> is a supervised machine learning algorithm used for classification and regression tasks. It's particularly well-suited for classification of complex datasets where there is a clear margin of separation between classes. Here are some key points about SVM:</a:t>
            </a:r>
          </a:p>
          <a:p>
            <a:pPr marL="0" indent="0">
              <a:buNone/>
            </a:pPr>
            <a:r>
              <a:rPr lang="en-IN" altLang="en-US" sz="2000" b="1" dirty="0"/>
              <a:t>   Categorical and Continuous Data</a:t>
            </a:r>
            <a:r>
              <a:rPr lang="en-IN" altLang="en-US" sz="2000" dirty="0"/>
              <a:t>: SVM can handle both    categorical and continuous data.</a:t>
            </a:r>
          </a:p>
          <a:p>
            <a:r>
              <a:rPr lang="en-IN" altLang="en-US" sz="2000" b="1" dirty="0"/>
              <a:t>Margin Maximization</a:t>
            </a:r>
            <a:r>
              <a:rPr lang="en-IN" altLang="en-US" sz="2000" dirty="0"/>
              <a:t>: The main objective of SVM is to find the hyperplane that best separates the classes while maximizing the margin between them.</a:t>
            </a:r>
          </a:p>
          <a:p>
            <a:r>
              <a:rPr lang="en-IN" altLang="en-US" sz="2000" b="1" dirty="0"/>
              <a:t>Sensitive to Outliers</a:t>
            </a:r>
            <a:r>
              <a:rPr lang="en-IN" altLang="en-US" sz="2000" dirty="0"/>
              <a:t>: SVM is sensitive to outliers, as they can significantly affect the position and orientation of the hyperplane.</a:t>
            </a:r>
          </a:p>
          <a:p>
            <a:r>
              <a:rPr lang="en-IN" altLang="en-US" sz="2000" b="1" dirty="0"/>
              <a:t> Common evaluation metrics</a:t>
            </a:r>
            <a:r>
              <a:rPr lang="en-IN" altLang="en-US" sz="2000" dirty="0"/>
              <a:t> for SVM include accuracy, precision, recall, F1-score, and area under the ROC curve.</a:t>
            </a:r>
          </a:p>
        </p:txBody>
      </p:sp>
    </p:spTree>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 Evaluation and Comparison</a:t>
            </a:r>
          </a:p>
        </p:txBody>
      </p:sp>
      <p:sp>
        <p:nvSpPr>
          <p:cNvPr id="3" name="Content Placeholder 2"/>
          <p:cNvSpPr>
            <a:spLocks noGrp="1"/>
          </p:cNvSpPr>
          <p:nvPr>
            <p:ph idx="1"/>
          </p:nvPr>
        </p:nvSpPr>
        <p:spPr>
          <a:xfrm>
            <a:off x="146685" y="919480"/>
            <a:ext cx="8742680" cy="5681980"/>
          </a:xfrm>
        </p:spPr>
        <p:txBody>
          <a:bodyPr/>
          <a:lstStyle/>
          <a:p>
            <a:pPr marL="0" indent="0">
              <a:buNone/>
            </a:pPr>
            <a:r>
              <a:rPr lang="en-US" sz="2400" b="1" dirty="0"/>
              <a:t>Evaluation Metrics</a:t>
            </a:r>
            <a:r>
              <a:rPr lang="en-IN" altLang="en-US" sz="2400" b="1" dirty="0" smtClean="0"/>
              <a:t>-</a:t>
            </a:r>
            <a:r>
              <a:rPr lang="en-IN" altLang="en-US" sz="2400" dirty="0"/>
              <a:t>W</a:t>
            </a:r>
            <a:r>
              <a:rPr lang="en-IN" altLang="en-US" sz="2400" dirty="0" smtClean="0"/>
              <a:t>e </a:t>
            </a:r>
            <a:r>
              <a:rPr lang="en-IN" altLang="en-US" sz="2400" dirty="0"/>
              <a:t>discuss the evaluation metrics used to assess the performance of the models. These metrics provide insights into how well the models are performing and help us identify areas for improvement</a:t>
            </a:r>
            <a:r>
              <a:rPr lang="en-IN" altLang="en-US" sz="2400" b="1" dirty="0"/>
              <a:t>.</a:t>
            </a:r>
          </a:p>
          <a:p>
            <a:pPr marL="0" indent="0">
              <a:buNone/>
            </a:pPr>
            <a:r>
              <a:rPr lang="en-IN" altLang="en-US" sz="2400" b="1" dirty="0"/>
              <a:t>Mean Absolute Error (MAE)- </a:t>
            </a:r>
            <a:r>
              <a:rPr lang="en-IN" altLang="en-US" sz="2400" dirty="0"/>
              <a:t>measures the average absolute difference between the predicted and actual values. It provides a straightforward interpretation of the model's performance, with lower values indicating better accuracy.</a:t>
            </a:r>
          </a:p>
          <a:p>
            <a:pPr marL="0" indent="0">
              <a:buNone/>
            </a:pPr>
            <a:r>
              <a:rPr lang="en-IN" altLang="en-US" sz="2400" b="1" dirty="0"/>
              <a:t>Root Mean Squared Error (RMSE)</a:t>
            </a:r>
            <a:r>
              <a:rPr lang="en-IN" altLang="en-US" sz="2400" dirty="0"/>
              <a:t> -is similar to MAE but penalizes large errors more heavily. It provides a measure of the spread of the errors and is useful for evaluating the overall performance of the model.</a:t>
            </a:r>
          </a:p>
          <a:p>
            <a:pPr marL="0" indent="0">
              <a:buNone/>
            </a:pPr>
            <a:r>
              <a:rPr lang="en-US" sz="2400" b="1" dirty="0">
                <a:sym typeface="+mn-ea"/>
              </a:rPr>
              <a:t>R-squared (R^2)</a:t>
            </a:r>
            <a:r>
              <a:rPr lang="en-IN" altLang="en-US" sz="2400" b="1" dirty="0">
                <a:sym typeface="+mn-ea"/>
              </a:rPr>
              <a:t>-</a:t>
            </a:r>
            <a:r>
              <a:rPr lang="en-US" sz="2400" dirty="0">
                <a:sym typeface="+mn-ea"/>
              </a:rPr>
              <a:t> measures the proportion of the variance in the dependent variable that is explained by the independent variables. It ranges from 0 to 1</a:t>
            </a:r>
            <a:r>
              <a:rPr lang="en-IN" altLang="en-US" sz="2400" dirty="0">
                <a:sym typeface="+mn-ea"/>
              </a:rPr>
              <a:t>.</a:t>
            </a:r>
          </a:p>
        </p:txBody>
      </p:sp>
    </p:spTree>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1354</Words>
  <Application>Microsoft Office PowerPoint</Application>
  <PresentationFormat>On-screen Show (4:3)</PresentationFormat>
  <Paragraphs>118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MS PGothic</vt:lpstr>
      <vt:lpstr>Arial</vt:lpstr>
      <vt:lpstr>Calibri</vt:lpstr>
      <vt:lpstr>Montserrat</vt:lpstr>
      <vt:lpstr>Times New Roman</vt:lpstr>
      <vt:lpstr>Wingdings</vt:lpstr>
      <vt:lpstr>Bubble Sort</vt:lpstr>
      <vt:lpstr>PowerPoint Presentation</vt:lpstr>
      <vt:lpstr>PowerPoint Presentation</vt:lpstr>
      <vt:lpstr>PowerPoint Presentation</vt:lpstr>
      <vt:lpstr>PowerPoint Presentation</vt:lpstr>
      <vt:lpstr>PowerPoint Presentation</vt:lpstr>
      <vt:lpstr>Introduction to Machine learning</vt:lpstr>
      <vt:lpstr>Continue..</vt:lpstr>
      <vt:lpstr>Continue..</vt:lpstr>
      <vt:lpstr>Model Evaluation and Comparison</vt:lpstr>
      <vt:lpstr>Continue...</vt:lpstr>
      <vt:lpstr>Continue.</vt:lpstr>
      <vt:lpstr>Continue..</vt:lpstr>
      <vt:lpstr>Decision Tree Evaluation</vt:lpstr>
      <vt:lpstr>SVM Evaluation Metrics</vt:lpstr>
      <vt:lpstr>Random Forest Evaluation Metrics</vt:lpstr>
      <vt:lpstr>Conclusion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Microsoft account</cp:lastModifiedBy>
  <cp:revision>49</cp:revision>
  <dcterms:created xsi:type="dcterms:W3CDTF">2022-12-12T14:14:00Z</dcterms:created>
  <dcterms:modified xsi:type="dcterms:W3CDTF">2024-05-20T12:20:00Z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8C5B7CE22BFC481BB4C4C45E6C4F78BA_12</vt:lpwstr>
  </property>
  <property fmtid="{D5CDD505-2E9C-101B-9397-08002B2CF9AE}" pid="3" name="KSOProductBuildVer">
    <vt:lpwstr>1033-12.2.0.16731</vt:lpwstr>
  </property>
</Properties>
</file>